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515A3-0186-4CB3-9099-BD9AB77EC5D1}" type="datetimeFigureOut">
              <a:rPr lang="en-IN" smtClean="0"/>
              <a:t>15-01-2023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A676-E372-4BD2-80C9-356B636C3FA7}" type="slidenum">
              <a:rPr lang="en-IN" smtClean="0"/>
              <a:t>‹#›</a:t>
            </a:fld>
            <a:endParaRPr lang="en-IN" dirty="0"/>
          </a:p>
        </p:txBody>
      </p:sp>
    </p:spTree>
    <p:extLst>
      <p:ext uri="{BB962C8B-B14F-4D97-AF65-F5344CB8AC3E}">
        <p14:creationId xmlns:p14="http://schemas.microsoft.com/office/powerpoint/2010/main" val="225155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906D-7C1D-8EDC-F489-1103F4D19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C6B1E2-A1E3-4456-BFAC-F30F448B2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9FDF13-4D6A-C5AC-30F3-1F2CE0D02865}"/>
              </a:ext>
            </a:extLst>
          </p:cNvPr>
          <p:cNvSpPr>
            <a:spLocks noGrp="1"/>
          </p:cNvSpPr>
          <p:nvPr>
            <p:ph type="dt" sz="half" idx="10"/>
          </p:nvPr>
        </p:nvSpPr>
        <p:spPr/>
        <p:txBody>
          <a:bodyPr/>
          <a:lstStyle/>
          <a:p>
            <a:fld id="{60B9CE20-BBF0-4928-BD49-091B961154FA}" type="datetime8">
              <a:rPr lang="en-US" smtClean="0"/>
              <a:t>1/15/2023 1:33 PM</a:t>
            </a:fld>
            <a:endParaRPr lang="en-US" dirty="0"/>
          </a:p>
        </p:txBody>
      </p:sp>
      <p:sp>
        <p:nvSpPr>
          <p:cNvPr id="5" name="Footer Placeholder 4">
            <a:extLst>
              <a:ext uri="{FF2B5EF4-FFF2-40B4-BE49-F238E27FC236}">
                <a16:creationId xmlns:a16="http://schemas.microsoft.com/office/drawing/2014/main" id="{CE619F3E-3F45-4D43-E422-DF17C79DE91B}"/>
              </a:ext>
            </a:extLst>
          </p:cNvPr>
          <p:cNvSpPr>
            <a:spLocks noGrp="1"/>
          </p:cNvSpPr>
          <p:nvPr>
            <p:ph type="ftr" sz="quarter" idx="11"/>
          </p:nvPr>
        </p:nvSpPr>
        <p:spPr/>
        <p:txBody>
          <a:bodyPr/>
          <a:lstStyle/>
          <a:p>
            <a:r>
              <a:rPr lang="en-US" dirty="0"/>
              <a:t>IC Waiver</a:t>
            </a:r>
          </a:p>
        </p:txBody>
      </p:sp>
      <p:sp>
        <p:nvSpPr>
          <p:cNvPr id="6" name="Slide Number Placeholder 5">
            <a:extLst>
              <a:ext uri="{FF2B5EF4-FFF2-40B4-BE49-F238E27FC236}">
                <a16:creationId xmlns:a16="http://schemas.microsoft.com/office/drawing/2014/main" id="{FB5838C3-E770-A499-71BB-CE343DD71ECC}"/>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3822425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08B4-641E-70DC-9A90-F565D87EC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3799A1-4B31-5A93-6963-D14CBEA63B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6BEC9-A2D2-183A-A634-7D67FC317CB9}"/>
              </a:ext>
            </a:extLst>
          </p:cNvPr>
          <p:cNvSpPr>
            <a:spLocks noGrp="1"/>
          </p:cNvSpPr>
          <p:nvPr>
            <p:ph type="dt" sz="half" idx="10"/>
          </p:nvPr>
        </p:nvSpPr>
        <p:spPr/>
        <p:txBody>
          <a:bodyPr/>
          <a:lstStyle/>
          <a:p>
            <a:fld id="{42B6AB05-F86F-4D75-B617-A8F75A040EA2}" type="datetime8">
              <a:rPr lang="en-US" smtClean="0"/>
              <a:t>1/15/2023 1:33 PM</a:t>
            </a:fld>
            <a:endParaRPr lang="en-US" dirty="0"/>
          </a:p>
        </p:txBody>
      </p:sp>
      <p:sp>
        <p:nvSpPr>
          <p:cNvPr id="5" name="Footer Placeholder 4">
            <a:extLst>
              <a:ext uri="{FF2B5EF4-FFF2-40B4-BE49-F238E27FC236}">
                <a16:creationId xmlns:a16="http://schemas.microsoft.com/office/drawing/2014/main" id="{386F4EF0-5FF6-9453-9EFE-F4EA9DD25F2C}"/>
              </a:ext>
            </a:extLst>
          </p:cNvPr>
          <p:cNvSpPr>
            <a:spLocks noGrp="1"/>
          </p:cNvSpPr>
          <p:nvPr>
            <p:ph type="ftr" sz="quarter" idx="11"/>
          </p:nvPr>
        </p:nvSpPr>
        <p:spPr/>
        <p:txBody>
          <a:bodyPr/>
          <a:lstStyle/>
          <a:p>
            <a:r>
              <a:rPr lang="en-US" dirty="0"/>
              <a:t>IC Waiver</a:t>
            </a:r>
          </a:p>
        </p:txBody>
      </p:sp>
      <p:sp>
        <p:nvSpPr>
          <p:cNvPr id="6" name="Slide Number Placeholder 5">
            <a:extLst>
              <a:ext uri="{FF2B5EF4-FFF2-40B4-BE49-F238E27FC236}">
                <a16:creationId xmlns:a16="http://schemas.microsoft.com/office/drawing/2014/main" id="{15AE8E2B-1CDC-2CD7-1FAE-C2D65503CD11}"/>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3442770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92080F-DF37-B6A4-487B-EBD53CC7BA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6212C7-8C4E-C4CF-0995-455D142E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7103D-9DEB-1D53-FFDF-D31D74E5BEFC}"/>
              </a:ext>
            </a:extLst>
          </p:cNvPr>
          <p:cNvSpPr>
            <a:spLocks noGrp="1"/>
          </p:cNvSpPr>
          <p:nvPr>
            <p:ph type="dt" sz="half" idx="10"/>
          </p:nvPr>
        </p:nvSpPr>
        <p:spPr/>
        <p:txBody>
          <a:bodyPr/>
          <a:lstStyle/>
          <a:p>
            <a:fld id="{DE4F0781-3B9B-453A-9C16-20D747DC24EF}" type="datetime8">
              <a:rPr lang="en-US" smtClean="0"/>
              <a:t>1/15/2023 1:33 PM</a:t>
            </a:fld>
            <a:endParaRPr lang="en-US" dirty="0"/>
          </a:p>
        </p:txBody>
      </p:sp>
      <p:sp>
        <p:nvSpPr>
          <p:cNvPr id="5" name="Footer Placeholder 4">
            <a:extLst>
              <a:ext uri="{FF2B5EF4-FFF2-40B4-BE49-F238E27FC236}">
                <a16:creationId xmlns:a16="http://schemas.microsoft.com/office/drawing/2014/main" id="{EBE44A13-FE9B-2913-8D80-84A2B21F2A0B}"/>
              </a:ext>
            </a:extLst>
          </p:cNvPr>
          <p:cNvSpPr>
            <a:spLocks noGrp="1"/>
          </p:cNvSpPr>
          <p:nvPr>
            <p:ph type="ftr" sz="quarter" idx="11"/>
          </p:nvPr>
        </p:nvSpPr>
        <p:spPr/>
        <p:txBody>
          <a:bodyPr/>
          <a:lstStyle/>
          <a:p>
            <a:r>
              <a:rPr lang="en-US" dirty="0"/>
              <a:t>IC Waiver</a:t>
            </a:r>
          </a:p>
        </p:txBody>
      </p:sp>
      <p:sp>
        <p:nvSpPr>
          <p:cNvPr id="6" name="Slide Number Placeholder 5">
            <a:extLst>
              <a:ext uri="{FF2B5EF4-FFF2-40B4-BE49-F238E27FC236}">
                <a16:creationId xmlns:a16="http://schemas.microsoft.com/office/drawing/2014/main" id="{7CB7159E-A249-35DE-EC82-BF9273F038FA}"/>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1549529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41F4-DC5D-850F-75A8-917EBC69D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09A2B-DE96-2B3A-40E7-05A91432B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75AE5-0DE2-6952-9393-EF7CB21AB85D}"/>
              </a:ext>
            </a:extLst>
          </p:cNvPr>
          <p:cNvSpPr>
            <a:spLocks noGrp="1"/>
          </p:cNvSpPr>
          <p:nvPr>
            <p:ph type="dt" sz="half" idx="10"/>
          </p:nvPr>
        </p:nvSpPr>
        <p:spPr/>
        <p:txBody>
          <a:bodyPr/>
          <a:lstStyle/>
          <a:p>
            <a:fld id="{951FC720-F35D-4AD2-A72A-9C2578DE683A}" type="datetime8">
              <a:rPr lang="en-US" smtClean="0"/>
              <a:t>1/15/2023 1:33 PM</a:t>
            </a:fld>
            <a:endParaRPr lang="en-US" dirty="0"/>
          </a:p>
        </p:txBody>
      </p:sp>
      <p:sp>
        <p:nvSpPr>
          <p:cNvPr id="5" name="Footer Placeholder 4">
            <a:extLst>
              <a:ext uri="{FF2B5EF4-FFF2-40B4-BE49-F238E27FC236}">
                <a16:creationId xmlns:a16="http://schemas.microsoft.com/office/drawing/2014/main" id="{D3D0DAFF-7884-DD8F-D971-D38315911308}"/>
              </a:ext>
            </a:extLst>
          </p:cNvPr>
          <p:cNvSpPr>
            <a:spLocks noGrp="1"/>
          </p:cNvSpPr>
          <p:nvPr>
            <p:ph type="ftr" sz="quarter" idx="11"/>
          </p:nvPr>
        </p:nvSpPr>
        <p:spPr/>
        <p:txBody>
          <a:bodyPr/>
          <a:lstStyle/>
          <a:p>
            <a:r>
              <a:rPr lang="en-US" dirty="0"/>
              <a:t>IC Waiver</a:t>
            </a:r>
          </a:p>
        </p:txBody>
      </p:sp>
      <p:sp>
        <p:nvSpPr>
          <p:cNvPr id="6" name="Slide Number Placeholder 5">
            <a:extLst>
              <a:ext uri="{FF2B5EF4-FFF2-40B4-BE49-F238E27FC236}">
                <a16:creationId xmlns:a16="http://schemas.microsoft.com/office/drawing/2014/main" id="{DA114E08-71B5-EA61-8571-2F467D59C61C}"/>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3409280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BB6D-4E3A-6FC6-E2EC-F2E33484CA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59FA71-0985-6147-0770-EC2958F27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A79742-ED2D-FC18-C4DF-0B69A02EB46E}"/>
              </a:ext>
            </a:extLst>
          </p:cNvPr>
          <p:cNvSpPr>
            <a:spLocks noGrp="1"/>
          </p:cNvSpPr>
          <p:nvPr>
            <p:ph type="dt" sz="half" idx="10"/>
          </p:nvPr>
        </p:nvSpPr>
        <p:spPr/>
        <p:txBody>
          <a:bodyPr/>
          <a:lstStyle/>
          <a:p>
            <a:fld id="{FE777D73-9DFF-4FF2-AEE3-D50AFE1E1633}" type="datetime8">
              <a:rPr lang="en-US" smtClean="0"/>
              <a:t>1/15/2023 1:33 PM</a:t>
            </a:fld>
            <a:endParaRPr lang="en-US" dirty="0"/>
          </a:p>
        </p:txBody>
      </p:sp>
      <p:sp>
        <p:nvSpPr>
          <p:cNvPr id="5" name="Footer Placeholder 4">
            <a:extLst>
              <a:ext uri="{FF2B5EF4-FFF2-40B4-BE49-F238E27FC236}">
                <a16:creationId xmlns:a16="http://schemas.microsoft.com/office/drawing/2014/main" id="{490252E6-EB3A-45D0-DBD5-1F9A978B7E76}"/>
              </a:ext>
            </a:extLst>
          </p:cNvPr>
          <p:cNvSpPr>
            <a:spLocks noGrp="1"/>
          </p:cNvSpPr>
          <p:nvPr>
            <p:ph type="ftr" sz="quarter" idx="11"/>
          </p:nvPr>
        </p:nvSpPr>
        <p:spPr/>
        <p:txBody>
          <a:bodyPr/>
          <a:lstStyle/>
          <a:p>
            <a:r>
              <a:rPr lang="en-US" dirty="0"/>
              <a:t>IC Waiver</a:t>
            </a:r>
          </a:p>
        </p:txBody>
      </p:sp>
      <p:sp>
        <p:nvSpPr>
          <p:cNvPr id="6" name="Slide Number Placeholder 5">
            <a:extLst>
              <a:ext uri="{FF2B5EF4-FFF2-40B4-BE49-F238E27FC236}">
                <a16:creationId xmlns:a16="http://schemas.microsoft.com/office/drawing/2014/main" id="{3B5043E0-9BF7-E9DD-F785-FE2CDC1AFDC9}"/>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1532824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A5B2-F9F9-84AA-C7B0-9C8767ED2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AE507-65CE-B7F9-0CD0-C8A9B5C95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77FF2-D339-2983-0F47-F2FF0B4FC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DF6199-427F-F486-6BD8-AC53CCA5707E}"/>
              </a:ext>
            </a:extLst>
          </p:cNvPr>
          <p:cNvSpPr>
            <a:spLocks noGrp="1"/>
          </p:cNvSpPr>
          <p:nvPr>
            <p:ph type="dt" sz="half" idx="10"/>
          </p:nvPr>
        </p:nvSpPr>
        <p:spPr/>
        <p:txBody>
          <a:bodyPr/>
          <a:lstStyle/>
          <a:p>
            <a:fld id="{4D44DEB1-E522-4910-98DB-03C0582869E0}" type="datetime8">
              <a:rPr lang="en-US" smtClean="0"/>
              <a:t>1/15/2023 1:33 PM</a:t>
            </a:fld>
            <a:endParaRPr lang="en-US" dirty="0"/>
          </a:p>
        </p:txBody>
      </p:sp>
      <p:sp>
        <p:nvSpPr>
          <p:cNvPr id="6" name="Footer Placeholder 5">
            <a:extLst>
              <a:ext uri="{FF2B5EF4-FFF2-40B4-BE49-F238E27FC236}">
                <a16:creationId xmlns:a16="http://schemas.microsoft.com/office/drawing/2014/main" id="{E36D5B01-8E33-5C2D-28AB-8AF37DFBE44E}"/>
              </a:ext>
            </a:extLst>
          </p:cNvPr>
          <p:cNvSpPr>
            <a:spLocks noGrp="1"/>
          </p:cNvSpPr>
          <p:nvPr>
            <p:ph type="ftr" sz="quarter" idx="11"/>
          </p:nvPr>
        </p:nvSpPr>
        <p:spPr/>
        <p:txBody>
          <a:bodyPr/>
          <a:lstStyle/>
          <a:p>
            <a:r>
              <a:rPr lang="en-US" dirty="0"/>
              <a:t>IC Waiver</a:t>
            </a:r>
          </a:p>
        </p:txBody>
      </p:sp>
      <p:sp>
        <p:nvSpPr>
          <p:cNvPr id="7" name="Slide Number Placeholder 6">
            <a:extLst>
              <a:ext uri="{FF2B5EF4-FFF2-40B4-BE49-F238E27FC236}">
                <a16:creationId xmlns:a16="http://schemas.microsoft.com/office/drawing/2014/main" id="{DE0B5FA0-E631-0D89-4509-926E85DA76D6}"/>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1031037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BDA5-F4D9-DCE0-567D-F511F76048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0771E7-D9D1-8D06-EFC9-19FF9F82C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8D3268-C1D9-E64E-9FCC-7BADA051D3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F1BA59-796B-A294-312D-F9F7A3421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6F261-319C-AA0F-415C-B9A6CA474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EFDCD-FD35-B841-5CF0-6C12B03326BE}"/>
              </a:ext>
            </a:extLst>
          </p:cNvPr>
          <p:cNvSpPr>
            <a:spLocks noGrp="1"/>
          </p:cNvSpPr>
          <p:nvPr>
            <p:ph type="dt" sz="half" idx="10"/>
          </p:nvPr>
        </p:nvSpPr>
        <p:spPr/>
        <p:txBody>
          <a:bodyPr/>
          <a:lstStyle/>
          <a:p>
            <a:fld id="{6AE3A1A2-0BCE-4529-9DB5-D8AA41B48A52}" type="datetime8">
              <a:rPr lang="en-US" smtClean="0"/>
              <a:t>1/15/2023 1:33 PM</a:t>
            </a:fld>
            <a:endParaRPr lang="en-US" dirty="0"/>
          </a:p>
        </p:txBody>
      </p:sp>
      <p:sp>
        <p:nvSpPr>
          <p:cNvPr id="8" name="Footer Placeholder 7">
            <a:extLst>
              <a:ext uri="{FF2B5EF4-FFF2-40B4-BE49-F238E27FC236}">
                <a16:creationId xmlns:a16="http://schemas.microsoft.com/office/drawing/2014/main" id="{31099F4F-D0FC-6E8F-6A5A-4CED2541DACE}"/>
              </a:ext>
            </a:extLst>
          </p:cNvPr>
          <p:cNvSpPr>
            <a:spLocks noGrp="1"/>
          </p:cNvSpPr>
          <p:nvPr>
            <p:ph type="ftr" sz="quarter" idx="11"/>
          </p:nvPr>
        </p:nvSpPr>
        <p:spPr/>
        <p:txBody>
          <a:bodyPr/>
          <a:lstStyle/>
          <a:p>
            <a:r>
              <a:rPr lang="en-US" dirty="0"/>
              <a:t>IC Waiver</a:t>
            </a:r>
          </a:p>
        </p:txBody>
      </p:sp>
      <p:sp>
        <p:nvSpPr>
          <p:cNvPr id="9" name="Slide Number Placeholder 8">
            <a:extLst>
              <a:ext uri="{FF2B5EF4-FFF2-40B4-BE49-F238E27FC236}">
                <a16:creationId xmlns:a16="http://schemas.microsoft.com/office/drawing/2014/main" id="{BAA54345-A180-4BDB-30C5-BE0E69D7F71C}"/>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867284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071D-2B11-FD18-6F5B-AC79B9115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3A3A2E-063E-CF68-BF62-2F025A9C4F2F}"/>
              </a:ext>
            </a:extLst>
          </p:cNvPr>
          <p:cNvSpPr>
            <a:spLocks noGrp="1"/>
          </p:cNvSpPr>
          <p:nvPr>
            <p:ph type="dt" sz="half" idx="10"/>
          </p:nvPr>
        </p:nvSpPr>
        <p:spPr/>
        <p:txBody>
          <a:bodyPr/>
          <a:lstStyle/>
          <a:p>
            <a:fld id="{BAB549AE-4A83-4A70-A86F-51CDA7916E86}" type="datetime8">
              <a:rPr lang="en-US" smtClean="0"/>
              <a:t>1/15/2023 1:33 PM</a:t>
            </a:fld>
            <a:endParaRPr lang="en-US" dirty="0"/>
          </a:p>
        </p:txBody>
      </p:sp>
      <p:sp>
        <p:nvSpPr>
          <p:cNvPr id="4" name="Footer Placeholder 3">
            <a:extLst>
              <a:ext uri="{FF2B5EF4-FFF2-40B4-BE49-F238E27FC236}">
                <a16:creationId xmlns:a16="http://schemas.microsoft.com/office/drawing/2014/main" id="{BCA2BA97-7EB6-038F-F1FB-2432BF9BF8E8}"/>
              </a:ext>
            </a:extLst>
          </p:cNvPr>
          <p:cNvSpPr>
            <a:spLocks noGrp="1"/>
          </p:cNvSpPr>
          <p:nvPr>
            <p:ph type="ftr" sz="quarter" idx="11"/>
          </p:nvPr>
        </p:nvSpPr>
        <p:spPr/>
        <p:txBody>
          <a:bodyPr/>
          <a:lstStyle/>
          <a:p>
            <a:r>
              <a:rPr lang="en-US" dirty="0"/>
              <a:t>IC Waiver</a:t>
            </a:r>
          </a:p>
        </p:txBody>
      </p:sp>
      <p:sp>
        <p:nvSpPr>
          <p:cNvPr id="5" name="Slide Number Placeholder 4">
            <a:extLst>
              <a:ext uri="{FF2B5EF4-FFF2-40B4-BE49-F238E27FC236}">
                <a16:creationId xmlns:a16="http://schemas.microsoft.com/office/drawing/2014/main" id="{4103AD91-3E2E-FDBA-C0C6-C306184A8600}"/>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617801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B31AF-5A7E-EF43-F5B1-25EF13751731}"/>
              </a:ext>
            </a:extLst>
          </p:cNvPr>
          <p:cNvSpPr>
            <a:spLocks noGrp="1"/>
          </p:cNvSpPr>
          <p:nvPr>
            <p:ph type="dt" sz="half" idx="10"/>
          </p:nvPr>
        </p:nvSpPr>
        <p:spPr/>
        <p:txBody>
          <a:bodyPr/>
          <a:lstStyle/>
          <a:p>
            <a:fld id="{CDDDC36D-DCFB-4508-B6AA-DDA006CE0D4F}" type="datetime8">
              <a:rPr lang="en-US" smtClean="0"/>
              <a:t>1/15/2023 1:33 PM</a:t>
            </a:fld>
            <a:endParaRPr lang="en-US" dirty="0"/>
          </a:p>
        </p:txBody>
      </p:sp>
      <p:sp>
        <p:nvSpPr>
          <p:cNvPr id="3" name="Footer Placeholder 2">
            <a:extLst>
              <a:ext uri="{FF2B5EF4-FFF2-40B4-BE49-F238E27FC236}">
                <a16:creationId xmlns:a16="http://schemas.microsoft.com/office/drawing/2014/main" id="{67FC918B-EBAF-6DD7-ACF6-FF0EE4D098B0}"/>
              </a:ext>
            </a:extLst>
          </p:cNvPr>
          <p:cNvSpPr>
            <a:spLocks noGrp="1"/>
          </p:cNvSpPr>
          <p:nvPr>
            <p:ph type="ftr" sz="quarter" idx="11"/>
          </p:nvPr>
        </p:nvSpPr>
        <p:spPr/>
        <p:txBody>
          <a:bodyPr/>
          <a:lstStyle/>
          <a:p>
            <a:r>
              <a:rPr lang="en-US" dirty="0"/>
              <a:t>IC Waiver</a:t>
            </a:r>
          </a:p>
        </p:txBody>
      </p:sp>
      <p:sp>
        <p:nvSpPr>
          <p:cNvPr id="4" name="Slide Number Placeholder 3">
            <a:extLst>
              <a:ext uri="{FF2B5EF4-FFF2-40B4-BE49-F238E27FC236}">
                <a16:creationId xmlns:a16="http://schemas.microsoft.com/office/drawing/2014/main" id="{7DC17C1E-4A57-C880-9DD6-DE840FCD36CB}"/>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1068703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B5E-8B64-E3A9-B67E-6400028E4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7FD502-9121-F2B8-D3F0-4A185D1CC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FD0FD-EF9F-3DD3-24D1-7C16B4568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F2F3E-7FA9-2253-4D3E-24AF0FBDCF54}"/>
              </a:ext>
            </a:extLst>
          </p:cNvPr>
          <p:cNvSpPr>
            <a:spLocks noGrp="1"/>
          </p:cNvSpPr>
          <p:nvPr>
            <p:ph type="dt" sz="half" idx="10"/>
          </p:nvPr>
        </p:nvSpPr>
        <p:spPr/>
        <p:txBody>
          <a:bodyPr/>
          <a:lstStyle/>
          <a:p>
            <a:fld id="{A3E1552B-BCF3-4A0D-BEFD-BC0DE2C46CAD}" type="datetime8">
              <a:rPr lang="en-US" smtClean="0"/>
              <a:t>1/15/2023 1:33 PM</a:t>
            </a:fld>
            <a:endParaRPr lang="en-US" dirty="0"/>
          </a:p>
        </p:txBody>
      </p:sp>
      <p:sp>
        <p:nvSpPr>
          <p:cNvPr id="6" name="Footer Placeholder 5">
            <a:extLst>
              <a:ext uri="{FF2B5EF4-FFF2-40B4-BE49-F238E27FC236}">
                <a16:creationId xmlns:a16="http://schemas.microsoft.com/office/drawing/2014/main" id="{57EA765D-58DB-00C4-6035-BD8D402CC1B4}"/>
              </a:ext>
            </a:extLst>
          </p:cNvPr>
          <p:cNvSpPr>
            <a:spLocks noGrp="1"/>
          </p:cNvSpPr>
          <p:nvPr>
            <p:ph type="ftr" sz="quarter" idx="11"/>
          </p:nvPr>
        </p:nvSpPr>
        <p:spPr/>
        <p:txBody>
          <a:bodyPr/>
          <a:lstStyle/>
          <a:p>
            <a:r>
              <a:rPr lang="en-US" dirty="0"/>
              <a:t>IC Waiver</a:t>
            </a:r>
          </a:p>
        </p:txBody>
      </p:sp>
      <p:sp>
        <p:nvSpPr>
          <p:cNvPr id="7" name="Slide Number Placeholder 6">
            <a:extLst>
              <a:ext uri="{FF2B5EF4-FFF2-40B4-BE49-F238E27FC236}">
                <a16:creationId xmlns:a16="http://schemas.microsoft.com/office/drawing/2014/main" id="{AF2D51FE-C2B0-9940-FE51-4D1B4A5C6D2F}"/>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3601907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1DC5-B5C7-8CAD-5D7F-EBA0B2307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4C545-FFAC-178D-72D9-F2F4B3E59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E231420-AA56-E2F1-D117-FAE8CA9BD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BE7B7-DDAA-21EF-0AD1-349FEEA4656E}"/>
              </a:ext>
            </a:extLst>
          </p:cNvPr>
          <p:cNvSpPr>
            <a:spLocks noGrp="1"/>
          </p:cNvSpPr>
          <p:nvPr>
            <p:ph type="dt" sz="half" idx="10"/>
          </p:nvPr>
        </p:nvSpPr>
        <p:spPr/>
        <p:txBody>
          <a:bodyPr/>
          <a:lstStyle/>
          <a:p>
            <a:fld id="{BABB6A9A-8AE0-4264-8892-E7D3AF07C6CC}" type="datetime8">
              <a:rPr lang="en-US" smtClean="0"/>
              <a:t>1/15/2023 1:33 PM</a:t>
            </a:fld>
            <a:endParaRPr lang="en-US" dirty="0"/>
          </a:p>
        </p:txBody>
      </p:sp>
      <p:sp>
        <p:nvSpPr>
          <p:cNvPr id="6" name="Footer Placeholder 5">
            <a:extLst>
              <a:ext uri="{FF2B5EF4-FFF2-40B4-BE49-F238E27FC236}">
                <a16:creationId xmlns:a16="http://schemas.microsoft.com/office/drawing/2014/main" id="{6AE43F4B-4D38-8C28-32DF-EBA65020A976}"/>
              </a:ext>
            </a:extLst>
          </p:cNvPr>
          <p:cNvSpPr>
            <a:spLocks noGrp="1"/>
          </p:cNvSpPr>
          <p:nvPr>
            <p:ph type="ftr" sz="quarter" idx="11"/>
          </p:nvPr>
        </p:nvSpPr>
        <p:spPr/>
        <p:txBody>
          <a:bodyPr/>
          <a:lstStyle/>
          <a:p>
            <a:r>
              <a:rPr lang="en-US" dirty="0"/>
              <a:t>IC Waiver</a:t>
            </a:r>
          </a:p>
        </p:txBody>
      </p:sp>
      <p:sp>
        <p:nvSpPr>
          <p:cNvPr id="7" name="Slide Number Placeholder 6">
            <a:extLst>
              <a:ext uri="{FF2B5EF4-FFF2-40B4-BE49-F238E27FC236}">
                <a16:creationId xmlns:a16="http://schemas.microsoft.com/office/drawing/2014/main" id="{889123FC-6293-358B-AB61-449C74527CB3}"/>
              </a:ext>
            </a:extLst>
          </p:cNvPr>
          <p:cNvSpPr>
            <a:spLocks noGrp="1"/>
          </p:cNvSpPr>
          <p:nvPr>
            <p:ph type="sldNum" sz="quarter" idx="12"/>
          </p:nvPr>
        </p:nvSpPr>
        <p:spPr/>
        <p:txBody>
          <a:bodyPr/>
          <a:lstStyle/>
          <a:p>
            <a:fld id="{E2D48F7C-99EE-0247-9650-E7E8917386A1}" type="slidenum">
              <a:rPr lang="en-US" smtClean="0"/>
              <a:t>‹#›</a:t>
            </a:fld>
            <a:endParaRPr lang="en-US" dirty="0"/>
          </a:p>
        </p:txBody>
      </p:sp>
    </p:spTree>
    <p:extLst>
      <p:ext uri="{BB962C8B-B14F-4D97-AF65-F5344CB8AC3E}">
        <p14:creationId xmlns:p14="http://schemas.microsoft.com/office/powerpoint/2010/main" val="2940282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883CB-51AB-0D5F-AA17-FBB6B65F5B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D7A34B-BB4A-0A52-9778-07E8E1EF3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F1150-28EC-D0EB-A116-DD9A18A89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EA16D-75AF-405A-B5F1-75AAE5357854}" type="datetime8">
              <a:rPr lang="en-US" smtClean="0"/>
              <a:t>1/15/2023 1:33 PM</a:t>
            </a:fld>
            <a:endParaRPr lang="en-US" dirty="0"/>
          </a:p>
        </p:txBody>
      </p:sp>
      <p:sp>
        <p:nvSpPr>
          <p:cNvPr id="5" name="Footer Placeholder 4">
            <a:extLst>
              <a:ext uri="{FF2B5EF4-FFF2-40B4-BE49-F238E27FC236}">
                <a16:creationId xmlns:a16="http://schemas.microsoft.com/office/drawing/2014/main" id="{E839FC45-333B-5DB3-74FA-31CCA84B6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IC Waiver</a:t>
            </a:r>
          </a:p>
        </p:txBody>
      </p:sp>
      <p:sp>
        <p:nvSpPr>
          <p:cNvPr id="6" name="Slide Number Placeholder 5">
            <a:extLst>
              <a:ext uri="{FF2B5EF4-FFF2-40B4-BE49-F238E27FC236}">
                <a16:creationId xmlns:a16="http://schemas.microsoft.com/office/drawing/2014/main" id="{7C4398C1-ACB6-A878-8743-2D6E3FFA1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48F7C-99EE-0247-9650-E7E8917386A1}" type="slidenum">
              <a:rPr lang="en-US" smtClean="0"/>
              <a:t>‹#›</a:t>
            </a:fld>
            <a:endParaRPr lang="en-US" dirty="0"/>
          </a:p>
        </p:txBody>
      </p:sp>
    </p:spTree>
    <p:extLst>
      <p:ext uri="{BB962C8B-B14F-4D97-AF65-F5344CB8AC3E}">
        <p14:creationId xmlns:p14="http://schemas.microsoft.com/office/powerpoint/2010/main" val="227237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A60F-0172-EBE3-364C-C253089C4AC0}"/>
              </a:ext>
            </a:extLst>
          </p:cNvPr>
          <p:cNvSpPr>
            <a:spLocks noGrp="1"/>
          </p:cNvSpPr>
          <p:nvPr>
            <p:ph type="ctrTitle"/>
          </p:nvPr>
        </p:nvSpPr>
        <p:spPr>
          <a:xfrm>
            <a:off x="7464614" y="1783959"/>
            <a:ext cx="4087306" cy="2889114"/>
          </a:xfrm>
        </p:spPr>
        <p:txBody>
          <a:bodyPr anchor="ctr">
            <a:normAutofit/>
          </a:bodyPr>
          <a:lstStyle/>
          <a:p>
            <a:r>
              <a:rPr lang="en-US" sz="5400" b="1" u="sng"/>
              <a:t>Informed Consent Waiver</a:t>
            </a:r>
          </a:p>
        </p:txBody>
      </p:sp>
      <p:sp>
        <p:nvSpPr>
          <p:cNvPr id="3" name="Subtitle 2">
            <a:extLst>
              <a:ext uri="{FF2B5EF4-FFF2-40B4-BE49-F238E27FC236}">
                <a16:creationId xmlns:a16="http://schemas.microsoft.com/office/drawing/2014/main" id="{5F82E349-C8D3-8CA5-D1DA-6418ED621613}"/>
              </a:ext>
            </a:extLst>
          </p:cNvPr>
          <p:cNvSpPr>
            <a:spLocks noGrp="1"/>
          </p:cNvSpPr>
          <p:nvPr>
            <p:ph type="subTitle" idx="1"/>
          </p:nvPr>
        </p:nvSpPr>
        <p:spPr>
          <a:xfrm>
            <a:off x="7464612" y="4750893"/>
            <a:ext cx="4087305" cy="1618951"/>
          </a:xfrm>
        </p:spPr>
        <p:txBody>
          <a:bodyPr anchor="t">
            <a:noAutofit/>
          </a:bodyPr>
          <a:lstStyle/>
          <a:p>
            <a:pPr algn="r"/>
            <a:r>
              <a:rPr lang="en-US" sz="1600" b="1" dirty="0"/>
              <a:t>Presented By :- </a:t>
            </a:r>
          </a:p>
          <a:p>
            <a:pPr algn="r"/>
            <a:r>
              <a:rPr lang="en-US" sz="1600" b="1" dirty="0"/>
              <a:t>Manasi </a:t>
            </a:r>
          </a:p>
          <a:p>
            <a:pPr algn="r"/>
            <a:r>
              <a:rPr lang="en-US" sz="1600" b="1" dirty="0" err="1"/>
              <a:t>Dr.Geetu</a:t>
            </a:r>
            <a:endParaRPr lang="en-US" sz="1600" b="1" dirty="0"/>
          </a:p>
          <a:p>
            <a:pPr algn="r"/>
            <a:r>
              <a:rPr lang="en-US" sz="1600" b="1" dirty="0"/>
              <a:t>Adil</a:t>
            </a:r>
          </a:p>
          <a:p>
            <a:pPr algn="r"/>
            <a:r>
              <a:rPr lang="en-US" sz="1600" b="1" dirty="0"/>
              <a:t>Aarti</a:t>
            </a:r>
          </a:p>
        </p:txBody>
      </p:sp>
      <p:sp>
        <p:nvSpPr>
          <p:cNvPr id="59" name="Freeform: Shape 5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F0B4D090-1C9D-4CDC-B187-F903A2AD4F1C}"/>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667417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par>
                                <p:cTn id="20" presetID="10" presetClass="entr" presetSubtype="0" fill="hold" grpId="0" nodeType="withEffect">
                                  <p:stCondLst>
                                    <p:cond delay="1000"/>
                                  </p:stCondLst>
                                  <p:iterate>
                                    <p:tmPct val="10000"/>
                                  </p:iterate>
                                  <p:childTnLst>
                                    <p:set>
                                      <p:cBhvr>
                                        <p:cTn id="21" dur="1" fill="hold">
                                          <p:stCondLst>
                                            <p:cond delay="0"/>
                                          </p:stCondLst>
                                        </p:cTn>
                                        <p:tgtEl>
                                          <p:spTgt spid="2"/>
                                        </p:tgtEl>
                                        <p:attrNameLst>
                                          <p:attrName>style.visibility</p:attrName>
                                        </p:attrNameLst>
                                      </p:cBhvr>
                                      <p:to>
                                        <p:strVal val="visible"/>
                                      </p:to>
                                    </p:set>
                                    <p:animEffect transition="in" filter="fade">
                                      <p:cBhvr>
                                        <p:cTn id="22"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2445-8A57-5349-9A05-5DFBD1508E07}"/>
              </a:ext>
            </a:extLst>
          </p:cNvPr>
          <p:cNvSpPr>
            <a:spLocks noGrp="1"/>
          </p:cNvSpPr>
          <p:nvPr>
            <p:ph type="title"/>
          </p:nvPr>
        </p:nvSpPr>
        <p:spPr>
          <a:xfrm>
            <a:off x="1653363" y="365760"/>
            <a:ext cx="9367203" cy="1188720"/>
          </a:xfrm>
        </p:spPr>
        <p:txBody>
          <a:bodyPr>
            <a:normAutofit/>
          </a:bodyPr>
          <a:lstStyle/>
          <a:p>
            <a:r>
              <a:rPr lang="en-US" b="1" dirty="0"/>
              <a:t>Follow-up consent(1/2)</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FE1B2E7-2EE5-1CBF-2E88-26C42F58833D}"/>
              </a:ext>
            </a:extLst>
          </p:cNvPr>
          <p:cNvSpPr>
            <a:spLocks noGrp="1"/>
          </p:cNvSpPr>
          <p:nvPr>
            <p:ph idx="1"/>
          </p:nvPr>
        </p:nvSpPr>
        <p:spPr>
          <a:xfrm>
            <a:off x="1653363" y="2176272"/>
            <a:ext cx="9367204" cy="4041648"/>
          </a:xfrm>
        </p:spPr>
        <p:txBody>
          <a:bodyPr anchor="t">
            <a:normAutofit/>
          </a:bodyPr>
          <a:lstStyle/>
          <a:p>
            <a:pPr marL="0" indent="0">
              <a:buNone/>
            </a:pPr>
            <a:r>
              <a:rPr lang="en-US" sz="2400"/>
              <a:t>In occasional minimal risk studies, the EC may waive consent when subjects initially cannot consent for themselves, but require consent for later procedures when subjects recover their capacity to consent</a:t>
            </a:r>
          </a:p>
          <a:p>
            <a:pPr marL="0" indent="0">
              <a:buNone/>
            </a:pPr>
            <a:endParaRPr lang="en-US" sz="2400"/>
          </a:p>
          <a:p>
            <a:pPr>
              <a:buFont typeface="Wingdings" panose="05000000000000000000" pitchFamily="2" charset="2"/>
              <a:buChar char="q"/>
            </a:pPr>
            <a:r>
              <a:rPr lang="en-US" sz="2400"/>
              <a:t> </a:t>
            </a:r>
            <a:r>
              <a:rPr lang="en-US" sz="2400" b="1"/>
              <a:t>Example where follow up consent required :-</a:t>
            </a:r>
          </a:p>
          <a:p>
            <a:pPr marL="0" indent="0">
              <a:buNone/>
            </a:pPr>
            <a:r>
              <a:rPr lang="en-US" sz="2400"/>
              <a:t>The EC approved waiver of consent for a minimal risk blood draw from patients arriving unconscious at the emergency room</a:t>
            </a:r>
          </a:p>
          <a:p>
            <a:pPr marL="0" indent="0">
              <a:buNone/>
            </a:pPr>
            <a:r>
              <a:rPr lang="en-US" sz="2400"/>
              <a:t>But if the researcher want any procedures to continue after subjects become competent to consent or want the subject to participate in follow up procedures</a:t>
            </a:r>
          </a:p>
          <a:p>
            <a:pPr marL="0" indent="0">
              <a:buNone/>
            </a:pPr>
            <a:endParaRPr lang="en-US" sz="2400"/>
          </a:p>
        </p:txBody>
      </p:sp>
      <p:sp>
        <p:nvSpPr>
          <p:cNvPr id="5" name="Footer Placeholder 4">
            <a:extLst>
              <a:ext uri="{FF2B5EF4-FFF2-40B4-BE49-F238E27FC236}">
                <a16:creationId xmlns:a16="http://schemas.microsoft.com/office/drawing/2014/main" id="{6488595A-DC7D-405D-B557-502D88ED7BDA}"/>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BD8F4988-5D16-4294-BDDB-67680B6EA386}"/>
              </a:ext>
            </a:extLst>
          </p:cNvPr>
          <p:cNvSpPr>
            <a:spLocks noGrp="1"/>
          </p:cNvSpPr>
          <p:nvPr>
            <p:ph type="sldNum" sz="quarter" idx="12"/>
          </p:nvPr>
        </p:nvSpPr>
        <p:spPr/>
        <p:txBody>
          <a:bodyPr/>
          <a:lstStyle/>
          <a:p>
            <a:fld id="{E2D48F7C-99EE-0247-9650-E7E8917386A1}" type="slidenum">
              <a:rPr lang="en-US" smtClean="0"/>
              <a:t>10</a:t>
            </a:fld>
            <a:endParaRPr lang="en-US" dirty="0"/>
          </a:p>
        </p:txBody>
      </p:sp>
      <p:sp>
        <p:nvSpPr>
          <p:cNvPr id="7" name="Date Placeholder 6">
            <a:extLst>
              <a:ext uri="{FF2B5EF4-FFF2-40B4-BE49-F238E27FC236}">
                <a16:creationId xmlns:a16="http://schemas.microsoft.com/office/drawing/2014/main" id="{B6619F4E-4AE5-4428-879B-3171FCC2B597}"/>
              </a:ext>
            </a:extLst>
          </p:cNvPr>
          <p:cNvSpPr>
            <a:spLocks noGrp="1"/>
          </p:cNvSpPr>
          <p:nvPr>
            <p:ph type="dt" sz="half" idx="10"/>
          </p:nvPr>
        </p:nvSpPr>
        <p:spPr/>
        <p:txBody>
          <a:bodyPr/>
          <a:lstStyle/>
          <a:p>
            <a:fld id="{8D9E5606-810F-413C-9C89-E042DE05171D}" type="datetime8">
              <a:rPr lang="en-US" smtClean="0"/>
              <a:t>1/15/2023 1:33 PM</a:t>
            </a:fld>
            <a:endParaRPr lang="en-US" dirty="0"/>
          </a:p>
        </p:txBody>
      </p:sp>
    </p:spTree>
    <p:extLst>
      <p:ext uri="{BB962C8B-B14F-4D97-AF65-F5344CB8AC3E}">
        <p14:creationId xmlns:p14="http://schemas.microsoft.com/office/powerpoint/2010/main" val="1939870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6EE8-0CAE-F85A-74B7-45D1750B33FA}"/>
              </a:ext>
            </a:extLst>
          </p:cNvPr>
          <p:cNvSpPr>
            <a:spLocks noGrp="1"/>
          </p:cNvSpPr>
          <p:nvPr>
            <p:ph type="title"/>
          </p:nvPr>
        </p:nvSpPr>
        <p:spPr>
          <a:xfrm>
            <a:off x="1653363" y="365760"/>
            <a:ext cx="9367203" cy="1188720"/>
          </a:xfrm>
        </p:spPr>
        <p:txBody>
          <a:bodyPr>
            <a:normAutofit/>
          </a:bodyPr>
          <a:lstStyle/>
          <a:p>
            <a:r>
              <a:rPr lang="en-US" b="1" dirty="0"/>
              <a:t>Follow up consent (2/2)</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3EDFDA-AE2A-D69C-FBDD-973BEABEED64}"/>
              </a:ext>
            </a:extLst>
          </p:cNvPr>
          <p:cNvSpPr>
            <a:spLocks noGrp="1"/>
          </p:cNvSpPr>
          <p:nvPr>
            <p:ph idx="1"/>
          </p:nvPr>
        </p:nvSpPr>
        <p:spPr>
          <a:xfrm>
            <a:off x="1653363" y="2176272"/>
            <a:ext cx="9367204" cy="4041648"/>
          </a:xfrm>
        </p:spPr>
        <p:txBody>
          <a:bodyPr anchor="t">
            <a:normAutofit/>
          </a:bodyPr>
          <a:lstStyle/>
          <a:p>
            <a:pPr>
              <a:buFont typeface="Wingdings" panose="05000000000000000000" pitchFamily="2" charset="2"/>
              <a:buChar char="q"/>
            </a:pPr>
            <a:r>
              <a:rPr lang="en-US" sz="2000"/>
              <a:t> </a:t>
            </a:r>
            <a:r>
              <a:rPr lang="en-US" sz="2400" b="1"/>
              <a:t>Contents of follow up consent</a:t>
            </a:r>
          </a:p>
          <a:p>
            <a:pPr marL="0" indent="0">
              <a:buNone/>
            </a:pPr>
            <a:endParaRPr lang="en-US" sz="2000"/>
          </a:p>
          <a:p>
            <a:r>
              <a:rPr lang="en-US" sz="2000"/>
              <a:t>The consent form should clearly describe</a:t>
            </a:r>
          </a:p>
          <a:p>
            <a:pPr marL="0" indent="0">
              <a:buNone/>
            </a:pPr>
            <a:endParaRPr lang="en-US" sz="2000"/>
          </a:p>
          <a:p>
            <a:r>
              <a:rPr lang="en-US" sz="2000"/>
              <a:t>What procedures occurred without the subjects consent</a:t>
            </a:r>
          </a:p>
          <a:p>
            <a:endParaRPr lang="en-US" sz="2000"/>
          </a:p>
          <a:p>
            <a:r>
              <a:rPr lang="en-US" sz="2000"/>
              <a:t>Why they were performed</a:t>
            </a:r>
          </a:p>
          <a:p>
            <a:pPr marL="0" indent="0">
              <a:buNone/>
            </a:pPr>
            <a:endParaRPr lang="en-US" sz="2000"/>
          </a:p>
          <a:p>
            <a:r>
              <a:rPr lang="en-US" sz="2000"/>
              <a:t>What additionally will be done if consent is given to continue the subject in the study</a:t>
            </a:r>
          </a:p>
        </p:txBody>
      </p:sp>
      <p:sp>
        <p:nvSpPr>
          <p:cNvPr id="5" name="Footer Placeholder 4">
            <a:extLst>
              <a:ext uri="{FF2B5EF4-FFF2-40B4-BE49-F238E27FC236}">
                <a16:creationId xmlns:a16="http://schemas.microsoft.com/office/drawing/2014/main" id="{0D47CEB8-FF4F-4BD1-8893-799CB87648B2}"/>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42CA4A7A-4043-427C-88E5-015B21D86AFF}"/>
              </a:ext>
            </a:extLst>
          </p:cNvPr>
          <p:cNvSpPr>
            <a:spLocks noGrp="1"/>
          </p:cNvSpPr>
          <p:nvPr>
            <p:ph type="sldNum" sz="quarter" idx="12"/>
          </p:nvPr>
        </p:nvSpPr>
        <p:spPr/>
        <p:txBody>
          <a:bodyPr/>
          <a:lstStyle/>
          <a:p>
            <a:fld id="{E2D48F7C-99EE-0247-9650-E7E8917386A1}" type="slidenum">
              <a:rPr lang="en-US" smtClean="0"/>
              <a:t>11</a:t>
            </a:fld>
            <a:endParaRPr lang="en-US" dirty="0"/>
          </a:p>
        </p:txBody>
      </p:sp>
      <p:sp>
        <p:nvSpPr>
          <p:cNvPr id="7" name="Date Placeholder 6">
            <a:extLst>
              <a:ext uri="{FF2B5EF4-FFF2-40B4-BE49-F238E27FC236}">
                <a16:creationId xmlns:a16="http://schemas.microsoft.com/office/drawing/2014/main" id="{1F00953C-8AA4-4E8B-BD63-B22D303B023D}"/>
              </a:ext>
            </a:extLst>
          </p:cNvPr>
          <p:cNvSpPr>
            <a:spLocks noGrp="1"/>
          </p:cNvSpPr>
          <p:nvPr>
            <p:ph type="dt" sz="half" idx="10"/>
          </p:nvPr>
        </p:nvSpPr>
        <p:spPr/>
        <p:txBody>
          <a:bodyPr/>
          <a:lstStyle/>
          <a:p>
            <a:fld id="{D18D1160-2041-483F-8D9D-41D9B5614E48}" type="datetime8">
              <a:rPr lang="en-US" smtClean="0"/>
              <a:t>1/15/2023 1:33 PM</a:t>
            </a:fld>
            <a:endParaRPr lang="en-US" dirty="0"/>
          </a:p>
        </p:txBody>
      </p:sp>
    </p:spTree>
    <p:extLst>
      <p:ext uri="{BB962C8B-B14F-4D97-AF65-F5344CB8AC3E}">
        <p14:creationId xmlns:p14="http://schemas.microsoft.com/office/powerpoint/2010/main" val="4163929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FBC8-850B-231F-33C6-C77C8BAAB606}"/>
              </a:ext>
            </a:extLst>
          </p:cNvPr>
          <p:cNvSpPr>
            <a:spLocks noGrp="1"/>
          </p:cNvSpPr>
          <p:nvPr>
            <p:ph type="title"/>
          </p:nvPr>
        </p:nvSpPr>
        <p:spPr>
          <a:xfrm>
            <a:off x="1653363" y="365760"/>
            <a:ext cx="9367203" cy="1188720"/>
          </a:xfrm>
        </p:spPr>
        <p:txBody>
          <a:bodyPr>
            <a:normAutofit/>
          </a:bodyPr>
          <a:lstStyle/>
          <a:p>
            <a:r>
              <a:rPr lang="en-US" sz="4100" b="1"/>
              <a:t>Example for a request for waiver OF IC (1/5)</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E87B83E-BDD8-CA3B-FBCE-DB91EA5FC1AA}"/>
              </a:ext>
            </a:extLst>
          </p:cNvPr>
          <p:cNvSpPr>
            <a:spLocks noGrp="1"/>
          </p:cNvSpPr>
          <p:nvPr>
            <p:ph idx="1"/>
          </p:nvPr>
        </p:nvSpPr>
        <p:spPr>
          <a:xfrm>
            <a:off x="1653363" y="2176272"/>
            <a:ext cx="9367204" cy="4041648"/>
          </a:xfrm>
        </p:spPr>
        <p:txBody>
          <a:bodyPr anchor="t">
            <a:normAutofit/>
          </a:bodyPr>
          <a:lstStyle/>
          <a:p>
            <a:r>
              <a:rPr lang="en-US" sz="2400"/>
              <a:t>The researcher plans to determine whether some specific blood chemistry values change in individuals undergoing clinically indicated abdominal surgery and if there is a correlation of changes with the increased incidence of complications after surgery. </a:t>
            </a:r>
          </a:p>
          <a:p>
            <a:pPr marL="0" indent="0">
              <a:buNone/>
            </a:pPr>
            <a:endParaRPr lang="en-US" sz="2400"/>
          </a:p>
          <a:p>
            <a:r>
              <a:rPr lang="en-US" sz="2400" b="1"/>
              <a:t>The proposed research plan is to:</a:t>
            </a:r>
          </a:p>
          <a:p>
            <a:pPr marL="0" indent="0">
              <a:buNone/>
            </a:pPr>
            <a:r>
              <a:rPr lang="en-US" sz="2400"/>
              <a:t>  Review the medical records of all individuals who have undergone     abdominal surgery in the past 2 years.</a:t>
            </a:r>
          </a:p>
        </p:txBody>
      </p:sp>
      <p:sp>
        <p:nvSpPr>
          <p:cNvPr id="5" name="Footer Placeholder 4">
            <a:extLst>
              <a:ext uri="{FF2B5EF4-FFF2-40B4-BE49-F238E27FC236}">
                <a16:creationId xmlns:a16="http://schemas.microsoft.com/office/drawing/2014/main" id="{C829C9B7-0A4C-4F26-83FF-15AD37D58209}"/>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4F38D243-F1BF-43E9-83DB-342C3210DA1A}"/>
              </a:ext>
            </a:extLst>
          </p:cNvPr>
          <p:cNvSpPr>
            <a:spLocks noGrp="1"/>
          </p:cNvSpPr>
          <p:nvPr>
            <p:ph type="sldNum" sz="quarter" idx="12"/>
          </p:nvPr>
        </p:nvSpPr>
        <p:spPr/>
        <p:txBody>
          <a:bodyPr/>
          <a:lstStyle/>
          <a:p>
            <a:fld id="{E2D48F7C-99EE-0247-9650-E7E8917386A1}" type="slidenum">
              <a:rPr lang="en-US" smtClean="0"/>
              <a:t>12</a:t>
            </a:fld>
            <a:endParaRPr lang="en-US" dirty="0"/>
          </a:p>
        </p:txBody>
      </p:sp>
      <p:sp>
        <p:nvSpPr>
          <p:cNvPr id="7" name="Date Placeholder 6">
            <a:extLst>
              <a:ext uri="{FF2B5EF4-FFF2-40B4-BE49-F238E27FC236}">
                <a16:creationId xmlns:a16="http://schemas.microsoft.com/office/drawing/2014/main" id="{02D6EAF8-8F13-47D6-89FA-0F479C971B14}"/>
              </a:ext>
            </a:extLst>
          </p:cNvPr>
          <p:cNvSpPr>
            <a:spLocks noGrp="1"/>
          </p:cNvSpPr>
          <p:nvPr>
            <p:ph type="dt" sz="half" idx="10"/>
          </p:nvPr>
        </p:nvSpPr>
        <p:spPr/>
        <p:txBody>
          <a:bodyPr/>
          <a:lstStyle/>
          <a:p>
            <a:fld id="{771D9214-C650-48C3-AED1-C12FFE3BA512}" type="datetime8">
              <a:rPr lang="en-US" smtClean="0"/>
              <a:t>1/15/2023 1:33 PM</a:t>
            </a:fld>
            <a:endParaRPr lang="en-US" dirty="0"/>
          </a:p>
        </p:txBody>
      </p:sp>
    </p:spTree>
    <p:extLst>
      <p:ext uri="{BB962C8B-B14F-4D97-AF65-F5344CB8AC3E}">
        <p14:creationId xmlns:p14="http://schemas.microsoft.com/office/powerpoint/2010/main" val="1236023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D639E-50C5-4C00-AC8C-CAA055D749F3}"/>
              </a:ext>
            </a:extLst>
          </p:cNvPr>
          <p:cNvSpPr txBox="1"/>
          <p:nvPr/>
        </p:nvSpPr>
        <p:spPr>
          <a:xfrm>
            <a:off x="1653363" y="365760"/>
            <a:ext cx="9367203"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chemeClr val="tx1"/>
                </a:solidFill>
                <a:latin typeface="+mj-lt"/>
                <a:ea typeface="+mj-ea"/>
                <a:cs typeface="+mj-cs"/>
              </a:rPr>
              <a:t>Example for a request for waiver of IC (2/5)</a:t>
            </a: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A98C8BDF-6782-4C0D-9C5F-D58D45A97546}"/>
              </a:ext>
            </a:extLst>
          </p:cNvPr>
          <p:cNvSpPr txBox="1"/>
          <p:nvPr/>
        </p:nvSpPr>
        <p:spPr>
          <a:xfrm>
            <a:off x="1653363" y="2176272"/>
            <a:ext cx="9367204" cy="4041648"/>
          </a:xfrm>
          <a:prstGeom prst="rect">
            <a:avLst/>
          </a:prstGeom>
        </p:spPr>
        <p:txBody>
          <a:bodyPr vert="horz" lIns="91440" tIns="45720" rIns="91440" bIns="45720" rtlCol="0" anchor="t">
            <a:normAutofit/>
          </a:bodyPr>
          <a:lstStyle/>
          <a:p>
            <a:pPr marL="571500" indent="-342900">
              <a:lnSpc>
                <a:spcPct val="90000"/>
              </a:lnSpc>
              <a:spcAft>
                <a:spcPts val="600"/>
              </a:spcAft>
              <a:buFont typeface="Wingdings" panose="05000000000000000000" pitchFamily="2" charset="2"/>
              <a:buChar char="q"/>
            </a:pPr>
            <a:r>
              <a:rPr lang="en-US" sz="2400" b="1" dirty="0"/>
              <a:t>Data to be collected :- </a:t>
            </a:r>
          </a:p>
          <a:p>
            <a:pPr indent="-228600">
              <a:lnSpc>
                <a:spcPct val="90000"/>
              </a:lnSpc>
              <a:spcAft>
                <a:spcPts val="600"/>
              </a:spcAft>
              <a:buFont typeface="Arial" panose="020B0604020202020204" pitchFamily="34" charset="0"/>
              <a:buChar char="•"/>
            </a:pPr>
            <a:endParaRPr lang="en-US" sz="2400" b="1" dirty="0"/>
          </a:p>
          <a:p>
            <a:pPr marL="457200" indent="-228600">
              <a:lnSpc>
                <a:spcPct val="90000"/>
              </a:lnSpc>
              <a:spcAft>
                <a:spcPts val="600"/>
              </a:spcAft>
              <a:buFont typeface="Arial" panose="020B0604020202020204" pitchFamily="34" charset="0"/>
              <a:buChar char="•"/>
            </a:pPr>
            <a:r>
              <a:rPr lang="en-US" sz="2400" dirty="0"/>
              <a:t>Diagnosis before surgery</a:t>
            </a:r>
          </a:p>
          <a:p>
            <a:pPr marL="457200" indent="-228600">
              <a:lnSpc>
                <a:spcPct val="90000"/>
              </a:lnSpc>
              <a:spcAft>
                <a:spcPts val="600"/>
              </a:spcAft>
              <a:buFont typeface="Arial" panose="020B0604020202020204" pitchFamily="34" charset="0"/>
              <a:buChar char="•"/>
            </a:pPr>
            <a:r>
              <a:rPr lang="en-US" sz="2400" dirty="0"/>
              <a:t>Type of abdominal surgery</a:t>
            </a:r>
          </a:p>
          <a:p>
            <a:pPr marL="457200" indent="-228600">
              <a:lnSpc>
                <a:spcPct val="90000"/>
              </a:lnSpc>
              <a:spcAft>
                <a:spcPts val="600"/>
              </a:spcAft>
              <a:buFont typeface="Arial" panose="020B0604020202020204" pitchFamily="34" charset="0"/>
              <a:buChar char="•"/>
            </a:pPr>
            <a:r>
              <a:rPr lang="en-US" sz="2400" dirty="0"/>
              <a:t>Specific pre-surgery blood chemistry values</a:t>
            </a:r>
          </a:p>
          <a:p>
            <a:pPr marL="457200" indent="-228600">
              <a:lnSpc>
                <a:spcPct val="90000"/>
              </a:lnSpc>
              <a:spcAft>
                <a:spcPts val="600"/>
              </a:spcAft>
              <a:buFont typeface="Arial" panose="020B0604020202020204" pitchFamily="34" charset="0"/>
              <a:buChar char="•"/>
            </a:pPr>
            <a:r>
              <a:rPr lang="en-US" sz="2400" dirty="0"/>
              <a:t>Specific post-surgery blood chemistry values</a:t>
            </a:r>
          </a:p>
          <a:p>
            <a:pPr marL="457200" indent="-228600">
              <a:lnSpc>
                <a:spcPct val="90000"/>
              </a:lnSpc>
              <a:spcAft>
                <a:spcPts val="600"/>
              </a:spcAft>
              <a:buFont typeface="Arial" panose="020B0604020202020204" pitchFamily="34" charset="0"/>
              <a:buChar char="•"/>
            </a:pPr>
            <a:r>
              <a:rPr lang="en-US" sz="2400" dirty="0"/>
              <a:t>Description of the problems after surgery</a:t>
            </a:r>
          </a:p>
          <a:p>
            <a:pPr marL="457200" indent="-228600">
              <a:lnSpc>
                <a:spcPct val="90000"/>
              </a:lnSpc>
              <a:spcAft>
                <a:spcPts val="600"/>
              </a:spcAft>
              <a:buFont typeface="Arial" panose="020B0604020202020204" pitchFamily="34" charset="0"/>
              <a:buChar char="•"/>
            </a:pPr>
            <a:r>
              <a:rPr lang="en-US" sz="2400" dirty="0"/>
              <a:t>Age range of the individuals.</a:t>
            </a:r>
          </a:p>
        </p:txBody>
      </p:sp>
      <p:sp>
        <p:nvSpPr>
          <p:cNvPr id="3" name="Footer Placeholder 2">
            <a:extLst>
              <a:ext uri="{FF2B5EF4-FFF2-40B4-BE49-F238E27FC236}">
                <a16:creationId xmlns:a16="http://schemas.microsoft.com/office/drawing/2014/main" id="{FEE6A8C5-D03C-4784-BDBA-5A62406535B1}"/>
              </a:ext>
            </a:extLst>
          </p:cNvPr>
          <p:cNvSpPr>
            <a:spLocks noGrp="1"/>
          </p:cNvSpPr>
          <p:nvPr>
            <p:ph type="ftr" sz="quarter" idx="11"/>
          </p:nvPr>
        </p:nvSpPr>
        <p:spPr>
          <a:xfrm>
            <a:off x="4277367" y="6356350"/>
            <a:ext cx="4114800" cy="365125"/>
          </a:xfrm>
        </p:spPr>
        <p:txBody>
          <a:bodyPr vert="horz" lIns="91440" tIns="45720" rIns="91440" bIns="45720" rtlCol="0" anchor="ctr">
            <a:normAutofit/>
          </a:bodyPr>
          <a:lstStyle/>
          <a:p>
            <a:pPr>
              <a:spcAft>
                <a:spcPts val="600"/>
              </a:spcAft>
            </a:pPr>
            <a:r>
              <a:rPr lang="en-US" kern="1200">
                <a:solidFill>
                  <a:schemeClr val="tx1">
                    <a:alpha val="80000"/>
                  </a:schemeClr>
                </a:solidFill>
                <a:latin typeface="+mn-lt"/>
                <a:ea typeface="+mn-ea"/>
                <a:cs typeface="+mn-cs"/>
              </a:rPr>
              <a:t>IC Waiver</a:t>
            </a:r>
          </a:p>
        </p:txBody>
      </p:sp>
      <p:sp>
        <p:nvSpPr>
          <p:cNvPr id="5" name="Slide Number Placeholder 4">
            <a:extLst>
              <a:ext uri="{FF2B5EF4-FFF2-40B4-BE49-F238E27FC236}">
                <a16:creationId xmlns:a16="http://schemas.microsoft.com/office/drawing/2014/main" id="{BF01F558-24A4-4884-BD38-46FD34DB6E4F}"/>
              </a:ext>
            </a:extLst>
          </p:cNvPr>
          <p:cNvSpPr>
            <a:spLocks noGrp="1"/>
          </p:cNvSpPr>
          <p:nvPr>
            <p:ph type="sldNum" sz="quarter" idx="12"/>
          </p:nvPr>
        </p:nvSpPr>
        <p:spPr/>
        <p:txBody>
          <a:bodyPr/>
          <a:lstStyle/>
          <a:p>
            <a:fld id="{E2D48F7C-99EE-0247-9650-E7E8917386A1}" type="slidenum">
              <a:rPr lang="en-US" smtClean="0"/>
              <a:t>13</a:t>
            </a:fld>
            <a:endParaRPr lang="en-US" dirty="0"/>
          </a:p>
        </p:txBody>
      </p:sp>
      <p:sp>
        <p:nvSpPr>
          <p:cNvPr id="7" name="Date Placeholder 6">
            <a:extLst>
              <a:ext uri="{FF2B5EF4-FFF2-40B4-BE49-F238E27FC236}">
                <a16:creationId xmlns:a16="http://schemas.microsoft.com/office/drawing/2014/main" id="{3219208B-CF94-4BCA-AD7A-D2967B422657}"/>
              </a:ext>
            </a:extLst>
          </p:cNvPr>
          <p:cNvSpPr>
            <a:spLocks noGrp="1"/>
          </p:cNvSpPr>
          <p:nvPr>
            <p:ph type="dt" sz="half" idx="10"/>
          </p:nvPr>
        </p:nvSpPr>
        <p:spPr/>
        <p:txBody>
          <a:bodyPr/>
          <a:lstStyle/>
          <a:p>
            <a:fld id="{F648E168-AB35-4A9F-A7D1-C18A25D4CDE6}" type="datetime8">
              <a:rPr lang="en-US" smtClean="0"/>
              <a:t>1/15/2023 1:33 PM</a:t>
            </a:fld>
            <a:endParaRPr lang="en-US" dirty="0"/>
          </a:p>
        </p:txBody>
      </p:sp>
    </p:spTree>
    <p:extLst>
      <p:ext uri="{BB962C8B-B14F-4D97-AF65-F5344CB8AC3E}">
        <p14:creationId xmlns:p14="http://schemas.microsoft.com/office/powerpoint/2010/main" val="572526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CBD2-6857-A4AE-05EE-231FD5F30328}"/>
              </a:ext>
            </a:extLst>
          </p:cNvPr>
          <p:cNvSpPr>
            <a:spLocks noGrp="1"/>
          </p:cNvSpPr>
          <p:nvPr>
            <p:ph type="title"/>
          </p:nvPr>
        </p:nvSpPr>
        <p:spPr>
          <a:xfrm>
            <a:off x="1653363" y="365760"/>
            <a:ext cx="9367203" cy="1188720"/>
          </a:xfrm>
        </p:spPr>
        <p:txBody>
          <a:bodyPr>
            <a:normAutofit/>
          </a:bodyPr>
          <a:lstStyle/>
          <a:p>
            <a:r>
              <a:rPr lang="en-US" sz="4100" b="1"/>
              <a:t>Example for a request for waiver of IC (3/5)</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720DA8A-C0C8-4F1A-38B9-515B13A49895}"/>
              </a:ext>
            </a:extLst>
          </p:cNvPr>
          <p:cNvSpPr>
            <a:spLocks noGrp="1"/>
          </p:cNvSpPr>
          <p:nvPr>
            <p:ph idx="1"/>
          </p:nvPr>
        </p:nvSpPr>
        <p:spPr>
          <a:xfrm>
            <a:off x="1653363" y="2176272"/>
            <a:ext cx="9367204" cy="4041648"/>
          </a:xfrm>
        </p:spPr>
        <p:txBody>
          <a:bodyPr anchor="t">
            <a:normAutofit/>
          </a:bodyPr>
          <a:lstStyle/>
          <a:p>
            <a:r>
              <a:rPr lang="en-US" sz="2400"/>
              <a:t>From a preliminary estimate, there are about 5,000 abdominal surgeries per year at the hospital. </a:t>
            </a:r>
          </a:p>
          <a:p>
            <a:pPr marL="0" indent="0">
              <a:buNone/>
            </a:pPr>
            <a:endParaRPr lang="en-US" sz="2400"/>
          </a:p>
          <a:p>
            <a:r>
              <a:rPr lang="en-US" sz="2400"/>
              <a:t>The researcher will double code the data so that only the researcher knows the link in the unlikely event the data must be verified for accuracy.</a:t>
            </a:r>
          </a:p>
          <a:p>
            <a:pPr marL="0" indent="0">
              <a:buNone/>
            </a:pPr>
            <a:endParaRPr lang="en-US" sz="2400"/>
          </a:p>
          <a:p>
            <a:r>
              <a:rPr lang="en-US" sz="2400"/>
              <a:t>The results of the research will not affect the clinical care of the individuals because the information will not be examined until after subjects leave the hospital. </a:t>
            </a:r>
          </a:p>
        </p:txBody>
      </p:sp>
      <p:sp>
        <p:nvSpPr>
          <p:cNvPr id="5" name="Footer Placeholder 4">
            <a:extLst>
              <a:ext uri="{FF2B5EF4-FFF2-40B4-BE49-F238E27FC236}">
                <a16:creationId xmlns:a16="http://schemas.microsoft.com/office/drawing/2014/main" id="{42BC6712-4525-4B63-AD75-2141C56658C2}"/>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D3CDF6DE-85C7-4B62-9704-1AA0C15AA8F5}"/>
              </a:ext>
            </a:extLst>
          </p:cNvPr>
          <p:cNvSpPr>
            <a:spLocks noGrp="1"/>
          </p:cNvSpPr>
          <p:nvPr>
            <p:ph type="sldNum" sz="quarter" idx="12"/>
          </p:nvPr>
        </p:nvSpPr>
        <p:spPr/>
        <p:txBody>
          <a:bodyPr/>
          <a:lstStyle/>
          <a:p>
            <a:fld id="{E2D48F7C-99EE-0247-9650-E7E8917386A1}" type="slidenum">
              <a:rPr lang="en-US" smtClean="0"/>
              <a:t>14</a:t>
            </a:fld>
            <a:endParaRPr lang="en-US" dirty="0"/>
          </a:p>
        </p:txBody>
      </p:sp>
      <p:sp>
        <p:nvSpPr>
          <p:cNvPr id="7" name="Date Placeholder 6">
            <a:extLst>
              <a:ext uri="{FF2B5EF4-FFF2-40B4-BE49-F238E27FC236}">
                <a16:creationId xmlns:a16="http://schemas.microsoft.com/office/drawing/2014/main" id="{E0C86B91-313B-4C15-8A0F-C934759828F9}"/>
              </a:ext>
            </a:extLst>
          </p:cNvPr>
          <p:cNvSpPr>
            <a:spLocks noGrp="1"/>
          </p:cNvSpPr>
          <p:nvPr>
            <p:ph type="dt" sz="half" idx="10"/>
          </p:nvPr>
        </p:nvSpPr>
        <p:spPr/>
        <p:txBody>
          <a:bodyPr/>
          <a:lstStyle/>
          <a:p>
            <a:fld id="{CFB52C77-1B4C-4252-B6BA-23654C855342}" type="datetime8">
              <a:rPr lang="en-US" smtClean="0"/>
              <a:t>1/15/2023 1:33 PM</a:t>
            </a:fld>
            <a:endParaRPr lang="en-US" dirty="0"/>
          </a:p>
        </p:txBody>
      </p:sp>
    </p:spTree>
    <p:extLst>
      <p:ext uri="{BB962C8B-B14F-4D97-AF65-F5344CB8AC3E}">
        <p14:creationId xmlns:p14="http://schemas.microsoft.com/office/powerpoint/2010/main" val="3440237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DD95-37F4-EB7D-6646-42AFA51C83BB}"/>
              </a:ext>
            </a:extLst>
          </p:cNvPr>
          <p:cNvSpPr>
            <a:spLocks noGrp="1"/>
          </p:cNvSpPr>
          <p:nvPr>
            <p:ph type="title"/>
          </p:nvPr>
        </p:nvSpPr>
        <p:spPr>
          <a:xfrm>
            <a:off x="1653363" y="365760"/>
            <a:ext cx="9367203" cy="1188720"/>
          </a:xfrm>
        </p:spPr>
        <p:txBody>
          <a:bodyPr>
            <a:normAutofit/>
          </a:bodyPr>
          <a:lstStyle/>
          <a:p>
            <a:r>
              <a:rPr lang="en-US" sz="4100" b="1"/>
              <a:t>Example for a request for waiver of IC (4/5)</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45FC8C2-6417-5770-CE8E-53B4BB7FC0FA}"/>
              </a:ext>
            </a:extLst>
          </p:cNvPr>
          <p:cNvSpPr>
            <a:spLocks noGrp="1"/>
          </p:cNvSpPr>
          <p:nvPr>
            <p:ph idx="1"/>
          </p:nvPr>
        </p:nvSpPr>
        <p:spPr>
          <a:xfrm>
            <a:off x="1653363" y="2176272"/>
            <a:ext cx="9367204" cy="4041648"/>
          </a:xfrm>
        </p:spPr>
        <p:txBody>
          <a:bodyPr anchor="t">
            <a:normAutofit/>
          </a:bodyPr>
          <a:lstStyle/>
          <a:p>
            <a:pPr marL="0" indent="0">
              <a:buNone/>
            </a:pPr>
            <a:r>
              <a:rPr lang="en-US" sz="2400" b="1"/>
              <a:t>Sufficient justification for IRB to approve a waiver of informed consent :-</a:t>
            </a:r>
          </a:p>
          <a:p>
            <a:pPr marL="0" indent="0">
              <a:buNone/>
            </a:pPr>
            <a:endParaRPr lang="en-US" sz="2400" b="1"/>
          </a:p>
          <a:p>
            <a:r>
              <a:rPr lang="en-US" sz="2400"/>
              <a:t>The research involves minimal risk, as the review of subjects medical records is for limited information</a:t>
            </a:r>
          </a:p>
          <a:p>
            <a:pPr marL="0" indent="0">
              <a:buNone/>
            </a:pPr>
            <a:endParaRPr lang="en-US" sz="2400"/>
          </a:p>
          <a:p>
            <a:r>
              <a:rPr lang="en-US" sz="2400"/>
              <a:t>The information is not sensitive in nature, and the data are derived from clinically indicated procedures</a:t>
            </a:r>
          </a:p>
        </p:txBody>
      </p:sp>
      <p:sp>
        <p:nvSpPr>
          <p:cNvPr id="5" name="Footer Placeholder 4">
            <a:extLst>
              <a:ext uri="{FF2B5EF4-FFF2-40B4-BE49-F238E27FC236}">
                <a16:creationId xmlns:a16="http://schemas.microsoft.com/office/drawing/2014/main" id="{F7CDE4E6-A527-4943-B0EE-E058F7EF2FC0}"/>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569ACEB2-C416-4017-B5C2-E08E1C64247F}"/>
              </a:ext>
            </a:extLst>
          </p:cNvPr>
          <p:cNvSpPr>
            <a:spLocks noGrp="1"/>
          </p:cNvSpPr>
          <p:nvPr>
            <p:ph type="sldNum" sz="quarter" idx="12"/>
          </p:nvPr>
        </p:nvSpPr>
        <p:spPr/>
        <p:txBody>
          <a:bodyPr/>
          <a:lstStyle/>
          <a:p>
            <a:fld id="{E2D48F7C-99EE-0247-9650-E7E8917386A1}" type="slidenum">
              <a:rPr lang="en-US" smtClean="0"/>
              <a:t>15</a:t>
            </a:fld>
            <a:endParaRPr lang="en-US" dirty="0"/>
          </a:p>
        </p:txBody>
      </p:sp>
      <p:sp>
        <p:nvSpPr>
          <p:cNvPr id="7" name="Date Placeholder 6">
            <a:extLst>
              <a:ext uri="{FF2B5EF4-FFF2-40B4-BE49-F238E27FC236}">
                <a16:creationId xmlns:a16="http://schemas.microsoft.com/office/drawing/2014/main" id="{DB47CE29-C48F-4FA2-8D88-28C85D011F89}"/>
              </a:ext>
            </a:extLst>
          </p:cNvPr>
          <p:cNvSpPr>
            <a:spLocks noGrp="1"/>
          </p:cNvSpPr>
          <p:nvPr>
            <p:ph type="dt" sz="half" idx="10"/>
          </p:nvPr>
        </p:nvSpPr>
        <p:spPr/>
        <p:txBody>
          <a:bodyPr/>
          <a:lstStyle/>
          <a:p>
            <a:fld id="{4DB34326-6AF6-4139-B4D8-621178A1C89B}" type="datetime8">
              <a:rPr lang="en-US" smtClean="0"/>
              <a:t>1/15/2023 1:33 PM</a:t>
            </a:fld>
            <a:endParaRPr lang="en-US" dirty="0"/>
          </a:p>
        </p:txBody>
      </p:sp>
    </p:spTree>
    <p:extLst>
      <p:ext uri="{BB962C8B-B14F-4D97-AF65-F5344CB8AC3E}">
        <p14:creationId xmlns:p14="http://schemas.microsoft.com/office/powerpoint/2010/main" val="400700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DFB3-110D-01E1-17F7-4F13428B1FA9}"/>
              </a:ext>
            </a:extLst>
          </p:cNvPr>
          <p:cNvSpPr>
            <a:spLocks noGrp="1"/>
          </p:cNvSpPr>
          <p:nvPr>
            <p:ph type="title"/>
          </p:nvPr>
        </p:nvSpPr>
        <p:spPr>
          <a:xfrm>
            <a:off x="1653363" y="365760"/>
            <a:ext cx="9367203" cy="1188720"/>
          </a:xfrm>
        </p:spPr>
        <p:txBody>
          <a:bodyPr>
            <a:normAutofit/>
          </a:bodyPr>
          <a:lstStyle/>
          <a:p>
            <a:r>
              <a:rPr lang="en-US" sz="4100" b="1"/>
              <a:t>Example for a request for waiver of IC(5/5)</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1156AB7-8BC0-6924-B13A-BD8EF3D997DC}"/>
              </a:ext>
            </a:extLst>
          </p:cNvPr>
          <p:cNvSpPr>
            <a:spLocks noGrp="1"/>
          </p:cNvSpPr>
          <p:nvPr>
            <p:ph idx="1"/>
          </p:nvPr>
        </p:nvSpPr>
        <p:spPr>
          <a:xfrm>
            <a:off x="1653363" y="2176272"/>
            <a:ext cx="9367204" cy="4041648"/>
          </a:xfrm>
        </p:spPr>
        <p:txBody>
          <a:bodyPr anchor="t">
            <a:normAutofit/>
          </a:bodyPr>
          <a:lstStyle/>
          <a:p>
            <a:r>
              <a:rPr lang="en-US" sz="2400"/>
              <a:t>There is an extremely low probability of harm to subjects status employment, or insurability</a:t>
            </a:r>
          </a:p>
          <a:p>
            <a:endParaRPr lang="en-US" sz="2400"/>
          </a:p>
          <a:p>
            <a:r>
              <a:rPr lang="en-US" sz="2400"/>
              <a:t>The precaution taken to limit the record review to specified data and double coding of the data further minimize the major risk, which is breach of confidentiality</a:t>
            </a:r>
          </a:p>
          <a:p>
            <a:endParaRPr lang="en-US" sz="2400"/>
          </a:p>
          <a:p>
            <a:r>
              <a:rPr lang="en-US" sz="2400"/>
              <a:t>Contacting subjects to obtain their consent could be considered an invasion of privacy and cause subjects undue anxiety </a:t>
            </a:r>
          </a:p>
        </p:txBody>
      </p:sp>
      <p:sp>
        <p:nvSpPr>
          <p:cNvPr id="5" name="Footer Placeholder 4">
            <a:extLst>
              <a:ext uri="{FF2B5EF4-FFF2-40B4-BE49-F238E27FC236}">
                <a16:creationId xmlns:a16="http://schemas.microsoft.com/office/drawing/2014/main" id="{5B17C15D-BF5E-46FD-9DA1-C4E2DBB30852}"/>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DC36709F-C09D-4A7E-8B6B-688097459B83}"/>
              </a:ext>
            </a:extLst>
          </p:cNvPr>
          <p:cNvSpPr>
            <a:spLocks noGrp="1"/>
          </p:cNvSpPr>
          <p:nvPr>
            <p:ph type="sldNum" sz="quarter" idx="12"/>
          </p:nvPr>
        </p:nvSpPr>
        <p:spPr/>
        <p:txBody>
          <a:bodyPr/>
          <a:lstStyle/>
          <a:p>
            <a:fld id="{E2D48F7C-99EE-0247-9650-E7E8917386A1}" type="slidenum">
              <a:rPr lang="en-US" smtClean="0"/>
              <a:t>16</a:t>
            </a:fld>
            <a:endParaRPr lang="en-US" dirty="0"/>
          </a:p>
        </p:txBody>
      </p:sp>
      <p:sp>
        <p:nvSpPr>
          <p:cNvPr id="7" name="Date Placeholder 6">
            <a:extLst>
              <a:ext uri="{FF2B5EF4-FFF2-40B4-BE49-F238E27FC236}">
                <a16:creationId xmlns:a16="http://schemas.microsoft.com/office/drawing/2014/main" id="{1F7B8451-4453-48E0-862C-4EEA75F7C877}"/>
              </a:ext>
            </a:extLst>
          </p:cNvPr>
          <p:cNvSpPr>
            <a:spLocks noGrp="1"/>
          </p:cNvSpPr>
          <p:nvPr>
            <p:ph type="dt" sz="half" idx="10"/>
          </p:nvPr>
        </p:nvSpPr>
        <p:spPr/>
        <p:txBody>
          <a:bodyPr/>
          <a:lstStyle/>
          <a:p>
            <a:fld id="{9E9A7981-2978-4770-8A0C-D535FC15156C}" type="datetime8">
              <a:rPr lang="en-US" smtClean="0"/>
              <a:t>1/15/2023 1:33 PM</a:t>
            </a:fld>
            <a:endParaRPr lang="en-US" dirty="0"/>
          </a:p>
        </p:txBody>
      </p:sp>
    </p:spTree>
    <p:extLst>
      <p:ext uri="{BB962C8B-B14F-4D97-AF65-F5344CB8AC3E}">
        <p14:creationId xmlns:p14="http://schemas.microsoft.com/office/powerpoint/2010/main" val="337170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5247-63FC-16BD-B506-10F61C8292AE}"/>
              </a:ext>
            </a:extLst>
          </p:cNvPr>
          <p:cNvSpPr>
            <a:spLocks noGrp="1"/>
          </p:cNvSpPr>
          <p:nvPr>
            <p:ph type="title"/>
          </p:nvPr>
        </p:nvSpPr>
        <p:spPr>
          <a:xfrm>
            <a:off x="1653363" y="365760"/>
            <a:ext cx="9367203" cy="1188720"/>
          </a:xfrm>
        </p:spPr>
        <p:txBody>
          <a:bodyPr>
            <a:normAutofit/>
          </a:bodyPr>
          <a:lstStyle/>
          <a:p>
            <a:r>
              <a:rPr lang="en-US" b="1" dirty="0"/>
              <a:t>Conclusion</a:t>
            </a:r>
            <a:r>
              <a:rPr lang="en-US" dirty="0"/>
              <a:t> </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42D343C-DABB-71BE-0CBA-CB71397DDA28}"/>
              </a:ext>
            </a:extLst>
          </p:cNvPr>
          <p:cNvSpPr>
            <a:spLocks noGrp="1"/>
          </p:cNvSpPr>
          <p:nvPr>
            <p:ph idx="1"/>
          </p:nvPr>
        </p:nvSpPr>
        <p:spPr>
          <a:xfrm>
            <a:off x="1653363" y="2176272"/>
            <a:ext cx="9367204" cy="4041648"/>
          </a:xfrm>
        </p:spPr>
        <p:txBody>
          <a:bodyPr anchor="t">
            <a:noAutofit/>
          </a:bodyPr>
          <a:lstStyle/>
          <a:p>
            <a:pPr marL="0" indent="0">
              <a:buNone/>
            </a:pPr>
            <a:r>
              <a:rPr lang="en-US" sz="2400" b="1"/>
              <a:t>Informed consent may be waived in following :- </a:t>
            </a:r>
          </a:p>
          <a:p>
            <a:pPr>
              <a:buFont typeface="Wingdings" panose="05000000000000000000" pitchFamily="2" charset="2"/>
              <a:buChar char="q"/>
            </a:pPr>
            <a:r>
              <a:rPr lang="en-US" sz="2000"/>
              <a:t> Minimal Risk</a:t>
            </a:r>
          </a:p>
          <a:p>
            <a:r>
              <a:rPr lang="en-US" sz="2000"/>
              <a:t>Medical records research</a:t>
            </a:r>
          </a:p>
          <a:p>
            <a:r>
              <a:rPr lang="en-US" sz="2000"/>
              <a:t>Observational research on large groups</a:t>
            </a:r>
          </a:p>
          <a:p>
            <a:r>
              <a:rPr lang="en-US" sz="2000"/>
              <a:t> Research on tissue/blood samples </a:t>
            </a:r>
          </a:p>
          <a:p>
            <a:pPr marL="0" indent="0">
              <a:buNone/>
            </a:pPr>
            <a:endParaRPr lang="en-US" sz="2000"/>
          </a:p>
          <a:p>
            <a:pPr>
              <a:buFont typeface="Wingdings" panose="05000000000000000000" pitchFamily="2" charset="2"/>
              <a:buChar char="q"/>
            </a:pPr>
            <a:r>
              <a:rPr lang="en-US" sz="2000"/>
              <a:t> Research in the Emergency setting</a:t>
            </a:r>
          </a:p>
          <a:p>
            <a:r>
              <a:rPr lang="en-US" sz="2000"/>
              <a:t>Potential subjects are not competent to give consent at the time of intervention</a:t>
            </a:r>
          </a:p>
          <a:p>
            <a:r>
              <a:rPr lang="en-US" sz="2000"/>
              <a:t>No opportunity to obtain surrogate consent</a:t>
            </a:r>
          </a:p>
        </p:txBody>
      </p:sp>
      <p:sp>
        <p:nvSpPr>
          <p:cNvPr id="5" name="Footer Placeholder 4">
            <a:extLst>
              <a:ext uri="{FF2B5EF4-FFF2-40B4-BE49-F238E27FC236}">
                <a16:creationId xmlns:a16="http://schemas.microsoft.com/office/drawing/2014/main" id="{999D4736-BD00-43A5-8212-9AABEA6EDF04}"/>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044D6B50-76C3-4DFF-ACF7-459088611433}"/>
              </a:ext>
            </a:extLst>
          </p:cNvPr>
          <p:cNvSpPr>
            <a:spLocks noGrp="1"/>
          </p:cNvSpPr>
          <p:nvPr>
            <p:ph type="sldNum" sz="quarter" idx="12"/>
          </p:nvPr>
        </p:nvSpPr>
        <p:spPr/>
        <p:txBody>
          <a:bodyPr/>
          <a:lstStyle/>
          <a:p>
            <a:fld id="{E2D48F7C-99EE-0247-9650-E7E8917386A1}" type="slidenum">
              <a:rPr lang="en-US" smtClean="0"/>
              <a:t>17</a:t>
            </a:fld>
            <a:endParaRPr lang="en-US" dirty="0"/>
          </a:p>
        </p:txBody>
      </p:sp>
      <p:sp>
        <p:nvSpPr>
          <p:cNvPr id="7" name="Date Placeholder 6">
            <a:extLst>
              <a:ext uri="{FF2B5EF4-FFF2-40B4-BE49-F238E27FC236}">
                <a16:creationId xmlns:a16="http://schemas.microsoft.com/office/drawing/2014/main" id="{A685C8AF-9273-4627-A612-F4EBE96DFBB4}"/>
              </a:ext>
            </a:extLst>
          </p:cNvPr>
          <p:cNvSpPr>
            <a:spLocks noGrp="1"/>
          </p:cNvSpPr>
          <p:nvPr>
            <p:ph type="dt" sz="half" idx="10"/>
          </p:nvPr>
        </p:nvSpPr>
        <p:spPr/>
        <p:txBody>
          <a:bodyPr/>
          <a:lstStyle/>
          <a:p>
            <a:fld id="{083F5C01-7B86-4CA9-BF86-2C5822273B9B}" type="datetime8">
              <a:rPr lang="en-US" smtClean="0"/>
              <a:t>1/15/2023 1:33 PM</a:t>
            </a:fld>
            <a:endParaRPr lang="en-US" dirty="0"/>
          </a:p>
        </p:txBody>
      </p:sp>
    </p:spTree>
    <p:extLst>
      <p:ext uri="{BB962C8B-B14F-4D97-AF65-F5344CB8AC3E}">
        <p14:creationId xmlns:p14="http://schemas.microsoft.com/office/powerpoint/2010/main" val="3357637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49F5-817F-6133-66B3-6390D3155CDE}"/>
              </a:ext>
            </a:extLst>
          </p:cNvPr>
          <p:cNvSpPr>
            <a:spLocks noGrp="1"/>
          </p:cNvSpPr>
          <p:nvPr>
            <p:ph type="title"/>
          </p:nvPr>
        </p:nvSpPr>
        <p:spPr>
          <a:xfrm>
            <a:off x="1653363" y="365760"/>
            <a:ext cx="9367203" cy="1188720"/>
          </a:xfrm>
        </p:spPr>
        <p:txBody>
          <a:bodyPr>
            <a:normAutofit/>
          </a:bodyPr>
          <a:lstStyle/>
          <a:p>
            <a:r>
              <a:rPr lang="en-US" b="1" dirty="0"/>
              <a:t>References</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B7B8AB0-037F-989B-6111-4A68ADB213D6}"/>
              </a:ext>
            </a:extLst>
          </p:cNvPr>
          <p:cNvSpPr>
            <a:spLocks noGrp="1"/>
          </p:cNvSpPr>
          <p:nvPr>
            <p:ph idx="1"/>
          </p:nvPr>
        </p:nvSpPr>
        <p:spPr>
          <a:xfrm>
            <a:off x="1653363" y="2176272"/>
            <a:ext cx="9367204" cy="4041648"/>
          </a:xfrm>
        </p:spPr>
        <p:txBody>
          <a:bodyPr anchor="t">
            <a:normAutofit/>
          </a:bodyPr>
          <a:lstStyle/>
          <a:p>
            <a:r>
              <a:rPr lang="en-US" sz="2400"/>
              <a:t>ICH-GCP E(6) R(2)</a:t>
            </a:r>
          </a:p>
          <a:p>
            <a:r>
              <a:rPr lang="en-US" sz="2400"/>
              <a:t>https://irb.ucsf.edu/waiving-informed-consent</a:t>
            </a:r>
          </a:p>
        </p:txBody>
      </p:sp>
      <p:sp>
        <p:nvSpPr>
          <p:cNvPr id="5" name="Footer Placeholder 4">
            <a:extLst>
              <a:ext uri="{FF2B5EF4-FFF2-40B4-BE49-F238E27FC236}">
                <a16:creationId xmlns:a16="http://schemas.microsoft.com/office/drawing/2014/main" id="{FE82C05E-464F-4C69-AAF0-698CA23D98C2}"/>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ADB3D9C8-A347-4380-A7D0-EF3F27E50CF3}"/>
              </a:ext>
            </a:extLst>
          </p:cNvPr>
          <p:cNvSpPr>
            <a:spLocks noGrp="1"/>
          </p:cNvSpPr>
          <p:nvPr>
            <p:ph type="sldNum" sz="quarter" idx="12"/>
          </p:nvPr>
        </p:nvSpPr>
        <p:spPr/>
        <p:txBody>
          <a:bodyPr/>
          <a:lstStyle/>
          <a:p>
            <a:fld id="{E2D48F7C-99EE-0247-9650-E7E8917386A1}" type="slidenum">
              <a:rPr lang="en-US" smtClean="0"/>
              <a:t>18</a:t>
            </a:fld>
            <a:endParaRPr lang="en-US" dirty="0"/>
          </a:p>
        </p:txBody>
      </p:sp>
      <p:sp>
        <p:nvSpPr>
          <p:cNvPr id="7" name="Date Placeholder 6">
            <a:extLst>
              <a:ext uri="{FF2B5EF4-FFF2-40B4-BE49-F238E27FC236}">
                <a16:creationId xmlns:a16="http://schemas.microsoft.com/office/drawing/2014/main" id="{E016B6C4-E982-4186-B576-177CF0CC061E}"/>
              </a:ext>
            </a:extLst>
          </p:cNvPr>
          <p:cNvSpPr>
            <a:spLocks noGrp="1"/>
          </p:cNvSpPr>
          <p:nvPr>
            <p:ph type="dt" sz="half" idx="10"/>
          </p:nvPr>
        </p:nvSpPr>
        <p:spPr/>
        <p:txBody>
          <a:bodyPr/>
          <a:lstStyle/>
          <a:p>
            <a:fld id="{08964DA4-F60B-4C67-816A-6AD23F39A593}" type="datetime8">
              <a:rPr lang="en-US" smtClean="0"/>
              <a:t>1/15/2023 1:33 PM</a:t>
            </a:fld>
            <a:endParaRPr lang="en-US" dirty="0"/>
          </a:p>
        </p:txBody>
      </p:sp>
    </p:spTree>
    <p:extLst>
      <p:ext uri="{BB962C8B-B14F-4D97-AF65-F5344CB8AC3E}">
        <p14:creationId xmlns:p14="http://schemas.microsoft.com/office/powerpoint/2010/main" val="1926530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9A2B57-A67D-4384-9463-2C102D055607}"/>
              </a:ext>
            </a:extLst>
          </p:cNvPr>
          <p:cNvSpPr txBox="1"/>
          <p:nvPr/>
        </p:nvSpPr>
        <p:spPr>
          <a:xfrm>
            <a:off x="4024314" y="2012156"/>
            <a:ext cx="6643686" cy="18937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p>
        </p:txBody>
      </p:sp>
      <p:sp>
        <p:nvSpPr>
          <p:cNvPr id="4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6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2BB0814D-136C-4DE4-9E6F-1BDFBE80620C}"/>
              </a:ext>
            </a:extLst>
          </p:cNvPr>
          <p:cNvSpPr>
            <a:spLocks noGrp="1"/>
          </p:cNvSpPr>
          <p:nvPr>
            <p:ph type="dt" sz="half" idx="10"/>
          </p:nvPr>
        </p:nvSpPr>
        <p:spPr>
          <a:xfrm>
            <a:off x="7343775" y="5990747"/>
            <a:ext cx="4010025" cy="365125"/>
          </a:xfrm>
        </p:spPr>
        <p:txBody>
          <a:bodyPr vert="horz" lIns="91440" tIns="45720" rIns="91440" bIns="45720" rtlCol="0" anchor="ctr">
            <a:normAutofit/>
          </a:bodyPr>
          <a:lstStyle/>
          <a:p>
            <a:pPr algn="r">
              <a:spcAft>
                <a:spcPts val="600"/>
              </a:spcAft>
            </a:pPr>
            <a:fld id="{46B79885-883C-4998-B9DB-EF0DA3A3505C}" type="datetime8">
              <a:rPr lang="en-US" smtClean="0">
                <a:solidFill>
                  <a:srgbClr val="FFFFFF">
                    <a:alpha val="80000"/>
                  </a:srgbClr>
                </a:solidFill>
              </a:rPr>
              <a:pPr algn="r">
                <a:spcAft>
                  <a:spcPts val="600"/>
                </a:spcAft>
              </a:pPr>
              <a:t>1/15/2023 1:33 PM</a:t>
            </a:fld>
            <a:endParaRPr lang="en-US">
              <a:solidFill>
                <a:srgbClr val="FFFFFF">
                  <a:alpha val="80000"/>
                </a:srgbClr>
              </a:solidFill>
            </a:endParaRPr>
          </a:p>
        </p:txBody>
      </p:sp>
      <p:sp>
        <p:nvSpPr>
          <p:cNvPr id="3" name="Footer Placeholder 2">
            <a:extLst>
              <a:ext uri="{FF2B5EF4-FFF2-40B4-BE49-F238E27FC236}">
                <a16:creationId xmlns:a16="http://schemas.microsoft.com/office/drawing/2014/main" id="{C75AFB44-9D24-4476-A4C4-37EF1876DCEE}"/>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IC Waiver</a:t>
            </a:r>
          </a:p>
        </p:txBody>
      </p:sp>
      <p:sp>
        <p:nvSpPr>
          <p:cNvPr id="6" name="Slide Number Placeholder 5">
            <a:extLst>
              <a:ext uri="{FF2B5EF4-FFF2-40B4-BE49-F238E27FC236}">
                <a16:creationId xmlns:a16="http://schemas.microsoft.com/office/drawing/2014/main" id="{E7573654-1698-4BD3-BC1B-B5F5CB31437B}"/>
              </a:ext>
            </a:extLst>
          </p:cNvPr>
          <p:cNvSpPr>
            <a:spLocks noGrp="1"/>
          </p:cNvSpPr>
          <p:nvPr>
            <p:ph type="sldNum" sz="quarter" idx="12"/>
          </p:nvPr>
        </p:nvSpPr>
        <p:spPr>
          <a:xfrm>
            <a:off x="8820150" y="6356350"/>
            <a:ext cx="2533650" cy="365125"/>
          </a:xfrm>
        </p:spPr>
        <p:txBody>
          <a:bodyPr vert="horz" lIns="91440" tIns="45720" rIns="91440" bIns="45720" rtlCol="0" anchor="ctr">
            <a:normAutofit/>
          </a:bodyPr>
          <a:lstStyle/>
          <a:p>
            <a:pPr>
              <a:spcAft>
                <a:spcPts val="600"/>
              </a:spcAft>
            </a:pPr>
            <a:fld id="{E2D48F7C-99EE-0247-9650-E7E8917386A1}" type="slidenum">
              <a:rPr lang="en-US" smtClean="0">
                <a:solidFill>
                  <a:srgbClr val="FFFFFF">
                    <a:alpha val="80000"/>
                  </a:srgbClr>
                </a:solidFill>
              </a:rPr>
              <a:pPr>
                <a:spcAft>
                  <a:spcPts val="600"/>
                </a:spcAft>
              </a:pPr>
              <a:t>19</a:t>
            </a:fld>
            <a:endParaRPr lang="en-US">
              <a:solidFill>
                <a:srgbClr val="FFFFFF">
                  <a:alpha val="80000"/>
                </a:srgbClr>
              </a:solidFill>
            </a:endParaRPr>
          </a:p>
        </p:txBody>
      </p:sp>
      <p:sp>
        <p:nvSpPr>
          <p:cNvPr id="4" name="TextBox 3">
            <a:extLst>
              <a:ext uri="{FF2B5EF4-FFF2-40B4-BE49-F238E27FC236}">
                <a16:creationId xmlns:a16="http://schemas.microsoft.com/office/drawing/2014/main" id="{FAAC3BF6-6920-4AEF-B330-84115397C124}"/>
              </a:ext>
            </a:extLst>
          </p:cNvPr>
          <p:cNvSpPr txBox="1"/>
          <p:nvPr/>
        </p:nvSpPr>
        <p:spPr>
          <a:xfrm>
            <a:off x="6889832" y="2998278"/>
            <a:ext cx="4114773" cy="1893762"/>
          </a:xfrm>
          <a:prstGeom prst="rect">
            <a:avLst/>
          </a:prstGeom>
        </p:spPr>
        <p:txBody>
          <a:bodyPr vert="horz" lIns="91440" tIns="45720" rIns="91440" bIns="45720" rtlCol="0" anchor="t">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val="21124851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FC50-CB4F-21FC-1F66-3B83E907AEAE}"/>
              </a:ext>
            </a:extLst>
          </p:cNvPr>
          <p:cNvSpPr>
            <a:spLocks noGrp="1"/>
          </p:cNvSpPr>
          <p:nvPr>
            <p:ph type="title"/>
          </p:nvPr>
        </p:nvSpPr>
        <p:spPr>
          <a:xfrm>
            <a:off x="1653363" y="365760"/>
            <a:ext cx="9367203" cy="1188720"/>
          </a:xfrm>
        </p:spPr>
        <p:txBody>
          <a:bodyPr>
            <a:normAutofit/>
          </a:bodyPr>
          <a:lstStyle/>
          <a:p>
            <a:r>
              <a:rPr lang="en-US" b="1"/>
              <a:t>Content</a:t>
            </a:r>
          </a:p>
        </p:txBody>
      </p:sp>
      <p:sp>
        <p:nvSpPr>
          <p:cNvPr id="59" name="Freeform: Shape 5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48DDEAB-802B-7B68-A788-CB2964DE8B89}"/>
              </a:ext>
            </a:extLst>
          </p:cNvPr>
          <p:cNvSpPr>
            <a:spLocks noGrp="1"/>
          </p:cNvSpPr>
          <p:nvPr>
            <p:ph idx="1"/>
          </p:nvPr>
        </p:nvSpPr>
        <p:spPr>
          <a:xfrm>
            <a:off x="1653363" y="2176272"/>
            <a:ext cx="9367204" cy="4041648"/>
          </a:xfrm>
        </p:spPr>
        <p:txBody>
          <a:bodyPr anchor="t">
            <a:normAutofit/>
          </a:bodyPr>
          <a:lstStyle/>
          <a:p>
            <a:r>
              <a:rPr lang="en-US" sz="2400"/>
              <a:t>Introduction</a:t>
            </a:r>
          </a:p>
          <a:p>
            <a:r>
              <a:rPr lang="en-US" sz="2400"/>
              <a:t>Criteria for waiver of consent </a:t>
            </a:r>
          </a:p>
          <a:p>
            <a:r>
              <a:rPr lang="en-US" sz="2400"/>
              <a:t>Scenarios for possible Waiver</a:t>
            </a:r>
          </a:p>
          <a:p>
            <a:r>
              <a:rPr lang="en-US" sz="2400"/>
              <a:t>Follow up consent</a:t>
            </a:r>
          </a:p>
          <a:p>
            <a:r>
              <a:rPr lang="en-US" sz="2400"/>
              <a:t>Example for a request for waiver of IC</a:t>
            </a:r>
          </a:p>
          <a:p>
            <a:r>
              <a:rPr lang="en-US" sz="2400"/>
              <a:t>Conclusion</a:t>
            </a:r>
          </a:p>
          <a:p>
            <a:r>
              <a:rPr lang="en-US" sz="2400"/>
              <a:t>References</a:t>
            </a:r>
          </a:p>
        </p:txBody>
      </p:sp>
      <p:sp>
        <p:nvSpPr>
          <p:cNvPr id="5" name="Footer Placeholder 4">
            <a:extLst>
              <a:ext uri="{FF2B5EF4-FFF2-40B4-BE49-F238E27FC236}">
                <a16:creationId xmlns:a16="http://schemas.microsoft.com/office/drawing/2014/main" id="{1DCD3981-CAD0-44AA-A6F7-1D37E42124A2}"/>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55CBCA4C-F4C9-49BB-83CD-5A363949625D}"/>
              </a:ext>
            </a:extLst>
          </p:cNvPr>
          <p:cNvSpPr>
            <a:spLocks noGrp="1"/>
          </p:cNvSpPr>
          <p:nvPr>
            <p:ph type="sldNum" sz="quarter" idx="12"/>
          </p:nvPr>
        </p:nvSpPr>
        <p:spPr/>
        <p:txBody>
          <a:bodyPr/>
          <a:lstStyle/>
          <a:p>
            <a:fld id="{E2D48F7C-99EE-0247-9650-E7E8917386A1}" type="slidenum">
              <a:rPr lang="en-US" smtClean="0"/>
              <a:t>2</a:t>
            </a:fld>
            <a:endParaRPr lang="en-US" dirty="0"/>
          </a:p>
        </p:txBody>
      </p:sp>
      <p:sp>
        <p:nvSpPr>
          <p:cNvPr id="7" name="Date Placeholder 6">
            <a:extLst>
              <a:ext uri="{FF2B5EF4-FFF2-40B4-BE49-F238E27FC236}">
                <a16:creationId xmlns:a16="http://schemas.microsoft.com/office/drawing/2014/main" id="{3435301B-C3A6-4B02-A7F7-19647CB7FA93}"/>
              </a:ext>
            </a:extLst>
          </p:cNvPr>
          <p:cNvSpPr>
            <a:spLocks noGrp="1"/>
          </p:cNvSpPr>
          <p:nvPr>
            <p:ph type="dt" sz="half" idx="10"/>
          </p:nvPr>
        </p:nvSpPr>
        <p:spPr/>
        <p:txBody>
          <a:bodyPr/>
          <a:lstStyle/>
          <a:p>
            <a:fld id="{529CFD22-00FA-4F4A-B035-D378B3069546}" type="datetime8">
              <a:rPr lang="en-US" smtClean="0"/>
              <a:t>1/15/2023 1:33 PM</a:t>
            </a:fld>
            <a:endParaRPr lang="en-US" dirty="0"/>
          </a:p>
        </p:txBody>
      </p:sp>
    </p:spTree>
    <p:extLst>
      <p:ext uri="{BB962C8B-B14F-4D97-AF65-F5344CB8AC3E}">
        <p14:creationId xmlns:p14="http://schemas.microsoft.com/office/powerpoint/2010/main" val="1089012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F7DF-7126-B6E8-EDEF-1C0A9DD70961}"/>
              </a:ext>
            </a:extLst>
          </p:cNvPr>
          <p:cNvSpPr>
            <a:spLocks noGrp="1"/>
          </p:cNvSpPr>
          <p:nvPr>
            <p:ph type="title"/>
          </p:nvPr>
        </p:nvSpPr>
        <p:spPr>
          <a:xfrm>
            <a:off x="1653363" y="365760"/>
            <a:ext cx="9367203" cy="1188720"/>
          </a:xfrm>
        </p:spPr>
        <p:txBody>
          <a:bodyPr>
            <a:normAutofit/>
          </a:bodyPr>
          <a:lstStyle/>
          <a:p>
            <a:r>
              <a:rPr lang="en-US" b="1"/>
              <a:t>Introduction</a:t>
            </a:r>
          </a:p>
        </p:txBody>
      </p:sp>
      <p:sp>
        <p:nvSpPr>
          <p:cNvPr id="33" name="Freeform: Shape 32">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49BB0D-9C7A-CB0A-3B9C-63E432833B8C}"/>
              </a:ext>
            </a:extLst>
          </p:cNvPr>
          <p:cNvSpPr>
            <a:spLocks noGrp="1"/>
          </p:cNvSpPr>
          <p:nvPr>
            <p:ph idx="1"/>
          </p:nvPr>
        </p:nvSpPr>
        <p:spPr>
          <a:xfrm>
            <a:off x="1653363" y="2176272"/>
            <a:ext cx="9367204" cy="4041648"/>
          </a:xfrm>
        </p:spPr>
        <p:txBody>
          <a:bodyPr anchor="t">
            <a:normAutofit/>
          </a:bodyPr>
          <a:lstStyle/>
          <a:p>
            <a:pPr>
              <a:buFont typeface="Wingdings" panose="05000000000000000000" pitchFamily="2" charset="2"/>
              <a:buChar char="q"/>
            </a:pPr>
            <a:r>
              <a:rPr lang="en-US" sz="2400"/>
              <a:t> </a:t>
            </a:r>
            <a:r>
              <a:rPr lang="en-US" sz="2400" b="1"/>
              <a:t>Informed consent:-</a:t>
            </a:r>
            <a:r>
              <a:rPr lang="en-US" sz="2400"/>
              <a:t> A process by which a subject voluntarily confirms his or her willingness to participate in a particular trial, after having been informed of all aspects of the trial that are relevant to the subject’s decision to participate</a:t>
            </a:r>
          </a:p>
          <a:p>
            <a:pPr marL="0" indent="0">
              <a:buNone/>
            </a:pPr>
            <a:r>
              <a:rPr lang="en-US" sz="2400"/>
              <a:t> </a:t>
            </a:r>
          </a:p>
          <a:p>
            <a:pPr>
              <a:buFont typeface="Wingdings" panose="05000000000000000000" pitchFamily="2" charset="2"/>
              <a:buChar char="q"/>
            </a:pPr>
            <a:r>
              <a:rPr lang="en-US" sz="2400"/>
              <a:t> </a:t>
            </a:r>
            <a:r>
              <a:rPr lang="en-US" sz="2400" b="1"/>
              <a:t>Informed consent Waiver:- </a:t>
            </a:r>
            <a:r>
              <a:rPr lang="en-US" sz="2400"/>
              <a:t>It is a process in which informed consent is not obtained from subjects, or that eliminates or alters some (or all) of the elements of informed consent as set forth in Federal regulations (45 CFR 46.116d)</a:t>
            </a:r>
          </a:p>
        </p:txBody>
      </p:sp>
      <p:sp>
        <p:nvSpPr>
          <p:cNvPr id="5" name="Footer Placeholder 4">
            <a:extLst>
              <a:ext uri="{FF2B5EF4-FFF2-40B4-BE49-F238E27FC236}">
                <a16:creationId xmlns:a16="http://schemas.microsoft.com/office/drawing/2014/main" id="{EB32D7AA-9183-4AAC-B2EB-CD2DDA712817}"/>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A6C73B55-1C09-40D2-B9A3-80515C08A0C6}"/>
              </a:ext>
            </a:extLst>
          </p:cNvPr>
          <p:cNvSpPr>
            <a:spLocks noGrp="1"/>
          </p:cNvSpPr>
          <p:nvPr>
            <p:ph type="sldNum" sz="quarter" idx="12"/>
          </p:nvPr>
        </p:nvSpPr>
        <p:spPr/>
        <p:txBody>
          <a:bodyPr/>
          <a:lstStyle/>
          <a:p>
            <a:fld id="{E2D48F7C-99EE-0247-9650-E7E8917386A1}" type="slidenum">
              <a:rPr lang="en-US" smtClean="0"/>
              <a:t>3</a:t>
            </a:fld>
            <a:endParaRPr lang="en-US" dirty="0"/>
          </a:p>
        </p:txBody>
      </p:sp>
      <p:sp>
        <p:nvSpPr>
          <p:cNvPr id="7" name="Date Placeholder 6">
            <a:extLst>
              <a:ext uri="{FF2B5EF4-FFF2-40B4-BE49-F238E27FC236}">
                <a16:creationId xmlns:a16="http://schemas.microsoft.com/office/drawing/2014/main" id="{1DE84BD8-6F44-4D2C-B505-9DEED7FC9726}"/>
              </a:ext>
            </a:extLst>
          </p:cNvPr>
          <p:cNvSpPr>
            <a:spLocks noGrp="1"/>
          </p:cNvSpPr>
          <p:nvPr>
            <p:ph type="dt" sz="half" idx="10"/>
          </p:nvPr>
        </p:nvSpPr>
        <p:spPr/>
        <p:txBody>
          <a:bodyPr/>
          <a:lstStyle/>
          <a:p>
            <a:fld id="{6F1C6602-F1AB-4F77-A844-061548CD6DD3}" type="datetime8">
              <a:rPr lang="en-US" smtClean="0"/>
              <a:t>1/15/2023 1:33 PM</a:t>
            </a:fld>
            <a:endParaRPr lang="en-US" dirty="0"/>
          </a:p>
        </p:txBody>
      </p:sp>
    </p:spTree>
    <p:extLst>
      <p:ext uri="{BB962C8B-B14F-4D97-AF65-F5344CB8AC3E}">
        <p14:creationId xmlns:p14="http://schemas.microsoft.com/office/powerpoint/2010/main" val="3031908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C373-5308-8FD4-9074-D45A1D51AEE1}"/>
              </a:ext>
            </a:extLst>
          </p:cNvPr>
          <p:cNvSpPr>
            <a:spLocks noGrp="1"/>
          </p:cNvSpPr>
          <p:nvPr>
            <p:ph type="title"/>
          </p:nvPr>
        </p:nvSpPr>
        <p:spPr>
          <a:xfrm>
            <a:off x="1653363" y="365760"/>
            <a:ext cx="9367203" cy="1188720"/>
          </a:xfrm>
        </p:spPr>
        <p:txBody>
          <a:bodyPr>
            <a:normAutofit/>
          </a:bodyPr>
          <a:lstStyle/>
          <a:p>
            <a:r>
              <a:rPr lang="en-US" b="1"/>
              <a:t>Criteria for waiver of consent (1/5)</a:t>
            </a:r>
          </a:p>
        </p:txBody>
      </p:sp>
      <p:sp>
        <p:nvSpPr>
          <p:cNvPr id="20" name="Freeform: Shape 1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D0475F85-532E-23C7-9517-BAF64BA74B10}"/>
              </a:ext>
            </a:extLst>
          </p:cNvPr>
          <p:cNvSpPr>
            <a:spLocks noGrp="1"/>
          </p:cNvSpPr>
          <p:nvPr>
            <p:ph idx="1"/>
          </p:nvPr>
        </p:nvSpPr>
        <p:spPr>
          <a:xfrm>
            <a:off x="1653363" y="2176272"/>
            <a:ext cx="9367204" cy="4041648"/>
          </a:xfrm>
        </p:spPr>
        <p:txBody>
          <a:bodyPr anchor="t">
            <a:normAutofit lnSpcReduction="10000"/>
          </a:bodyPr>
          <a:lstStyle/>
          <a:p>
            <a:pPr marL="0" indent="0">
              <a:buNone/>
            </a:pPr>
            <a:r>
              <a:rPr lang="en-US" sz="2400" b="1"/>
              <a:t>The IRB must ensure that the following 4 criteria are met prior to approving a waiver or alteration of consent.</a:t>
            </a:r>
          </a:p>
          <a:p>
            <a:pPr marL="0" indent="0">
              <a:buNone/>
            </a:pPr>
            <a:r>
              <a:rPr lang="en-US" sz="2000" b="1"/>
              <a:t> </a:t>
            </a:r>
          </a:p>
          <a:p>
            <a:pPr marL="514350" indent="-514350">
              <a:buFont typeface="+mj-lt"/>
              <a:buAutoNum type="arabicPeriod"/>
            </a:pPr>
            <a:r>
              <a:rPr lang="en-US" sz="2000"/>
              <a:t>The research poses no more than minimal risk to subjects</a:t>
            </a:r>
          </a:p>
          <a:p>
            <a:pPr marL="514350" indent="-514350">
              <a:buFont typeface="+mj-lt"/>
              <a:buAutoNum type="arabicPeriod"/>
            </a:pPr>
            <a:endParaRPr lang="en-US" sz="2000"/>
          </a:p>
          <a:p>
            <a:pPr marL="514350" indent="-514350">
              <a:buFont typeface="+mj-lt"/>
              <a:buAutoNum type="arabicPeriod"/>
            </a:pPr>
            <a:r>
              <a:rPr lang="en-US" sz="2000"/>
              <a:t>The research does not adversely affect the rights and welfare</a:t>
            </a:r>
          </a:p>
          <a:p>
            <a:pPr marL="514350" indent="-514350">
              <a:buFont typeface="+mj-lt"/>
              <a:buAutoNum type="arabicPeriod"/>
            </a:pPr>
            <a:endParaRPr lang="en-US" sz="2000"/>
          </a:p>
          <a:p>
            <a:pPr marL="514350" indent="-514350">
              <a:buFont typeface="+mj-lt"/>
              <a:buAutoNum type="arabicPeriod"/>
            </a:pPr>
            <a:r>
              <a:rPr lang="en-US" sz="2000"/>
              <a:t>The research not practicable without the waiver</a:t>
            </a:r>
          </a:p>
          <a:p>
            <a:pPr marL="514350" indent="-514350">
              <a:buFont typeface="+mj-lt"/>
              <a:buAutoNum type="arabicPeriod"/>
            </a:pPr>
            <a:endParaRPr lang="en-US" sz="2000"/>
          </a:p>
          <a:p>
            <a:pPr marL="514350" indent="-514350">
              <a:buFont typeface="+mj-lt"/>
              <a:buAutoNum type="arabicPeriod"/>
            </a:pPr>
            <a:r>
              <a:rPr lang="en-US" sz="2000"/>
              <a:t>Whenever appropriate. The subject will be provided with pertinent information after participation</a:t>
            </a:r>
          </a:p>
          <a:p>
            <a:endParaRPr lang="en-US" sz="1900"/>
          </a:p>
        </p:txBody>
      </p:sp>
      <p:sp>
        <p:nvSpPr>
          <p:cNvPr id="4" name="Footer Placeholder 3">
            <a:extLst>
              <a:ext uri="{FF2B5EF4-FFF2-40B4-BE49-F238E27FC236}">
                <a16:creationId xmlns:a16="http://schemas.microsoft.com/office/drawing/2014/main" id="{77600825-35BE-4593-A142-04794B7887DB}"/>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BEC4D473-F611-463B-AB7D-A0F77D1C2557}"/>
              </a:ext>
            </a:extLst>
          </p:cNvPr>
          <p:cNvSpPr>
            <a:spLocks noGrp="1"/>
          </p:cNvSpPr>
          <p:nvPr>
            <p:ph type="sldNum" sz="quarter" idx="12"/>
          </p:nvPr>
        </p:nvSpPr>
        <p:spPr/>
        <p:txBody>
          <a:bodyPr/>
          <a:lstStyle/>
          <a:p>
            <a:fld id="{E2D48F7C-99EE-0247-9650-E7E8917386A1}" type="slidenum">
              <a:rPr lang="en-US" smtClean="0"/>
              <a:t>4</a:t>
            </a:fld>
            <a:endParaRPr lang="en-US" dirty="0"/>
          </a:p>
        </p:txBody>
      </p:sp>
      <p:sp>
        <p:nvSpPr>
          <p:cNvPr id="7" name="Date Placeholder 6">
            <a:extLst>
              <a:ext uri="{FF2B5EF4-FFF2-40B4-BE49-F238E27FC236}">
                <a16:creationId xmlns:a16="http://schemas.microsoft.com/office/drawing/2014/main" id="{B333CE00-568E-4F5F-B8A8-1EB9AD111058}"/>
              </a:ext>
            </a:extLst>
          </p:cNvPr>
          <p:cNvSpPr>
            <a:spLocks noGrp="1"/>
          </p:cNvSpPr>
          <p:nvPr>
            <p:ph type="dt" sz="half" idx="10"/>
          </p:nvPr>
        </p:nvSpPr>
        <p:spPr/>
        <p:txBody>
          <a:bodyPr/>
          <a:lstStyle/>
          <a:p>
            <a:fld id="{32C4C445-673A-4B3E-8F67-939DAADDBB64}" type="datetime8">
              <a:rPr lang="en-US" smtClean="0"/>
              <a:t>1/15/2023 1:33 PM</a:t>
            </a:fld>
            <a:endParaRPr lang="en-US" dirty="0"/>
          </a:p>
        </p:txBody>
      </p:sp>
    </p:spTree>
    <p:extLst>
      <p:ext uri="{BB962C8B-B14F-4D97-AF65-F5344CB8AC3E}">
        <p14:creationId xmlns:p14="http://schemas.microsoft.com/office/powerpoint/2010/main" val="3345627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D5BB-69D2-A51D-011A-45F62AC9B9E1}"/>
              </a:ext>
            </a:extLst>
          </p:cNvPr>
          <p:cNvSpPr>
            <a:spLocks noGrp="1"/>
          </p:cNvSpPr>
          <p:nvPr>
            <p:ph type="title"/>
          </p:nvPr>
        </p:nvSpPr>
        <p:spPr>
          <a:xfrm>
            <a:off x="1653363" y="365760"/>
            <a:ext cx="9367203" cy="1188720"/>
          </a:xfrm>
        </p:spPr>
        <p:txBody>
          <a:bodyPr>
            <a:normAutofit/>
          </a:bodyPr>
          <a:lstStyle/>
          <a:p>
            <a:r>
              <a:rPr lang="en-US" b="1"/>
              <a:t>Criteria for waiver of consent (2/5)</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C74A829-4F14-09BE-38D5-1858EEF80864}"/>
              </a:ext>
            </a:extLst>
          </p:cNvPr>
          <p:cNvSpPr>
            <a:spLocks noGrp="1"/>
          </p:cNvSpPr>
          <p:nvPr>
            <p:ph idx="1"/>
          </p:nvPr>
        </p:nvSpPr>
        <p:spPr>
          <a:xfrm>
            <a:off x="1653363" y="2176272"/>
            <a:ext cx="9367204" cy="4041648"/>
          </a:xfrm>
        </p:spPr>
        <p:txBody>
          <a:bodyPr anchor="t">
            <a:normAutofit/>
          </a:bodyPr>
          <a:lstStyle/>
          <a:p>
            <a:pPr marL="514350" indent="-514350">
              <a:buFont typeface="+mj-lt"/>
              <a:buAutoNum type="arabicPeriod"/>
            </a:pPr>
            <a:r>
              <a:rPr lang="en-US" sz="2400" b="1"/>
              <a:t>The research poses no more than minimal risk to subjects :- </a:t>
            </a:r>
          </a:p>
          <a:p>
            <a:pPr marL="0" indent="0">
              <a:buNone/>
            </a:pPr>
            <a:r>
              <a:rPr lang="en-US" sz="2400"/>
              <a:t>Describe specifically how the proposed research poses no more than minimal risk to subjects.</a:t>
            </a:r>
          </a:p>
          <a:p>
            <a:pPr marL="0" indent="0">
              <a:buNone/>
            </a:pPr>
            <a:endParaRPr lang="en-US" sz="2400"/>
          </a:p>
          <a:p>
            <a:pPr marL="0" indent="0">
              <a:buNone/>
            </a:pPr>
            <a:r>
              <a:rPr lang="en-US" sz="2400" b="1"/>
              <a:t>Minimal risk</a:t>
            </a:r>
            <a:r>
              <a:rPr lang="en-US" sz="2400"/>
              <a:t> – means the probability and magnitude of harm or discomfort anticipated in the research are not greater in and of themselves than those ordinarily encountered in daily life or during the performance of routine physical or psychological examinations or tests</a:t>
            </a:r>
          </a:p>
          <a:p>
            <a:endParaRPr lang="en-US" sz="2400"/>
          </a:p>
        </p:txBody>
      </p:sp>
      <p:sp>
        <p:nvSpPr>
          <p:cNvPr id="5" name="Footer Placeholder 4">
            <a:extLst>
              <a:ext uri="{FF2B5EF4-FFF2-40B4-BE49-F238E27FC236}">
                <a16:creationId xmlns:a16="http://schemas.microsoft.com/office/drawing/2014/main" id="{014DBFF0-70DC-448D-814A-56B12CAA7520}"/>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3A298E89-070C-4CF9-9E8A-C876603040A8}"/>
              </a:ext>
            </a:extLst>
          </p:cNvPr>
          <p:cNvSpPr>
            <a:spLocks noGrp="1"/>
          </p:cNvSpPr>
          <p:nvPr>
            <p:ph type="sldNum" sz="quarter" idx="12"/>
          </p:nvPr>
        </p:nvSpPr>
        <p:spPr/>
        <p:txBody>
          <a:bodyPr/>
          <a:lstStyle/>
          <a:p>
            <a:fld id="{E2D48F7C-99EE-0247-9650-E7E8917386A1}" type="slidenum">
              <a:rPr lang="en-US" smtClean="0"/>
              <a:t>5</a:t>
            </a:fld>
            <a:endParaRPr lang="en-US" dirty="0"/>
          </a:p>
        </p:txBody>
      </p:sp>
      <p:sp>
        <p:nvSpPr>
          <p:cNvPr id="7" name="Date Placeholder 6">
            <a:extLst>
              <a:ext uri="{FF2B5EF4-FFF2-40B4-BE49-F238E27FC236}">
                <a16:creationId xmlns:a16="http://schemas.microsoft.com/office/drawing/2014/main" id="{385EA933-E7EA-49C8-96B3-559823E6288A}"/>
              </a:ext>
            </a:extLst>
          </p:cNvPr>
          <p:cNvSpPr>
            <a:spLocks noGrp="1"/>
          </p:cNvSpPr>
          <p:nvPr>
            <p:ph type="dt" sz="half" idx="10"/>
          </p:nvPr>
        </p:nvSpPr>
        <p:spPr/>
        <p:txBody>
          <a:bodyPr/>
          <a:lstStyle/>
          <a:p>
            <a:fld id="{4149E8A4-AB03-4F6F-93D3-8579262B4345}" type="datetime8">
              <a:rPr lang="en-US" smtClean="0"/>
              <a:t>1/15/2023 1:33 PM</a:t>
            </a:fld>
            <a:endParaRPr lang="en-US" dirty="0"/>
          </a:p>
        </p:txBody>
      </p:sp>
    </p:spTree>
    <p:extLst>
      <p:ext uri="{BB962C8B-B14F-4D97-AF65-F5344CB8AC3E}">
        <p14:creationId xmlns:p14="http://schemas.microsoft.com/office/powerpoint/2010/main" val="2719274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8B75-747D-B8D7-9C6C-CDD138EE0775}"/>
              </a:ext>
            </a:extLst>
          </p:cNvPr>
          <p:cNvSpPr>
            <a:spLocks noGrp="1"/>
          </p:cNvSpPr>
          <p:nvPr>
            <p:ph type="title"/>
          </p:nvPr>
        </p:nvSpPr>
        <p:spPr>
          <a:xfrm>
            <a:off x="1653363" y="365760"/>
            <a:ext cx="9367203" cy="1188720"/>
          </a:xfrm>
        </p:spPr>
        <p:txBody>
          <a:bodyPr>
            <a:normAutofit/>
          </a:bodyPr>
          <a:lstStyle/>
          <a:p>
            <a:r>
              <a:rPr lang="en-US" b="1"/>
              <a:t>Criteria for waiver of consent(3/5)</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B39250-7D2C-E4DF-A11F-8C3538E17737}"/>
              </a:ext>
            </a:extLst>
          </p:cNvPr>
          <p:cNvSpPr>
            <a:spLocks noGrp="1"/>
          </p:cNvSpPr>
          <p:nvPr>
            <p:ph idx="1"/>
          </p:nvPr>
        </p:nvSpPr>
        <p:spPr>
          <a:xfrm>
            <a:off x="1653363" y="2176272"/>
            <a:ext cx="9367204" cy="4041648"/>
          </a:xfrm>
        </p:spPr>
        <p:txBody>
          <a:bodyPr anchor="t">
            <a:normAutofit/>
          </a:bodyPr>
          <a:lstStyle/>
          <a:p>
            <a:pPr marL="0" indent="0">
              <a:buNone/>
            </a:pPr>
            <a:r>
              <a:rPr lang="en-US" sz="2200" b="1"/>
              <a:t>2. The research does not adversely affect the rights and welfare :- </a:t>
            </a:r>
          </a:p>
          <a:p>
            <a:pPr marL="0" indent="0">
              <a:buNone/>
            </a:pPr>
            <a:r>
              <a:rPr lang="en-US" sz="2200"/>
              <a:t>Describe why the waiver will not adversely affect subjects </a:t>
            </a:r>
          </a:p>
          <a:p>
            <a:pPr marL="0" indent="0">
              <a:buNone/>
            </a:pPr>
            <a:endParaRPr lang="en-US" sz="2200"/>
          </a:p>
          <a:p>
            <a:pPr>
              <a:buFont typeface="Wingdings" panose="05000000000000000000" pitchFamily="2" charset="2"/>
              <a:buChar char="q"/>
            </a:pPr>
            <a:r>
              <a:rPr lang="en-US" sz="2200"/>
              <a:t> </a:t>
            </a:r>
            <a:r>
              <a:rPr lang="en-US" sz="2200" b="1"/>
              <a:t>Consider the following : </a:t>
            </a:r>
          </a:p>
          <a:p>
            <a:r>
              <a:rPr lang="en-US" sz="2200"/>
              <a:t>Are tests / procedures being done solely for this research or is data being collected on past procedures that are completed?</a:t>
            </a:r>
          </a:p>
          <a:p>
            <a:r>
              <a:rPr lang="en-US" sz="2200"/>
              <a:t>Could the results of research potentially affect the subjects regular care?</a:t>
            </a:r>
          </a:p>
          <a:p>
            <a:r>
              <a:rPr lang="en-US" sz="2200"/>
              <a:t>Would use of their information affect subjects regular care </a:t>
            </a:r>
          </a:p>
          <a:p>
            <a:r>
              <a:rPr lang="en-US" sz="2200"/>
              <a:t>Could participation in the study negatively affect the subjects wellbeing</a:t>
            </a:r>
          </a:p>
        </p:txBody>
      </p:sp>
      <p:sp>
        <p:nvSpPr>
          <p:cNvPr id="5" name="Footer Placeholder 4">
            <a:extLst>
              <a:ext uri="{FF2B5EF4-FFF2-40B4-BE49-F238E27FC236}">
                <a16:creationId xmlns:a16="http://schemas.microsoft.com/office/drawing/2014/main" id="{6C80ED68-6FB1-45D1-9055-2DC2D987F50D}"/>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859D0252-D470-442A-9738-68F2E9070995}"/>
              </a:ext>
            </a:extLst>
          </p:cNvPr>
          <p:cNvSpPr>
            <a:spLocks noGrp="1"/>
          </p:cNvSpPr>
          <p:nvPr>
            <p:ph type="sldNum" sz="quarter" idx="12"/>
          </p:nvPr>
        </p:nvSpPr>
        <p:spPr/>
        <p:txBody>
          <a:bodyPr/>
          <a:lstStyle/>
          <a:p>
            <a:fld id="{E2D48F7C-99EE-0247-9650-E7E8917386A1}" type="slidenum">
              <a:rPr lang="en-US" smtClean="0"/>
              <a:t>6</a:t>
            </a:fld>
            <a:endParaRPr lang="en-US" dirty="0"/>
          </a:p>
        </p:txBody>
      </p:sp>
      <p:sp>
        <p:nvSpPr>
          <p:cNvPr id="7" name="Date Placeholder 6">
            <a:extLst>
              <a:ext uri="{FF2B5EF4-FFF2-40B4-BE49-F238E27FC236}">
                <a16:creationId xmlns:a16="http://schemas.microsoft.com/office/drawing/2014/main" id="{21E1E66B-41E8-494C-81D3-6022D82D9571}"/>
              </a:ext>
            </a:extLst>
          </p:cNvPr>
          <p:cNvSpPr>
            <a:spLocks noGrp="1"/>
          </p:cNvSpPr>
          <p:nvPr>
            <p:ph type="dt" sz="half" idx="10"/>
          </p:nvPr>
        </p:nvSpPr>
        <p:spPr/>
        <p:txBody>
          <a:bodyPr/>
          <a:lstStyle/>
          <a:p>
            <a:fld id="{CA25343A-F495-46D2-A9D5-74D6B6321BA8}" type="datetime8">
              <a:rPr lang="en-US" smtClean="0"/>
              <a:t>1/15/2023 1:33 PM</a:t>
            </a:fld>
            <a:endParaRPr lang="en-US" dirty="0"/>
          </a:p>
        </p:txBody>
      </p:sp>
    </p:spTree>
    <p:extLst>
      <p:ext uri="{BB962C8B-B14F-4D97-AF65-F5344CB8AC3E}">
        <p14:creationId xmlns:p14="http://schemas.microsoft.com/office/powerpoint/2010/main" val="3572528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2406-0894-2896-1A43-F66AB8E7C85F}"/>
              </a:ext>
            </a:extLst>
          </p:cNvPr>
          <p:cNvSpPr>
            <a:spLocks noGrp="1"/>
          </p:cNvSpPr>
          <p:nvPr>
            <p:ph type="title"/>
          </p:nvPr>
        </p:nvSpPr>
        <p:spPr>
          <a:xfrm>
            <a:off x="1653363" y="365760"/>
            <a:ext cx="9367203" cy="1188720"/>
          </a:xfrm>
        </p:spPr>
        <p:txBody>
          <a:bodyPr>
            <a:normAutofit/>
          </a:bodyPr>
          <a:lstStyle/>
          <a:p>
            <a:r>
              <a:rPr lang="en-US" b="1"/>
              <a:t>Criteria for waiver Of consent (4/5)</a:t>
            </a:r>
            <a:endParaRPr lang="en-US" b="1" dirty="0"/>
          </a:p>
        </p:txBody>
      </p:sp>
      <p:sp>
        <p:nvSpPr>
          <p:cNvPr id="15"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48ECAF-C549-4A44-1764-50D41E8D834F}"/>
              </a:ext>
            </a:extLst>
          </p:cNvPr>
          <p:cNvSpPr>
            <a:spLocks noGrp="1"/>
          </p:cNvSpPr>
          <p:nvPr>
            <p:ph idx="1"/>
          </p:nvPr>
        </p:nvSpPr>
        <p:spPr>
          <a:xfrm>
            <a:off x="1653363" y="2176272"/>
            <a:ext cx="9367204" cy="4041648"/>
          </a:xfrm>
        </p:spPr>
        <p:txBody>
          <a:bodyPr anchor="t">
            <a:normAutofit/>
          </a:bodyPr>
          <a:lstStyle/>
          <a:p>
            <a:pPr marL="0" indent="0">
              <a:buNone/>
            </a:pPr>
            <a:r>
              <a:rPr lang="en-US" sz="2200" b="1"/>
              <a:t>3. The research not practicable without the waiver :- </a:t>
            </a:r>
          </a:p>
          <a:p>
            <a:pPr marL="0" indent="0">
              <a:buNone/>
            </a:pPr>
            <a:r>
              <a:rPr lang="en-US" sz="2200"/>
              <a:t>Describe why it would not be feasible to conduct the study without a waiver or alteration of informed consent</a:t>
            </a:r>
          </a:p>
          <a:p>
            <a:pPr marL="0" indent="0">
              <a:buNone/>
            </a:pPr>
            <a:endParaRPr lang="en-US" sz="2200"/>
          </a:p>
          <a:p>
            <a:pPr>
              <a:buFont typeface="Wingdings" panose="05000000000000000000" pitchFamily="2" charset="2"/>
              <a:buChar char="q"/>
            </a:pPr>
            <a:r>
              <a:rPr lang="en-US" sz="2200"/>
              <a:t> </a:t>
            </a:r>
            <a:r>
              <a:rPr lang="en-US" sz="2200" b="1"/>
              <a:t>Consider the following : </a:t>
            </a:r>
          </a:p>
          <a:p>
            <a:r>
              <a:rPr lang="en-US" sz="2200"/>
              <a:t>It is likely that the data being reviewed contain out of data contact information for subjects?</a:t>
            </a:r>
          </a:p>
          <a:p>
            <a:r>
              <a:rPr lang="en-US" sz="2200"/>
              <a:t>Does the number of charts being reviewed make it impractical  to contact each subjects for consent?</a:t>
            </a:r>
          </a:p>
          <a:p>
            <a:r>
              <a:rPr lang="en-US" sz="2200"/>
              <a:t>Would identifying and contacting each subject to obtain consent be prohibitive</a:t>
            </a:r>
          </a:p>
        </p:txBody>
      </p:sp>
      <p:sp>
        <p:nvSpPr>
          <p:cNvPr id="5" name="Footer Placeholder 4">
            <a:extLst>
              <a:ext uri="{FF2B5EF4-FFF2-40B4-BE49-F238E27FC236}">
                <a16:creationId xmlns:a16="http://schemas.microsoft.com/office/drawing/2014/main" id="{7440B81A-D127-40E2-BE1D-3FF8D5BEED25}"/>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87200B77-EA42-4939-AB4B-5245D8CC7452}"/>
              </a:ext>
            </a:extLst>
          </p:cNvPr>
          <p:cNvSpPr>
            <a:spLocks noGrp="1"/>
          </p:cNvSpPr>
          <p:nvPr>
            <p:ph type="sldNum" sz="quarter" idx="12"/>
          </p:nvPr>
        </p:nvSpPr>
        <p:spPr/>
        <p:txBody>
          <a:bodyPr/>
          <a:lstStyle/>
          <a:p>
            <a:fld id="{E2D48F7C-99EE-0247-9650-E7E8917386A1}" type="slidenum">
              <a:rPr lang="en-US" smtClean="0"/>
              <a:t>7</a:t>
            </a:fld>
            <a:endParaRPr lang="en-US" dirty="0"/>
          </a:p>
        </p:txBody>
      </p:sp>
      <p:sp>
        <p:nvSpPr>
          <p:cNvPr id="7" name="Date Placeholder 6">
            <a:extLst>
              <a:ext uri="{FF2B5EF4-FFF2-40B4-BE49-F238E27FC236}">
                <a16:creationId xmlns:a16="http://schemas.microsoft.com/office/drawing/2014/main" id="{2CBEBB6A-9756-4AB5-9D5E-FE95DFD4DDAE}"/>
              </a:ext>
            </a:extLst>
          </p:cNvPr>
          <p:cNvSpPr>
            <a:spLocks noGrp="1"/>
          </p:cNvSpPr>
          <p:nvPr>
            <p:ph type="dt" sz="half" idx="10"/>
          </p:nvPr>
        </p:nvSpPr>
        <p:spPr/>
        <p:txBody>
          <a:bodyPr/>
          <a:lstStyle/>
          <a:p>
            <a:fld id="{F0588B47-39FA-41BA-B7F9-CF54282B97B2}" type="datetime8">
              <a:rPr lang="en-US" smtClean="0"/>
              <a:t>1/15/2023 1:33 PM</a:t>
            </a:fld>
            <a:endParaRPr lang="en-US" dirty="0"/>
          </a:p>
        </p:txBody>
      </p:sp>
    </p:spTree>
    <p:extLst>
      <p:ext uri="{BB962C8B-B14F-4D97-AF65-F5344CB8AC3E}">
        <p14:creationId xmlns:p14="http://schemas.microsoft.com/office/powerpoint/2010/main" val="3614340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3E55-09C0-0578-53CE-9B7D669D7396}"/>
              </a:ext>
            </a:extLst>
          </p:cNvPr>
          <p:cNvSpPr>
            <a:spLocks noGrp="1"/>
          </p:cNvSpPr>
          <p:nvPr>
            <p:ph type="title"/>
          </p:nvPr>
        </p:nvSpPr>
        <p:spPr>
          <a:xfrm>
            <a:off x="1653363" y="365760"/>
            <a:ext cx="9367203" cy="1188720"/>
          </a:xfrm>
        </p:spPr>
        <p:txBody>
          <a:bodyPr>
            <a:normAutofit/>
          </a:bodyPr>
          <a:lstStyle/>
          <a:p>
            <a:r>
              <a:rPr lang="en-US" b="1" dirty="0"/>
              <a:t>Criteria for waiver Of consent (5/5)</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48D5B3F-A3FD-A5F2-AE72-DD61FA748D1A}"/>
              </a:ext>
            </a:extLst>
          </p:cNvPr>
          <p:cNvSpPr>
            <a:spLocks noGrp="1"/>
          </p:cNvSpPr>
          <p:nvPr>
            <p:ph idx="1"/>
          </p:nvPr>
        </p:nvSpPr>
        <p:spPr>
          <a:xfrm>
            <a:off x="1653363" y="2176272"/>
            <a:ext cx="9367204" cy="4041648"/>
          </a:xfrm>
        </p:spPr>
        <p:txBody>
          <a:bodyPr anchor="t">
            <a:normAutofit/>
          </a:bodyPr>
          <a:lstStyle/>
          <a:p>
            <a:pPr marL="0" indent="0">
              <a:buNone/>
            </a:pPr>
            <a:r>
              <a:rPr lang="en-US" sz="2400" b="1"/>
              <a:t>3.Whenever appropriate. The subject will be provided with pertinent information after participation :- </a:t>
            </a:r>
          </a:p>
          <a:p>
            <a:pPr marL="0" indent="0">
              <a:buNone/>
            </a:pPr>
            <a:r>
              <a:rPr lang="en-US" sz="2400"/>
              <a:t>Describe whether information resulting from the study will be disclosed to subjects.</a:t>
            </a:r>
          </a:p>
          <a:p>
            <a:pPr marL="0" indent="0">
              <a:buNone/>
            </a:pPr>
            <a:endParaRPr lang="en-US" sz="2400"/>
          </a:p>
          <a:p>
            <a:pPr>
              <a:buFont typeface="Wingdings" panose="05000000000000000000" pitchFamily="2" charset="2"/>
              <a:buChar char="q"/>
            </a:pPr>
            <a:r>
              <a:rPr lang="en-US" sz="2400"/>
              <a:t> </a:t>
            </a:r>
            <a:r>
              <a:rPr lang="en-US" sz="2400" b="1"/>
              <a:t>Consider the following : </a:t>
            </a:r>
          </a:p>
          <a:p>
            <a:r>
              <a:rPr lang="en-US" sz="2400"/>
              <a:t>Will the results from the study have any effect on subjects or their regular care?</a:t>
            </a:r>
          </a:p>
          <a:p>
            <a:r>
              <a:rPr lang="en-US" sz="2400"/>
              <a:t>Are there any anticipated benefits that would change care subjects have already received?</a:t>
            </a:r>
          </a:p>
          <a:p>
            <a:pPr marL="0" indent="0">
              <a:buNone/>
            </a:pPr>
            <a:endParaRPr lang="en-US" sz="2400"/>
          </a:p>
        </p:txBody>
      </p:sp>
      <p:sp>
        <p:nvSpPr>
          <p:cNvPr id="5" name="Footer Placeholder 4">
            <a:extLst>
              <a:ext uri="{FF2B5EF4-FFF2-40B4-BE49-F238E27FC236}">
                <a16:creationId xmlns:a16="http://schemas.microsoft.com/office/drawing/2014/main" id="{E363C42D-6398-4EE7-946D-D0AB2E48C325}"/>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E7C63BD8-8E0D-4E71-94AD-C5FA6365D283}"/>
              </a:ext>
            </a:extLst>
          </p:cNvPr>
          <p:cNvSpPr>
            <a:spLocks noGrp="1"/>
          </p:cNvSpPr>
          <p:nvPr>
            <p:ph type="sldNum" sz="quarter" idx="12"/>
          </p:nvPr>
        </p:nvSpPr>
        <p:spPr/>
        <p:txBody>
          <a:bodyPr/>
          <a:lstStyle/>
          <a:p>
            <a:fld id="{E2D48F7C-99EE-0247-9650-E7E8917386A1}" type="slidenum">
              <a:rPr lang="en-US" smtClean="0"/>
              <a:t>8</a:t>
            </a:fld>
            <a:endParaRPr lang="en-US" dirty="0"/>
          </a:p>
        </p:txBody>
      </p:sp>
      <p:sp>
        <p:nvSpPr>
          <p:cNvPr id="7" name="Date Placeholder 6">
            <a:extLst>
              <a:ext uri="{FF2B5EF4-FFF2-40B4-BE49-F238E27FC236}">
                <a16:creationId xmlns:a16="http://schemas.microsoft.com/office/drawing/2014/main" id="{4AE4F987-5F40-4553-B7C4-B7434ED3E1EA}"/>
              </a:ext>
            </a:extLst>
          </p:cNvPr>
          <p:cNvSpPr>
            <a:spLocks noGrp="1"/>
          </p:cNvSpPr>
          <p:nvPr>
            <p:ph type="dt" sz="half" idx="10"/>
          </p:nvPr>
        </p:nvSpPr>
        <p:spPr/>
        <p:txBody>
          <a:bodyPr/>
          <a:lstStyle/>
          <a:p>
            <a:fld id="{0780B4E6-BAB9-42A8-8F71-9AC6C1C47DE1}" type="datetime8">
              <a:rPr lang="en-US" smtClean="0"/>
              <a:t>1/15/2023 1:33 PM</a:t>
            </a:fld>
            <a:endParaRPr lang="en-US" dirty="0"/>
          </a:p>
        </p:txBody>
      </p:sp>
    </p:spTree>
    <p:extLst>
      <p:ext uri="{BB962C8B-B14F-4D97-AF65-F5344CB8AC3E}">
        <p14:creationId xmlns:p14="http://schemas.microsoft.com/office/powerpoint/2010/main" val="3486161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F606-1D4C-F90C-F46C-765840560B27}"/>
              </a:ext>
            </a:extLst>
          </p:cNvPr>
          <p:cNvSpPr>
            <a:spLocks noGrp="1"/>
          </p:cNvSpPr>
          <p:nvPr>
            <p:ph type="title"/>
          </p:nvPr>
        </p:nvSpPr>
        <p:spPr>
          <a:xfrm>
            <a:off x="1653363" y="365760"/>
            <a:ext cx="9367203" cy="1188720"/>
          </a:xfrm>
        </p:spPr>
        <p:txBody>
          <a:bodyPr>
            <a:normAutofit/>
          </a:bodyPr>
          <a:lstStyle/>
          <a:p>
            <a:r>
              <a:rPr lang="en-US" b="1" dirty="0"/>
              <a:t>Scenarios for possible Waivers</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888CBAE-15D3-6A56-AD5D-22D33908DF75}"/>
              </a:ext>
            </a:extLst>
          </p:cNvPr>
          <p:cNvSpPr>
            <a:spLocks noGrp="1"/>
          </p:cNvSpPr>
          <p:nvPr>
            <p:ph idx="1"/>
          </p:nvPr>
        </p:nvSpPr>
        <p:spPr>
          <a:xfrm>
            <a:off x="1653363" y="2176272"/>
            <a:ext cx="9367204" cy="4041648"/>
          </a:xfrm>
        </p:spPr>
        <p:txBody>
          <a:bodyPr anchor="t">
            <a:normAutofit/>
          </a:bodyPr>
          <a:lstStyle/>
          <a:p>
            <a:pPr marL="0" indent="0">
              <a:buNone/>
            </a:pPr>
            <a:r>
              <a:rPr lang="en-US" sz="2400" b="1"/>
              <a:t>The FDA only permits an IRB to approve a clinical investigation without participants informed consent in the following circumstances :-</a:t>
            </a:r>
          </a:p>
          <a:p>
            <a:pPr marL="0" indent="0">
              <a:buNone/>
            </a:pPr>
            <a:endParaRPr lang="en-US" sz="2400" b="1"/>
          </a:p>
          <a:p>
            <a:r>
              <a:rPr lang="en-US" sz="2400"/>
              <a:t>Emergency Use</a:t>
            </a:r>
          </a:p>
          <a:p>
            <a:endParaRPr lang="en-US" sz="2400"/>
          </a:p>
          <a:p>
            <a:r>
              <a:rPr lang="en-US" sz="2400"/>
              <a:t>Exception from informed consent for planned emergency research</a:t>
            </a:r>
          </a:p>
          <a:p>
            <a:pPr marL="0" indent="0">
              <a:buNone/>
            </a:pPr>
            <a:endParaRPr lang="en-US" sz="2400"/>
          </a:p>
          <a:p>
            <a:r>
              <a:rPr lang="en-US" sz="2400"/>
              <a:t>Informed consent for in vitro diagnostic device studies using leftover human specimens that are not individually identifiable</a:t>
            </a:r>
          </a:p>
        </p:txBody>
      </p:sp>
      <p:sp>
        <p:nvSpPr>
          <p:cNvPr id="5" name="Footer Placeholder 4">
            <a:extLst>
              <a:ext uri="{FF2B5EF4-FFF2-40B4-BE49-F238E27FC236}">
                <a16:creationId xmlns:a16="http://schemas.microsoft.com/office/drawing/2014/main" id="{5066CD41-A85C-4E21-9473-B97F9FBAD354}"/>
              </a:ext>
            </a:extLst>
          </p:cNvPr>
          <p:cNvSpPr>
            <a:spLocks noGrp="1"/>
          </p:cNvSpPr>
          <p:nvPr>
            <p:ph type="ftr" sz="quarter" idx="11"/>
          </p:nvPr>
        </p:nvSpPr>
        <p:spPr>
          <a:xfrm>
            <a:off x="4277367" y="6356350"/>
            <a:ext cx="4114800" cy="365125"/>
          </a:xfrm>
        </p:spPr>
        <p:txBody>
          <a:bodyPr>
            <a:normAutofit/>
          </a:bodyPr>
          <a:lstStyle/>
          <a:p>
            <a:pPr>
              <a:spcAft>
                <a:spcPts val="600"/>
              </a:spcAft>
            </a:pPr>
            <a:r>
              <a:rPr lang="en-US">
                <a:solidFill>
                  <a:schemeClr val="tx1">
                    <a:alpha val="80000"/>
                  </a:schemeClr>
                </a:solidFill>
              </a:rPr>
              <a:t>IC Waiver</a:t>
            </a:r>
          </a:p>
        </p:txBody>
      </p:sp>
      <p:sp>
        <p:nvSpPr>
          <p:cNvPr id="6" name="Slide Number Placeholder 5">
            <a:extLst>
              <a:ext uri="{FF2B5EF4-FFF2-40B4-BE49-F238E27FC236}">
                <a16:creationId xmlns:a16="http://schemas.microsoft.com/office/drawing/2014/main" id="{2914FA52-6A05-4FAF-A08F-D674DB649125}"/>
              </a:ext>
            </a:extLst>
          </p:cNvPr>
          <p:cNvSpPr>
            <a:spLocks noGrp="1"/>
          </p:cNvSpPr>
          <p:nvPr>
            <p:ph type="sldNum" sz="quarter" idx="12"/>
          </p:nvPr>
        </p:nvSpPr>
        <p:spPr/>
        <p:txBody>
          <a:bodyPr/>
          <a:lstStyle/>
          <a:p>
            <a:fld id="{E2D48F7C-99EE-0247-9650-E7E8917386A1}" type="slidenum">
              <a:rPr lang="en-US" smtClean="0"/>
              <a:t>9</a:t>
            </a:fld>
            <a:endParaRPr lang="en-US" dirty="0"/>
          </a:p>
        </p:txBody>
      </p:sp>
      <p:sp>
        <p:nvSpPr>
          <p:cNvPr id="7" name="Date Placeholder 6">
            <a:extLst>
              <a:ext uri="{FF2B5EF4-FFF2-40B4-BE49-F238E27FC236}">
                <a16:creationId xmlns:a16="http://schemas.microsoft.com/office/drawing/2014/main" id="{AB689AD8-5116-4C38-8978-604F7CFC384F}"/>
              </a:ext>
            </a:extLst>
          </p:cNvPr>
          <p:cNvSpPr>
            <a:spLocks noGrp="1"/>
          </p:cNvSpPr>
          <p:nvPr>
            <p:ph type="dt" sz="half" idx="10"/>
          </p:nvPr>
        </p:nvSpPr>
        <p:spPr/>
        <p:txBody>
          <a:bodyPr/>
          <a:lstStyle/>
          <a:p>
            <a:fld id="{6E7467AC-B770-464D-BEB1-A65A71EB5FB3}" type="datetime8">
              <a:rPr lang="en-US" smtClean="0"/>
              <a:t>1/15/2023 1:33 PM</a:t>
            </a:fld>
            <a:endParaRPr lang="en-US" dirty="0"/>
          </a:p>
        </p:txBody>
      </p:sp>
    </p:spTree>
    <p:extLst>
      <p:ext uri="{BB962C8B-B14F-4D97-AF65-F5344CB8AC3E}">
        <p14:creationId xmlns:p14="http://schemas.microsoft.com/office/powerpoint/2010/main" val="2815906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1172</Words>
  <Application>Microsoft Office PowerPoint</Application>
  <PresentationFormat>Widescreen</PresentationFormat>
  <Paragraphs>177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Informed Consent Waiver</vt:lpstr>
      <vt:lpstr>Content</vt:lpstr>
      <vt:lpstr>Introduction</vt:lpstr>
      <vt:lpstr>Criteria for waiver of consent (1/5)</vt:lpstr>
      <vt:lpstr>Criteria for waiver of consent (2/5)</vt:lpstr>
      <vt:lpstr>Criteria for waiver of consent(3/5)</vt:lpstr>
      <vt:lpstr>Criteria for waiver Of consent (4/5)</vt:lpstr>
      <vt:lpstr>Criteria for waiver Of consent (5/5)</vt:lpstr>
      <vt:lpstr>Scenarios for possible Waivers</vt:lpstr>
      <vt:lpstr>Follow-up consent(1/2)</vt:lpstr>
      <vt:lpstr>Follow up consent (2/2)</vt:lpstr>
      <vt:lpstr>Example for a request for waiver OF IC (1/5)</vt:lpstr>
      <vt:lpstr>PowerPoint Presentation</vt:lpstr>
      <vt:lpstr>Example for a request for waiver of IC (3/5)</vt:lpstr>
      <vt:lpstr>Example for a request for waiver of IC (4/5)</vt:lpstr>
      <vt:lpstr>Example for a request for waiver of IC(5/5)</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 Consent Waiver</dc:title>
  <dc:creator>919359580285</dc:creator>
  <cp:lastModifiedBy>manasidhamal7171@gmail.com</cp:lastModifiedBy>
  <cp:revision>9</cp:revision>
  <dcterms:created xsi:type="dcterms:W3CDTF">2023-01-14T09:03:21Z</dcterms:created>
  <dcterms:modified xsi:type="dcterms:W3CDTF">2023-01-15T08:23:25Z</dcterms:modified>
</cp:coreProperties>
</file>