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988"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009605-E03D-4151-9999-F306352CCD14}" type="datetimeFigureOut">
              <a:rPr lang="en-IN" smtClean="0"/>
              <a:t>15-02-2023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CB244-1B60-4EA6-A083-D4DE2CE5FB6D}" type="slidenum">
              <a:rPr lang="en-IN" smtClean="0"/>
              <a:t>‹#›</a:t>
            </a:fld>
            <a:endParaRPr lang="en-IN"/>
          </a:p>
        </p:txBody>
      </p:sp>
    </p:spTree>
    <p:extLst>
      <p:ext uri="{BB962C8B-B14F-4D97-AF65-F5344CB8AC3E}">
        <p14:creationId xmlns:p14="http://schemas.microsoft.com/office/powerpoint/2010/main" val="1106850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34FBA3-F9E0-4E32-AD8C-3BF3DE85CE5B}" type="datetime1">
              <a:rPr lang="en-IN" smtClean="0"/>
              <a:t>15-02-2023</a:t>
            </a:fld>
            <a:endParaRPr lang="en-IN"/>
          </a:p>
        </p:txBody>
      </p:sp>
      <p:sp>
        <p:nvSpPr>
          <p:cNvPr id="5" name="Footer Placeholder 4"/>
          <p:cNvSpPr>
            <a:spLocks noGrp="1"/>
          </p:cNvSpPr>
          <p:nvPr>
            <p:ph type="ftr" sz="quarter" idx="11"/>
          </p:nvPr>
        </p:nvSpPr>
        <p:spPr/>
        <p:txBody>
          <a:bodyPr/>
          <a:lstStyle/>
          <a:p>
            <a:r>
              <a:rPr lang="en-IN"/>
              <a:t>http://www.siroinstitute.com/</a:t>
            </a:r>
          </a:p>
        </p:txBody>
      </p:sp>
      <p:sp>
        <p:nvSpPr>
          <p:cNvPr id="6" name="Slide Number Placeholder 5"/>
          <p:cNvSpPr>
            <a:spLocks noGrp="1"/>
          </p:cNvSpPr>
          <p:nvPr>
            <p:ph type="sldNum" sz="quarter" idx="12"/>
          </p:nvPr>
        </p:nvSpPr>
        <p:spPr/>
        <p:txBody>
          <a:bodyPr/>
          <a:lstStyle/>
          <a:p>
            <a:fld id="{7BD53D88-F456-4129-A00D-9250B65C9B4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902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2982AA-8748-49F5-89A8-6866BFC7E28E}" type="datetime1">
              <a:rPr lang="en-IN" smtClean="0"/>
              <a:t>15-02-2023</a:t>
            </a:fld>
            <a:endParaRPr lang="en-IN"/>
          </a:p>
        </p:txBody>
      </p:sp>
      <p:sp>
        <p:nvSpPr>
          <p:cNvPr id="5" name="Footer Placeholder 4"/>
          <p:cNvSpPr>
            <a:spLocks noGrp="1"/>
          </p:cNvSpPr>
          <p:nvPr>
            <p:ph type="ftr" sz="quarter" idx="11"/>
          </p:nvPr>
        </p:nvSpPr>
        <p:spPr/>
        <p:txBody>
          <a:bodyPr/>
          <a:lstStyle/>
          <a:p>
            <a:r>
              <a:rPr lang="en-IN"/>
              <a:t>http://www.siroinstitute.com/</a:t>
            </a:r>
          </a:p>
        </p:txBody>
      </p:sp>
      <p:sp>
        <p:nvSpPr>
          <p:cNvPr id="6" name="Slide Number Placeholder 5"/>
          <p:cNvSpPr>
            <a:spLocks noGrp="1"/>
          </p:cNvSpPr>
          <p:nvPr>
            <p:ph type="sldNum" sz="quarter" idx="12"/>
          </p:nvPr>
        </p:nvSpPr>
        <p:spPr/>
        <p:txBody>
          <a:bodyPr/>
          <a:lstStyle/>
          <a:p>
            <a:fld id="{7BD53D88-F456-4129-A00D-9250B65C9B4A}" type="slidenum">
              <a:rPr lang="en-IN" smtClean="0"/>
              <a:t>‹#›</a:t>
            </a:fld>
            <a:endParaRPr lang="en-IN"/>
          </a:p>
        </p:txBody>
      </p:sp>
    </p:spTree>
    <p:extLst>
      <p:ext uri="{BB962C8B-B14F-4D97-AF65-F5344CB8AC3E}">
        <p14:creationId xmlns:p14="http://schemas.microsoft.com/office/powerpoint/2010/main" val="583148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7633F-3ED4-472B-B2E5-F083A20A8164}" type="datetime1">
              <a:rPr lang="en-IN" smtClean="0"/>
              <a:t>15-02-2023</a:t>
            </a:fld>
            <a:endParaRPr lang="en-IN"/>
          </a:p>
        </p:txBody>
      </p:sp>
      <p:sp>
        <p:nvSpPr>
          <p:cNvPr id="5" name="Footer Placeholder 4"/>
          <p:cNvSpPr>
            <a:spLocks noGrp="1"/>
          </p:cNvSpPr>
          <p:nvPr>
            <p:ph type="ftr" sz="quarter" idx="11"/>
          </p:nvPr>
        </p:nvSpPr>
        <p:spPr/>
        <p:txBody>
          <a:bodyPr/>
          <a:lstStyle/>
          <a:p>
            <a:r>
              <a:rPr lang="en-IN"/>
              <a:t>http://www.siroinstitute.com/</a:t>
            </a:r>
          </a:p>
        </p:txBody>
      </p:sp>
      <p:sp>
        <p:nvSpPr>
          <p:cNvPr id="6" name="Slide Number Placeholder 5"/>
          <p:cNvSpPr>
            <a:spLocks noGrp="1"/>
          </p:cNvSpPr>
          <p:nvPr>
            <p:ph type="sldNum" sz="quarter" idx="12"/>
          </p:nvPr>
        </p:nvSpPr>
        <p:spPr/>
        <p:txBody>
          <a:bodyPr/>
          <a:lstStyle/>
          <a:p>
            <a:fld id="{7BD53D88-F456-4129-A00D-9250B65C9B4A}" type="slidenum">
              <a:rPr lang="en-IN" smtClean="0"/>
              <a:t>‹#›</a:t>
            </a:fld>
            <a:endParaRPr lang="en-IN"/>
          </a:p>
        </p:txBody>
      </p:sp>
    </p:spTree>
    <p:extLst>
      <p:ext uri="{BB962C8B-B14F-4D97-AF65-F5344CB8AC3E}">
        <p14:creationId xmlns:p14="http://schemas.microsoft.com/office/powerpoint/2010/main" val="3139277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41679-0444-47A5-B58C-BA6072B843C5}" type="datetime1">
              <a:rPr lang="en-IN" smtClean="0"/>
              <a:t>15-02-2023</a:t>
            </a:fld>
            <a:endParaRPr lang="en-IN"/>
          </a:p>
        </p:txBody>
      </p:sp>
      <p:sp>
        <p:nvSpPr>
          <p:cNvPr id="5" name="Footer Placeholder 4"/>
          <p:cNvSpPr>
            <a:spLocks noGrp="1"/>
          </p:cNvSpPr>
          <p:nvPr>
            <p:ph type="ftr" sz="quarter" idx="11"/>
          </p:nvPr>
        </p:nvSpPr>
        <p:spPr/>
        <p:txBody>
          <a:bodyPr/>
          <a:lstStyle/>
          <a:p>
            <a:r>
              <a:rPr lang="en-IN"/>
              <a:t>http://www.siroinstitute.com/</a:t>
            </a:r>
          </a:p>
        </p:txBody>
      </p:sp>
      <p:sp>
        <p:nvSpPr>
          <p:cNvPr id="6" name="Slide Number Placeholder 5"/>
          <p:cNvSpPr>
            <a:spLocks noGrp="1"/>
          </p:cNvSpPr>
          <p:nvPr>
            <p:ph type="sldNum" sz="quarter" idx="12"/>
          </p:nvPr>
        </p:nvSpPr>
        <p:spPr/>
        <p:txBody>
          <a:bodyPr/>
          <a:lstStyle/>
          <a:p>
            <a:fld id="{7BD53D88-F456-4129-A00D-9250B65C9B4A}" type="slidenum">
              <a:rPr lang="en-IN" smtClean="0"/>
              <a:t>‹#›</a:t>
            </a:fld>
            <a:endParaRPr lang="en-IN"/>
          </a:p>
        </p:txBody>
      </p:sp>
    </p:spTree>
    <p:extLst>
      <p:ext uri="{BB962C8B-B14F-4D97-AF65-F5344CB8AC3E}">
        <p14:creationId xmlns:p14="http://schemas.microsoft.com/office/powerpoint/2010/main" val="2989662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2553D3-A4CA-4EA9-8F66-0A1C212A78C6}" type="datetime1">
              <a:rPr lang="en-IN" smtClean="0"/>
              <a:t>15-02-2023</a:t>
            </a:fld>
            <a:endParaRPr lang="en-IN"/>
          </a:p>
        </p:txBody>
      </p:sp>
      <p:sp>
        <p:nvSpPr>
          <p:cNvPr id="5" name="Footer Placeholder 4"/>
          <p:cNvSpPr>
            <a:spLocks noGrp="1"/>
          </p:cNvSpPr>
          <p:nvPr>
            <p:ph type="ftr" sz="quarter" idx="11"/>
          </p:nvPr>
        </p:nvSpPr>
        <p:spPr/>
        <p:txBody>
          <a:bodyPr/>
          <a:lstStyle/>
          <a:p>
            <a:r>
              <a:rPr lang="en-IN"/>
              <a:t>http://www.siroinstitute.com/</a:t>
            </a:r>
          </a:p>
        </p:txBody>
      </p:sp>
      <p:sp>
        <p:nvSpPr>
          <p:cNvPr id="6" name="Slide Number Placeholder 5"/>
          <p:cNvSpPr>
            <a:spLocks noGrp="1"/>
          </p:cNvSpPr>
          <p:nvPr>
            <p:ph type="sldNum" sz="quarter" idx="12"/>
          </p:nvPr>
        </p:nvSpPr>
        <p:spPr/>
        <p:txBody>
          <a:bodyPr/>
          <a:lstStyle/>
          <a:p>
            <a:fld id="{7BD53D88-F456-4129-A00D-9250B65C9B4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88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CE582D-1104-499D-B919-C902C4F77209}" type="datetime1">
              <a:rPr lang="en-IN" smtClean="0"/>
              <a:t>15-02-2023</a:t>
            </a:fld>
            <a:endParaRPr lang="en-IN"/>
          </a:p>
        </p:txBody>
      </p:sp>
      <p:sp>
        <p:nvSpPr>
          <p:cNvPr id="6" name="Footer Placeholder 5"/>
          <p:cNvSpPr>
            <a:spLocks noGrp="1"/>
          </p:cNvSpPr>
          <p:nvPr>
            <p:ph type="ftr" sz="quarter" idx="11"/>
          </p:nvPr>
        </p:nvSpPr>
        <p:spPr/>
        <p:txBody>
          <a:bodyPr/>
          <a:lstStyle/>
          <a:p>
            <a:r>
              <a:rPr lang="en-IN"/>
              <a:t>http://www.siroinstitute.com/</a:t>
            </a:r>
          </a:p>
        </p:txBody>
      </p:sp>
      <p:sp>
        <p:nvSpPr>
          <p:cNvPr id="7" name="Slide Number Placeholder 6"/>
          <p:cNvSpPr>
            <a:spLocks noGrp="1"/>
          </p:cNvSpPr>
          <p:nvPr>
            <p:ph type="sldNum" sz="quarter" idx="12"/>
          </p:nvPr>
        </p:nvSpPr>
        <p:spPr/>
        <p:txBody>
          <a:bodyPr/>
          <a:lstStyle/>
          <a:p>
            <a:fld id="{7BD53D88-F456-4129-A00D-9250B65C9B4A}" type="slidenum">
              <a:rPr lang="en-IN" smtClean="0"/>
              <a:t>‹#›</a:t>
            </a:fld>
            <a:endParaRPr lang="en-IN"/>
          </a:p>
        </p:txBody>
      </p:sp>
    </p:spTree>
    <p:extLst>
      <p:ext uri="{BB962C8B-B14F-4D97-AF65-F5344CB8AC3E}">
        <p14:creationId xmlns:p14="http://schemas.microsoft.com/office/powerpoint/2010/main" val="280165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127966-3C93-4493-AF3F-88614176DD58}" type="datetime1">
              <a:rPr lang="en-IN" smtClean="0"/>
              <a:t>15-02-2023</a:t>
            </a:fld>
            <a:endParaRPr lang="en-IN"/>
          </a:p>
        </p:txBody>
      </p:sp>
      <p:sp>
        <p:nvSpPr>
          <p:cNvPr id="8" name="Footer Placeholder 7"/>
          <p:cNvSpPr>
            <a:spLocks noGrp="1"/>
          </p:cNvSpPr>
          <p:nvPr>
            <p:ph type="ftr" sz="quarter" idx="11"/>
          </p:nvPr>
        </p:nvSpPr>
        <p:spPr/>
        <p:txBody>
          <a:bodyPr/>
          <a:lstStyle/>
          <a:p>
            <a:r>
              <a:rPr lang="en-IN"/>
              <a:t>http://www.siroinstitute.com/</a:t>
            </a:r>
          </a:p>
        </p:txBody>
      </p:sp>
      <p:sp>
        <p:nvSpPr>
          <p:cNvPr id="9" name="Slide Number Placeholder 8"/>
          <p:cNvSpPr>
            <a:spLocks noGrp="1"/>
          </p:cNvSpPr>
          <p:nvPr>
            <p:ph type="sldNum" sz="quarter" idx="12"/>
          </p:nvPr>
        </p:nvSpPr>
        <p:spPr/>
        <p:txBody>
          <a:bodyPr/>
          <a:lstStyle/>
          <a:p>
            <a:fld id="{7BD53D88-F456-4129-A00D-9250B65C9B4A}" type="slidenum">
              <a:rPr lang="en-IN" smtClean="0"/>
              <a:t>‹#›</a:t>
            </a:fld>
            <a:endParaRPr lang="en-IN"/>
          </a:p>
        </p:txBody>
      </p:sp>
    </p:spTree>
    <p:extLst>
      <p:ext uri="{BB962C8B-B14F-4D97-AF65-F5344CB8AC3E}">
        <p14:creationId xmlns:p14="http://schemas.microsoft.com/office/powerpoint/2010/main" val="1702669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3FEFE-6A8C-4659-80D6-42D6FF872B43}" type="datetime1">
              <a:rPr lang="en-IN" smtClean="0"/>
              <a:t>15-02-2023</a:t>
            </a:fld>
            <a:endParaRPr lang="en-IN"/>
          </a:p>
        </p:txBody>
      </p:sp>
      <p:sp>
        <p:nvSpPr>
          <p:cNvPr id="4" name="Footer Placeholder 3"/>
          <p:cNvSpPr>
            <a:spLocks noGrp="1"/>
          </p:cNvSpPr>
          <p:nvPr>
            <p:ph type="ftr" sz="quarter" idx="11"/>
          </p:nvPr>
        </p:nvSpPr>
        <p:spPr/>
        <p:txBody>
          <a:bodyPr/>
          <a:lstStyle/>
          <a:p>
            <a:r>
              <a:rPr lang="en-IN"/>
              <a:t>http://www.siroinstitute.com/</a:t>
            </a:r>
          </a:p>
        </p:txBody>
      </p:sp>
      <p:sp>
        <p:nvSpPr>
          <p:cNvPr id="5" name="Slide Number Placeholder 4"/>
          <p:cNvSpPr>
            <a:spLocks noGrp="1"/>
          </p:cNvSpPr>
          <p:nvPr>
            <p:ph type="sldNum" sz="quarter" idx="12"/>
          </p:nvPr>
        </p:nvSpPr>
        <p:spPr/>
        <p:txBody>
          <a:bodyPr/>
          <a:lstStyle/>
          <a:p>
            <a:fld id="{7BD53D88-F456-4129-A00D-9250B65C9B4A}" type="slidenum">
              <a:rPr lang="en-IN" smtClean="0"/>
              <a:t>‹#›</a:t>
            </a:fld>
            <a:endParaRPr lang="en-IN"/>
          </a:p>
        </p:txBody>
      </p:sp>
    </p:spTree>
    <p:extLst>
      <p:ext uri="{BB962C8B-B14F-4D97-AF65-F5344CB8AC3E}">
        <p14:creationId xmlns:p14="http://schemas.microsoft.com/office/powerpoint/2010/main" val="93921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946B1A-F673-440F-9071-34F3B95DF906}" type="datetime1">
              <a:rPr lang="en-IN" smtClean="0"/>
              <a:t>15-02-2023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http://www.siroinstitute.com/</a:t>
            </a:r>
          </a:p>
        </p:txBody>
      </p:sp>
      <p:sp>
        <p:nvSpPr>
          <p:cNvPr id="9" name="Slide Number Placeholder 8"/>
          <p:cNvSpPr>
            <a:spLocks noGrp="1"/>
          </p:cNvSpPr>
          <p:nvPr>
            <p:ph type="sldNum" sz="quarter" idx="12"/>
          </p:nvPr>
        </p:nvSpPr>
        <p:spPr/>
        <p:txBody>
          <a:bodyPr/>
          <a:lstStyle/>
          <a:p>
            <a:fld id="{7BD53D88-F456-4129-A00D-9250B65C9B4A}" type="slidenum">
              <a:rPr lang="en-IN" smtClean="0"/>
              <a:t>‹#›</a:t>
            </a:fld>
            <a:endParaRPr lang="en-IN"/>
          </a:p>
        </p:txBody>
      </p:sp>
    </p:spTree>
    <p:extLst>
      <p:ext uri="{BB962C8B-B14F-4D97-AF65-F5344CB8AC3E}">
        <p14:creationId xmlns:p14="http://schemas.microsoft.com/office/powerpoint/2010/main" val="1626909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ADA51C-43F1-488E-AC2F-C2B2C1783E11}" type="datetime1">
              <a:rPr lang="en-IN" smtClean="0"/>
              <a:t>15-02-2023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http://www.siroinstitute.com/</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D53D88-F456-4129-A00D-9250B65C9B4A}" type="slidenum">
              <a:rPr lang="en-IN" smtClean="0"/>
              <a:t>‹#›</a:t>
            </a:fld>
            <a:endParaRPr lang="en-IN"/>
          </a:p>
        </p:txBody>
      </p:sp>
    </p:spTree>
    <p:extLst>
      <p:ext uri="{BB962C8B-B14F-4D97-AF65-F5344CB8AC3E}">
        <p14:creationId xmlns:p14="http://schemas.microsoft.com/office/powerpoint/2010/main" val="2665514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59268-5824-4CE2-965C-8EC21488ECC1}" type="datetime1">
              <a:rPr lang="en-IN" smtClean="0"/>
              <a:t>15-02-2023</a:t>
            </a:fld>
            <a:endParaRPr lang="en-IN"/>
          </a:p>
        </p:txBody>
      </p:sp>
      <p:sp>
        <p:nvSpPr>
          <p:cNvPr id="6" name="Footer Placeholder 5"/>
          <p:cNvSpPr>
            <a:spLocks noGrp="1"/>
          </p:cNvSpPr>
          <p:nvPr>
            <p:ph type="ftr" sz="quarter" idx="11"/>
          </p:nvPr>
        </p:nvSpPr>
        <p:spPr/>
        <p:txBody>
          <a:bodyPr/>
          <a:lstStyle/>
          <a:p>
            <a:r>
              <a:rPr lang="en-IN"/>
              <a:t>http://www.siroinstitute.com/</a:t>
            </a:r>
          </a:p>
        </p:txBody>
      </p:sp>
      <p:sp>
        <p:nvSpPr>
          <p:cNvPr id="7" name="Slide Number Placeholder 6"/>
          <p:cNvSpPr>
            <a:spLocks noGrp="1"/>
          </p:cNvSpPr>
          <p:nvPr>
            <p:ph type="sldNum" sz="quarter" idx="12"/>
          </p:nvPr>
        </p:nvSpPr>
        <p:spPr/>
        <p:txBody>
          <a:bodyPr/>
          <a:lstStyle/>
          <a:p>
            <a:fld id="{7BD53D88-F456-4129-A00D-9250B65C9B4A}" type="slidenum">
              <a:rPr lang="en-IN" smtClean="0"/>
              <a:t>‹#›</a:t>
            </a:fld>
            <a:endParaRPr lang="en-IN"/>
          </a:p>
        </p:txBody>
      </p:sp>
    </p:spTree>
    <p:extLst>
      <p:ext uri="{BB962C8B-B14F-4D97-AF65-F5344CB8AC3E}">
        <p14:creationId xmlns:p14="http://schemas.microsoft.com/office/powerpoint/2010/main" val="3565662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31D8C6A-11A8-4921-B636-C470F4B6A09B}" type="datetime1">
              <a:rPr lang="en-IN" smtClean="0"/>
              <a:t>15-02-2023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http://www.siroinstitute.com/</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BD53D88-F456-4129-A00D-9250B65C9B4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852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cbi.nlm.nih.gov/pmc/articles/PMC3148614/" TargetMode="External"/><Relationship Id="rId2" Type="http://schemas.openxmlformats.org/officeDocument/2006/relationships/hyperlink" Target="https://quizlet.com/504307576/flashcard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F645-CAC3-0917-D61E-0F486C28B6E6}"/>
              </a:ext>
            </a:extLst>
          </p:cNvPr>
          <p:cNvSpPr>
            <a:spLocks noGrp="1"/>
          </p:cNvSpPr>
          <p:nvPr>
            <p:ph type="ctrTitle"/>
          </p:nvPr>
        </p:nvSpPr>
        <p:spPr>
          <a:xfrm>
            <a:off x="4116637" y="1513808"/>
            <a:ext cx="9144000" cy="1363529"/>
          </a:xfrm>
        </p:spPr>
        <p:txBody>
          <a:bodyPr/>
          <a:lstStyle/>
          <a:p>
            <a:r>
              <a:rPr lang="en-IN" b="1" dirty="0">
                <a:latin typeface="Bahnschrift Condensed" panose="020B0502040204020203" pitchFamily="34" charset="0"/>
              </a:rPr>
              <a:t>IP Calculation</a:t>
            </a:r>
          </a:p>
        </p:txBody>
      </p:sp>
      <p:sp>
        <p:nvSpPr>
          <p:cNvPr id="3" name="Subtitle 2">
            <a:extLst>
              <a:ext uri="{FF2B5EF4-FFF2-40B4-BE49-F238E27FC236}">
                <a16:creationId xmlns:a16="http://schemas.microsoft.com/office/drawing/2014/main" id="{3719A040-5E23-95DE-9172-9782AAEB9EE2}"/>
              </a:ext>
            </a:extLst>
          </p:cNvPr>
          <p:cNvSpPr>
            <a:spLocks noGrp="1"/>
          </p:cNvSpPr>
          <p:nvPr>
            <p:ph type="subTitle" idx="1"/>
          </p:nvPr>
        </p:nvSpPr>
        <p:spPr>
          <a:xfrm>
            <a:off x="5894023" y="2601119"/>
            <a:ext cx="4718892" cy="1655762"/>
          </a:xfrm>
        </p:spPr>
        <p:txBody>
          <a:bodyPr/>
          <a:lstStyle/>
          <a:p>
            <a:pPr algn="ctr"/>
            <a:r>
              <a:rPr lang="en-IN" dirty="0"/>
              <a:t>                                                   </a:t>
            </a:r>
            <a:r>
              <a:rPr lang="en-IN" dirty="0">
                <a:latin typeface="Bahnschrift Condensed" panose="020B0502040204020203" pitchFamily="34" charset="0"/>
              </a:rPr>
              <a:t>Presenters:-Sonal Takarkhede &amp;    arti </a:t>
            </a:r>
            <a:r>
              <a:rPr lang="en-IN" dirty="0" err="1">
                <a:latin typeface="Bahnschrift Condensed" panose="020B0502040204020203" pitchFamily="34" charset="0"/>
              </a:rPr>
              <a:t>yadgire</a:t>
            </a:r>
            <a:r>
              <a:rPr lang="en-IN" dirty="0">
                <a:latin typeface="Bahnschrift Condensed" panose="020B0502040204020203" pitchFamily="34" charset="0"/>
              </a:rPr>
              <a:t>          </a:t>
            </a:r>
          </a:p>
        </p:txBody>
      </p:sp>
      <p:pic>
        <p:nvPicPr>
          <p:cNvPr id="4" name="Picture 3">
            <a:extLst>
              <a:ext uri="{FF2B5EF4-FFF2-40B4-BE49-F238E27FC236}">
                <a16:creationId xmlns:a16="http://schemas.microsoft.com/office/drawing/2014/main" id="{DF7A7B86-B92D-159A-DBE7-7F99944EB20F}"/>
              </a:ext>
            </a:extLst>
          </p:cNvPr>
          <p:cNvPicPr>
            <a:picLocks noChangeAspect="1"/>
          </p:cNvPicPr>
          <p:nvPr/>
        </p:nvPicPr>
        <p:blipFill>
          <a:blip r:embed="rId2"/>
          <a:stretch>
            <a:fillRect/>
          </a:stretch>
        </p:blipFill>
        <p:spPr>
          <a:xfrm>
            <a:off x="1286770" y="1555627"/>
            <a:ext cx="2499360" cy="2440304"/>
          </a:xfrm>
          <a:prstGeom prst="rect">
            <a:avLst/>
          </a:prstGeom>
        </p:spPr>
      </p:pic>
      <p:sp>
        <p:nvSpPr>
          <p:cNvPr id="5" name="Footer Placeholder 4">
            <a:extLst>
              <a:ext uri="{FF2B5EF4-FFF2-40B4-BE49-F238E27FC236}">
                <a16:creationId xmlns:a16="http://schemas.microsoft.com/office/drawing/2014/main" id="{828C559B-D200-66CC-4E53-DC1B5F109B8E}"/>
              </a:ext>
            </a:extLst>
          </p:cNvPr>
          <p:cNvSpPr>
            <a:spLocks noGrp="1"/>
          </p:cNvSpPr>
          <p:nvPr>
            <p:ph type="ftr" sz="quarter" idx="11"/>
          </p:nvPr>
        </p:nvSpPr>
        <p:spPr/>
        <p:txBody>
          <a:bodyPr/>
          <a:lstStyle/>
          <a:p>
            <a:r>
              <a:rPr lang="en-IN"/>
              <a:t>http://www.siroinstitute.com/</a:t>
            </a:r>
          </a:p>
        </p:txBody>
      </p:sp>
      <p:sp>
        <p:nvSpPr>
          <p:cNvPr id="6" name="Slide Number Placeholder 5">
            <a:extLst>
              <a:ext uri="{FF2B5EF4-FFF2-40B4-BE49-F238E27FC236}">
                <a16:creationId xmlns:a16="http://schemas.microsoft.com/office/drawing/2014/main" id="{05889A73-6312-597A-FE98-17143F52653F}"/>
              </a:ext>
            </a:extLst>
          </p:cNvPr>
          <p:cNvSpPr>
            <a:spLocks noGrp="1"/>
          </p:cNvSpPr>
          <p:nvPr>
            <p:ph type="sldNum" sz="quarter" idx="12"/>
          </p:nvPr>
        </p:nvSpPr>
        <p:spPr/>
        <p:txBody>
          <a:bodyPr/>
          <a:lstStyle/>
          <a:p>
            <a:fld id="{7BD53D88-F456-4129-A00D-9250B65C9B4A}" type="slidenum">
              <a:rPr lang="en-IN" smtClean="0"/>
              <a:t>1</a:t>
            </a:fld>
            <a:endParaRPr lang="en-IN"/>
          </a:p>
        </p:txBody>
      </p:sp>
      <p:pic>
        <p:nvPicPr>
          <p:cNvPr id="8" name="Picture 7">
            <a:extLst>
              <a:ext uri="{FF2B5EF4-FFF2-40B4-BE49-F238E27FC236}">
                <a16:creationId xmlns:a16="http://schemas.microsoft.com/office/drawing/2014/main" id="{E2261ED0-3779-A18B-D601-8B5BCCEB0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6118" y="-172390"/>
            <a:ext cx="2938223" cy="2229854"/>
          </a:xfrm>
          <a:prstGeom prst="rect">
            <a:avLst/>
          </a:prstGeom>
        </p:spPr>
      </p:pic>
    </p:spTree>
    <p:extLst>
      <p:ext uri="{BB962C8B-B14F-4D97-AF65-F5344CB8AC3E}">
        <p14:creationId xmlns:p14="http://schemas.microsoft.com/office/powerpoint/2010/main" val="2574978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556F-1521-7150-9530-85B82B78019E}"/>
              </a:ext>
            </a:extLst>
          </p:cNvPr>
          <p:cNvSpPr>
            <a:spLocks noGrp="1"/>
          </p:cNvSpPr>
          <p:nvPr>
            <p:ph type="title"/>
          </p:nvPr>
        </p:nvSpPr>
        <p:spPr/>
        <p:txBody>
          <a:bodyPr/>
          <a:lstStyle/>
          <a:p>
            <a:pPr marL="571500" indent="-571500">
              <a:buFont typeface="Wingdings" panose="05000000000000000000" pitchFamily="2" charset="2"/>
              <a:buChar char="q"/>
            </a:pPr>
            <a:r>
              <a:rPr lang="en-IN" b="1" dirty="0"/>
              <a:t>References </a:t>
            </a:r>
          </a:p>
        </p:txBody>
      </p:sp>
      <p:sp>
        <p:nvSpPr>
          <p:cNvPr id="3" name="Content Placeholder 2">
            <a:extLst>
              <a:ext uri="{FF2B5EF4-FFF2-40B4-BE49-F238E27FC236}">
                <a16:creationId xmlns:a16="http://schemas.microsoft.com/office/drawing/2014/main" id="{92E0DC3C-2BEA-63AC-A84F-7B157056BFA8}"/>
              </a:ext>
            </a:extLst>
          </p:cNvPr>
          <p:cNvSpPr>
            <a:spLocks noGrp="1"/>
          </p:cNvSpPr>
          <p:nvPr>
            <p:ph idx="1"/>
          </p:nvPr>
        </p:nvSpPr>
        <p:spPr/>
        <p:txBody>
          <a:bodyPr/>
          <a:lstStyle/>
          <a:p>
            <a:r>
              <a:rPr lang="en-US" dirty="0">
                <a:hlinkClick r:id="rId2"/>
              </a:rPr>
              <a:t>Flashcards Calculating clinical study drug compliance and </a:t>
            </a:r>
            <a:r>
              <a:rPr lang="en-US" dirty="0" err="1">
                <a:hlinkClick r:id="rId2"/>
              </a:rPr>
              <a:t>acountability</a:t>
            </a:r>
            <a:r>
              <a:rPr lang="en-US" dirty="0">
                <a:hlinkClick r:id="rId2"/>
              </a:rPr>
              <a:t> | Quizlet</a:t>
            </a:r>
            <a:endParaRPr lang="en-US" dirty="0"/>
          </a:p>
          <a:p>
            <a:r>
              <a:rPr lang="en-IN" dirty="0">
                <a:hlinkClick r:id="rId3"/>
              </a:rPr>
              <a:t>https://www.ncbi.nlm.nih.gov/pmc/articles/PMC3148614/</a:t>
            </a:r>
            <a:r>
              <a:rPr lang="en-IN" dirty="0"/>
              <a:t> </a:t>
            </a:r>
          </a:p>
          <a:p>
            <a:endParaRPr lang="en-IN" dirty="0"/>
          </a:p>
        </p:txBody>
      </p:sp>
      <p:sp>
        <p:nvSpPr>
          <p:cNvPr id="4" name="Footer Placeholder 3">
            <a:extLst>
              <a:ext uri="{FF2B5EF4-FFF2-40B4-BE49-F238E27FC236}">
                <a16:creationId xmlns:a16="http://schemas.microsoft.com/office/drawing/2014/main" id="{DC78BC78-D8EE-4E97-128C-D46B6456F3D8}"/>
              </a:ext>
            </a:extLst>
          </p:cNvPr>
          <p:cNvSpPr>
            <a:spLocks noGrp="1"/>
          </p:cNvSpPr>
          <p:nvPr>
            <p:ph type="ftr" sz="quarter" idx="11"/>
          </p:nvPr>
        </p:nvSpPr>
        <p:spPr/>
        <p:txBody>
          <a:bodyPr/>
          <a:lstStyle/>
          <a:p>
            <a:r>
              <a:rPr lang="en-IN"/>
              <a:t>http://www.siroinstitute.com/</a:t>
            </a:r>
          </a:p>
        </p:txBody>
      </p:sp>
      <p:sp>
        <p:nvSpPr>
          <p:cNvPr id="5" name="Slide Number Placeholder 4">
            <a:extLst>
              <a:ext uri="{FF2B5EF4-FFF2-40B4-BE49-F238E27FC236}">
                <a16:creationId xmlns:a16="http://schemas.microsoft.com/office/drawing/2014/main" id="{2C582A5D-A6AB-CB6A-E107-0AD7A5BE128B}"/>
              </a:ext>
            </a:extLst>
          </p:cNvPr>
          <p:cNvSpPr>
            <a:spLocks noGrp="1"/>
          </p:cNvSpPr>
          <p:nvPr>
            <p:ph type="sldNum" sz="quarter" idx="12"/>
          </p:nvPr>
        </p:nvSpPr>
        <p:spPr/>
        <p:txBody>
          <a:bodyPr/>
          <a:lstStyle/>
          <a:p>
            <a:fld id="{7BD53D88-F456-4129-A00D-9250B65C9B4A}" type="slidenum">
              <a:rPr lang="en-IN" smtClean="0"/>
              <a:t>10</a:t>
            </a:fld>
            <a:endParaRPr lang="en-IN"/>
          </a:p>
        </p:txBody>
      </p:sp>
      <p:pic>
        <p:nvPicPr>
          <p:cNvPr id="6" name="Picture 5">
            <a:extLst>
              <a:ext uri="{FF2B5EF4-FFF2-40B4-BE49-F238E27FC236}">
                <a16:creationId xmlns:a16="http://schemas.microsoft.com/office/drawing/2014/main" id="{47793BCF-7D31-3AFA-CDD6-51ED96B589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6118" y="-172390"/>
            <a:ext cx="2938223" cy="2229854"/>
          </a:xfrm>
          <a:prstGeom prst="rect">
            <a:avLst/>
          </a:prstGeom>
        </p:spPr>
      </p:pic>
    </p:spTree>
    <p:extLst>
      <p:ext uri="{BB962C8B-B14F-4D97-AF65-F5344CB8AC3E}">
        <p14:creationId xmlns:p14="http://schemas.microsoft.com/office/powerpoint/2010/main" val="3277649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3F2003-FFD1-2325-E082-9925EDFF70D1}"/>
              </a:ext>
            </a:extLst>
          </p:cNvPr>
          <p:cNvSpPr>
            <a:spLocks noGrp="1"/>
          </p:cNvSpPr>
          <p:nvPr>
            <p:ph idx="1"/>
          </p:nvPr>
        </p:nvSpPr>
        <p:spPr>
          <a:xfrm>
            <a:off x="4647799" y="2845902"/>
            <a:ext cx="2896402" cy="484439"/>
          </a:xfrm>
        </p:spPr>
        <p:txBody>
          <a:bodyPr>
            <a:noAutofit/>
          </a:bodyPr>
          <a:lstStyle/>
          <a:p>
            <a:pPr marL="0" indent="0">
              <a:buNone/>
            </a:pPr>
            <a:r>
              <a:rPr lang="en-IN" sz="4800" b="1" dirty="0">
                <a:solidFill>
                  <a:schemeClr val="accent2">
                    <a:lumMod val="50000"/>
                  </a:schemeClr>
                </a:solidFill>
              </a:rPr>
              <a:t>Thank You</a:t>
            </a:r>
          </a:p>
        </p:txBody>
      </p:sp>
      <p:sp>
        <p:nvSpPr>
          <p:cNvPr id="4" name="Footer Placeholder 3">
            <a:extLst>
              <a:ext uri="{FF2B5EF4-FFF2-40B4-BE49-F238E27FC236}">
                <a16:creationId xmlns:a16="http://schemas.microsoft.com/office/drawing/2014/main" id="{01635B25-DB76-4A32-7BF2-9DA130DDBB44}"/>
              </a:ext>
            </a:extLst>
          </p:cNvPr>
          <p:cNvSpPr>
            <a:spLocks noGrp="1"/>
          </p:cNvSpPr>
          <p:nvPr>
            <p:ph type="ftr" sz="quarter" idx="11"/>
          </p:nvPr>
        </p:nvSpPr>
        <p:spPr/>
        <p:txBody>
          <a:bodyPr/>
          <a:lstStyle/>
          <a:p>
            <a:r>
              <a:rPr lang="en-IN"/>
              <a:t>http://www.siroinstitute.com/</a:t>
            </a:r>
          </a:p>
        </p:txBody>
      </p:sp>
      <p:sp>
        <p:nvSpPr>
          <p:cNvPr id="5" name="Slide Number Placeholder 4">
            <a:extLst>
              <a:ext uri="{FF2B5EF4-FFF2-40B4-BE49-F238E27FC236}">
                <a16:creationId xmlns:a16="http://schemas.microsoft.com/office/drawing/2014/main" id="{87918BFD-947A-DBEA-F8FD-E6690E67C067}"/>
              </a:ext>
            </a:extLst>
          </p:cNvPr>
          <p:cNvSpPr>
            <a:spLocks noGrp="1"/>
          </p:cNvSpPr>
          <p:nvPr>
            <p:ph type="sldNum" sz="quarter" idx="12"/>
          </p:nvPr>
        </p:nvSpPr>
        <p:spPr/>
        <p:txBody>
          <a:bodyPr/>
          <a:lstStyle/>
          <a:p>
            <a:fld id="{7BD53D88-F456-4129-A00D-9250B65C9B4A}" type="slidenum">
              <a:rPr lang="en-IN" smtClean="0"/>
              <a:t>11</a:t>
            </a:fld>
            <a:endParaRPr lang="en-IN"/>
          </a:p>
        </p:txBody>
      </p:sp>
      <p:pic>
        <p:nvPicPr>
          <p:cNvPr id="6" name="Picture 5">
            <a:extLst>
              <a:ext uri="{FF2B5EF4-FFF2-40B4-BE49-F238E27FC236}">
                <a16:creationId xmlns:a16="http://schemas.microsoft.com/office/drawing/2014/main" id="{CEADBDD1-4EA7-025F-7CD8-A5F335EA9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6118" y="-172390"/>
            <a:ext cx="2938223" cy="2229854"/>
          </a:xfrm>
          <a:prstGeom prst="rect">
            <a:avLst/>
          </a:prstGeom>
        </p:spPr>
      </p:pic>
    </p:spTree>
    <p:extLst>
      <p:ext uri="{BB962C8B-B14F-4D97-AF65-F5344CB8AC3E}">
        <p14:creationId xmlns:p14="http://schemas.microsoft.com/office/powerpoint/2010/main" val="516776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E995-4879-C074-7233-6F2E281C96AD}"/>
              </a:ext>
            </a:extLst>
          </p:cNvPr>
          <p:cNvSpPr>
            <a:spLocks noGrp="1"/>
          </p:cNvSpPr>
          <p:nvPr>
            <p:ph type="title"/>
          </p:nvPr>
        </p:nvSpPr>
        <p:spPr/>
        <p:txBody>
          <a:bodyPr/>
          <a:lstStyle/>
          <a:p>
            <a:pPr marL="571500" indent="-571500">
              <a:buFont typeface="Wingdings" panose="05000000000000000000" pitchFamily="2" charset="2"/>
              <a:buChar char="q"/>
            </a:pPr>
            <a:r>
              <a:rPr lang="en-IN" b="1" dirty="0"/>
              <a:t>Contents</a:t>
            </a:r>
          </a:p>
        </p:txBody>
      </p:sp>
      <p:sp>
        <p:nvSpPr>
          <p:cNvPr id="3" name="Content Placeholder 2">
            <a:extLst>
              <a:ext uri="{FF2B5EF4-FFF2-40B4-BE49-F238E27FC236}">
                <a16:creationId xmlns:a16="http://schemas.microsoft.com/office/drawing/2014/main" id="{3BAC0608-633F-ED1C-ED68-2BF546BA15C3}"/>
              </a:ext>
            </a:extLst>
          </p:cNvPr>
          <p:cNvSpPr>
            <a:spLocks noGrp="1"/>
          </p:cNvSpPr>
          <p:nvPr>
            <p:ph idx="1"/>
          </p:nvPr>
        </p:nvSpPr>
        <p:spPr/>
        <p:txBody>
          <a:bodyPr/>
          <a:lstStyle/>
          <a:p>
            <a:pPr marL="0" indent="0">
              <a:buNone/>
            </a:pPr>
            <a:r>
              <a:rPr lang="en-IN" dirty="0"/>
              <a:t>Introduction</a:t>
            </a:r>
          </a:p>
          <a:p>
            <a:pPr marL="0" indent="0">
              <a:buNone/>
            </a:pPr>
            <a:r>
              <a:rPr lang="en-IN" dirty="0"/>
              <a:t>Importance </a:t>
            </a:r>
          </a:p>
          <a:p>
            <a:pPr marL="0" indent="0">
              <a:buNone/>
            </a:pPr>
            <a:r>
              <a:rPr lang="en-IN" dirty="0"/>
              <a:t>Examples </a:t>
            </a:r>
          </a:p>
          <a:p>
            <a:pPr marL="0" indent="0">
              <a:buNone/>
            </a:pPr>
            <a:r>
              <a:rPr lang="en-IN" b="0" i="0" dirty="0">
                <a:solidFill>
                  <a:srgbClr val="303545"/>
                </a:solidFill>
                <a:effectLst/>
              </a:rPr>
              <a:t>Calculate study drug compliance.</a:t>
            </a:r>
          </a:p>
          <a:p>
            <a:pPr marL="0" indent="0">
              <a:buNone/>
            </a:pPr>
            <a:r>
              <a:rPr lang="en-IN" b="0" i="0" dirty="0">
                <a:solidFill>
                  <a:srgbClr val="303545"/>
                </a:solidFill>
                <a:effectLst/>
                <a:latin typeface="hurme_no2-webfont"/>
              </a:rPr>
              <a:t>Other compliance considerations.</a:t>
            </a:r>
          </a:p>
          <a:p>
            <a:pPr marL="0" indent="0">
              <a:buNone/>
            </a:pPr>
            <a:r>
              <a:rPr lang="en-IN" dirty="0">
                <a:solidFill>
                  <a:srgbClr val="303545"/>
                </a:solidFill>
                <a:latin typeface="+mn-lt"/>
              </a:rPr>
              <a:t>D</a:t>
            </a:r>
            <a:r>
              <a:rPr lang="en-IN" b="0" i="0" dirty="0">
                <a:solidFill>
                  <a:srgbClr val="303545"/>
                </a:solidFill>
                <a:effectLst/>
                <a:latin typeface="+mn-lt"/>
              </a:rPr>
              <a:t>iscrepancy</a:t>
            </a:r>
          </a:p>
          <a:p>
            <a:pPr marL="0" indent="0">
              <a:buNone/>
            </a:pPr>
            <a:r>
              <a:rPr lang="en-IN" dirty="0">
                <a:solidFill>
                  <a:srgbClr val="303545"/>
                </a:solidFill>
              </a:rPr>
              <a:t>References </a:t>
            </a:r>
            <a:endParaRPr lang="en-IN" b="0" i="0" dirty="0">
              <a:solidFill>
                <a:srgbClr val="303545"/>
              </a:solidFill>
              <a:effectLst/>
              <a:latin typeface="hurme_no2-webfont"/>
            </a:endParaRPr>
          </a:p>
          <a:p>
            <a:endParaRPr lang="en-IN" b="0" i="0" dirty="0">
              <a:solidFill>
                <a:srgbClr val="303545"/>
              </a:solidFill>
              <a:effectLst/>
            </a:endParaRPr>
          </a:p>
          <a:p>
            <a:endParaRPr lang="en-IN" b="0" i="0" dirty="0">
              <a:solidFill>
                <a:srgbClr val="303545"/>
              </a:solidFill>
              <a:effectLst/>
            </a:endParaRPr>
          </a:p>
          <a:p>
            <a:endParaRPr lang="en-IN" b="0" i="0" dirty="0">
              <a:solidFill>
                <a:srgbClr val="303545"/>
              </a:solidFill>
              <a:effectLst/>
            </a:endParaRPr>
          </a:p>
          <a:p>
            <a:endParaRPr lang="en-IN" dirty="0"/>
          </a:p>
          <a:p>
            <a:endParaRPr lang="en-IN" dirty="0"/>
          </a:p>
          <a:p>
            <a:endParaRPr lang="en-IN" dirty="0"/>
          </a:p>
        </p:txBody>
      </p:sp>
      <p:pic>
        <p:nvPicPr>
          <p:cNvPr id="4" name="Picture 3">
            <a:extLst>
              <a:ext uri="{FF2B5EF4-FFF2-40B4-BE49-F238E27FC236}">
                <a16:creationId xmlns:a16="http://schemas.microsoft.com/office/drawing/2014/main" id="{E450B69B-AB59-308D-3BCD-DC50325CD950}"/>
              </a:ext>
            </a:extLst>
          </p:cNvPr>
          <p:cNvPicPr>
            <a:picLocks noChangeAspect="1"/>
          </p:cNvPicPr>
          <p:nvPr/>
        </p:nvPicPr>
        <p:blipFill>
          <a:blip r:embed="rId2"/>
          <a:stretch>
            <a:fillRect/>
          </a:stretch>
        </p:blipFill>
        <p:spPr>
          <a:xfrm>
            <a:off x="6096000" y="2279172"/>
            <a:ext cx="3183406" cy="2609849"/>
          </a:xfrm>
          <a:prstGeom prst="rect">
            <a:avLst/>
          </a:prstGeom>
        </p:spPr>
      </p:pic>
      <p:sp>
        <p:nvSpPr>
          <p:cNvPr id="5" name="Footer Placeholder 4">
            <a:extLst>
              <a:ext uri="{FF2B5EF4-FFF2-40B4-BE49-F238E27FC236}">
                <a16:creationId xmlns:a16="http://schemas.microsoft.com/office/drawing/2014/main" id="{08285F25-4408-7900-0105-E7768EDB2111}"/>
              </a:ext>
            </a:extLst>
          </p:cNvPr>
          <p:cNvSpPr>
            <a:spLocks noGrp="1"/>
          </p:cNvSpPr>
          <p:nvPr>
            <p:ph type="ftr" sz="quarter" idx="11"/>
          </p:nvPr>
        </p:nvSpPr>
        <p:spPr/>
        <p:txBody>
          <a:bodyPr/>
          <a:lstStyle/>
          <a:p>
            <a:r>
              <a:rPr lang="en-IN"/>
              <a:t>http://www.siroinstitute.com/</a:t>
            </a:r>
          </a:p>
        </p:txBody>
      </p:sp>
      <p:sp>
        <p:nvSpPr>
          <p:cNvPr id="6" name="Slide Number Placeholder 5">
            <a:extLst>
              <a:ext uri="{FF2B5EF4-FFF2-40B4-BE49-F238E27FC236}">
                <a16:creationId xmlns:a16="http://schemas.microsoft.com/office/drawing/2014/main" id="{D0CB0365-2040-0EC7-3AB9-2EC2AE7C6A62}"/>
              </a:ext>
            </a:extLst>
          </p:cNvPr>
          <p:cNvSpPr>
            <a:spLocks noGrp="1"/>
          </p:cNvSpPr>
          <p:nvPr>
            <p:ph type="sldNum" sz="quarter" idx="12"/>
          </p:nvPr>
        </p:nvSpPr>
        <p:spPr/>
        <p:txBody>
          <a:bodyPr/>
          <a:lstStyle/>
          <a:p>
            <a:fld id="{7BD53D88-F456-4129-A00D-9250B65C9B4A}" type="slidenum">
              <a:rPr lang="en-IN" smtClean="0"/>
              <a:t>2</a:t>
            </a:fld>
            <a:endParaRPr lang="en-IN"/>
          </a:p>
        </p:txBody>
      </p:sp>
      <p:pic>
        <p:nvPicPr>
          <p:cNvPr id="9" name="Picture 8">
            <a:extLst>
              <a:ext uri="{FF2B5EF4-FFF2-40B4-BE49-F238E27FC236}">
                <a16:creationId xmlns:a16="http://schemas.microsoft.com/office/drawing/2014/main" id="{1A6111E2-03B1-93F6-33FF-1A31E90A4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6118" y="-172390"/>
            <a:ext cx="2938223" cy="2229854"/>
          </a:xfrm>
          <a:prstGeom prst="rect">
            <a:avLst/>
          </a:prstGeom>
        </p:spPr>
      </p:pic>
    </p:spTree>
    <p:extLst>
      <p:ext uri="{BB962C8B-B14F-4D97-AF65-F5344CB8AC3E}">
        <p14:creationId xmlns:p14="http://schemas.microsoft.com/office/powerpoint/2010/main" val="252202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6C88-1719-95A4-9547-3E697D0A6029}"/>
              </a:ext>
            </a:extLst>
          </p:cNvPr>
          <p:cNvSpPr>
            <a:spLocks noGrp="1"/>
          </p:cNvSpPr>
          <p:nvPr>
            <p:ph type="title"/>
          </p:nvPr>
        </p:nvSpPr>
        <p:spPr/>
        <p:txBody>
          <a:bodyPr/>
          <a:lstStyle/>
          <a:p>
            <a:pPr marL="571500" indent="-571500">
              <a:buFont typeface="Wingdings" panose="05000000000000000000" pitchFamily="2" charset="2"/>
              <a:buChar char="q"/>
            </a:pPr>
            <a:r>
              <a:rPr lang="en-IN" b="1" dirty="0"/>
              <a:t>Introduction </a:t>
            </a:r>
          </a:p>
        </p:txBody>
      </p:sp>
      <p:sp>
        <p:nvSpPr>
          <p:cNvPr id="3" name="Content Placeholder 2">
            <a:extLst>
              <a:ext uri="{FF2B5EF4-FFF2-40B4-BE49-F238E27FC236}">
                <a16:creationId xmlns:a16="http://schemas.microsoft.com/office/drawing/2014/main" id="{94B6962A-F0D6-8CBD-38F9-E49832D988E8}"/>
              </a:ext>
            </a:extLst>
          </p:cNvPr>
          <p:cNvSpPr>
            <a:spLocks noGrp="1"/>
          </p:cNvSpPr>
          <p:nvPr>
            <p:ph idx="1"/>
          </p:nvPr>
        </p:nvSpPr>
        <p:spPr/>
        <p:txBody>
          <a:bodyPr/>
          <a:lstStyle/>
          <a:p>
            <a:pPr marL="0" indent="0">
              <a:buNone/>
            </a:pPr>
            <a:r>
              <a:rPr lang="en-US" b="0" i="0" dirty="0">
                <a:solidFill>
                  <a:srgbClr val="404B56"/>
                </a:solidFill>
                <a:effectLst/>
              </a:rPr>
              <a:t>An investigational product refers to a preventative (vaccine), a therapeutic (drug or biologic), device, diagnostic, or palliative used in a clinical trial. </a:t>
            </a:r>
          </a:p>
          <a:p>
            <a:pPr marL="0" indent="0">
              <a:buNone/>
            </a:pPr>
            <a:r>
              <a:rPr lang="en-US" b="0" i="0" dirty="0">
                <a:solidFill>
                  <a:srgbClr val="404B56"/>
                </a:solidFill>
                <a:effectLst/>
              </a:rPr>
              <a:t>An investigational product may be an unlicensed product or a licensed product when used or assembled (formulated or packaged) differently from the approved form, when used for an unapproved indication, or when used to gain further information about an approved use.</a:t>
            </a:r>
            <a:endParaRPr lang="en-IN" dirty="0"/>
          </a:p>
        </p:txBody>
      </p:sp>
      <p:sp>
        <p:nvSpPr>
          <p:cNvPr id="4" name="Footer Placeholder 3">
            <a:extLst>
              <a:ext uri="{FF2B5EF4-FFF2-40B4-BE49-F238E27FC236}">
                <a16:creationId xmlns:a16="http://schemas.microsoft.com/office/drawing/2014/main" id="{E99D4371-F19A-5436-01B5-3C651800E687}"/>
              </a:ext>
            </a:extLst>
          </p:cNvPr>
          <p:cNvSpPr>
            <a:spLocks noGrp="1"/>
          </p:cNvSpPr>
          <p:nvPr>
            <p:ph type="ftr" sz="quarter" idx="11"/>
          </p:nvPr>
        </p:nvSpPr>
        <p:spPr/>
        <p:txBody>
          <a:bodyPr/>
          <a:lstStyle/>
          <a:p>
            <a:r>
              <a:rPr lang="en-IN"/>
              <a:t>http://www.siroinstitute.com/</a:t>
            </a:r>
          </a:p>
        </p:txBody>
      </p:sp>
      <p:sp>
        <p:nvSpPr>
          <p:cNvPr id="5" name="Slide Number Placeholder 4">
            <a:extLst>
              <a:ext uri="{FF2B5EF4-FFF2-40B4-BE49-F238E27FC236}">
                <a16:creationId xmlns:a16="http://schemas.microsoft.com/office/drawing/2014/main" id="{8F5FA626-02BA-5560-CD9C-5EFBBB87093B}"/>
              </a:ext>
            </a:extLst>
          </p:cNvPr>
          <p:cNvSpPr>
            <a:spLocks noGrp="1"/>
          </p:cNvSpPr>
          <p:nvPr>
            <p:ph type="sldNum" sz="quarter" idx="12"/>
          </p:nvPr>
        </p:nvSpPr>
        <p:spPr/>
        <p:txBody>
          <a:bodyPr/>
          <a:lstStyle/>
          <a:p>
            <a:fld id="{7BD53D88-F456-4129-A00D-9250B65C9B4A}" type="slidenum">
              <a:rPr lang="en-IN" smtClean="0"/>
              <a:t>3</a:t>
            </a:fld>
            <a:endParaRPr lang="en-IN"/>
          </a:p>
        </p:txBody>
      </p:sp>
      <p:pic>
        <p:nvPicPr>
          <p:cNvPr id="6" name="Picture 5">
            <a:extLst>
              <a:ext uri="{FF2B5EF4-FFF2-40B4-BE49-F238E27FC236}">
                <a16:creationId xmlns:a16="http://schemas.microsoft.com/office/drawing/2014/main" id="{9C58E324-B614-0C5E-3337-74E753F27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6118" y="-172390"/>
            <a:ext cx="2938223" cy="2229854"/>
          </a:xfrm>
          <a:prstGeom prst="rect">
            <a:avLst/>
          </a:prstGeom>
        </p:spPr>
      </p:pic>
      <p:pic>
        <p:nvPicPr>
          <p:cNvPr id="1026" name="Picture 2" descr="Investigational Drug Services - Virginia Commonwealth University">
            <a:extLst>
              <a:ext uri="{FF2B5EF4-FFF2-40B4-BE49-F238E27FC236}">
                <a16:creationId xmlns:a16="http://schemas.microsoft.com/office/drawing/2014/main" id="{AF59A40B-9FC7-2F19-BC5E-3B2A3D44F9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1831" y="3747284"/>
            <a:ext cx="3283027" cy="2121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235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5A4E-D8C4-6ED1-F1A7-74C5171A0E93}"/>
              </a:ext>
            </a:extLst>
          </p:cNvPr>
          <p:cNvSpPr>
            <a:spLocks noGrp="1"/>
          </p:cNvSpPr>
          <p:nvPr>
            <p:ph type="title"/>
          </p:nvPr>
        </p:nvSpPr>
        <p:spPr/>
        <p:txBody>
          <a:bodyPr/>
          <a:lstStyle/>
          <a:p>
            <a:pPr marL="571500" indent="-571500">
              <a:buFont typeface="Wingdings" panose="05000000000000000000" pitchFamily="2" charset="2"/>
              <a:buChar char="q"/>
            </a:pPr>
            <a:r>
              <a:rPr lang="en-IN" b="1" dirty="0"/>
              <a:t>Importance </a:t>
            </a:r>
          </a:p>
        </p:txBody>
      </p:sp>
      <p:sp>
        <p:nvSpPr>
          <p:cNvPr id="3" name="Content Placeholder 2">
            <a:extLst>
              <a:ext uri="{FF2B5EF4-FFF2-40B4-BE49-F238E27FC236}">
                <a16:creationId xmlns:a16="http://schemas.microsoft.com/office/drawing/2014/main" id="{28FF0866-510F-6463-8265-C9855111F7D4}"/>
              </a:ext>
            </a:extLst>
          </p:cNvPr>
          <p:cNvSpPr>
            <a:spLocks noGrp="1"/>
          </p:cNvSpPr>
          <p:nvPr>
            <p:ph idx="1"/>
          </p:nvPr>
        </p:nvSpPr>
        <p:spPr/>
        <p:txBody>
          <a:bodyPr/>
          <a:lstStyle/>
          <a:p>
            <a:pPr marL="0" indent="0">
              <a:buNone/>
            </a:pPr>
            <a:r>
              <a:rPr lang="en-US" b="0" i="0" dirty="0">
                <a:solidFill>
                  <a:srgbClr val="202124"/>
                </a:solidFill>
                <a:effectLst/>
              </a:rPr>
              <a:t>Testing IP on human subjects </a:t>
            </a:r>
            <a:r>
              <a:rPr lang="en-US" i="0" dirty="0">
                <a:solidFill>
                  <a:srgbClr val="202124"/>
                </a:solidFill>
                <a:effectLst/>
              </a:rPr>
              <a:t>validates dosage and safety.</a:t>
            </a:r>
          </a:p>
          <a:p>
            <a:pPr>
              <a:buFont typeface="Wingdings" panose="05000000000000000000" pitchFamily="2" charset="2"/>
              <a:buChar char="§"/>
            </a:pPr>
            <a:endParaRPr lang="en-US" b="0" i="0" dirty="0">
              <a:solidFill>
                <a:srgbClr val="202124"/>
              </a:solidFill>
              <a:effectLst/>
            </a:endParaRPr>
          </a:p>
          <a:p>
            <a:pPr marL="0" indent="0">
              <a:buNone/>
            </a:pPr>
            <a:r>
              <a:rPr lang="en-US" b="0" i="0" dirty="0">
                <a:solidFill>
                  <a:srgbClr val="202124"/>
                </a:solidFill>
                <a:effectLst/>
              </a:rPr>
              <a:t>During most phases of clinical studies, the IP is evaluated for efficacy and safety in human subjects</a:t>
            </a:r>
            <a:r>
              <a:rPr lang="en-US" b="0" i="0" dirty="0">
                <a:solidFill>
                  <a:srgbClr val="202124"/>
                </a:solidFill>
                <a:effectLst/>
                <a:latin typeface="arial" panose="020B0604020202020204" pitchFamily="34" charset="0"/>
              </a:rPr>
              <a:t>.</a:t>
            </a:r>
          </a:p>
          <a:p>
            <a:endParaRPr lang="en-IN" dirty="0"/>
          </a:p>
        </p:txBody>
      </p:sp>
      <p:pic>
        <p:nvPicPr>
          <p:cNvPr id="4" name="Picture 3">
            <a:extLst>
              <a:ext uri="{FF2B5EF4-FFF2-40B4-BE49-F238E27FC236}">
                <a16:creationId xmlns:a16="http://schemas.microsoft.com/office/drawing/2014/main" id="{2F25A4A4-4D65-25DF-D81F-E5137D56B9CF}"/>
              </a:ext>
            </a:extLst>
          </p:cNvPr>
          <p:cNvPicPr>
            <a:picLocks noChangeAspect="1"/>
          </p:cNvPicPr>
          <p:nvPr/>
        </p:nvPicPr>
        <p:blipFill>
          <a:blip r:embed="rId2"/>
          <a:stretch>
            <a:fillRect/>
          </a:stretch>
        </p:blipFill>
        <p:spPr>
          <a:xfrm>
            <a:off x="4400751" y="3734191"/>
            <a:ext cx="3390498" cy="2134903"/>
          </a:xfrm>
          <a:prstGeom prst="rect">
            <a:avLst/>
          </a:prstGeom>
        </p:spPr>
      </p:pic>
      <p:sp>
        <p:nvSpPr>
          <p:cNvPr id="5" name="Footer Placeholder 4">
            <a:extLst>
              <a:ext uri="{FF2B5EF4-FFF2-40B4-BE49-F238E27FC236}">
                <a16:creationId xmlns:a16="http://schemas.microsoft.com/office/drawing/2014/main" id="{2C7001AA-6772-EEF7-3802-B93086036300}"/>
              </a:ext>
            </a:extLst>
          </p:cNvPr>
          <p:cNvSpPr>
            <a:spLocks noGrp="1"/>
          </p:cNvSpPr>
          <p:nvPr>
            <p:ph type="ftr" sz="quarter" idx="11"/>
          </p:nvPr>
        </p:nvSpPr>
        <p:spPr/>
        <p:txBody>
          <a:bodyPr/>
          <a:lstStyle/>
          <a:p>
            <a:r>
              <a:rPr lang="en-IN"/>
              <a:t>http://www.siroinstitute.com/</a:t>
            </a:r>
          </a:p>
        </p:txBody>
      </p:sp>
      <p:sp>
        <p:nvSpPr>
          <p:cNvPr id="6" name="Slide Number Placeholder 5">
            <a:extLst>
              <a:ext uri="{FF2B5EF4-FFF2-40B4-BE49-F238E27FC236}">
                <a16:creationId xmlns:a16="http://schemas.microsoft.com/office/drawing/2014/main" id="{7659F4EA-9030-31E1-C010-3AC70BA05741}"/>
              </a:ext>
            </a:extLst>
          </p:cNvPr>
          <p:cNvSpPr>
            <a:spLocks noGrp="1"/>
          </p:cNvSpPr>
          <p:nvPr>
            <p:ph type="sldNum" sz="quarter" idx="12"/>
          </p:nvPr>
        </p:nvSpPr>
        <p:spPr/>
        <p:txBody>
          <a:bodyPr/>
          <a:lstStyle/>
          <a:p>
            <a:fld id="{7BD53D88-F456-4129-A00D-9250B65C9B4A}" type="slidenum">
              <a:rPr lang="en-IN" smtClean="0"/>
              <a:t>4</a:t>
            </a:fld>
            <a:endParaRPr lang="en-IN"/>
          </a:p>
        </p:txBody>
      </p:sp>
      <p:pic>
        <p:nvPicPr>
          <p:cNvPr id="7" name="Picture 6">
            <a:extLst>
              <a:ext uri="{FF2B5EF4-FFF2-40B4-BE49-F238E27FC236}">
                <a16:creationId xmlns:a16="http://schemas.microsoft.com/office/drawing/2014/main" id="{19F46C02-93BD-EF16-455D-8DC3D21D7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6118" y="-172390"/>
            <a:ext cx="2938223" cy="2229854"/>
          </a:xfrm>
          <a:prstGeom prst="rect">
            <a:avLst/>
          </a:prstGeom>
        </p:spPr>
      </p:pic>
    </p:spTree>
    <p:extLst>
      <p:ext uri="{BB962C8B-B14F-4D97-AF65-F5344CB8AC3E}">
        <p14:creationId xmlns:p14="http://schemas.microsoft.com/office/powerpoint/2010/main" val="1650429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2F3D-2E70-3D15-2B0C-5F1596C5C7CE}"/>
              </a:ext>
            </a:extLst>
          </p:cNvPr>
          <p:cNvSpPr>
            <a:spLocks noGrp="1"/>
          </p:cNvSpPr>
          <p:nvPr>
            <p:ph type="title"/>
          </p:nvPr>
        </p:nvSpPr>
        <p:spPr/>
        <p:txBody>
          <a:bodyPr/>
          <a:lstStyle/>
          <a:p>
            <a:pPr marL="742950" indent="-742950">
              <a:buFont typeface="Wingdings" panose="05000000000000000000" pitchFamily="2" charset="2"/>
              <a:buChar char="q"/>
            </a:pPr>
            <a:r>
              <a:rPr lang="en-IN" b="1" dirty="0"/>
              <a:t>Examples(1/2)</a:t>
            </a:r>
          </a:p>
        </p:txBody>
      </p:sp>
      <p:sp>
        <p:nvSpPr>
          <p:cNvPr id="3" name="Content Placeholder 2">
            <a:extLst>
              <a:ext uri="{FF2B5EF4-FFF2-40B4-BE49-F238E27FC236}">
                <a16:creationId xmlns:a16="http://schemas.microsoft.com/office/drawing/2014/main" id="{247B101C-3F44-E883-9067-7917EC3FDC2C}"/>
              </a:ext>
            </a:extLst>
          </p:cNvPr>
          <p:cNvSpPr>
            <a:spLocks noGrp="1"/>
          </p:cNvSpPr>
          <p:nvPr>
            <p:ph idx="1"/>
          </p:nvPr>
        </p:nvSpPr>
        <p:spPr/>
        <p:txBody>
          <a:bodyPr>
            <a:normAutofit/>
          </a:bodyPr>
          <a:lstStyle/>
          <a:p>
            <a:pPr marL="0" indent="0">
              <a:buNone/>
            </a:pP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Calculation of IP for the study based on following:</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Treatment arms: 3 (Test 2 mg, Test 4 mg and placebo)</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Strength of Test: 2 mg</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Dose: to be taken 3 times a day</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dirty="0">
                <a:solidFill>
                  <a:srgbClr val="000000"/>
                </a:solidFill>
                <a:effectLst/>
                <a:latin typeface="Calibri" panose="020F0502020204030204" pitchFamily="34" charset="0"/>
                <a:ea typeface="Times New Roman" panose="02020603050405020304" pitchFamily="18" charset="0"/>
              </a:rPr>
              <a:t>Treatment duration: 6 weeks</a:t>
            </a:r>
            <a:endParaRPr lang="en-IN" dirty="0"/>
          </a:p>
        </p:txBody>
      </p:sp>
      <p:pic>
        <p:nvPicPr>
          <p:cNvPr id="5" name="Picture 4">
            <a:extLst>
              <a:ext uri="{FF2B5EF4-FFF2-40B4-BE49-F238E27FC236}">
                <a16:creationId xmlns:a16="http://schemas.microsoft.com/office/drawing/2014/main" id="{77654175-9090-93F7-42BF-CBCDE4200399}"/>
              </a:ext>
            </a:extLst>
          </p:cNvPr>
          <p:cNvPicPr>
            <a:picLocks noChangeAspect="1"/>
          </p:cNvPicPr>
          <p:nvPr/>
        </p:nvPicPr>
        <p:blipFill rotWithShape="1">
          <a:blip r:embed="rId2">
            <a:extLst>
              <a:ext uri="{28A0092B-C50C-407E-A947-70E740481C1C}">
                <a14:useLocalDpi xmlns:a14="http://schemas.microsoft.com/office/drawing/2010/main" val="0"/>
              </a:ext>
            </a:extLst>
          </a:blip>
          <a:srcRect l="-365" t="38287" r="7439" b="57327"/>
          <a:stretch/>
        </p:blipFill>
        <p:spPr>
          <a:xfrm>
            <a:off x="610093" y="4533499"/>
            <a:ext cx="11164317" cy="1116531"/>
          </a:xfrm>
          <a:prstGeom prst="rect">
            <a:avLst/>
          </a:prstGeom>
        </p:spPr>
      </p:pic>
      <p:sp>
        <p:nvSpPr>
          <p:cNvPr id="6" name="Footer Placeholder 5">
            <a:extLst>
              <a:ext uri="{FF2B5EF4-FFF2-40B4-BE49-F238E27FC236}">
                <a16:creationId xmlns:a16="http://schemas.microsoft.com/office/drawing/2014/main" id="{57989808-A6EE-1C2D-727A-1EC66EE19C90}"/>
              </a:ext>
            </a:extLst>
          </p:cNvPr>
          <p:cNvSpPr>
            <a:spLocks noGrp="1"/>
          </p:cNvSpPr>
          <p:nvPr>
            <p:ph type="ftr" sz="quarter" idx="11"/>
          </p:nvPr>
        </p:nvSpPr>
        <p:spPr/>
        <p:txBody>
          <a:bodyPr/>
          <a:lstStyle/>
          <a:p>
            <a:r>
              <a:rPr lang="en-IN"/>
              <a:t>http://www.siroinstitute.com/</a:t>
            </a:r>
          </a:p>
        </p:txBody>
      </p:sp>
      <p:sp>
        <p:nvSpPr>
          <p:cNvPr id="7" name="Slide Number Placeholder 6">
            <a:extLst>
              <a:ext uri="{FF2B5EF4-FFF2-40B4-BE49-F238E27FC236}">
                <a16:creationId xmlns:a16="http://schemas.microsoft.com/office/drawing/2014/main" id="{8F0972DD-4144-0D79-7E6F-81100540DE32}"/>
              </a:ext>
            </a:extLst>
          </p:cNvPr>
          <p:cNvSpPr>
            <a:spLocks noGrp="1"/>
          </p:cNvSpPr>
          <p:nvPr>
            <p:ph type="sldNum" sz="quarter" idx="12"/>
          </p:nvPr>
        </p:nvSpPr>
        <p:spPr/>
        <p:txBody>
          <a:bodyPr/>
          <a:lstStyle/>
          <a:p>
            <a:fld id="{7BD53D88-F456-4129-A00D-9250B65C9B4A}" type="slidenum">
              <a:rPr lang="en-IN" smtClean="0"/>
              <a:t>5</a:t>
            </a:fld>
            <a:endParaRPr lang="en-IN"/>
          </a:p>
        </p:txBody>
      </p:sp>
      <p:pic>
        <p:nvPicPr>
          <p:cNvPr id="8" name="Picture 7">
            <a:extLst>
              <a:ext uri="{FF2B5EF4-FFF2-40B4-BE49-F238E27FC236}">
                <a16:creationId xmlns:a16="http://schemas.microsoft.com/office/drawing/2014/main" id="{C3623FEA-4EFF-7892-DDCC-28C7A4BF9A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6118" y="-172390"/>
            <a:ext cx="2938223" cy="2229854"/>
          </a:xfrm>
          <a:prstGeom prst="rect">
            <a:avLst/>
          </a:prstGeom>
        </p:spPr>
      </p:pic>
    </p:spTree>
    <p:extLst>
      <p:ext uri="{BB962C8B-B14F-4D97-AF65-F5344CB8AC3E}">
        <p14:creationId xmlns:p14="http://schemas.microsoft.com/office/powerpoint/2010/main" val="1203323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6F85-B96F-9852-3779-71DA90F94237}"/>
              </a:ext>
            </a:extLst>
          </p:cNvPr>
          <p:cNvSpPr>
            <a:spLocks noGrp="1"/>
          </p:cNvSpPr>
          <p:nvPr>
            <p:ph type="title"/>
          </p:nvPr>
        </p:nvSpPr>
        <p:spPr/>
        <p:txBody>
          <a:bodyPr/>
          <a:lstStyle/>
          <a:p>
            <a:pPr marL="571500" indent="-571500">
              <a:buFont typeface="Wingdings" panose="05000000000000000000" pitchFamily="2" charset="2"/>
              <a:buChar char="q"/>
            </a:pPr>
            <a:r>
              <a:rPr lang="en-IN" b="1" dirty="0"/>
              <a:t>Example(2/2)</a:t>
            </a:r>
          </a:p>
        </p:txBody>
      </p:sp>
      <p:sp>
        <p:nvSpPr>
          <p:cNvPr id="3" name="Content Placeholder 2">
            <a:extLst>
              <a:ext uri="{FF2B5EF4-FFF2-40B4-BE49-F238E27FC236}">
                <a16:creationId xmlns:a16="http://schemas.microsoft.com/office/drawing/2014/main" id="{A645AF24-90D5-BACE-E529-7DC85E66DD19}"/>
              </a:ext>
            </a:extLst>
          </p:cNvPr>
          <p:cNvSpPr>
            <a:spLocks noGrp="1"/>
          </p:cNvSpPr>
          <p:nvPr>
            <p:ph idx="1"/>
          </p:nvPr>
        </p:nvSpPr>
        <p:spPr/>
        <p:txBody>
          <a:bodyPr/>
          <a:lstStyle/>
          <a:p>
            <a:pPr marL="0" indent="0">
              <a:buNone/>
            </a:pPr>
            <a:r>
              <a:rPr lang="en-US" b="0" i="0" dirty="0">
                <a:solidFill>
                  <a:srgbClr val="303545"/>
                </a:solidFill>
                <a:effectLst/>
              </a:rPr>
              <a:t>e.g. patient took first pill in September 1st and last pill on October 1st, told total 3 a day and was given 100 pills - patient returned 7 pills at next visit</a:t>
            </a:r>
            <a:br>
              <a:rPr lang="en-US" dirty="0"/>
            </a:br>
            <a:br>
              <a:rPr lang="en-US" dirty="0"/>
            </a:br>
            <a:r>
              <a:rPr lang="en-US" b="0" i="0" dirty="0" err="1">
                <a:solidFill>
                  <a:srgbClr val="303545"/>
                </a:solidFill>
                <a:effectLst/>
              </a:rPr>
              <a:t>sep</a:t>
            </a:r>
            <a:r>
              <a:rPr lang="en-US" b="0" i="0" dirty="0">
                <a:solidFill>
                  <a:srgbClr val="303545"/>
                </a:solidFill>
                <a:effectLst/>
              </a:rPr>
              <a:t> 1 to oct 31 = 31 days</a:t>
            </a:r>
            <a:br>
              <a:rPr lang="en-US" dirty="0"/>
            </a:br>
            <a:r>
              <a:rPr lang="en-US" b="0" i="0" dirty="0">
                <a:solidFill>
                  <a:srgbClr val="303545"/>
                </a:solidFill>
                <a:effectLst/>
              </a:rPr>
              <a:t>31x3 = 93</a:t>
            </a:r>
            <a:br>
              <a:rPr lang="en-US" dirty="0"/>
            </a:br>
            <a:r>
              <a:rPr lang="en-US" b="0" i="0" dirty="0">
                <a:solidFill>
                  <a:srgbClr val="303545"/>
                </a:solidFill>
                <a:effectLst/>
              </a:rPr>
              <a:t>patient returned 7 pills (100-7=93)</a:t>
            </a:r>
            <a:br>
              <a:rPr lang="en-US" dirty="0"/>
            </a:br>
            <a:r>
              <a:rPr lang="en-US" b="0" i="0" dirty="0">
                <a:solidFill>
                  <a:srgbClr val="303545"/>
                </a:solidFill>
                <a:effectLst/>
              </a:rPr>
              <a:t>93(taken by patient as 100-7 =93) divided by 93(assumed take by patient)=a</a:t>
            </a:r>
            <a:br>
              <a:rPr lang="en-US" dirty="0"/>
            </a:br>
            <a:br>
              <a:rPr lang="en-US" dirty="0"/>
            </a:br>
            <a:r>
              <a:rPr lang="en-US" b="0" i="0" dirty="0" err="1">
                <a:solidFill>
                  <a:srgbClr val="303545"/>
                </a:solidFill>
                <a:effectLst/>
              </a:rPr>
              <a:t>a</a:t>
            </a:r>
            <a:r>
              <a:rPr lang="en-US" b="0" i="0" dirty="0">
                <a:solidFill>
                  <a:srgbClr val="303545"/>
                </a:solidFill>
                <a:effectLst/>
              </a:rPr>
              <a:t> x 100 = 100%</a:t>
            </a:r>
            <a:endParaRPr lang="en-IN" dirty="0"/>
          </a:p>
        </p:txBody>
      </p:sp>
      <p:sp>
        <p:nvSpPr>
          <p:cNvPr id="4" name="Footer Placeholder 3">
            <a:extLst>
              <a:ext uri="{FF2B5EF4-FFF2-40B4-BE49-F238E27FC236}">
                <a16:creationId xmlns:a16="http://schemas.microsoft.com/office/drawing/2014/main" id="{00995FBE-EDE7-984E-B726-6D1023231523}"/>
              </a:ext>
            </a:extLst>
          </p:cNvPr>
          <p:cNvSpPr>
            <a:spLocks noGrp="1"/>
          </p:cNvSpPr>
          <p:nvPr>
            <p:ph type="ftr" sz="quarter" idx="11"/>
          </p:nvPr>
        </p:nvSpPr>
        <p:spPr/>
        <p:txBody>
          <a:bodyPr/>
          <a:lstStyle/>
          <a:p>
            <a:r>
              <a:rPr lang="en-IN"/>
              <a:t>http://www.siroinstitute.com/</a:t>
            </a:r>
          </a:p>
        </p:txBody>
      </p:sp>
      <p:sp>
        <p:nvSpPr>
          <p:cNvPr id="5" name="Slide Number Placeholder 4">
            <a:extLst>
              <a:ext uri="{FF2B5EF4-FFF2-40B4-BE49-F238E27FC236}">
                <a16:creationId xmlns:a16="http://schemas.microsoft.com/office/drawing/2014/main" id="{10AB322E-D571-6D62-C7C5-1073C80BC7F8}"/>
              </a:ext>
            </a:extLst>
          </p:cNvPr>
          <p:cNvSpPr>
            <a:spLocks noGrp="1"/>
          </p:cNvSpPr>
          <p:nvPr>
            <p:ph type="sldNum" sz="quarter" idx="12"/>
          </p:nvPr>
        </p:nvSpPr>
        <p:spPr/>
        <p:txBody>
          <a:bodyPr/>
          <a:lstStyle/>
          <a:p>
            <a:fld id="{7BD53D88-F456-4129-A00D-9250B65C9B4A}" type="slidenum">
              <a:rPr lang="en-IN" smtClean="0"/>
              <a:t>6</a:t>
            </a:fld>
            <a:endParaRPr lang="en-IN"/>
          </a:p>
        </p:txBody>
      </p:sp>
      <p:pic>
        <p:nvPicPr>
          <p:cNvPr id="6" name="Picture 5">
            <a:extLst>
              <a:ext uri="{FF2B5EF4-FFF2-40B4-BE49-F238E27FC236}">
                <a16:creationId xmlns:a16="http://schemas.microsoft.com/office/drawing/2014/main" id="{147429BA-ED1F-965C-E3F9-0161354EE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6118" y="-172390"/>
            <a:ext cx="2938223" cy="2229854"/>
          </a:xfrm>
          <a:prstGeom prst="rect">
            <a:avLst/>
          </a:prstGeom>
        </p:spPr>
      </p:pic>
    </p:spTree>
    <p:extLst>
      <p:ext uri="{BB962C8B-B14F-4D97-AF65-F5344CB8AC3E}">
        <p14:creationId xmlns:p14="http://schemas.microsoft.com/office/powerpoint/2010/main" val="15046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F1D6-285B-49E5-168C-EBECD5E27E4A}"/>
              </a:ext>
            </a:extLst>
          </p:cNvPr>
          <p:cNvSpPr>
            <a:spLocks noGrp="1"/>
          </p:cNvSpPr>
          <p:nvPr>
            <p:ph type="title"/>
          </p:nvPr>
        </p:nvSpPr>
        <p:spPr/>
        <p:txBody>
          <a:bodyPr/>
          <a:lstStyle/>
          <a:p>
            <a:pPr marL="571500" indent="-571500">
              <a:buFont typeface="Wingdings" panose="05000000000000000000" pitchFamily="2" charset="2"/>
              <a:buChar char="q"/>
            </a:pPr>
            <a:r>
              <a:rPr lang="en-IN" b="1" i="0" dirty="0">
                <a:solidFill>
                  <a:srgbClr val="303545"/>
                </a:solidFill>
                <a:effectLst/>
              </a:rPr>
              <a:t>Calculate study drug compliance</a:t>
            </a:r>
            <a:endParaRPr lang="en-IN" b="1" dirty="0"/>
          </a:p>
        </p:txBody>
      </p:sp>
      <p:sp>
        <p:nvSpPr>
          <p:cNvPr id="3" name="Content Placeholder 2">
            <a:extLst>
              <a:ext uri="{FF2B5EF4-FFF2-40B4-BE49-F238E27FC236}">
                <a16:creationId xmlns:a16="http://schemas.microsoft.com/office/drawing/2014/main" id="{3AF6A215-2FBD-D448-978C-593E93C89F8A}"/>
              </a:ext>
            </a:extLst>
          </p:cNvPr>
          <p:cNvSpPr>
            <a:spLocks noGrp="1"/>
          </p:cNvSpPr>
          <p:nvPr>
            <p:ph idx="1"/>
          </p:nvPr>
        </p:nvSpPr>
        <p:spPr/>
        <p:txBody>
          <a:bodyPr/>
          <a:lstStyle/>
          <a:p>
            <a:pPr marL="0" indent="0">
              <a:buNone/>
            </a:pPr>
            <a:r>
              <a:rPr lang="en-US" dirty="0"/>
              <a:t>Taking the amount of drug ingested divided by the amount the patient should have ingested and multiply by 100</a:t>
            </a:r>
          </a:p>
          <a:p>
            <a:pPr marL="0" indent="0">
              <a:buNone/>
            </a:pPr>
            <a:r>
              <a:rPr lang="en-US" dirty="0"/>
              <a:t>Check medication and record of no. of pills returned in container</a:t>
            </a:r>
          </a:p>
          <a:p>
            <a:pPr marL="0" indent="0">
              <a:buNone/>
            </a:pPr>
            <a:r>
              <a:rPr lang="en-US" dirty="0"/>
              <a:t>Record patient's first pill and date and last pill etc.</a:t>
            </a:r>
            <a:endParaRPr lang="en-IN" dirty="0"/>
          </a:p>
        </p:txBody>
      </p:sp>
      <p:pic>
        <p:nvPicPr>
          <p:cNvPr id="4" name="Picture 3">
            <a:extLst>
              <a:ext uri="{FF2B5EF4-FFF2-40B4-BE49-F238E27FC236}">
                <a16:creationId xmlns:a16="http://schemas.microsoft.com/office/drawing/2014/main" id="{A6C5F4AC-4198-6A3C-CE53-097A3A428A19}"/>
              </a:ext>
            </a:extLst>
          </p:cNvPr>
          <p:cNvPicPr>
            <a:picLocks noChangeAspect="1"/>
          </p:cNvPicPr>
          <p:nvPr/>
        </p:nvPicPr>
        <p:blipFill>
          <a:blip r:embed="rId2"/>
          <a:stretch>
            <a:fillRect/>
          </a:stretch>
        </p:blipFill>
        <p:spPr>
          <a:xfrm>
            <a:off x="4353175" y="3837622"/>
            <a:ext cx="3019777" cy="1870159"/>
          </a:xfrm>
          <a:prstGeom prst="rect">
            <a:avLst/>
          </a:prstGeom>
        </p:spPr>
      </p:pic>
      <p:sp>
        <p:nvSpPr>
          <p:cNvPr id="5" name="Footer Placeholder 4">
            <a:extLst>
              <a:ext uri="{FF2B5EF4-FFF2-40B4-BE49-F238E27FC236}">
                <a16:creationId xmlns:a16="http://schemas.microsoft.com/office/drawing/2014/main" id="{F2817949-9B0D-8122-2A2B-8F592E5BC552}"/>
              </a:ext>
            </a:extLst>
          </p:cNvPr>
          <p:cNvSpPr>
            <a:spLocks noGrp="1"/>
          </p:cNvSpPr>
          <p:nvPr>
            <p:ph type="ftr" sz="quarter" idx="11"/>
          </p:nvPr>
        </p:nvSpPr>
        <p:spPr/>
        <p:txBody>
          <a:bodyPr/>
          <a:lstStyle/>
          <a:p>
            <a:r>
              <a:rPr lang="en-IN"/>
              <a:t>http://www.siroinstitute.com/</a:t>
            </a:r>
          </a:p>
        </p:txBody>
      </p:sp>
      <p:sp>
        <p:nvSpPr>
          <p:cNvPr id="6" name="Slide Number Placeholder 5">
            <a:extLst>
              <a:ext uri="{FF2B5EF4-FFF2-40B4-BE49-F238E27FC236}">
                <a16:creationId xmlns:a16="http://schemas.microsoft.com/office/drawing/2014/main" id="{E1B360E0-9D9C-8B8F-864D-3C024DCA37A5}"/>
              </a:ext>
            </a:extLst>
          </p:cNvPr>
          <p:cNvSpPr>
            <a:spLocks noGrp="1"/>
          </p:cNvSpPr>
          <p:nvPr>
            <p:ph type="sldNum" sz="quarter" idx="12"/>
          </p:nvPr>
        </p:nvSpPr>
        <p:spPr/>
        <p:txBody>
          <a:bodyPr/>
          <a:lstStyle/>
          <a:p>
            <a:fld id="{7BD53D88-F456-4129-A00D-9250B65C9B4A}" type="slidenum">
              <a:rPr lang="en-IN" smtClean="0"/>
              <a:t>7</a:t>
            </a:fld>
            <a:endParaRPr lang="en-IN"/>
          </a:p>
        </p:txBody>
      </p:sp>
      <p:pic>
        <p:nvPicPr>
          <p:cNvPr id="7" name="Picture 6">
            <a:extLst>
              <a:ext uri="{FF2B5EF4-FFF2-40B4-BE49-F238E27FC236}">
                <a16:creationId xmlns:a16="http://schemas.microsoft.com/office/drawing/2014/main" id="{4DF79477-7C61-343F-B63F-889FA3CCA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6118" y="-172390"/>
            <a:ext cx="2938223" cy="2229854"/>
          </a:xfrm>
          <a:prstGeom prst="rect">
            <a:avLst/>
          </a:prstGeom>
        </p:spPr>
      </p:pic>
    </p:spTree>
    <p:extLst>
      <p:ext uri="{BB962C8B-B14F-4D97-AF65-F5344CB8AC3E}">
        <p14:creationId xmlns:p14="http://schemas.microsoft.com/office/powerpoint/2010/main" val="2324648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8EAFF-9C44-70D1-A659-F43BE9DC1D4A}"/>
              </a:ext>
            </a:extLst>
          </p:cNvPr>
          <p:cNvSpPr>
            <a:spLocks noGrp="1"/>
          </p:cNvSpPr>
          <p:nvPr>
            <p:ph type="title"/>
          </p:nvPr>
        </p:nvSpPr>
        <p:spPr/>
        <p:txBody>
          <a:bodyPr/>
          <a:lstStyle/>
          <a:p>
            <a:pPr marL="571500" indent="-571500">
              <a:buFont typeface="Wingdings" panose="05000000000000000000" pitchFamily="2" charset="2"/>
              <a:buChar char="q"/>
            </a:pPr>
            <a:r>
              <a:rPr lang="en-IN" b="1" i="0" dirty="0">
                <a:solidFill>
                  <a:srgbClr val="303545"/>
                </a:solidFill>
                <a:effectLst/>
              </a:rPr>
              <a:t>Other compliance considerations</a:t>
            </a:r>
            <a:endParaRPr lang="en-IN" b="1" dirty="0"/>
          </a:p>
        </p:txBody>
      </p:sp>
      <p:sp>
        <p:nvSpPr>
          <p:cNvPr id="3" name="Content Placeholder 2">
            <a:extLst>
              <a:ext uri="{FF2B5EF4-FFF2-40B4-BE49-F238E27FC236}">
                <a16:creationId xmlns:a16="http://schemas.microsoft.com/office/drawing/2014/main" id="{243C1A22-50A7-DAE6-3830-9FE718DD471C}"/>
              </a:ext>
            </a:extLst>
          </p:cNvPr>
          <p:cNvSpPr>
            <a:spLocks noGrp="1"/>
          </p:cNvSpPr>
          <p:nvPr>
            <p:ph idx="1"/>
          </p:nvPr>
        </p:nvSpPr>
        <p:spPr/>
        <p:txBody>
          <a:bodyPr/>
          <a:lstStyle/>
          <a:p>
            <a:pPr marL="0" indent="0">
              <a:buNone/>
            </a:pPr>
            <a:r>
              <a:rPr lang="en-US" b="0" i="0" dirty="0">
                <a:solidFill>
                  <a:srgbClr val="303545"/>
                </a:solidFill>
                <a:effectLst/>
              </a:rPr>
              <a:t>e.g. if the patient returned 12 pills at the next visit</a:t>
            </a:r>
            <a:br>
              <a:rPr lang="en-US" dirty="0"/>
            </a:br>
            <a:br>
              <a:rPr lang="en-US" dirty="0"/>
            </a:br>
            <a:r>
              <a:rPr lang="en-US" b="0" i="0" dirty="0">
                <a:solidFill>
                  <a:srgbClr val="303545"/>
                </a:solidFill>
                <a:effectLst/>
              </a:rPr>
              <a:t>there is still 31 days between doctor visits so you subtract 12 from 100 which gives you 88</a:t>
            </a:r>
            <a:br>
              <a:rPr lang="en-US" dirty="0"/>
            </a:br>
            <a:br>
              <a:rPr lang="en-US" dirty="0"/>
            </a:br>
            <a:r>
              <a:rPr lang="en-US" b="0" i="0" dirty="0">
                <a:solidFill>
                  <a:srgbClr val="303545"/>
                </a:solidFill>
                <a:effectLst/>
              </a:rPr>
              <a:t>therefore, 88 divided by 93 times 100 make the patient's compliance 94.62%</a:t>
            </a:r>
            <a:endParaRPr lang="en-IN" dirty="0"/>
          </a:p>
        </p:txBody>
      </p:sp>
      <p:sp>
        <p:nvSpPr>
          <p:cNvPr id="4" name="Footer Placeholder 3">
            <a:extLst>
              <a:ext uri="{FF2B5EF4-FFF2-40B4-BE49-F238E27FC236}">
                <a16:creationId xmlns:a16="http://schemas.microsoft.com/office/drawing/2014/main" id="{25930E73-7C68-5DB9-3182-5EB2D464DA30}"/>
              </a:ext>
            </a:extLst>
          </p:cNvPr>
          <p:cNvSpPr>
            <a:spLocks noGrp="1"/>
          </p:cNvSpPr>
          <p:nvPr>
            <p:ph type="ftr" sz="quarter" idx="11"/>
          </p:nvPr>
        </p:nvSpPr>
        <p:spPr/>
        <p:txBody>
          <a:bodyPr/>
          <a:lstStyle/>
          <a:p>
            <a:r>
              <a:rPr lang="en-IN"/>
              <a:t>http://www.siroinstitute.com/</a:t>
            </a:r>
          </a:p>
        </p:txBody>
      </p:sp>
      <p:sp>
        <p:nvSpPr>
          <p:cNvPr id="5" name="Slide Number Placeholder 4">
            <a:extLst>
              <a:ext uri="{FF2B5EF4-FFF2-40B4-BE49-F238E27FC236}">
                <a16:creationId xmlns:a16="http://schemas.microsoft.com/office/drawing/2014/main" id="{69346774-E09A-0A9F-1E84-6E2AB78FBD23}"/>
              </a:ext>
            </a:extLst>
          </p:cNvPr>
          <p:cNvSpPr>
            <a:spLocks noGrp="1"/>
          </p:cNvSpPr>
          <p:nvPr>
            <p:ph type="sldNum" sz="quarter" idx="12"/>
          </p:nvPr>
        </p:nvSpPr>
        <p:spPr/>
        <p:txBody>
          <a:bodyPr/>
          <a:lstStyle/>
          <a:p>
            <a:fld id="{7BD53D88-F456-4129-A00D-9250B65C9B4A}" type="slidenum">
              <a:rPr lang="en-IN" smtClean="0"/>
              <a:t>8</a:t>
            </a:fld>
            <a:endParaRPr lang="en-IN"/>
          </a:p>
        </p:txBody>
      </p:sp>
      <p:pic>
        <p:nvPicPr>
          <p:cNvPr id="6" name="Picture 5">
            <a:extLst>
              <a:ext uri="{FF2B5EF4-FFF2-40B4-BE49-F238E27FC236}">
                <a16:creationId xmlns:a16="http://schemas.microsoft.com/office/drawing/2014/main" id="{82EBBF33-F0F4-F303-3AB3-FC0827C3D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6118" y="-172390"/>
            <a:ext cx="2938223" cy="2229854"/>
          </a:xfrm>
          <a:prstGeom prst="rect">
            <a:avLst/>
          </a:prstGeom>
        </p:spPr>
      </p:pic>
    </p:spTree>
    <p:extLst>
      <p:ext uri="{BB962C8B-B14F-4D97-AF65-F5344CB8AC3E}">
        <p14:creationId xmlns:p14="http://schemas.microsoft.com/office/powerpoint/2010/main" val="153102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EADC-2205-1FB0-D59B-7D2406AB6C21}"/>
              </a:ext>
            </a:extLst>
          </p:cNvPr>
          <p:cNvSpPr>
            <a:spLocks noGrp="1"/>
          </p:cNvSpPr>
          <p:nvPr>
            <p:ph type="title"/>
          </p:nvPr>
        </p:nvSpPr>
        <p:spPr/>
        <p:txBody>
          <a:bodyPr/>
          <a:lstStyle/>
          <a:p>
            <a:pPr marL="571500" indent="-571500">
              <a:buFont typeface="Wingdings" panose="05000000000000000000" pitchFamily="2" charset="2"/>
              <a:buChar char="q"/>
            </a:pPr>
            <a:r>
              <a:rPr lang="en-IN" b="1" dirty="0">
                <a:solidFill>
                  <a:srgbClr val="303545"/>
                </a:solidFill>
              </a:rPr>
              <a:t>D</a:t>
            </a:r>
            <a:r>
              <a:rPr lang="en-IN" b="1" i="0" dirty="0">
                <a:solidFill>
                  <a:srgbClr val="303545"/>
                </a:solidFill>
                <a:effectLst/>
              </a:rPr>
              <a:t>iscrepancy</a:t>
            </a:r>
            <a:endParaRPr lang="en-IN" b="1" dirty="0"/>
          </a:p>
        </p:txBody>
      </p:sp>
      <p:sp>
        <p:nvSpPr>
          <p:cNvPr id="3" name="Content Placeholder 2">
            <a:extLst>
              <a:ext uri="{FF2B5EF4-FFF2-40B4-BE49-F238E27FC236}">
                <a16:creationId xmlns:a16="http://schemas.microsoft.com/office/drawing/2014/main" id="{2F266FB5-9A2E-211A-D6EA-32A8842DA7DB}"/>
              </a:ext>
            </a:extLst>
          </p:cNvPr>
          <p:cNvSpPr>
            <a:spLocks noGrp="1"/>
          </p:cNvSpPr>
          <p:nvPr>
            <p:ph idx="1"/>
          </p:nvPr>
        </p:nvSpPr>
        <p:spPr/>
        <p:txBody>
          <a:bodyPr>
            <a:normAutofit/>
          </a:bodyPr>
          <a:lstStyle/>
          <a:p>
            <a:r>
              <a:rPr lang="en-US" b="0" i="0" dirty="0">
                <a:solidFill>
                  <a:srgbClr val="303545"/>
                </a:solidFill>
                <a:effectLst/>
                <a:latin typeface="hurme_no2-webfont"/>
              </a:rPr>
              <a:t>If the numbers don't add up to 100, you must write an explanation for the clinical study drug </a:t>
            </a:r>
          </a:p>
          <a:p>
            <a:r>
              <a:rPr lang="en-US" b="0" i="0" dirty="0">
                <a:solidFill>
                  <a:srgbClr val="303545"/>
                </a:solidFill>
                <a:effectLst/>
                <a:latin typeface="hurme_no2-webfont"/>
              </a:rPr>
              <a:t>If a subject did not return the medication for you to that the medicine bottle is either empty or have a certain number of pills remaining, compliance cannot be accurately determined.</a:t>
            </a:r>
            <a:br>
              <a:rPr lang="en-US" dirty="0"/>
            </a:br>
            <a:br>
              <a:rPr lang="en-US" dirty="0"/>
            </a:br>
            <a:r>
              <a:rPr lang="en-US" b="0" i="0" dirty="0">
                <a:solidFill>
                  <a:srgbClr val="303545"/>
                </a:solidFill>
                <a:effectLst/>
                <a:latin typeface="hurme_no2-webfont"/>
              </a:rPr>
              <a:t>Without that container, you have no means of verifying compliance.</a:t>
            </a:r>
            <a:br>
              <a:rPr lang="en-US" dirty="0"/>
            </a:br>
            <a:br>
              <a:rPr lang="en-US" dirty="0"/>
            </a:br>
            <a:r>
              <a:rPr lang="en-US" b="0" i="0" dirty="0">
                <a:solidFill>
                  <a:srgbClr val="303545"/>
                </a:solidFill>
                <a:effectLst/>
                <a:latin typeface="hurme_no2-webfont"/>
              </a:rPr>
              <a:t>You can document what the subject said in their documents, but refer to the sponsor to determine if they want you to calculate compliance without verification.</a:t>
            </a:r>
            <a:endParaRPr lang="en-IN" dirty="0"/>
          </a:p>
        </p:txBody>
      </p:sp>
      <p:sp>
        <p:nvSpPr>
          <p:cNvPr id="4" name="Footer Placeholder 3">
            <a:extLst>
              <a:ext uri="{FF2B5EF4-FFF2-40B4-BE49-F238E27FC236}">
                <a16:creationId xmlns:a16="http://schemas.microsoft.com/office/drawing/2014/main" id="{0CF625C8-48F2-F0EA-A1FF-4D0F48361A11}"/>
              </a:ext>
            </a:extLst>
          </p:cNvPr>
          <p:cNvSpPr>
            <a:spLocks noGrp="1"/>
          </p:cNvSpPr>
          <p:nvPr>
            <p:ph type="ftr" sz="quarter" idx="11"/>
          </p:nvPr>
        </p:nvSpPr>
        <p:spPr/>
        <p:txBody>
          <a:bodyPr/>
          <a:lstStyle/>
          <a:p>
            <a:r>
              <a:rPr lang="en-IN"/>
              <a:t>http://www.siroinstitute.com/</a:t>
            </a:r>
          </a:p>
        </p:txBody>
      </p:sp>
      <p:sp>
        <p:nvSpPr>
          <p:cNvPr id="5" name="Slide Number Placeholder 4">
            <a:extLst>
              <a:ext uri="{FF2B5EF4-FFF2-40B4-BE49-F238E27FC236}">
                <a16:creationId xmlns:a16="http://schemas.microsoft.com/office/drawing/2014/main" id="{11F5DF57-19A5-42BB-FCE4-FF1A5624AF14}"/>
              </a:ext>
            </a:extLst>
          </p:cNvPr>
          <p:cNvSpPr>
            <a:spLocks noGrp="1"/>
          </p:cNvSpPr>
          <p:nvPr>
            <p:ph type="sldNum" sz="quarter" idx="12"/>
          </p:nvPr>
        </p:nvSpPr>
        <p:spPr/>
        <p:txBody>
          <a:bodyPr/>
          <a:lstStyle/>
          <a:p>
            <a:fld id="{7BD53D88-F456-4129-A00D-9250B65C9B4A}" type="slidenum">
              <a:rPr lang="en-IN" smtClean="0"/>
              <a:t>9</a:t>
            </a:fld>
            <a:endParaRPr lang="en-IN"/>
          </a:p>
        </p:txBody>
      </p:sp>
      <p:pic>
        <p:nvPicPr>
          <p:cNvPr id="6" name="Picture 5">
            <a:extLst>
              <a:ext uri="{FF2B5EF4-FFF2-40B4-BE49-F238E27FC236}">
                <a16:creationId xmlns:a16="http://schemas.microsoft.com/office/drawing/2014/main" id="{44765A5C-6653-6D04-87F0-DA10278C8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6118" y="-172390"/>
            <a:ext cx="2938223" cy="2229854"/>
          </a:xfrm>
          <a:prstGeom prst="rect">
            <a:avLst/>
          </a:prstGeom>
        </p:spPr>
      </p:pic>
    </p:spTree>
    <p:extLst>
      <p:ext uri="{BB962C8B-B14F-4D97-AF65-F5344CB8AC3E}">
        <p14:creationId xmlns:p14="http://schemas.microsoft.com/office/powerpoint/2010/main" val="3720868712"/>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TotalTime>
  <Words>597</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Bahnschrift Condensed</vt:lpstr>
      <vt:lpstr>Calibri</vt:lpstr>
      <vt:lpstr>Calibri Light</vt:lpstr>
      <vt:lpstr>hurme_no2-webfont</vt:lpstr>
      <vt:lpstr>Wingdings</vt:lpstr>
      <vt:lpstr>Retrospect</vt:lpstr>
      <vt:lpstr>IP Calculation</vt:lpstr>
      <vt:lpstr>Contents</vt:lpstr>
      <vt:lpstr>Introduction </vt:lpstr>
      <vt:lpstr>Importance </vt:lpstr>
      <vt:lpstr>Examples(1/2)</vt:lpstr>
      <vt:lpstr>Example(2/2)</vt:lpstr>
      <vt:lpstr>Calculate study drug compliance</vt:lpstr>
      <vt:lpstr>Other compliance considerations</vt:lpstr>
      <vt:lpstr>Discrepancy</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Calculation</dc:title>
  <dc:creator>Sonal Takarkhede</dc:creator>
  <cp:lastModifiedBy>Sonal Takarkhede</cp:lastModifiedBy>
  <cp:revision>1</cp:revision>
  <dcterms:created xsi:type="dcterms:W3CDTF">2023-02-15T18:11:12Z</dcterms:created>
  <dcterms:modified xsi:type="dcterms:W3CDTF">2023-02-15T18:28:03Z</dcterms:modified>
</cp:coreProperties>
</file>