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6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D5880-8FB7-4624-91F1-055CB5FB937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E224D-10BA-46B7-B0F1-36E572AC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155-A299-43CE-A302-EA9187694F9C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1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785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59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91291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315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995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327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353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362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78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9D02-EC67-44AB-A4AE-CAC1FD544ACE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217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906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C118-B01C-4D69-A426-C3D8F8D08E07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32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B28D-7D78-4D65-B298-28D8E75CE090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8C41BB-9A03-40C4-92F7-C45616EA4AD3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IP management in clinical trial- Confedential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5D6FD5-8D69-49EA-9482-FBD44AAEB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074E-A746-3CBD-AD74-1BEF3867B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5861"/>
            <a:ext cx="9144000" cy="251261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IP Management in Clinical Trial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E1771-8416-1C18-FA81-B8A8A65BA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070" y="3429000"/>
            <a:ext cx="8719929" cy="1961984"/>
          </a:xfrm>
        </p:spPr>
        <p:txBody>
          <a:bodyPr/>
          <a:lstStyle/>
          <a:p>
            <a:pPr algn="l"/>
            <a:r>
              <a:rPr lang="en-US" dirty="0"/>
              <a:t>Presented by:-Aarti Yadgire</a:t>
            </a:r>
          </a:p>
          <a:p>
            <a:pPr algn="l"/>
            <a:r>
              <a:rPr lang="en-US" dirty="0"/>
              <a:t>                         Digvijay Patil</a:t>
            </a:r>
          </a:p>
        </p:txBody>
      </p:sp>
    </p:spTree>
    <p:extLst>
      <p:ext uri="{BB962C8B-B14F-4D97-AF65-F5344CB8AC3E}">
        <p14:creationId xmlns:p14="http://schemas.microsoft.com/office/powerpoint/2010/main" val="254371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DD097-C2DA-BA1B-0F87-FC6CCC93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5F0BA-ECD0-E9D4-F5EF-430DF102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A5E1F-4D98-4D0D-149E-891AA6E0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994D3-548E-C641-E8B2-7973B1D5936F}"/>
              </a:ext>
            </a:extLst>
          </p:cNvPr>
          <p:cNvSpPr txBox="1"/>
          <p:nvPr/>
        </p:nvSpPr>
        <p:spPr>
          <a:xfrm>
            <a:off x="1359672" y="715617"/>
            <a:ext cx="692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Documentation of IP ( 1/2)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22DAA-8994-7360-88D6-D6BAD6160989}"/>
              </a:ext>
            </a:extLst>
          </p:cNvPr>
          <p:cNvSpPr txBox="1"/>
          <p:nvPr/>
        </p:nvSpPr>
        <p:spPr>
          <a:xfrm>
            <a:off x="1359672" y="1272209"/>
            <a:ext cx="7116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details recommended for documentation includes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 name , 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Quantities received , dispensed , returned from subject, returned to Sponsor , destroyed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Batch/ serial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Expiration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Investigator , site, protocol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code numbers for all IP and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9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7590E-16B9-CBD0-4074-B9B200C7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672CE-E26D-58E3-3192-5CFFF09A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0D25F-07D0-10A1-F90C-87B53AFE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1398D-02E8-258F-3EDE-D88B8AB579C3}"/>
              </a:ext>
            </a:extLst>
          </p:cNvPr>
          <p:cNvSpPr txBox="1"/>
          <p:nvPr/>
        </p:nvSpPr>
        <p:spPr>
          <a:xfrm>
            <a:off x="1550504" y="938255"/>
            <a:ext cx="590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Documentation of IP (2/2)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D1F79-169D-1808-4450-081A61102E56}"/>
              </a:ext>
            </a:extLst>
          </p:cNvPr>
          <p:cNvSpPr txBox="1"/>
          <p:nvPr/>
        </p:nvSpPr>
        <p:spPr>
          <a:xfrm>
            <a:off x="1200647" y="1733384"/>
            <a:ext cx="7068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Dosing instructions as per protocol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Inconsistencies, and explanation provided by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taken to address inconsistencies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destruction / return to sponsor </a:t>
            </a:r>
          </a:p>
        </p:txBody>
      </p:sp>
    </p:spTree>
    <p:extLst>
      <p:ext uri="{BB962C8B-B14F-4D97-AF65-F5344CB8AC3E}">
        <p14:creationId xmlns:p14="http://schemas.microsoft.com/office/powerpoint/2010/main" val="129307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699C8-47C4-1BD0-3FC2-85469F8C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7EAC0-783F-F6B7-2130-F37CAF33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CF462-8306-F68C-50D0-6F0066FD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87E25-BFD6-8030-214E-C9C8FF8055D4}"/>
              </a:ext>
            </a:extLst>
          </p:cNvPr>
          <p:cNvSpPr txBox="1"/>
          <p:nvPr/>
        </p:nvSpPr>
        <p:spPr>
          <a:xfrm>
            <a:off x="1455090" y="883230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Re-labeling and Reconciliation of 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8B1B9-9E8D-AE26-FC02-F5B89D37FFE1}"/>
              </a:ext>
            </a:extLst>
          </p:cNvPr>
          <p:cNvSpPr txBox="1"/>
          <p:nvPr/>
        </p:nvSpPr>
        <p:spPr>
          <a:xfrm>
            <a:off x="1725433" y="1645919"/>
            <a:ext cx="75775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Re-labeling :- At site , the IP may need to re-labelled to show updated details, should follow re-labeling instructions and document the re-labeling procedure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Reconciliation:- IP reconciliation is the process of accounting for all the IP provided by sponsor to the throughout the study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Reconciliation process generally followed is:-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total amount of IP received from sponsor as per signed receipts.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empty, partially empty and unused packaging units returned by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and if any missing units must have documented explanation</a:t>
            </a:r>
          </a:p>
        </p:txBody>
      </p:sp>
    </p:spTree>
    <p:extLst>
      <p:ext uri="{BB962C8B-B14F-4D97-AF65-F5344CB8AC3E}">
        <p14:creationId xmlns:p14="http://schemas.microsoft.com/office/powerpoint/2010/main" val="401759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A2C97-87AD-19D9-A657-531935DA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1542B-77BD-1786-840B-8F08DA98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2416-6FFA-9C8C-8041-171EE4A9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2B0FC-404C-39D7-9789-AC8A4E99C00F}"/>
              </a:ext>
            </a:extLst>
          </p:cNvPr>
          <p:cNvSpPr txBox="1"/>
          <p:nvPr/>
        </p:nvSpPr>
        <p:spPr>
          <a:xfrm>
            <a:off x="1288111" y="818985"/>
            <a:ext cx="616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Returning and Destruction of 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23211-B320-873F-2EF4-D732ADD932D7}"/>
              </a:ext>
            </a:extLst>
          </p:cNvPr>
          <p:cNvSpPr txBox="1"/>
          <p:nvPr/>
        </p:nvSpPr>
        <p:spPr>
          <a:xfrm>
            <a:off x="1415332" y="1526651"/>
            <a:ext cx="81103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Returning of IP:- IP return refers to subjects returning unfinished/ unused/ used up IP to study site also refer to subsequent returning of these items from study site to the sponsor.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Destruction of IP:- </a:t>
            </a:r>
            <a:r>
              <a:rPr lang="en-US" b="1" dirty="0"/>
              <a:t>IP can be </a:t>
            </a:r>
            <a:r>
              <a:rPr lang="en-US" b="1" dirty="0" err="1"/>
              <a:t>destroyedonly</a:t>
            </a:r>
            <a:r>
              <a:rPr lang="en-US" b="1" dirty="0"/>
              <a:t> with prior written authorization from sponsor</a:t>
            </a:r>
          </a:p>
          <a:p>
            <a:r>
              <a:rPr lang="en-US" dirty="0"/>
              <a:t>     Destruction can be conducted 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Investigational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third party contractor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Sponsor facilities</a:t>
            </a:r>
          </a:p>
          <a:p>
            <a:r>
              <a:rPr lang="en-US" dirty="0"/>
              <a:t>    Written destruction procedure and evidence of destruction of every unit of IP        destroyed must be available for review</a:t>
            </a:r>
          </a:p>
        </p:txBody>
      </p:sp>
    </p:spTree>
    <p:extLst>
      <p:ext uri="{BB962C8B-B14F-4D97-AF65-F5344CB8AC3E}">
        <p14:creationId xmlns:p14="http://schemas.microsoft.com/office/powerpoint/2010/main" val="54494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A9A43-D53C-F287-4FCF-9FFA5CD2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EA1C5-1781-2AA3-3EB9-BC1B1950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1C7C4-C22B-67B6-32DA-A4D76787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7B834-A11A-0233-F595-57212FF6EFD6}"/>
              </a:ext>
            </a:extLst>
          </p:cNvPr>
          <p:cNvSpPr txBox="1"/>
          <p:nvPr/>
        </p:nvSpPr>
        <p:spPr>
          <a:xfrm>
            <a:off x="1733384" y="1113182"/>
            <a:ext cx="504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C5954-7966-0963-071D-D30EAE1C5A2B}"/>
              </a:ext>
            </a:extLst>
          </p:cNvPr>
          <p:cNvSpPr txBox="1"/>
          <p:nvPr/>
        </p:nvSpPr>
        <p:spPr>
          <a:xfrm>
            <a:off x="1900362" y="1884459"/>
            <a:ext cx="575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ICH E6(R1)Guidelines For GCP E6(R2)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11B16-9650-E4D9-55DA-9043291A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251-549A-27FD-629D-B11E6741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7FCCD-AB9E-4677-6236-67F4AAB0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05F12-EC52-7815-8E8E-6829856FF138}"/>
              </a:ext>
            </a:extLst>
          </p:cNvPr>
          <p:cNvSpPr txBox="1"/>
          <p:nvPr/>
        </p:nvSpPr>
        <p:spPr>
          <a:xfrm>
            <a:off x="4038600" y="3136612"/>
            <a:ext cx="393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41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EA086-F182-5E62-84AE-60458E1E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72D9D-2E08-CC81-E594-8BB25649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7806A-FF5E-3C97-988E-85091A77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E0733-7402-D11E-8CAE-70E65355369A}"/>
              </a:ext>
            </a:extLst>
          </p:cNvPr>
          <p:cNvSpPr txBox="1"/>
          <p:nvPr/>
        </p:nvSpPr>
        <p:spPr>
          <a:xfrm>
            <a:off x="1311966" y="286140"/>
            <a:ext cx="357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Content</a:t>
            </a: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55C2-BDA7-132F-FB79-2791A641C201}"/>
              </a:ext>
            </a:extLst>
          </p:cNvPr>
          <p:cNvSpPr txBox="1"/>
          <p:nvPr/>
        </p:nvSpPr>
        <p:spPr>
          <a:xfrm>
            <a:off x="1311965" y="1025718"/>
            <a:ext cx="9223955" cy="554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Investigational Product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IP Management is Important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Responsibilities of Sponsor in IP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Responsibilities of CRO in IP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Responsibilities of Investigator in IP management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6.   Responsibilities of Subject in IP management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7.  Documentation of 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8.  Re-labelling and Reconciliation of 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AutoNum type="arabicPeriod" startAt="9"/>
            </a:pPr>
            <a:r>
              <a:rPr lang="en-US" dirty="0"/>
              <a:t>Returning and Destruction of 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1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BE580-32E5-F418-7822-C674189B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104A2-2620-DA03-7A80-E04E2226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6D328-F269-2EA0-6C57-0B681BED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C0615-69FB-FFB1-F782-918483EE4827}"/>
              </a:ext>
            </a:extLst>
          </p:cNvPr>
          <p:cNvSpPr txBox="1"/>
          <p:nvPr/>
        </p:nvSpPr>
        <p:spPr>
          <a:xfrm>
            <a:off x="1113183" y="1216550"/>
            <a:ext cx="337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Investigational Product </a:t>
            </a:r>
            <a:r>
              <a:rPr lang="en-US" dirty="0">
                <a:solidFill>
                  <a:srgbClr val="0070C0"/>
                </a:solidFill>
              </a:rPr>
              <a:t>:-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71C1B-0699-1738-CEAE-74A4C3448724}"/>
              </a:ext>
            </a:extLst>
          </p:cNvPr>
          <p:cNvSpPr txBox="1"/>
          <p:nvPr/>
        </p:nvSpPr>
        <p:spPr>
          <a:xfrm>
            <a:off x="1208599" y="1685677"/>
            <a:ext cx="8460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Investigational Product is a pharmaceutical form of an active ingredient or placebo being tested or used as a reference in a clinical trial.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can be a  Preventive (vaccine), a therapeutic (drug or biologic), device, diagnostic, or palliative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272EF-5F73-8912-7B6C-4908B14C1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10" y="3262801"/>
            <a:ext cx="5390984" cy="26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6E61C-058D-0020-A857-3F50CD79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D1130-8C78-5FA0-35EE-24266F57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5797A-BC77-E952-2B0B-6509282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BC543-F615-0823-8385-9DA671DAC125}"/>
              </a:ext>
            </a:extLst>
          </p:cNvPr>
          <p:cNvSpPr txBox="1"/>
          <p:nvPr/>
        </p:nvSpPr>
        <p:spPr>
          <a:xfrm>
            <a:off x="1129085" y="1073427"/>
            <a:ext cx="597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Why IP management is Important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BCAD8-597A-24CE-B48D-DAD1EFFFF984}"/>
              </a:ext>
            </a:extLst>
          </p:cNvPr>
          <p:cNvSpPr txBox="1"/>
          <p:nvPr/>
        </p:nvSpPr>
        <p:spPr>
          <a:xfrm>
            <a:off x="1065475" y="1932167"/>
            <a:ext cx="8293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validates dosage and safety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is used for evaluation of safety and efficacy in human subjects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ensure Inspection readiness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5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7A5CB-0E46-F71A-F8CF-08A86674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B3CA1-3CF8-EC2D-23D8-0009239E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2A09F-90C0-B76A-E0D4-778F2FFA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046CC-3F29-D855-DC01-D52B79C352C9}"/>
              </a:ext>
            </a:extLst>
          </p:cNvPr>
          <p:cNvSpPr txBox="1"/>
          <p:nvPr/>
        </p:nvSpPr>
        <p:spPr>
          <a:xfrm>
            <a:off x="1192696" y="683812"/>
            <a:ext cx="987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Sponsor Responsibilities  with reference to IP (1/2)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F9587-E607-63BD-507C-C50EBC8C98A3}"/>
              </a:ext>
            </a:extLst>
          </p:cNvPr>
          <p:cNvSpPr txBox="1"/>
          <p:nvPr/>
        </p:nvSpPr>
        <p:spPr>
          <a:xfrm>
            <a:off x="938254" y="1415332"/>
            <a:ext cx="9565419" cy="496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Manufacturing : IP should manufacture in accordance with applicable GMP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Labelling:- Labelling of IP should comply with  applicable regulatory requirements and is coded in manner that protects blinding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Packaging :- packaging of IP should be such that it prevent from contamination and unacceptable deterioration while transporting and storage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Storage :- IP should stored in acceptable storage condition and temperature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Supplying:- IP is supplied by sponsor to  investigator it can not be supplied until sponsor obtain all required documents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Handling  :- Written procedures including instructions should be provided by sponsor to the investigator  related to handling of IP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4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23191-285F-1199-FAD9-A392D696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2AF85-4E5B-554B-3494-D6E0938F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7DCA5-42C7-B5C1-40A9-E0CDE4F6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E84E8-38DE-F052-C502-8595E25B0917}"/>
              </a:ext>
            </a:extLst>
          </p:cNvPr>
          <p:cNvSpPr txBox="1"/>
          <p:nvPr/>
        </p:nvSpPr>
        <p:spPr>
          <a:xfrm flipH="1">
            <a:off x="1144987" y="946205"/>
            <a:ext cx="782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Sponsor Responsibilities with reference to IP (2/2)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8A017-1BBE-99AB-4451-2DD2029D67D4}"/>
              </a:ext>
            </a:extLst>
          </p:cNvPr>
          <p:cNvSpPr txBox="1"/>
          <p:nvPr/>
        </p:nvSpPr>
        <p:spPr>
          <a:xfrm>
            <a:off x="1280160" y="1574358"/>
            <a:ext cx="90485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Ensure timely delivery of IP to the investigator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Maintain records of document shipment , receipt , disposition , return and destruction of IP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Maintain a system for retrieving IP and documenting 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Maintain system for disposition of unused IP and documenting it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Ensure that the IP should be stable over the period of use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Maintain sufficient quantities of IP  used in trial  </a:t>
            </a:r>
          </a:p>
        </p:txBody>
      </p:sp>
    </p:spTree>
    <p:extLst>
      <p:ext uri="{BB962C8B-B14F-4D97-AF65-F5344CB8AC3E}">
        <p14:creationId xmlns:p14="http://schemas.microsoft.com/office/powerpoint/2010/main" val="198172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26EE5-38AF-DA40-57C9-C6FA1B9C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C9595-BB06-81FE-2835-0DD267E3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3F0FD-4994-AB1E-4DE2-FA192A1D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40F18-DD74-AECF-F4F1-D32CB149E2F5}"/>
              </a:ext>
            </a:extLst>
          </p:cNvPr>
          <p:cNvSpPr txBox="1"/>
          <p:nvPr/>
        </p:nvSpPr>
        <p:spPr>
          <a:xfrm>
            <a:off x="1431235" y="1097280"/>
            <a:ext cx="629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CRO Responsibilities with reference to IP (1/1)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7F912-F67A-0BAB-3DE3-9275850A9A4A}"/>
              </a:ext>
            </a:extLst>
          </p:cNvPr>
          <p:cNvSpPr txBox="1"/>
          <p:nvPr/>
        </p:nvSpPr>
        <p:spPr>
          <a:xfrm>
            <a:off x="1566407" y="1757238"/>
            <a:ext cx="7959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Ensure presence of essential documents related to the IP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Qualification visit at site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Training to site related to protocol / IP/ IP record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ensure storage conditions related to IP are followed according to instruction provided by sponsor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7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E19F3-4568-7A19-4CB2-EE0C6A9E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47441-4CB0-BF8D-714C-A804AC3D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0643D-E2A1-803E-1A72-88F7356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BCD07-63D8-B553-756E-51BE2678B8A4}"/>
              </a:ext>
            </a:extLst>
          </p:cNvPr>
          <p:cNvSpPr txBox="1"/>
          <p:nvPr/>
        </p:nvSpPr>
        <p:spPr>
          <a:xfrm>
            <a:off x="1089330" y="516835"/>
            <a:ext cx="8165989" cy="47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Responsibilities of Investigator in IP management (1/1)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C1DAD-8C07-6511-51E4-3B9DDA44DBB1}"/>
              </a:ext>
            </a:extLst>
          </p:cNvPr>
          <p:cNvSpPr txBox="1"/>
          <p:nvPr/>
        </p:nvSpPr>
        <p:spPr>
          <a:xfrm>
            <a:off x="1216550" y="1176793"/>
            <a:ext cx="81659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Investigator should verify the IP for correct amount ,temperature and integrity of product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Ensure that all persons handling IP are properly trained and delegated in duties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check content and condition of IP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 any discrepancies in documents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Verification of expiry dates match to sponsor’s updated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Ensure that IP is stored according to protocol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Follow sponsor’s instruction to report any temperature deviation identified after arrival of IP at 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that the correct amount of IP is received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4CE40-6E8D-6301-3165-B0704C56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D02-A828-48C9-8017-C415E51E9C0C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36F53-10D3-6163-1D85-1404FB42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management in clinical trial- Confedential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4D7EB-F6F5-DB15-F21C-2265AF8B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6FD5-8D69-49EA-9482-FBD44AAEB10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D5E57-A194-78CA-8846-2395E2DF5DDA}"/>
              </a:ext>
            </a:extLst>
          </p:cNvPr>
          <p:cNvSpPr txBox="1"/>
          <p:nvPr/>
        </p:nvSpPr>
        <p:spPr>
          <a:xfrm>
            <a:off x="1304014" y="644056"/>
            <a:ext cx="730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Responsibilities of Subject in IP management (1/1)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D3E41-7DE8-5DBB-494F-85E322288EBB}"/>
              </a:ext>
            </a:extLst>
          </p:cNvPr>
          <p:cNvSpPr txBox="1"/>
          <p:nvPr/>
        </p:nvSpPr>
        <p:spPr>
          <a:xfrm>
            <a:off x="1518699" y="1272209"/>
            <a:ext cx="84522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should follow instruction  given by investigator or site staff related to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of administration, time ,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diary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conditions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Expiry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Concomitant medication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of AE on time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5652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</TotalTime>
  <Words>903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Droplet</vt:lpstr>
      <vt:lpstr>IP Management in Clinical Trial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Management in Clinical Trial</dc:title>
  <dc:creator>Swapnil Yadgire</dc:creator>
  <cp:lastModifiedBy>Swapnil Yadgire</cp:lastModifiedBy>
  <cp:revision>1</cp:revision>
  <dcterms:created xsi:type="dcterms:W3CDTF">2022-12-01T13:01:18Z</dcterms:created>
  <dcterms:modified xsi:type="dcterms:W3CDTF">2022-12-01T13:22:44Z</dcterms:modified>
</cp:coreProperties>
</file>