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5AFFF-8BD4-4D04-BE78-50AFBFA4AB45}" type="datetimeFigureOut">
              <a:rPr lang="en-IN" smtClean="0"/>
              <a:t>23-02-2023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B3BE7-DB2E-4695-8DF3-2A19E4DD1124}" type="slidenum">
              <a:rPr lang="en-IN" smtClean="0"/>
              <a:t>‹#›</a:t>
            </a:fld>
            <a:endParaRPr lang="en-IN"/>
          </a:p>
        </p:txBody>
      </p:sp>
    </p:spTree>
    <p:extLst>
      <p:ext uri="{BB962C8B-B14F-4D97-AF65-F5344CB8AC3E}">
        <p14:creationId xmlns:p14="http://schemas.microsoft.com/office/powerpoint/2010/main" val="409306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04EF-CC1B-6DBA-5AF2-1D67D7FC9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C891E4-E736-F432-16BF-68683F3CB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41CF1-E83F-E892-C80C-B85D2C481171}"/>
              </a:ext>
            </a:extLst>
          </p:cNvPr>
          <p:cNvSpPr>
            <a:spLocks noGrp="1"/>
          </p:cNvSpPr>
          <p:nvPr>
            <p:ph type="dt" sz="half" idx="10"/>
          </p:nvPr>
        </p:nvSpPr>
        <p:spPr/>
        <p:txBody>
          <a:bodyPr/>
          <a:lstStyle/>
          <a:p>
            <a:fld id="{07F6E4D1-686F-4B55-8BBF-7259A4E5E691}" type="datetime1">
              <a:rPr lang="en-IN" smtClean="0"/>
              <a:t>23-02-2023</a:t>
            </a:fld>
            <a:endParaRPr lang="en-IN"/>
          </a:p>
        </p:txBody>
      </p:sp>
      <p:sp>
        <p:nvSpPr>
          <p:cNvPr id="5" name="Footer Placeholder 4">
            <a:extLst>
              <a:ext uri="{FF2B5EF4-FFF2-40B4-BE49-F238E27FC236}">
                <a16:creationId xmlns:a16="http://schemas.microsoft.com/office/drawing/2014/main" id="{6A941CFF-C9A1-C684-21F1-06DB22197226}"/>
              </a:ext>
            </a:extLst>
          </p:cNvPr>
          <p:cNvSpPr>
            <a:spLocks noGrp="1"/>
          </p:cNvSpPr>
          <p:nvPr>
            <p:ph type="ftr" sz="quarter" idx="11"/>
          </p:nvPr>
        </p:nvSpPr>
        <p:spPr/>
        <p:txBody>
          <a:bodyPr/>
          <a:lstStyle/>
          <a:p>
            <a:r>
              <a:rPr lang="en-IN"/>
              <a:t>www.siroinstitute.com               </a:t>
            </a:r>
          </a:p>
        </p:txBody>
      </p:sp>
      <p:sp>
        <p:nvSpPr>
          <p:cNvPr id="6" name="Slide Number Placeholder 5">
            <a:extLst>
              <a:ext uri="{FF2B5EF4-FFF2-40B4-BE49-F238E27FC236}">
                <a16:creationId xmlns:a16="http://schemas.microsoft.com/office/drawing/2014/main" id="{582674C6-0887-EAE6-BD41-3D91083B75D8}"/>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209865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D37F-1F5E-9C24-438E-15819AC873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7C2CAF-F7B3-ECE1-8C73-6D90D1941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06DEA4-0ABC-9C88-D709-A17AF0162A53}"/>
              </a:ext>
            </a:extLst>
          </p:cNvPr>
          <p:cNvSpPr>
            <a:spLocks noGrp="1"/>
          </p:cNvSpPr>
          <p:nvPr>
            <p:ph type="dt" sz="half" idx="10"/>
          </p:nvPr>
        </p:nvSpPr>
        <p:spPr/>
        <p:txBody>
          <a:bodyPr/>
          <a:lstStyle/>
          <a:p>
            <a:fld id="{C7C454FF-C181-4F01-A62D-2EB109F9EBBE}" type="datetime1">
              <a:rPr lang="en-IN" smtClean="0"/>
              <a:t>23-02-2023</a:t>
            </a:fld>
            <a:endParaRPr lang="en-IN"/>
          </a:p>
        </p:txBody>
      </p:sp>
      <p:sp>
        <p:nvSpPr>
          <p:cNvPr id="5" name="Footer Placeholder 4">
            <a:extLst>
              <a:ext uri="{FF2B5EF4-FFF2-40B4-BE49-F238E27FC236}">
                <a16:creationId xmlns:a16="http://schemas.microsoft.com/office/drawing/2014/main" id="{F0FE82A8-2633-C21D-6652-B1AB61421D22}"/>
              </a:ext>
            </a:extLst>
          </p:cNvPr>
          <p:cNvSpPr>
            <a:spLocks noGrp="1"/>
          </p:cNvSpPr>
          <p:nvPr>
            <p:ph type="ftr" sz="quarter" idx="11"/>
          </p:nvPr>
        </p:nvSpPr>
        <p:spPr/>
        <p:txBody>
          <a:bodyPr/>
          <a:lstStyle/>
          <a:p>
            <a:r>
              <a:rPr lang="en-IN"/>
              <a:t>www.siroinstitute.com               </a:t>
            </a:r>
          </a:p>
        </p:txBody>
      </p:sp>
      <p:sp>
        <p:nvSpPr>
          <p:cNvPr id="6" name="Slide Number Placeholder 5">
            <a:extLst>
              <a:ext uri="{FF2B5EF4-FFF2-40B4-BE49-F238E27FC236}">
                <a16:creationId xmlns:a16="http://schemas.microsoft.com/office/drawing/2014/main" id="{E8299306-96F2-518C-93A9-DE1171576927}"/>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48642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80847-BEE0-42F3-1BF8-54992CB7F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E8621-9E20-4F89-F0AD-251007F58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FDF4D-9EB9-0E46-2EFE-2178969B6351}"/>
              </a:ext>
            </a:extLst>
          </p:cNvPr>
          <p:cNvSpPr>
            <a:spLocks noGrp="1"/>
          </p:cNvSpPr>
          <p:nvPr>
            <p:ph type="dt" sz="half" idx="10"/>
          </p:nvPr>
        </p:nvSpPr>
        <p:spPr/>
        <p:txBody>
          <a:bodyPr/>
          <a:lstStyle/>
          <a:p>
            <a:fld id="{F0EAB97C-C92A-4E8D-B96B-D1DE4D46AE45}" type="datetime1">
              <a:rPr lang="en-IN" smtClean="0"/>
              <a:t>23-02-2023</a:t>
            </a:fld>
            <a:endParaRPr lang="en-IN"/>
          </a:p>
        </p:txBody>
      </p:sp>
      <p:sp>
        <p:nvSpPr>
          <p:cNvPr id="5" name="Footer Placeholder 4">
            <a:extLst>
              <a:ext uri="{FF2B5EF4-FFF2-40B4-BE49-F238E27FC236}">
                <a16:creationId xmlns:a16="http://schemas.microsoft.com/office/drawing/2014/main" id="{1B79220F-A647-3160-627A-DCBBF0A2E66A}"/>
              </a:ext>
            </a:extLst>
          </p:cNvPr>
          <p:cNvSpPr>
            <a:spLocks noGrp="1"/>
          </p:cNvSpPr>
          <p:nvPr>
            <p:ph type="ftr" sz="quarter" idx="11"/>
          </p:nvPr>
        </p:nvSpPr>
        <p:spPr/>
        <p:txBody>
          <a:bodyPr/>
          <a:lstStyle/>
          <a:p>
            <a:r>
              <a:rPr lang="en-IN"/>
              <a:t>www.siroinstitute.com               </a:t>
            </a:r>
          </a:p>
        </p:txBody>
      </p:sp>
      <p:sp>
        <p:nvSpPr>
          <p:cNvPr id="6" name="Slide Number Placeholder 5">
            <a:extLst>
              <a:ext uri="{FF2B5EF4-FFF2-40B4-BE49-F238E27FC236}">
                <a16:creationId xmlns:a16="http://schemas.microsoft.com/office/drawing/2014/main" id="{F7A8735E-6BC4-4803-E7B0-0C4FB000EEE1}"/>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235519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0A91-536B-BCF1-C160-ACC7261667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B494F6-2BFA-6EBF-2B16-84F201A50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D637B-A7D4-128B-9C76-BBA84F39DEA4}"/>
              </a:ext>
            </a:extLst>
          </p:cNvPr>
          <p:cNvSpPr>
            <a:spLocks noGrp="1"/>
          </p:cNvSpPr>
          <p:nvPr>
            <p:ph type="dt" sz="half" idx="10"/>
          </p:nvPr>
        </p:nvSpPr>
        <p:spPr/>
        <p:txBody>
          <a:bodyPr/>
          <a:lstStyle/>
          <a:p>
            <a:fld id="{C2486918-764A-4E50-B65C-FCD4C8E0E09F}" type="datetime1">
              <a:rPr lang="en-IN" smtClean="0"/>
              <a:t>23-02-2023</a:t>
            </a:fld>
            <a:endParaRPr lang="en-IN"/>
          </a:p>
        </p:txBody>
      </p:sp>
      <p:sp>
        <p:nvSpPr>
          <p:cNvPr id="5" name="Footer Placeholder 4">
            <a:extLst>
              <a:ext uri="{FF2B5EF4-FFF2-40B4-BE49-F238E27FC236}">
                <a16:creationId xmlns:a16="http://schemas.microsoft.com/office/drawing/2014/main" id="{F9AB9A50-9D66-E4C8-15D6-5B1FB0282FCA}"/>
              </a:ext>
            </a:extLst>
          </p:cNvPr>
          <p:cNvSpPr>
            <a:spLocks noGrp="1"/>
          </p:cNvSpPr>
          <p:nvPr>
            <p:ph type="ftr" sz="quarter" idx="11"/>
          </p:nvPr>
        </p:nvSpPr>
        <p:spPr/>
        <p:txBody>
          <a:bodyPr/>
          <a:lstStyle/>
          <a:p>
            <a:r>
              <a:rPr lang="en-IN"/>
              <a:t>www.siroinstitute.com               </a:t>
            </a:r>
          </a:p>
        </p:txBody>
      </p:sp>
      <p:sp>
        <p:nvSpPr>
          <p:cNvPr id="6" name="Slide Number Placeholder 5">
            <a:extLst>
              <a:ext uri="{FF2B5EF4-FFF2-40B4-BE49-F238E27FC236}">
                <a16:creationId xmlns:a16="http://schemas.microsoft.com/office/drawing/2014/main" id="{7BA16DB9-8849-33F9-5E87-44CFDE2469BB}"/>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81517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8A4B-3600-EB0C-79A5-5429284AFC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E61B12-2571-3784-B319-228A49EFD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73E53-3869-BEB6-F14B-E99050B5C313}"/>
              </a:ext>
            </a:extLst>
          </p:cNvPr>
          <p:cNvSpPr>
            <a:spLocks noGrp="1"/>
          </p:cNvSpPr>
          <p:nvPr>
            <p:ph type="dt" sz="half" idx="10"/>
          </p:nvPr>
        </p:nvSpPr>
        <p:spPr/>
        <p:txBody>
          <a:bodyPr/>
          <a:lstStyle/>
          <a:p>
            <a:fld id="{5651C17A-3A87-42E2-AACB-6E2D7C14AE64}" type="datetime1">
              <a:rPr lang="en-IN" smtClean="0"/>
              <a:t>23-02-2023</a:t>
            </a:fld>
            <a:endParaRPr lang="en-IN"/>
          </a:p>
        </p:txBody>
      </p:sp>
      <p:sp>
        <p:nvSpPr>
          <p:cNvPr id="5" name="Footer Placeholder 4">
            <a:extLst>
              <a:ext uri="{FF2B5EF4-FFF2-40B4-BE49-F238E27FC236}">
                <a16:creationId xmlns:a16="http://schemas.microsoft.com/office/drawing/2014/main" id="{0DE68D35-C156-DB37-BD40-2A28AA3CEC5E}"/>
              </a:ext>
            </a:extLst>
          </p:cNvPr>
          <p:cNvSpPr>
            <a:spLocks noGrp="1"/>
          </p:cNvSpPr>
          <p:nvPr>
            <p:ph type="ftr" sz="quarter" idx="11"/>
          </p:nvPr>
        </p:nvSpPr>
        <p:spPr/>
        <p:txBody>
          <a:bodyPr/>
          <a:lstStyle/>
          <a:p>
            <a:r>
              <a:rPr lang="en-IN"/>
              <a:t>www.siroinstitute.com               </a:t>
            </a:r>
          </a:p>
        </p:txBody>
      </p:sp>
      <p:sp>
        <p:nvSpPr>
          <p:cNvPr id="6" name="Slide Number Placeholder 5">
            <a:extLst>
              <a:ext uri="{FF2B5EF4-FFF2-40B4-BE49-F238E27FC236}">
                <a16:creationId xmlns:a16="http://schemas.microsoft.com/office/drawing/2014/main" id="{400BBD29-F74F-3371-52F2-A0E11F551BB7}"/>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117595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8D5F-8AC6-D51C-7EEC-0196CA72AD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87FE8D-CC48-87EB-88C0-4D4AD7EFE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F91FB1-28E9-29A6-5A8F-088BE5C17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48A5DB-5096-B882-57E1-428688605390}"/>
              </a:ext>
            </a:extLst>
          </p:cNvPr>
          <p:cNvSpPr>
            <a:spLocks noGrp="1"/>
          </p:cNvSpPr>
          <p:nvPr>
            <p:ph type="dt" sz="half" idx="10"/>
          </p:nvPr>
        </p:nvSpPr>
        <p:spPr/>
        <p:txBody>
          <a:bodyPr/>
          <a:lstStyle/>
          <a:p>
            <a:fld id="{F992CC28-12BD-462D-B04B-63557E560B37}" type="datetime1">
              <a:rPr lang="en-IN" smtClean="0"/>
              <a:t>23-02-2023</a:t>
            </a:fld>
            <a:endParaRPr lang="en-IN"/>
          </a:p>
        </p:txBody>
      </p:sp>
      <p:sp>
        <p:nvSpPr>
          <p:cNvPr id="6" name="Footer Placeholder 5">
            <a:extLst>
              <a:ext uri="{FF2B5EF4-FFF2-40B4-BE49-F238E27FC236}">
                <a16:creationId xmlns:a16="http://schemas.microsoft.com/office/drawing/2014/main" id="{7C4E41DD-D575-9FE5-EFCC-79894BE1820A}"/>
              </a:ext>
            </a:extLst>
          </p:cNvPr>
          <p:cNvSpPr>
            <a:spLocks noGrp="1"/>
          </p:cNvSpPr>
          <p:nvPr>
            <p:ph type="ftr" sz="quarter" idx="11"/>
          </p:nvPr>
        </p:nvSpPr>
        <p:spPr/>
        <p:txBody>
          <a:bodyPr/>
          <a:lstStyle/>
          <a:p>
            <a:r>
              <a:rPr lang="en-IN"/>
              <a:t>www.siroinstitute.com               </a:t>
            </a:r>
          </a:p>
        </p:txBody>
      </p:sp>
      <p:sp>
        <p:nvSpPr>
          <p:cNvPr id="7" name="Slide Number Placeholder 6">
            <a:extLst>
              <a:ext uri="{FF2B5EF4-FFF2-40B4-BE49-F238E27FC236}">
                <a16:creationId xmlns:a16="http://schemas.microsoft.com/office/drawing/2014/main" id="{83C6A71B-FD75-EE57-159A-0EE81D8B8CD2}"/>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427106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29F6-8938-C11E-3C07-A95699ED88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3E1256-0000-053D-2156-83C886CAD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7C472-8370-16A4-6532-B6B39239A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FB7E56-CB69-960D-D6B2-8E1D680CC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55A20-A664-C91B-F2C6-10977D43A8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D2FA51-AB0E-DA4D-B804-737C98540FE8}"/>
              </a:ext>
            </a:extLst>
          </p:cNvPr>
          <p:cNvSpPr>
            <a:spLocks noGrp="1"/>
          </p:cNvSpPr>
          <p:nvPr>
            <p:ph type="dt" sz="half" idx="10"/>
          </p:nvPr>
        </p:nvSpPr>
        <p:spPr/>
        <p:txBody>
          <a:bodyPr/>
          <a:lstStyle/>
          <a:p>
            <a:fld id="{10AE23AA-C18D-4DDD-9F39-F1EB2BBBADE0}" type="datetime1">
              <a:rPr lang="en-IN" smtClean="0"/>
              <a:t>23-02-2023</a:t>
            </a:fld>
            <a:endParaRPr lang="en-IN"/>
          </a:p>
        </p:txBody>
      </p:sp>
      <p:sp>
        <p:nvSpPr>
          <p:cNvPr id="8" name="Footer Placeholder 7">
            <a:extLst>
              <a:ext uri="{FF2B5EF4-FFF2-40B4-BE49-F238E27FC236}">
                <a16:creationId xmlns:a16="http://schemas.microsoft.com/office/drawing/2014/main" id="{92AD887A-8F5D-D37C-5088-F6C7DF10F6C0}"/>
              </a:ext>
            </a:extLst>
          </p:cNvPr>
          <p:cNvSpPr>
            <a:spLocks noGrp="1"/>
          </p:cNvSpPr>
          <p:nvPr>
            <p:ph type="ftr" sz="quarter" idx="11"/>
          </p:nvPr>
        </p:nvSpPr>
        <p:spPr/>
        <p:txBody>
          <a:bodyPr/>
          <a:lstStyle/>
          <a:p>
            <a:r>
              <a:rPr lang="en-IN"/>
              <a:t>www.siroinstitute.com               </a:t>
            </a:r>
          </a:p>
        </p:txBody>
      </p:sp>
      <p:sp>
        <p:nvSpPr>
          <p:cNvPr id="9" name="Slide Number Placeholder 8">
            <a:extLst>
              <a:ext uri="{FF2B5EF4-FFF2-40B4-BE49-F238E27FC236}">
                <a16:creationId xmlns:a16="http://schemas.microsoft.com/office/drawing/2014/main" id="{4D433DA6-8C34-82DD-A290-DAC3C3479671}"/>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154516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7E4-7310-AC3D-2B61-436D94BC34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FB1D05-7ABF-26B2-5DA5-A89146F8F465}"/>
              </a:ext>
            </a:extLst>
          </p:cNvPr>
          <p:cNvSpPr>
            <a:spLocks noGrp="1"/>
          </p:cNvSpPr>
          <p:nvPr>
            <p:ph type="dt" sz="half" idx="10"/>
          </p:nvPr>
        </p:nvSpPr>
        <p:spPr/>
        <p:txBody>
          <a:bodyPr/>
          <a:lstStyle/>
          <a:p>
            <a:fld id="{FE3A2CFE-FA13-43C5-A00C-8AEF6E956D02}" type="datetime1">
              <a:rPr lang="en-IN" smtClean="0"/>
              <a:t>23-02-2023</a:t>
            </a:fld>
            <a:endParaRPr lang="en-IN"/>
          </a:p>
        </p:txBody>
      </p:sp>
      <p:sp>
        <p:nvSpPr>
          <p:cNvPr id="4" name="Footer Placeholder 3">
            <a:extLst>
              <a:ext uri="{FF2B5EF4-FFF2-40B4-BE49-F238E27FC236}">
                <a16:creationId xmlns:a16="http://schemas.microsoft.com/office/drawing/2014/main" id="{40C11E44-3176-3F0E-193F-59F7BD20372B}"/>
              </a:ext>
            </a:extLst>
          </p:cNvPr>
          <p:cNvSpPr>
            <a:spLocks noGrp="1"/>
          </p:cNvSpPr>
          <p:nvPr>
            <p:ph type="ftr" sz="quarter" idx="11"/>
          </p:nvPr>
        </p:nvSpPr>
        <p:spPr/>
        <p:txBody>
          <a:bodyPr/>
          <a:lstStyle/>
          <a:p>
            <a:r>
              <a:rPr lang="en-IN"/>
              <a:t>www.siroinstitute.com               </a:t>
            </a:r>
          </a:p>
        </p:txBody>
      </p:sp>
      <p:sp>
        <p:nvSpPr>
          <p:cNvPr id="5" name="Slide Number Placeholder 4">
            <a:extLst>
              <a:ext uri="{FF2B5EF4-FFF2-40B4-BE49-F238E27FC236}">
                <a16:creationId xmlns:a16="http://schemas.microsoft.com/office/drawing/2014/main" id="{93D1489D-4B74-D63F-4271-989A8083A2D8}"/>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203504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C3456-41AC-7694-0E36-6E357AC70F51}"/>
              </a:ext>
            </a:extLst>
          </p:cNvPr>
          <p:cNvSpPr>
            <a:spLocks noGrp="1"/>
          </p:cNvSpPr>
          <p:nvPr>
            <p:ph type="dt" sz="half" idx="10"/>
          </p:nvPr>
        </p:nvSpPr>
        <p:spPr/>
        <p:txBody>
          <a:bodyPr/>
          <a:lstStyle/>
          <a:p>
            <a:fld id="{887988F9-7857-46A2-A5D3-0F5B9942B108}" type="datetime1">
              <a:rPr lang="en-IN" smtClean="0"/>
              <a:t>23-02-2023</a:t>
            </a:fld>
            <a:endParaRPr lang="en-IN"/>
          </a:p>
        </p:txBody>
      </p:sp>
      <p:sp>
        <p:nvSpPr>
          <p:cNvPr id="3" name="Footer Placeholder 2">
            <a:extLst>
              <a:ext uri="{FF2B5EF4-FFF2-40B4-BE49-F238E27FC236}">
                <a16:creationId xmlns:a16="http://schemas.microsoft.com/office/drawing/2014/main" id="{8DA035E0-C7F8-4BED-5AF2-CF131D7B53FE}"/>
              </a:ext>
            </a:extLst>
          </p:cNvPr>
          <p:cNvSpPr>
            <a:spLocks noGrp="1"/>
          </p:cNvSpPr>
          <p:nvPr>
            <p:ph type="ftr" sz="quarter" idx="11"/>
          </p:nvPr>
        </p:nvSpPr>
        <p:spPr/>
        <p:txBody>
          <a:bodyPr/>
          <a:lstStyle/>
          <a:p>
            <a:r>
              <a:rPr lang="en-IN"/>
              <a:t>www.siroinstitute.com               </a:t>
            </a:r>
          </a:p>
        </p:txBody>
      </p:sp>
      <p:sp>
        <p:nvSpPr>
          <p:cNvPr id="4" name="Slide Number Placeholder 3">
            <a:extLst>
              <a:ext uri="{FF2B5EF4-FFF2-40B4-BE49-F238E27FC236}">
                <a16:creationId xmlns:a16="http://schemas.microsoft.com/office/drawing/2014/main" id="{AA6AD569-2A77-91D4-8A5B-4CAC76B09DC0}"/>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241118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0D5A-DF3B-EEC8-0B5B-BA5B98828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52CD3-BD34-EF09-9B3D-3BA5790E26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1F508F-DF8C-F73E-75B9-0722CA1CA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3C87E-942D-8DA7-1346-BFE39EF160AB}"/>
              </a:ext>
            </a:extLst>
          </p:cNvPr>
          <p:cNvSpPr>
            <a:spLocks noGrp="1"/>
          </p:cNvSpPr>
          <p:nvPr>
            <p:ph type="dt" sz="half" idx="10"/>
          </p:nvPr>
        </p:nvSpPr>
        <p:spPr/>
        <p:txBody>
          <a:bodyPr/>
          <a:lstStyle/>
          <a:p>
            <a:fld id="{9886B133-D3BF-4EBC-8C68-BF75A7E9CCB5}" type="datetime1">
              <a:rPr lang="en-IN" smtClean="0"/>
              <a:t>23-02-2023</a:t>
            </a:fld>
            <a:endParaRPr lang="en-IN"/>
          </a:p>
        </p:txBody>
      </p:sp>
      <p:sp>
        <p:nvSpPr>
          <p:cNvPr id="6" name="Footer Placeholder 5">
            <a:extLst>
              <a:ext uri="{FF2B5EF4-FFF2-40B4-BE49-F238E27FC236}">
                <a16:creationId xmlns:a16="http://schemas.microsoft.com/office/drawing/2014/main" id="{230539ED-0C5B-5F14-5F04-0248083F1921}"/>
              </a:ext>
            </a:extLst>
          </p:cNvPr>
          <p:cNvSpPr>
            <a:spLocks noGrp="1"/>
          </p:cNvSpPr>
          <p:nvPr>
            <p:ph type="ftr" sz="quarter" idx="11"/>
          </p:nvPr>
        </p:nvSpPr>
        <p:spPr/>
        <p:txBody>
          <a:bodyPr/>
          <a:lstStyle/>
          <a:p>
            <a:r>
              <a:rPr lang="en-IN"/>
              <a:t>www.siroinstitute.com               </a:t>
            </a:r>
          </a:p>
        </p:txBody>
      </p:sp>
      <p:sp>
        <p:nvSpPr>
          <p:cNvPr id="7" name="Slide Number Placeholder 6">
            <a:extLst>
              <a:ext uri="{FF2B5EF4-FFF2-40B4-BE49-F238E27FC236}">
                <a16:creationId xmlns:a16="http://schemas.microsoft.com/office/drawing/2014/main" id="{76E2F688-D0D3-70E0-8275-1FA97EC4C0ED}"/>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406484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1A61-ACCE-074F-56C9-9908AA083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88D4EF-37A1-C97C-EDE1-5483D5659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9ABF95-CE73-D070-64E9-25FB5B387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7EB0A-7F16-267C-B430-5483CEFBBA5D}"/>
              </a:ext>
            </a:extLst>
          </p:cNvPr>
          <p:cNvSpPr>
            <a:spLocks noGrp="1"/>
          </p:cNvSpPr>
          <p:nvPr>
            <p:ph type="dt" sz="half" idx="10"/>
          </p:nvPr>
        </p:nvSpPr>
        <p:spPr/>
        <p:txBody>
          <a:bodyPr/>
          <a:lstStyle/>
          <a:p>
            <a:fld id="{DE3C608F-A6E1-452C-8E52-BD3318A29DD7}" type="datetime1">
              <a:rPr lang="en-IN" smtClean="0"/>
              <a:t>23-02-2023</a:t>
            </a:fld>
            <a:endParaRPr lang="en-IN"/>
          </a:p>
        </p:txBody>
      </p:sp>
      <p:sp>
        <p:nvSpPr>
          <p:cNvPr id="6" name="Footer Placeholder 5">
            <a:extLst>
              <a:ext uri="{FF2B5EF4-FFF2-40B4-BE49-F238E27FC236}">
                <a16:creationId xmlns:a16="http://schemas.microsoft.com/office/drawing/2014/main" id="{C3CD016A-D2FE-E087-3EF3-109FB4AA377C}"/>
              </a:ext>
            </a:extLst>
          </p:cNvPr>
          <p:cNvSpPr>
            <a:spLocks noGrp="1"/>
          </p:cNvSpPr>
          <p:nvPr>
            <p:ph type="ftr" sz="quarter" idx="11"/>
          </p:nvPr>
        </p:nvSpPr>
        <p:spPr/>
        <p:txBody>
          <a:bodyPr/>
          <a:lstStyle/>
          <a:p>
            <a:r>
              <a:rPr lang="en-IN"/>
              <a:t>www.siroinstitute.com               </a:t>
            </a:r>
          </a:p>
        </p:txBody>
      </p:sp>
      <p:sp>
        <p:nvSpPr>
          <p:cNvPr id="7" name="Slide Number Placeholder 6">
            <a:extLst>
              <a:ext uri="{FF2B5EF4-FFF2-40B4-BE49-F238E27FC236}">
                <a16:creationId xmlns:a16="http://schemas.microsoft.com/office/drawing/2014/main" id="{CC06468A-0948-E75B-6994-123BCF9832C8}"/>
              </a:ext>
            </a:extLst>
          </p:cNvPr>
          <p:cNvSpPr>
            <a:spLocks noGrp="1"/>
          </p:cNvSpPr>
          <p:nvPr>
            <p:ph type="sldNum" sz="quarter" idx="12"/>
          </p:nvPr>
        </p:nvSpPr>
        <p:spPr/>
        <p:txBody>
          <a:bodyPr/>
          <a:lstStyle/>
          <a:p>
            <a:fld id="{7F17B51C-487E-4D99-8C29-A51D23955988}" type="slidenum">
              <a:rPr lang="en-IN" smtClean="0"/>
              <a:t>‹#›</a:t>
            </a:fld>
            <a:endParaRPr lang="en-IN"/>
          </a:p>
        </p:txBody>
      </p:sp>
    </p:spTree>
    <p:extLst>
      <p:ext uri="{BB962C8B-B14F-4D97-AF65-F5344CB8AC3E}">
        <p14:creationId xmlns:p14="http://schemas.microsoft.com/office/powerpoint/2010/main" val="77006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06445-2237-D3DC-BCF6-8A13D729BC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79A334-6803-9671-37BC-A8F13CE5C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987B5-78EA-6389-5074-E6DBBE67A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100A6-D25C-479D-BD0C-B2B61969B099}" type="datetime1">
              <a:rPr lang="en-IN" smtClean="0"/>
              <a:t>23-02-2023</a:t>
            </a:fld>
            <a:endParaRPr lang="en-IN"/>
          </a:p>
        </p:txBody>
      </p:sp>
      <p:sp>
        <p:nvSpPr>
          <p:cNvPr id="5" name="Footer Placeholder 4">
            <a:extLst>
              <a:ext uri="{FF2B5EF4-FFF2-40B4-BE49-F238E27FC236}">
                <a16:creationId xmlns:a16="http://schemas.microsoft.com/office/drawing/2014/main" id="{63A724CD-1AFF-9189-406B-A9897E3F5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www.siroinstitute.com               </a:t>
            </a:r>
          </a:p>
        </p:txBody>
      </p:sp>
      <p:sp>
        <p:nvSpPr>
          <p:cNvPr id="6" name="Slide Number Placeholder 5">
            <a:extLst>
              <a:ext uri="{FF2B5EF4-FFF2-40B4-BE49-F238E27FC236}">
                <a16:creationId xmlns:a16="http://schemas.microsoft.com/office/drawing/2014/main" id="{8A5063D3-3DBC-AB9A-C35E-364ACBB23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7B51C-487E-4D99-8C29-A51D23955988}" type="slidenum">
              <a:rPr lang="en-IN" smtClean="0"/>
              <a:t>‹#›</a:t>
            </a:fld>
            <a:endParaRPr lang="en-IN"/>
          </a:p>
        </p:txBody>
      </p:sp>
    </p:spTree>
    <p:extLst>
      <p:ext uri="{BB962C8B-B14F-4D97-AF65-F5344CB8AC3E}">
        <p14:creationId xmlns:p14="http://schemas.microsoft.com/office/powerpoint/2010/main" val="269125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rocessmap.tghn.org/mapnode/clinical-data-management-system" TargetMode="External"/><Relationship Id="rId2" Type="http://schemas.openxmlformats.org/officeDocument/2006/relationships/hyperlink" Target="https://pubmed.ncbi.nlm.nih.gov/30251611/"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C05642-9A55-F7C5-BA8C-7C5937EA68B3}"/>
              </a:ext>
            </a:extLst>
          </p:cNvPr>
          <p:cNvSpPr>
            <a:spLocks noGrp="1"/>
          </p:cNvSpPr>
          <p:nvPr>
            <p:ph type="ctrTitle"/>
          </p:nvPr>
        </p:nvSpPr>
        <p:spPr>
          <a:xfrm>
            <a:off x="1848465" y="3298722"/>
            <a:ext cx="8495070" cy="1784402"/>
          </a:xfrm>
        </p:spPr>
        <p:txBody>
          <a:bodyPr anchor="b">
            <a:normAutofit/>
          </a:bodyPr>
          <a:lstStyle/>
          <a:p>
            <a:r>
              <a:rPr lang="en-IN" sz="4400" dirty="0">
                <a:solidFill>
                  <a:srgbClr val="FFFFFF"/>
                </a:solidFill>
              </a:rPr>
              <a:t>MANUAL REVIEW</a:t>
            </a:r>
          </a:p>
        </p:txBody>
      </p:sp>
      <p:sp>
        <p:nvSpPr>
          <p:cNvPr id="3" name="Subtitle 2">
            <a:extLst>
              <a:ext uri="{FF2B5EF4-FFF2-40B4-BE49-F238E27FC236}">
                <a16:creationId xmlns:a16="http://schemas.microsoft.com/office/drawing/2014/main" id="{2813FB71-E21A-BD3A-28E5-64CC7323BD87}"/>
              </a:ext>
            </a:extLst>
          </p:cNvPr>
          <p:cNvSpPr>
            <a:spLocks noGrp="1"/>
          </p:cNvSpPr>
          <p:nvPr>
            <p:ph type="subTitle" idx="1"/>
          </p:nvPr>
        </p:nvSpPr>
        <p:spPr>
          <a:xfrm>
            <a:off x="1848465" y="5258851"/>
            <a:ext cx="8495070" cy="904005"/>
          </a:xfrm>
        </p:spPr>
        <p:txBody>
          <a:bodyPr>
            <a:normAutofit/>
          </a:bodyPr>
          <a:lstStyle/>
          <a:p>
            <a:r>
              <a:rPr lang="en-IN" dirty="0">
                <a:solidFill>
                  <a:srgbClr val="FFFFFF"/>
                </a:solidFill>
              </a:rPr>
              <a:t>                                                Presented by:- </a:t>
            </a:r>
            <a:r>
              <a:rPr lang="en-IN" dirty="0" err="1">
                <a:solidFill>
                  <a:srgbClr val="FFFFFF"/>
                </a:solidFill>
              </a:rPr>
              <a:t>Sonal</a:t>
            </a:r>
            <a:r>
              <a:rPr lang="en-IN" dirty="0">
                <a:solidFill>
                  <a:srgbClr val="FFFFFF"/>
                </a:solidFill>
              </a:rPr>
              <a:t> </a:t>
            </a:r>
            <a:r>
              <a:rPr lang="en-IN" dirty="0" err="1">
                <a:solidFill>
                  <a:srgbClr val="FFFFFF"/>
                </a:solidFill>
              </a:rPr>
              <a:t>Takarkhede</a:t>
            </a:r>
            <a:r>
              <a:rPr lang="en-IN" dirty="0">
                <a:solidFill>
                  <a:srgbClr val="FFFFFF"/>
                </a:solidFill>
              </a:rPr>
              <a:t> </a:t>
            </a:r>
          </a:p>
          <a:p>
            <a:r>
              <a:rPr lang="en-IN" dirty="0">
                <a:solidFill>
                  <a:srgbClr val="FFFFFF"/>
                </a:solidFill>
              </a:rPr>
              <a:t>                                                                Arti Yadgire</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7E86124D-DEE2-02DF-FE02-6691F3E9F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115" y="1382585"/>
            <a:ext cx="1517772" cy="1153506"/>
          </a:xfrm>
          <a:prstGeom prst="rect">
            <a:avLst/>
          </a:prstGeom>
        </p:spPr>
      </p:pic>
    </p:spTree>
    <p:extLst>
      <p:ext uri="{BB962C8B-B14F-4D97-AF65-F5344CB8AC3E}">
        <p14:creationId xmlns:p14="http://schemas.microsoft.com/office/powerpoint/2010/main" val="60868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37ED9-18C6-3C85-F8F0-900FFB70DD4F}"/>
              </a:ext>
            </a:extLst>
          </p:cNvPr>
          <p:cNvSpPr>
            <a:spLocks noGrp="1"/>
          </p:cNvSpPr>
          <p:nvPr>
            <p:ph idx="1"/>
          </p:nvPr>
        </p:nvSpPr>
        <p:spPr>
          <a:xfrm>
            <a:off x="3718560" y="2278173"/>
            <a:ext cx="3885736" cy="2710387"/>
          </a:xfrm>
        </p:spPr>
        <p:txBody>
          <a:bodyPr anchor="ctr">
            <a:normAutofit/>
          </a:bodyPr>
          <a:lstStyle/>
          <a:p>
            <a:pPr marL="0" indent="0">
              <a:buNone/>
            </a:pPr>
            <a:r>
              <a:rPr lang="en-IN" sz="4800" dirty="0"/>
              <a:t>Thank you!!</a:t>
            </a:r>
          </a:p>
        </p:txBody>
      </p:sp>
      <p:sp>
        <p:nvSpPr>
          <p:cNvPr id="5" name="Footer Placeholder 4">
            <a:extLst>
              <a:ext uri="{FF2B5EF4-FFF2-40B4-BE49-F238E27FC236}">
                <a16:creationId xmlns:a16="http://schemas.microsoft.com/office/drawing/2014/main" id="{7C00EF5D-502D-C9E6-092B-1F129DEE309D}"/>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CF8253FA-5956-AC2F-F34C-4CE5DD6CBEFA}"/>
              </a:ext>
            </a:extLst>
          </p:cNvPr>
          <p:cNvSpPr>
            <a:spLocks noGrp="1"/>
          </p:cNvSpPr>
          <p:nvPr>
            <p:ph type="dt" sz="half" idx="10"/>
          </p:nvPr>
        </p:nvSpPr>
        <p:spPr>
          <a:xfrm>
            <a:off x="6973342" y="6356350"/>
            <a:ext cx="2743200" cy="365125"/>
          </a:xfrm>
        </p:spPr>
        <p:txBody>
          <a:bodyPr>
            <a:normAutofit/>
          </a:bodyPr>
          <a:lstStyle/>
          <a:p>
            <a:pPr algn="r">
              <a:spcAft>
                <a:spcPts val="600"/>
              </a:spcAft>
            </a:pPr>
            <a:fld id="{C2486918-764A-4E50-B65C-FCD4C8E0E09F}"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FFBCDADF-F5B0-EDCC-85B7-372C92CBC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65245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8FE9-9257-6B1A-5085-B0EC7929C7C1}"/>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sz="3600" dirty="0"/>
              <a:t>Contents</a:t>
            </a:r>
          </a:p>
        </p:txBody>
      </p:sp>
      <p:sp>
        <p:nvSpPr>
          <p:cNvPr id="3" name="Content Placeholder 2">
            <a:extLst>
              <a:ext uri="{FF2B5EF4-FFF2-40B4-BE49-F238E27FC236}">
                <a16:creationId xmlns:a16="http://schemas.microsoft.com/office/drawing/2014/main" id="{DC3F8F1E-6532-8667-B386-10F5EBED18B3}"/>
              </a:ext>
            </a:extLst>
          </p:cNvPr>
          <p:cNvSpPr>
            <a:spLocks noGrp="1"/>
          </p:cNvSpPr>
          <p:nvPr>
            <p:ph idx="1"/>
          </p:nvPr>
        </p:nvSpPr>
        <p:spPr>
          <a:xfrm>
            <a:off x="914400" y="1087121"/>
            <a:ext cx="6689897" cy="3962399"/>
          </a:xfrm>
        </p:spPr>
        <p:txBody>
          <a:bodyPr anchor="ctr">
            <a:normAutofit/>
          </a:bodyPr>
          <a:lstStyle/>
          <a:p>
            <a:r>
              <a:rPr lang="en-IN" sz="2400" dirty="0"/>
              <a:t> Introduction </a:t>
            </a:r>
          </a:p>
          <a:p>
            <a:r>
              <a:rPr lang="en-IN" sz="2400" dirty="0"/>
              <a:t> Need to perform manual review</a:t>
            </a:r>
          </a:p>
          <a:p>
            <a:r>
              <a:rPr lang="en-IN" sz="2400" dirty="0"/>
              <a:t> Roles involved in manual review</a:t>
            </a:r>
          </a:p>
          <a:p>
            <a:r>
              <a:rPr lang="en-IN" sz="2400" dirty="0"/>
              <a:t> Data validation plan</a:t>
            </a:r>
          </a:p>
          <a:p>
            <a:r>
              <a:rPr lang="en-IN" sz="2400" dirty="0"/>
              <a:t> References </a:t>
            </a:r>
          </a:p>
        </p:txBody>
      </p:sp>
      <p:sp>
        <p:nvSpPr>
          <p:cNvPr id="5" name="Footer Placeholder 4">
            <a:extLst>
              <a:ext uri="{FF2B5EF4-FFF2-40B4-BE49-F238E27FC236}">
                <a16:creationId xmlns:a16="http://schemas.microsoft.com/office/drawing/2014/main" id="{D92B2622-2E81-9487-6D1E-B87434CF8B04}"/>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471E938E-8FC6-8DFF-80BA-4AF985001ABA}"/>
              </a:ext>
            </a:extLst>
          </p:cNvPr>
          <p:cNvSpPr>
            <a:spLocks noGrp="1"/>
          </p:cNvSpPr>
          <p:nvPr>
            <p:ph type="dt" sz="half" idx="10"/>
          </p:nvPr>
        </p:nvSpPr>
        <p:spPr>
          <a:xfrm>
            <a:off x="6973342" y="6356350"/>
            <a:ext cx="2743200" cy="365125"/>
          </a:xfrm>
        </p:spPr>
        <p:txBody>
          <a:bodyPr>
            <a:normAutofit/>
          </a:bodyPr>
          <a:lstStyle/>
          <a:p>
            <a:pPr algn="r">
              <a:spcAft>
                <a:spcPts val="600"/>
              </a:spcAft>
            </a:pPr>
            <a:fld id="{555B2E3B-946F-4F46-983E-F90C9D35111F}"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BE10F880-8E11-4C0D-B74E-EB0533AE8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109390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7C0F-5DCB-77B8-E284-C95CD490F82E}"/>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sz="3600" dirty="0"/>
              <a:t>Introduction </a:t>
            </a:r>
          </a:p>
        </p:txBody>
      </p:sp>
      <p:sp>
        <p:nvSpPr>
          <p:cNvPr id="3" name="Content Placeholder 2">
            <a:extLst>
              <a:ext uri="{FF2B5EF4-FFF2-40B4-BE49-F238E27FC236}">
                <a16:creationId xmlns:a16="http://schemas.microsoft.com/office/drawing/2014/main" id="{8C3CECC4-21A0-D5ED-600E-BC9F60BB848E}"/>
              </a:ext>
            </a:extLst>
          </p:cNvPr>
          <p:cNvSpPr>
            <a:spLocks noGrp="1"/>
          </p:cNvSpPr>
          <p:nvPr>
            <p:ph idx="1"/>
          </p:nvPr>
        </p:nvSpPr>
        <p:spPr>
          <a:xfrm>
            <a:off x="1136429" y="1953127"/>
            <a:ext cx="6467867" cy="3775659"/>
          </a:xfrm>
        </p:spPr>
        <p:txBody>
          <a:bodyPr anchor="ctr">
            <a:normAutofit/>
          </a:bodyPr>
          <a:lstStyle/>
          <a:p>
            <a:r>
              <a:rPr lang="en-US" sz="2400" dirty="0"/>
              <a:t>Manual data review is one of the required processes to ensure clinical data cleanness and readiness for analysis that are essential for subject safety and reliability of the submission documents.</a:t>
            </a:r>
          </a:p>
          <a:p>
            <a:endParaRPr lang="en-US" sz="2400" dirty="0"/>
          </a:p>
          <a:p>
            <a:r>
              <a:rPr lang="en-US" sz="2400" dirty="0"/>
              <a:t>It involves a visual checks of the CRF with a manual review of the data for illogical and inconsistent data.</a:t>
            </a:r>
          </a:p>
          <a:p>
            <a:endParaRPr lang="en-IN" sz="2400" dirty="0"/>
          </a:p>
        </p:txBody>
      </p:sp>
      <p:sp>
        <p:nvSpPr>
          <p:cNvPr id="5" name="Footer Placeholder 4">
            <a:extLst>
              <a:ext uri="{FF2B5EF4-FFF2-40B4-BE49-F238E27FC236}">
                <a16:creationId xmlns:a16="http://schemas.microsoft.com/office/drawing/2014/main" id="{B33CAF12-960B-1713-19F0-0F3D56C86CDA}"/>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92722FF2-15F9-67AA-9C07-9AF39918BF99}"/>
              </a:ext>
            </a:extLst>
          </p:cNvPr>
          <p:cNvSpPr>
            <a:spLocks noGrp="1"/>
          </p:cNvSpPr>
          <p:nvPr>
            <p:ph type="dt" sz="half" idx="10"/>
          </p:nvPr>
        </p:nvSpPr>
        <p:spPr>
          <a:xfrm>
            <a:off x="6973342" y="6356350"/>
            <a:ext cx="2743200" cy="365125"/>
          </a:xfrm>
        </p:spPr>
        <p:txBody>
          <a:bodyPr>
            <a:normAutofit/>
          </a:bodyPr>
          <a:lstStyle/>
          <a:p>
            <a:pPr algn="r">
              <a:spcAft>
                <a:spcPts val="600"/>
              </a:spcAft>
            </a:pPr>
            <a:fld id="{C509B269-C168-42C9-ACBD-2C2D2F3E01C7}"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1DDA4136-251B-903F-4A50-A2B9A5638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231251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876E-2E0D-8816-A551-1062FAC893D4}"/>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sz="3600" dirty="0"/>
              <a:t>Need to perform Manual Review</a:t>
            </a:r>
          </a:p>
        </p:txBody>
      </p:sp>
      <p:sp>
        <p:nvSpPr>
          <p:cNvPr id="3" name="Content Placeholder 2">
            <a:extLst>
              <a:ext uri="{FF2B5EF4-FFF2-40B4-BE49-F238E27FC236}">
                <a16:creationId xmlns:a16="http://schemas.microsoft.com/office/drawing/2014/main" id="{79B876CC-2262-E6A0-13E0-5855BC977E58}"/>
              </a:ext>
            </a:extLst>
          </p:cNvPr>
          <p:cNvSpPr>
            <a:spLocks noGrp="1"/>
          </p:cNvSpPr>
          <p:nvPr>
            <p:ph idx="1"/>
          </p:nvPr>
        </p:nvSpPr>
        <p:spPr>
          <a:xfrm>
            <a:off x="1136429" y="2278173"/>
            <a:ext cx="6467867" cy="3450613"/>
          </a:xfrm>
        </p:spPr>
        <p:txBody>
          <a:bodyPr anchor="ctr">
            <a:noAutofit/>
          </a:bodyPr>
          <a:lstStyle/>
          <a:p>
            <a:r>
              <a:rPr lang="en-US" sz="1800" dirty="0"/>
              <a:t>The checks which cannot be programmed in Database needs to be reviewed manually.</a:t>
            </a:r>
          </a:p>
          <a:p>
            <a:endParaRPr lang="en-US" sz="1800" dirty="0"/>
          </a:p>
          <a:p>
            <a:r>
              <a:rPr lang="en-US" sz="1800" dirty="0"/>
              <a:t>As clinical trial protocols are getting much more complex, and therefore complexity of manual data review will increase accordingly.</a:t>
            </a:r>
          </a:p>
          <a:p>
            <a:endParaRPr lang="en-US" sz="1800" dirty="0"/>
          </a:p>
          <a:p>
            <a:r>
              <a:rPr lang="en-US" sz="1800" dirty="0"/>
              <a:t>There are cases that use large amount of data i.e., data from multiple therapeutic area and multiple variables, and which variables to be used may differ depending on the clinical trial protocol design and/or the status of the subject. </a:t>
            </a:r>
          </a:p>
          <a:p>
            <a:pPr marL="0" indent="0">
              <a:buNone/>
            </a:pPr>
            <a:endParaRPr lang="en-US" sz="1800" dirty="0"/>
          </a:p>
          <a:p>
            <a:r>
              <a:rPr lang="en-US" sz="1800" dirty="0"/>
              <a:t>It requires complicated logical thinking, clinical and medical knowledge and expertise.</a:t>
            </a:r>
            <a:endParaRPr lang="en-IN" sz="1800" dirty="0"/>
          </a:p>
        </p:txBody>
      </p:sp>
      <p:sp>
        <p:nvSpPr>
          <p:cNvPr id="5" name="Footer Placeholder 4">
            <a:extLst>
              <a:ext uri="{FF2B5EF4-FFF2-40B4-BE49-F238E27FC236}">
                <a16:creationId xmlns:a16="http://schemas.microsoft.com/office/drawing/2014/main" id="{D977AA08-4859-8508-54B0-3EF11054BBA5}"/>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38CD0EB0-9045-4F1A-F04D-304AD44A56C8}"/>
              </a:ext>
            </a:extLst>
          </p:cNvPr>
          <p:cNvSpPr>
            <a:spLocks noGrp="1"/>
          </p:cNvSpPr>
          <p:nvPr>
            <p:ph type="dt" sz="half" idx="10"/>
          </p:nvPr>
        </p:nvSpPr>
        <p:spPr>
          <a:xfrm>
            <a:off x="6973342" y="6356350"/>
            <a:ext cx="2743200" cy="365125"/>
          </a:xfrm>
        </p:spPr>
        <p:txBody>
          <a:bodyPr>
            <a:normAutofit/>
          </a:bodyPr>
          <a:lstStyle/>
          <a:p>
            <a:pPr algn="r">
              <a:spcAft>
                <a:spcPts val="600"/>
              </a:spcAft>
            </a:pPr>
            <a:fld id="{4B03B6FC-C5C7-421B-9F0D-E12A05A8237D}"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A15E7FDD-9791-8668-BDE9-DCF07BF3A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337046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37F9-EA91-506D-45DE-E2C744DEC9E7}"/>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a:t>Roles involved in Manual review</a:t>
            </a:r>
          </a:p>
        </p:txBody>
      </p:sp>
      <p:sp>
        <p:nvSpPr>
          <p:cNvPr id="3" name="Content Placeholder 2">
            <a:extLst>
              <a:ext uri="{FF2B5EF4-FFF2-40B4-BE49-F238E27FC236}">
                <a16:creationId xmlns:a16="http://schemas.microsoft.com/office/drawing/2014/main" id="{17FEAA6F-D231-3DBA-3AB3-39FA9976EFFE}"/>
              </a:ext>
            </a:extLst>
          </p:cNvPr>
          <p:cNvSpPr>
            <a:spLocks noGrp="1"/>
          </p:cNvSpPr>
          <p:nvPr>
            <p:ph idx="1"/>
          </p:nvPr>
        </p:nvSpPr>
        <p:spPr>
          <a:xfrm>
            <a:off x="1136429" y="2278173"/>
            <a:ext cx="6467867" cy="3450613"/>
          </a:xfrm>
        </p:spPr>
        <p:txBody>
          <a:bodyPr anchor="ctr">
            <a:normAutofit/>
          </a:bodyPr>
          <a:lstStyle/>
          <a:p>
            <a:r>
              <a:rPr lang="en-IN" sz="2200"/>
              <a:t>Data Manager</a:t>
            </a:r>
          </a:p>
          <a:p>
            <a:r>
              <a:rPr lang="en-IN" sz="2200"/>
              <a:t> Medical/Safety Monitor </a:t>
            </a:r>
          </a:p>
          <a:p>
            <a:r>
              <a:rPr lang="en-IN" sz="2200"/>
              <a:t>Site Monitor</a:t>
            </a:r>
          </a:p>
          <a:p>
            <a:pPr marL="0" indent="0">
              <a:buNone/>
            </a:pPr>
            <a:r>
              <a:rPr lang="en-US" sz="2200" b="1"/>
              <a:t>Documents used to perform manual review are:</a:t>
            </a:r>
          </a:p>
          <a:p>
            <a:r>
              <a:rPr lang="en-US" sz="2200"/>
              <a:t> Protocol </a:t>
            </a:r>
          </a:p>
          <a:p>
            <a:r>
              <a:rPr lang="en-US" sz="2200"/>
              <a:t>Data validation Plan (DVP)</a:t>
            </a:r>
          </a:p>
          <a:p>
            <a:r>
              <a:rPr lang="en-US" sz="2200"/>
              <a:t>electronic CRF Completion Guidelines</a:t>
            </a:r>
          </a:p>
          <a:p>
            <a:r>
              <a:rPr lang="en-US" sz="2200"/>
              <a:t> Schedule of study activities</a:t>
            </a:r>
            <a:endParaRPr lang="en-IN" sz="2200"/>
          </a:p>
        </p:txBody>
      </p:sp>
      <p:sp>
        <p:nvSpPr>
          <p:cNvPr id="5" name="Footer Placeholder 4">
            <a:extLst>
              <a:ext uri="{FF2B5EF4-FFF2-40B4-BE49-F238E27FC236}">
                <a16:creationId xmlns:a16="http://schemas.microsoft.com/office/drawing/2014/main" id="{D7BD561B-92FA-84C8-AFD8-6AAA58D0084D}"/>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6AD02BC7-E238-9EE1-FB6F-1D081055D5DE}"/>
              </a:ext>
            </a:extLst>
          </p:cNvPr>
          <p:cNvSpPr>
            <a:spLocks noGrp="1"/>
          </p:cNvSpPr>
          <p:nvPr>
            <p:ph type="dt" sz="half" idx="10"/>
          </p:nvPr>
        </p:nvSpPr>
        <p:spPr>
          <a:xfrm>
            <a:off x="6973342" y="6356350"/>
            <a:ext cx="2743200" cy="365125"/>
          </a:xfrm>
        </p:spPr>
        <p:txBody>
          <a:bodyPr>
            <a:normAutofit/>
          </a:bodyPr>
          <a:lstStyle/>
          <a:p>
            <a:pPr algn="r">
              <a:spcAft>
                <a:spcPts val="600"/>
              </a:spcAft>
            </a:pPr>
            <a:fld id="{909200DA-94BC-40DD-9FCC-18F70F948528}"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12F4858E-9F31-937B-5F1A-F312A0A58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203575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A92E-42E0-13D6-2D12-A1561A6D5827}"/>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dirty="0"/>
              <a:t>Data validation Plan 1/3</a:t>
            </a:r>
          </a:p>
        </p:txBody>
      </p:sp>
      <p:sp>
        <p:nvSpPr>
          <p:cNvPr id="3" name="Content Placeholder 2">
            <a:extLst>
              <a:ext uri="{FF2B5EF4-FFF2-40B4-BE49-F238E27FC236}">
                <a16:creationId xmlns:a16="http://schemas.microsoft.com/office/drawing/2014/main" id="{6E91D8C0-44B8-7A52-8F89-BFB991C9823F}"/>
              </a:ext>
            </a:extLst>
          </p:cNvPr>
          <p:cNvSpPr>
            <a:spLocks noGrp="1"/>
          </p:cNvSpPr>
          <p:nvPr>
            <p:ph idx="1"/>
          </p:nvPr>
        </p:nvSpPr>
        <p:spPr>
          <a:xfrm>
            <a:off x="797387" y="1844422"/>
            <a:ext cx="6806910" cy="2140172"/>
          </a:xfrm>
        </p:spPr>
        <p:txBody>
          <a:bodyPr anchor="ctr">
            <a:normAutofit fontScale="92500" lnSpcReduction="10000"/>
          </a:bodyPr>
          <a:lstStyle/>
          <a:p>
            <a:r>
              <a:rPr lang="en-US" sz="2600" dirty="0"/>
              <a:t>Data validation Plan (DVP) is an important document to perform manual review.</a:t>
            </a:r>
          </a:p>
          <a:p>
            <a:r>
              <a:rPr lang="en-US" sz="2600" dirty="0"/>
              <a:t>Protocol understanding and requirement should be known.</a:t>
            </a:r>
          </a:p>
          <a:p>
            <a:r>
              <a:rPr lang="en-US" sz="2600" dirty="0"/>
              <a:t>Check description: A detailed description of manual data review which is to be performed</a:t>
            </a:r>
            <a:r>
              <a:rPr lang="en-US" sz="2400" dirty="0"/>
              <a:t>.</a:t>
            </a:r>
            <a:endParaRPr lang="en-IN" sz="2400" dirty="0"/>
          </a:p>
        </p:txBody>
      </p:sp>
      <p:sp>
        <p:nvSpPr>
          <p:cNvPr id="5" name="Footer Placeholder 4">
            <a:extLst>
              <a:ext uri="{FF2B5EF4-FFF2-40B4-BE49-F238E27FC236}">
                <a16:creationId xmlns:a16="http://schemas.microsoft.com/office/drawing/2014/main" id="{9560B104-8861-2426-0047-EE775374768A}"/>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BF428A67-86B9-2967-0FC2-491906022771}"/>
              </a:ext>
            </a:extLst>
          </p:cNvPr>
          <p:cNvSpPr>
            <a:spLocks noGrp="1"/>
          </p:cNvSpPr>
          <p:nvPr>
            <p:ph type="dt" sz="half" idx="10"/>
          </p:nvPr>
        </p:nvSpPr>
        <p:spPr>
          <a:xfrm>
            <a:off x="6973342" y="6356350"/>
            <a:ext cx="2743200" cy="365125"/>
          </a:xfrm>
        </p:spPr>
        <p:txBody>
          <a:bodyPr>
            <a:normAutofit/>
          </a:bodyPr>
          <a:lstStyle/>
          <a:p>
            <a:pPr algn="r">
              <a:spcAft>
                <a:spcPts val="600"/>
              </a:spcAft>
            </a:pPr>
            <a:fld id="{C2486918-764A-4E50-B65C-FCD4C8E0E09F}"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10;&#10;Description automatically generated with medium confidence">
            <a:extLst>
              <a:ext uri="{FF2B5EF4-FFF2-40B4-BE49-F238E27FC236}">
                <a16:creationId xmlns:a16="http://schemas.microsoft.com/office/drawing/2014/main" id="{BAEB1510-A438-F091-BAFD-A3CBEB59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graphicFrame>
        <p:nvGraphicFramePr>
          <p:cNvPr id="32" name="Table 32">
            <a:extLst>
              <a:ext uri="{FF2B5EF4-FFF2-40B4-BE49-F238E27FC236}">
                <a16:creationId xmlns:a16="http://schemas.microsoft.com/office/drawing/2014/main" id="{A1322EB1-ADB0-900F-8DF5-37BD79027ECA}"/>
              </a:ext>
            </a:extLst>
          </p:cNvPr>
          <p:cNvGraphicFramePr>
            <a:graphicFrameLocks noGrp="1"/>
          </p:cNvGraphicFramePr>
          <p:nvPr>
            <p:extLst>
              <p:ext uri="{D42A27DB-BD31-4B8C-83A1-F6EECF244321}">
                <p14:modId xmlns:p14="http://schemas.microsoft.com/office/powerpoint/2010/main" val="2730856999"/>
              </p:ext>
            </p:extLst>
          </p:nvPr>
        </p:nvGraphicFramePr>
        <p:xfrm>
          <a:off x="336732" y="4253229"/>
          <a:ext cx="8917710" cy="2103120"/>
        </p:xfrm>
        <a:graphic>
          <a:graphicData uri="http://schemas.openxmlformats.org/drawingml/2006/table">
            <a:tbl>
              <a:tblPr firstRow="1" bandRow="1">
                <a:tableStyleId>{793D81CF-94F2-401A-BA57-92F5A7B2D0C5}</a:tableStyleId>
              </a:tblPr>
              <a:tblGrid>
                <a:gridCol w="1272773">
                  <a:extLst>
                    <a:ext uri="{9D8B030D-6E8A-4147-A177-3AD203B41FA5}">
                      <a16:colId xmlns:a16="http://schemas.microsoft.com/office/drawing/2014/main" val="696435589"/>
                    </a:ext>
                  </a:extLst>
                </a:gridCol>
                <a:gridCol w="1239605">
                  <a:extLst>
                    <a:ext uri="{9D8B030D-6E8A-4147-A177-3AD203B41FA5}">
                      <a16:colId xmlns:a16="http://schemas.microsoft.com/office/drawing/2014/main" val="2164762570"/>
                    </a:ext>
                  </a:extLst>
                </a:gridCol>
                <a:gridCol w="1229360">
                  <a:extLst>
                    <a:ext uri="{9D8B030D-6E8A-4147-A177-3AD203B41FA5}">
                      <a16:colId xmlns:a16="http://schemas.microsoft.com/office/drawing/2014/main" val="3729921187"/>
                    </a:ext>
                  </a:extLst>
                </a:gridCol>
                <a:gridCol w="1595120">
                  <a:extLst>
                    <a:ext uri="{9D8B030D-6E8A-4147-A177-3AD203B41FA5}">
                      <a16:colId xmlns:a16="http://schemas.microsoft.com/office/drawing/2014/main" val="1476800246"/>
                    </a:ext>
                  </a:extLst>
                </a:gridCol>
                <a:gridCol w="2226185">
                  <a:extLst>
                    <a:ext uri="{9D8B030D-6E8A-4147-A177-3AD203B41FA5}">
                      <a16:colId xmlns:a16="http://schemas.microsoft.com/office/drawing/2014/main" val="893281280"/>
                    </a:ext>
                  </a:extLst>
                </a:gridCol>
                <a:gridCol w="1354667">
                  <a:extLst>
                    <a:ext uri="{9D8B030D-6E8A-4147-A177-3AD203B41FA5}">
                      <a16:colId xmlns:a16="http://schemas.microsoft.com/office/drawing/2014/main" val="2989272572"/>
                    </a:ext>
                  </a:extLst>
                </a:gridCol>
              </a:tblGrid>
              <a:tr h="464109">
                <a:tc>
                  <a:txBody>
                    <a:bodyPr/>
                    <a:lstStyle/>
                    <a:p>
                      <a:r>
                        <a:rPr lang="en-IN" sz="1400" dirty="0"/>
                        <a:t>Module</a:t>
                      </a:r>
                      <a:r>
                        <a:rPr lang="en-IN" dirty="0"/>
                        <a:t> </a:t>
                      </a:r>
                      <a:r>
                        <a:rPr lang="en-IN" sz="1400" dirty="0"/>
                        <a:t>Name</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Visit Name</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Validation Type</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Question/Item</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Edit Check Description</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200" dirty="0"/>
                        <a:t>Quey Text Message</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708820970"/>
                  </a:ext>
                </a:extLst>
              </a:tr>
              <a:tr h="1419626">
                <a:tc>
                  <a:txBody>
                    <a:bodyPr/>
                    <a:lstStyle/>
                    <a:p>
                      <a:r>
                        <a:rPr lang="en-IN" sz="1400" dirty="0"/>
                        <a:t>Demographic Data</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Screening</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Manual</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US" sz="1400" dirty="0"/>
                        <a:t>If Female, is subject of childbearing potential?</a:t>
                      </a:r>
                      <a:endParaRPr lang="en-IN" sz="14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US" sz="1400" dirty="0"/>
                        <a:t>1. If response is checked as 'Yes' then ensure no Medical History records of Postmenopausal, Tubectomy or Tubal ligation or Hysterectomy are present.</a:t>
                      </a:r>
                      <a:endParaRPr lang="en-IN" sz="14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tc>
                  <a:txBody>
                    <a:bodyPr/>
                    <a:lstStyle/>
                    <a:p>
                      <a:r>
                        <a:rPr lang="en-IN" sz="1400" dirty="0"/>
                        <a:t>As per discrepancy</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146954659"/>
                  </a:ext>
                </a:extLst>
              </a:tr>
            </a:tbl>
          </a:graphicData>
        </a:graphic>
      </p:graphicFrame>
    </p:spTree>
    <p:extLst>
      <p:ext uri="{BB962C8B-B14F-4D97-AF65-F5344CB8AC3E}">
        <p14:creationId xmlns:p14="http://schemas.microsoft.com/office/powerpoint/2010/main" val="340215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FC49-BFE9-CFD3-AD29-FABF9E098C1B}"/>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sz="3600" dirty="0"/>
              <a:t>Data validation plan 2/3</a:t>
            </a:r>
          </a:p>
        </p:txBody>
      </p:sp>
      <p:sp>
        <p:nvSpPr>
          <p:cNvPr id="3" name="Content Placeholder 2">
            <a:extLst>
              <a:ext uri="{FF2B5EF4-FFF2-40B4-BE49-F238E27FC236}">
                <a16:creationId xmlns:a16="http://schemas.microsoft.com/office/drawing/2014/main" id="{9D992055-0356-4A56-CDA6-A0BDED814726}"/>
              </a:ext>
            </a:extLst>
          </p:cNvPr>
          <p:cNvSpPr>
            <a:spLocks noGrp="1"/>
          </p:cNvSpPr>
          <p:nvPr>
            <p:ph idx="1"/>
          </p:nvPr>
        </p:nvSpPr>
        <p:spPr>
          <a:xfrm>
            <a:off x="1136429" y="2278173"/>
            <a:ext cx="6467867" cy="3450613"/>
          </a:xfrm>
        </p:spPr>
        <p:txBody>
          <a:bodyPr anchor="ctr">
            <a:normAutofit/>
          </a:bodyPr>
          <a:lstStyle/>
          <a:p>
            <a:r>
              <a:rPr lang="en-US" sz="2400" dirty="0"/>
              <a:t>Query Text and/or Action :- Query text to be used in case findings, need clarification or correction by clinical trial sites and/or action to be taken as part of the data review task.</a:t>
            </a:r>
          </a:p>
          <a:p>
            <a:endParaRPr lang="en-US" sz="2400" dirty="0"/>
          </a:p>
          <a:p>
            <a:r>
              <a:rPr lang="en-US" sz="2400" dirty="0"/>
              <a:t>Suggested Frequency :- how often this review should be performed at minimum (Monthly, Quarterly, etc.). This may vary based on the length of the trial and specific milestones.</a:t>
            </a:r>
            <a:endParaRPr lang="en-IN" sz="2400" dirty="0"/>
          </a:p>
        </p:txBody>
      </p:sp>
      <p:sp>
        <p:nvSpPr>
          <p:cNvPr id="5" name="Footer Placeholder 4">
            <a:extLst>
              <a:ext uri="{FF2B5EF4-FFF2-40B4-BE49-F238E27FC236}">
                <a16:creationId xmlns:a16="http://schemas.microsoft.com/office/drawing/2014/main" id="{D871A76D-129D-0874-0526-1795C2B9C547}"/>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39CD61D2-7A9F-4784-8084-5D2E63F330E0}"/>
              </a:ext>
            </a:extLst>
          </p:cNvPr>
          <p:cNvSpPr>
            <a:spLocks noGrp="1"/>
          </p:cNvSpPr>
          <p:nvPr>
            <p:ph type="dt" sz="half" idx="10"/>
          </p:nvPr>
        </p:nvSpPr>
        <p:spPr>
          <a:xfrm>
            <a:off x="6973342" y="6356350"/>
            <a:ext cx="2743200" cy="365125"/>
          </a:xfrm>
        </p:spPr>
        <p:txBody>
          <a:bodyPr>
            <a:normAutofit/>
          </a:bodyPr>
          <a:lstStyle/>
          <a:p>
            <a:pPr algn="r">
              <a:spcAft>
                <a:spcPts val="600"/>
              </a:spcAft>
            </a:pPr>
            <a:fld id="{C2486918-764A-4E50-B65C-FCD4C8E0E09F}"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98A5A93B-3B58-73E0-23C0-7D4E4BD9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47194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44B3-9638-D465-F26E-CA54971E1287}"/>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sz="3600" dirty="0"/>
              <a:t>Data validation plan 3/3</a:t>
            </a:r>
          </a:p>
        </p:txBody>
      </p:sp>
      <p:sp>
        <p:nvSpPr>
          <p:cNvPr id="3" name="Content Placeholder 2">
            <a:extLst>
              <a:ext uri="{FF2B5EF4-FFF2-40B4-BE49-F238E27FC236}">
                <a16:creationId xmlns:a16="http://schemas.microsoft.com/office/drawing/2014/main" id="{84DEEC13-68DD-C8BF-1F4B-C475BFA6BBD8}"/>
              </a:ext>
            </a:extLst>
          </p:cNvPr>
          <p:cNvSpPr>
            <a:spLocks noGrp="1"/>
          </p:cNvSpPr>
          <p:nvPr>
            <p:ph idx="1"/>
          </p:nvPr>
        </p:nvSpPr>
        <p:spPr>
          <a:xfrm>
            <a:off x="1136429" y="2278173"/>
            <a:ext cx="6467867" cy="3450613"/>
          </a:xfrm>
        </p:spPr>
        <p:txBody>
          <a:bodyPr anchor="ctr">
            <a:noAutofit/>
          </a:bodyPr>
          <a:lstStyle/>
          <a:p>
            <a:r>
              <a:rPr lang="en-US" sz="1800" dirty="0"/>
              <a:t>The Data Manager extract data listings from database in Excel format.</a:t>
            </a:r>
          </a:p>
          <a:p>
            <a:endParaRPr lang="en-US" sz="1800" dirty="0"/>
          </a:p>
          <a:p>
            <a:r>
              <a:rPr lang="en-US" sz="1800" dirty="0"/>
              <a:t>Review data manually as per check description, applies excel formulas to ease review &amp; identify issues.</a:t>
            </a:r>
          </a:p>
          <a:p>
            <a:endParaRPr lang="en-US" sz="1800" dirty="0"/>
          </a:p>
          <a:p>
            <a:r>
              <a:rPr lang="en-US" sz="1800" dirty="0"/>
              <a:t>Example: =</a:t>
            </a:r>
            <a:r>
              <a:rPr lang="en-US" sz="1800" dirty="0" err="1"/>
              <a:t>Vlookup</a:t>
            </a:r>
            <a:r>
              <a:rPr lang="en-US" sz="1800" dirty="0"/>
              <a:t>, Concatenate, =A=B (True/False)</a:t>
            </a:r>
          </a:p>
          <a:p>
            <a:pPr marL="0" indent="0">
              <a:buNone/>
            </a:pPr>
            <a:endParaRPr lang="en-US" sz="1800" dirty="0"/>
          </a:p>
          <a:p>
            <a:r>
              <a:rPr lang="en-US" sz="1800" dirty="0"/>
              <a:t>Review and reconcile the data from multiple eCRF listings.</a:t>
            </a:r>
          </a:p>
          <a:p>
            <a:pPr marL="0" indent="0">
              <a:buNone/>
            </a:pPr>
            <a:endParaRPr lang="en-US" sz="1800" dirty="0"/>
          </a:p>
          <a:p>
            <a:r>
              <a:rPr lang="en-US" sz="1800" dirty="0"/>
              <a:t>If case of any discrepancies, raise queries in Database.</a:t>
            </a:r>
            <a:endParaRPr lang="en-IN" sz="1800" dirty="0"/>
          </a:p>
        </p:txBody>
      </p:sp>
      <p:sp>
        <p:nvSpPr>
          <p:cNvPr id="5" name="Footer Placeholder 4">
            <a:extLst>
              <a:ext uri="{FF2B5EF4-FFF2-40B4-BE49-F238E27FC236}">
                <a16:creationId xmlns:a16="http://schemas.microsoft.com/office/drawing/2014/main" id="{E5452D88-9AE4-EE9E-07E5-7322D4C6292D}"/>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8192C3CE-E76A-D33F-36A9-EA3F9B5A98A0}"/>
              </a:ext>
            </a:extLst>
          </p:cNvPr>
          <p:cNvSpPr>
            <a:spLocks noGrp="1"/>
          </p:cNvSpPr>
          <p:nvPr>
            <p:ph type="dt" sz="half" idx="10"/>
          </p:nvPr>
        </p:nvSpPr>
        <p:spPr>
          <a:xfrm>
            <a:off x="6973342" y="6356350"/>
            <a:ext cx="2743200" cy="365125"/>
          </a:xfrm>
        </p:spPr>
        <p:txBody>
          <a:bodyPr>
            <a:normAutofit/>
          </a:bodyPr>
          <a:lstStyle/>
          <a:p>
            <a:pPr algn="r">
              <a:spcAft>
                <a:spcPts val="600"/>
              </a:spcAft>
            </a:pPr>
            <a:fld id="{C2486918-764A-4E50-B65C-FCD4C8E0E09F}"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6D2181FC-03B8-51DB-860A-A45557101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80549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CB18-C90C-021D-F288-9017A774568F}"/>
              </a:ext>
            </a:extLst>
          </p:cNvPr>
          <p:cNvSpPr>
            <a:spLocks noGrp="1"/>
          </p:cNvSpPr>
          <p:nvPr>
            <p:ph type="title"/>
          </p:nvPr>
        </p:nvSpPr>
        <p:spPr>
          <a:xfrm>
            <a:off x="1136428" y="627564"/>
            <a:ext cx="7474172" cy="1325563"/>
          </a:xfrm>
        </p:spPr>
        <p:txBody>
          <a:bodyPr>
            <a:normAutofit/>
          </a:bodyPr>
          <a:lstStyle/>
          <a:p>
            <a:pPr marL="571500" indent="-571500">
              <a:buFont typeface="Wingdings" panose="05000000000000000000" pitchFamily="2" charset="2"/>
              <a:buChar char="q"/>
            </a:pPr>
            <a:r>
              <a:rPr lang="en-IN" sz="3600" dirty="0"/>
              <a:t>References</a:t>
            </a:r>
          </a:p>
        </p:txBody>
      </p:sp>
      <p:sp>
        <p:nvSpPr>
          <p:cNvPr id="3" name="Content Placeholder 2">
            <a:extLst>
              <a:ext uri="{FF2B5EF4-FFF2-40B4-BE49-F238E27FC236}">
                <a16:creationId xmlns:a16="http://schemas.microsoft.com/office/drawing/2014/main" id="{71344B1F-66B7-5CFA-43CF-7895C72FB9FD}"/>
              </a:ext>
            </a:extLst>
          </p:cNvPr>
          <p:cNvSpPr>
            <a:spLocks noGrp="1"/>
          </p:cNvSpPr>
          <p:nvPr>
            <p:ph idx="1"/>
          </p:nvPr>
        </p:nvSpPr>
        <p:spPr>
          <a:xfrm>
            <a:off x="568960" y="2123440"/>
            <a:ext cx="7559039" cy="1686952"/>
          </a:xfrm>
        </p:spPr>
        <p:txBody>
          <a:bodyPr anchor="ctr">
            <a:normAutofit/>
          </a:bodyPr>
          <a:lstStyle/>
          <a:p>
            <a:pPr marL="0" indent="0">
              <a:buNone/>
            </a:pPr>
            <a:endParaRPr lang="en-IN" sz="2400" dirty="0"/>
          </a:p>
          <a:p>
            <a:pPr marL="0" indent="0">
              <a:buNone/>
            </a:pPr>
            <a:r>
              <a:rPr lang="en-IN" sz="2400" dirty="0">
                <a:hlinkClick r:id="rId2"/>
              </a:rPr>
              <a:t>https://pubmed.ncbi.nlm.nih.gov/30251611/</a:t>
            </a:r>
            <a:endParaRPr lang="en-IN" sz="2400" dirty="0"/>
          </a:p>
          <a:p>
            <a:pPr marL="0" indent="0">
              <a:buNone/>
            </a:pPr>
            <a:r>
              <a:rPr lang="en-IN" sz="2400" dirty="0">
                <a:hlinkClick r:id="rId3"/>
              </a:rPr>
              <a:t>https://processmap.tghn.org/mapnode/clinical-data-management-system</a:t>
            </a:r>
            <a:endParaRPr lang="en-IN" sz="2400" dirty="0"/>
          </a:p>
          <a:p>
            <a:pPr marL="0" indent="0">
              <a:buNone/>
            </a:pPr>
            <a:endParaRPr lang="en-IN" sz="2400" dirty="0"/>
          </a:p>
          <a:p>
            <a:pPr marL="0" indent="0">
              <a:buNone/>
            </a:pPr>
            <a:endParaRPr lang="en-IN" sz="2400" dirty="0"/>
          </a:p>
        </p:txBody>
      </p:sp>
      <p:sp>
        <p:nvSpPr>
          <p:cNvPr id="5" name="Footer Placeholder 4">
            <a:extLst>
              <a:ext uri="{FF2B5EF4-FFF2-40B4-BE49-F238E27FC236}">
                <a16:creationId xmlns:a16="http://schemas.microsoft.com/office/drawing/2014/main" id="{56DB8ABB-3BFE-91FC-BE80-01D8A93D19E4}"/>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               </a:t>
            </a:r>
          </a:p>
        </p:txBody>
      </p:sp>
      <p:sp>
        <p:nvSpPr>
          <p:cNvPr id="4" name="Date Placeholder 3">
            <a:extLst>
              <a:ext uri="{FF2B5EF4-FFF2-40B4-BE49-F238E27FC236}">
                <a16:creationId xmlns:a16="http://schemas.microsoft.com/office/drawing/2014/main" id="{FB7A895F-CDA6-AB3E-F77F-3593A090787C}"/>
              </a:ext>
            </a:extLst>
          </p:cNvPr>
          <p:cNvSpPr>
            <a:spLocks noGrp="1"/>
          </p:cNvSpPr>
          <p:nvPr>
            <p:ph type="dt" sz="half" idx="10"/>
          </p:nvPr>
        </p:nvSpPr>
        <p:spPr>
          <a:xfrm>
            <a:off x="6973342" y="6356350"/>
            <a:ext cx="2743200" cy="365125"/>
          </a:xfrm>
        </p:spPr>
        <p:txBody>
          <a:bodyPr>
            <a:normAutofit/>
          </a:bodyPr>
          <a:lstStyle/>
          <a:p>
            <a:pPr algn="r">
              <a:spcAft>
                <a:spcPts val="600"/>
              </a:spcAft>
            </a:pPr>
            <a:fld id="{C2486918-764A-4E50-B65C-FCD4C8E0E09F}" type="datetime1">
              <a:rPr lang="en-IN" sz="1050">
                <a:solidFill>
                  <a:schemeClr val="tx1">
                    <a:lumMod val="75000"/>
                    <a:lumOff val="25000"/>
                  </a:schemeClr>
                </a:solidFill>
              </a:rPr>
              <a:pPr algn="r">
                <a:spcAft>
                  <a:spcPts val="600"/>
                </a:spcAft>
              </a:pPr>
              <a:t>23-02-2023</a:t>
            </a:fld>
            <a:endParaRPr lang="en-IN" sz="1050">
              <a:solidFill>
                <a:schemeClr val="tx1">
                  <a:lumMod val="75000"/>
                  <a:lumOff val="25000"/>
                </a:schemeClr>
              </a:solidFill>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980ED2A9-992B-C05B-91E0-612DD68331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Tree>
    <p:extLst>
      <p:ext uri="{BB962C8B-B14F-4D97-AF65-F5344CB8AC3E}">
        <p14:creationId xmlns:p14="http://schemas.microsoft.com/office/powerpoint/2010/main" val="2434853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554</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MANUAL REVIEW</vt:lpstr>
      <vt:lpstr>Contents</vt:lpstr>
      <vt:lpstr>Introduction </vt:lpstr>
      <vt:lpstr>Need to perform Manual Review</vt:lpstr>
      <vt:lpstr>Roles involved in Manual review</vt:lpstr>
      <vt:lpstr>Data validation Plan 1/3</vt:lpstr>
      <vt:lpstr>Data validation plan 2/3</vt:lpstr>
      <vt:lpstr>Data validation plan 3/3</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REVIEW</dc:title>
  <dc:creator>Sonal Takarkhede</dc:creator>
  <cp:lastModifiedBy>Aarti Yadgire</cp:lastModifiedBy>
  <cp:revision>3</cp:revision>
  <dcterms:created xsi:type="dcterms:W3CDTF">2023-02-22T14:03:20Z</dcterms:created>
  <dcterms:modified xsi:type="dcterms:W3CDTF">2023-02-23T10:56:48Z</dcterms:modified>
</cp:coreProperties>
</file>