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085" y="1998345"/>
            <a:ext cx="8872220" cy="110363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>
                <a:solidFill>
                  <a:schemeClr val="accent4"/>
                </a:solidFill>
                <a:effectLst/>
              </a:rPr>
              <a:t>Writing Monitoring Visit </a:t>
            </a:r>
            <a:r>
              <a:rPr lang="en-US" sz="4400" dirty="0">
                <a:solidFill>
                  <a:schemeClr val="accent4"/>
                </a:solidFill>
                <a:effectLst/>
              </a:rPr>
              <a:t>R</a:t>
            </a:r>
            <a:r>
              <a:rPr lang="en-US" sz="4400">
                <a:solidFill>
                  <a:schemeClr val="accent4"/>
                </a:solidFill>
                <a:effectLst/>
              </a:rPr>
              <a:t>eport</a:t>
            </a:r>
            <a:endParaRPr lang="en-US" sz="4400" dirty="0">
              <a:solidFill>
                <a:schemeClr val="accent4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490" y="3529330"/>
            <a:ext cx="3373755" cy="447040"/>
          </a:xfrm>
        </p:spPr>
        <p:txBody>
          <a:bodyPr/>
          <a:lstStyle/>
          <a:p>
            <a:r>
              <a:rPr lang="en-US" dirty="0"/>
              <a:t>Presented by- </a:t>
            </a:r>
            <a:r>
              <a:rPr lang="en-US" dirty="0" err="1"/>
              <a:t>Arti</a:t>
            </a:r>
            <a:r>
              <a:rPr lang="en-US" dirty="0"/>
              <a:t>,</a:t>
            </a:r>
            <a:r>
              <a:rPr lang="en-US" dirty="0" err="1"/>
              <a:t>Gayatri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023745" y="2118995"/>
            <a:ext cx="7962265" cy="129349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repo2"/>
          <p:cNvPicPr>
            <a:picLocks noChangeAspect="1"/>
          </p:cNvPicPr>
          <p:nvPr/>
        </p:nvPicPr>
        <p:blipFill>
          <a:blip r:embed="rId1"/>
          <a:srcRect l="40205" t="16548" r="35907" b="18158"/>
          <a:stretch>
            <a:fillRect/>
          </a:stretch>
        </p:blipFill>
        <p:spPr>
          <a:xfrm rot="20340000">
            <a:off x="3115310" y="3937000"/>
            <a:ext cx="1626235" cy="235013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t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4900" y="1600200"/>
            <a:ext cx="4352925" cy="33635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9420" y="446405"/>
            <a:ext cx="3148965" cy="1096645"/>
          </a:xfrm>
        </p:spPr>
        <p:txBody>
          <a:bodyPr/>
          <a:lstStyle/>
          <a:p>
            <a:r>
              <a:rPr lang="en-US" u="sng" dirty="0"/>
              <a:t>Content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0" y="1543050"/>
            <a:ext cx="6849110" cy="3620135"/>
          </a:xfrm>
        </p:spPr>
        <p:txBody>
          <a:bodyPr/>
          <a:lstStyle/>
          <a:p>
            <a:r>
              <a:rPr lang="en-US" sz="2800" dirty="0"/>
              <a:t>Introduction</a:t>
            </a:r>
            <a:endParaRPr lang="en-US" sz="2800" dirty="0"/>
          </a:p>
          <a:p>
            <a:r>
              <a:rPr lang="en-US" sz="2800" dirty="0"/>
              <a:t>Importance of  monitoring visit report</a:t>
            </a:r>
            <a:endParaRPr lang="en-US" sz="2800" dirty="0"/>
          </a:p>
          <a:p>
            <a:r>
              <a:rPr lang="en-US" sz="2800" dirty="0"/>
              <a:t>Fundamental of MVRs</a:t>
            </a:r>
            <a:endParaRPr lang="en-US" sz="2800" dirty="0"/>
          </a:p>
          <a:p>
            <a:r>
              <a:rPr lang="en-US" sz="2800" dirty="0"/>
              <a:t>Report content</a:t>
            </a:r>
            <a:endParaRPr lang="en-US" sz="2800" dirty="0"/>
          </a:p>
          <a:p>
            <a:r>
              <a:rPr lang="en-US" sz="2800" dirty="0"/>
              <a:t>From Audit View</a:t>
            </a:r>
            <a:endParaRPr lang="en-US" sz="2800" dirty="0"/>
          </a:p>
          <a:p>
            <a:r>
              <a:rPr lang="en-US" sz="2800" dirty="0"/>
              <a:t>Reference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510" y="363855"/>
            <a:ext cx="3646170" cy="736600"/>
          </a:xfrm>
        </p:spPr>
        <p:txBody>
          <a:bodyPr/>
          <a:lstStyle/>
          <a:p>
            <a:r>
              <a:rPr lang="en-US" sz="3600" u="sng" dirty="0"/>
              <a:t>Introduction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3945" y="1433195"/>
            <a:ext cx="7665720" cy="4526280"/>
          </a:xfrm>
        </p:spPr>
        <p:txBody>
          <a:bodyPr/>
          <a:lstStyle/>
          <a:p>
            <a:pPr>
              <a:buFont typeface="Wingdings" panose="05000000000000000000" charset="0"/>
              <a:buChar char="q"/>
            </a:pPr>
            <a:r>
              <a:rPr lang="en-US" sz="2400" dirty="0"/>
              <a:t>Monitoring visit report</a:t>
            </a:r>
            <a:r>
              <a:rPr lang="en-IN" altLang="en-US" sz="2400" dirty="0"/>
              <a:t>;</a:t>
            </a:r>
            <a:endParaRPr lang="en-IN" altLang="en-US" sz="2400" dirty="0"/>
          </a:p>
          <a:p>
            <a:pPr marL="0" indent="0">
              <a:buNone/>
            </a:pPr>
            <a:r>
              <a:rPr lang="en-US" sz="2000" dirty="0"/>
              <a:t>A written report from the monitor to the sponsor after each site visit and/ or other trial-related communication according to the sponsor’s SOP’s.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Monitoring visit report should be in written documentation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000" dirty="0"/>
              <a:t>Report should be traceable</a:t>
            </a:r>
            <a:endParaRPr lang="en-US" sz="2000" dirty="0"/>
          </a:p>
          <a:p>
            <a:r>
              <a:rPr lang="en-US" sz="2000" dirty="0"/>
              <a:t>Report should include confirmation of findings and resolution</a:t>
            </a:r>
            <a:endParaRPr lang="en-US" sz="2000" dirty="0"/>
          </a:p>
          <a:p>
            <a:r>
              <a:rPr lang="en-US" sz="2000" dirty="0"/>
              <a:t>Review and follow-up of report </a:t>
            </a:r>
            <a:endParaRPr lang="en-US" sz="2000" dirty="0"/>
          </a:p>
        </p:txBody>
      </p:sp>
      <p:pic>
        <p:nvPicPr>
          <p:cNvPr id="6" name="Content Placeholder 5" descr="moni1"/>
          <p:cNvPicPr>
            <a:picLocks noChangeAspect="1"/>
          </p:cNvPicPr>
          <p:nvPr>
            <p:ph sz="half" idx="2"/>
          </p:nvPr>
        </p:nvPicPr>
        <p:blipFill>
          <a:blip r:embed="rId1"/>
          <a:srcRect l="6472" t="14316" r="7015" b="8859"/>
          <a:stretch>
            <a:fillRect/>
          </a:stretch>
        </p:blipFill>
        <p:spPr>
          <a:xfrm>
            <a:off x="8870315" y="2439670"/>
            <a:ext cx="2993390" cy="177228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95" y="819150"/>
            <a:ext cx="7484745" cy="569595"/>
          </a:xfrm>
        </p:spPr>
        <p:txBody>
          <a:bodyPr/>
          <a:lstStyle/>
          <a:p>
            <a:r>
              <a:rPr lang="en-US" sz="3200" u="sng" dirty="0"/>
              <a:t>Importance of monitoring visit report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515" y="1766570"/>
            <a:ext cx="8498205" cy="4526280"/>
          </a:xfrm>
        </p:spPr>
        <p:txBody>
          <a:bodyPr/>
          <a:lstStyle/>
          <a:p>
            <a:r>
              <a:rPr lang="en-US" sz="2000" dirty="0"/>
              <a:t>Monitoring visit report is essential to show that The site is compliant with regulations and the study protocol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also demonstrates the improvements sites make when issues are discovered and who is responsible for them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Reports from previous visits serve as starting point for the next visit and ensure follow up items aren’t forgotten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535" y="439420"/>
            <a:ext cx="5248275" cy="857885"/>
          </a:xfrm>
        </p:spPr>
        <p:txBody>
          <a:bodyPr/>
          <a:lstStyle/>
          <a:p>
            <a:r>
              <a:rPr lang="en-US" sz="3200" u="sng" dirty="0"/>
              <a:t>Fundamental of MVR's</a:t>
            </a:r>
            <a:endParaRPr lang="en-US" sz="3200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3474085" y="1857375"/>
            <a:ext cx="3021330" cy="7708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2800">
                <a:solidFill>
                  <a:schemeClr val="tx1"/>
                </a:solidFill>
              </a:rPr>
              <a:t>Summary</a:t>
            </a:r>
            <a:endParaRPr lang="en-IN" altLang="en-US" sz="280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503930" y="2938145"/>
            <a:ext cx="2991485" cy="74041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2800">
                <a:solidFill>
                  <a:schemeClr val="tx1"/>
                </a:solidFill>
              </a:rPr>
              <a:t>Actions</a:t>
            </a:r>
            <a:endParaRPr lang="en-IN" altLang="en-US" sz="280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503930" y="3985895"/>
            <a:ext cx="2991485" cy="740410"/>
          </a:xfrm>
          <a:prstGeom prst="flowChartAlternateProcess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2800">
                <a:solidFill>
                  <a:schemeClr val="tx1"/>
                </a:solidFill>
              </a:rPr>
              <a:t>Resolutions</a:t>
            </a:r>
            <a:endParaRPr lang="en-IN" altLang="en-US" sz="280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45" y="425768"/>
            <a:ext cx="10972800" cy="1143000"/>
          </a:xfrm>
        </p:spPr>
        <p:txBody>
          <a:bodyPr/>
          <a:lstStyle/>
          <a:p>
            <a:r>
              <a:rPr lang="en-US" sz="3200" u="sng" dirty="0"/>
              <a:t>Report content (1/2)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3135" y="1721485"/>
            <a:ext cx="5376672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q"/>
            </a:pPr>
            <a:r>
              <a:rPr lang="en-US" sz="2400" dirty="0"/>
              <a:t>Prefatory matters </a:t>
            </a:r>
            <a:endParaRPr lang="en-US" sz="2400" dirty="0"/>
          </a:p>
          <a:p>
            <a:r>
              <a:rPr lang="en-US" sz="2000" dirty="0"/>
              <a:t>Date and time </a:t>
            </a:r>
            <a:endParaRPr lang="en-US" sz="2000" dirty="0"/>
          </a:p>
          <a:p>
            <a:r>
              <a:rPr lang="en-US" sz="2000" dirty="0"/>
              <a:t>Name of monitor</a:t>
            </a:r>
            <a:endParaRPr lang="en-US" sz="2000" dirty="0"/>
          </a:p>
          <a:p>
            <a:r>
              <a:rPr lang="en-US" sz="2000" dirty="0"/>
              <a:t>Name of site and PI</a:t>
            </a:r>
            <a:endParaRPr lang="en-US" sz="2000" dirty="0"/>
          </a:p>
          <a:p>
            <a:r>
              <a:rPr lang="en-US" sz="2000" dirty="0"/>
              <a:t>Whom contacted and accompanied</a:t>
            </a:r>
            <a:endParaRPr lang="en-US" sz="2000" dirty="0"/>
          </a:p>
          <a:p>
            <a:r>
              <a:rPr lang="en-US" sz="2000" dirty="0"/>
              <a:t>Type of visit</a:t>
            </a:r>
            <a:endParaRPr lang="en-US" sz="2000" dirty="0"/>
          </a:p>
          <a:p>
            <a:endParaRPr lang="en-US" sz="2000" dirty="0"/>
          </a:p>
          <a:p>
            <a:pPr>
              <a:buFont typeface="Wingdings" panose="05000000000000000000" charset="0"/>
              <a:buChar char="q"/>
            </a:pPr>
            <a:r>
              <a:rPr lang="en-US" sz="2400" dirty="0"/>
              <a:t>Narrative of report</a:t>
            </a:r>
            <a:endParaRPr lang="en-US" sz="2400" dirty="0"/>
          </a:p>
          <a:p>
            <a:r>
              <a:rPr lang="en-US" sz="2000" dirty="0"/>
              <a:t> Purpose of visit stated clearly</a:t>
            </a:r>
            <a:endParaRPr lang="en-US" sz="2000" dirty="0"/>
          </a:p>
        </p:txBody>
      </p:sp>
      <p:pic>
        <p:nvPicPr>
          <p:cNvPr id="6" name="Content Placeholder 5" descr="1"/>
          <p:cNvPicPr>
            <a:picLocks noChangeAspect="1"/>
          </p:cNvPicPr>
          <p:nvPr>
            <p:ph sz="half" idx="2"/>
          </p:nvPr>
        </p:nvPicPr>
        <p:blipFill>
          <a:blip r:embed="rId1"/>
          <a:srcRect l="21913" t="6711" r="17856" b="3479"/>
          <a:stretch>
            <a:fillRect/>
          </a:stretch>
        </p:blipFill>
        <p:spPr>
          <a:xfrm>
            <a:off x="8067675" y="2145030"/>
            <a:ext cx="2960370" cy="205041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225" y="636905"/>
            <a:ext cx="5624830" cy="856615"/>
          </a:xfrm>
        </p:spPr>
        <p:txBody>
          <a:bodyPr/>
          <a:lstStyle/>
          <a:p>
            <a:r>
              <a:rPr lang="en-US" sz="3200" u="sng" dirty="0"/>
              <a:t>Report content (2/2)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610" y="1671320"/>
            <a:ext cx="7453630" cy="3515360"/>
          </a:xfrm>
        </p:spPr>
        <p:txBody>
          <a:bodyPr/>
          <a:lstStyle/>
          <a:p>
            <a:pPr>
              <a:buFont typeface="Wingdings" panose="05000000000000000000" charset="0"/>
              <a:buChar char="q"/>
            </a:pPr>
            <a:r>
              <a:rPr lang="en-US" sz="2000" dirty="0"/>
              <a:t>Issues identification and categorization </a:t>
            </a:r>
            <a:endParaRPr lang="en-US" sz="2000" dirty="0"/>
          </a:p>
          <a:p>
            <a:pPr>
              <a:buFont typeface="Wingdings" panose="05000000000000000000" charset="0"/>
              <a:buChar char="q"/>
            </a:pPr>
            <a:endParaRPr lang="en-US" sz="2000" dirty="0"/>
          </a:p>
          <a:p>
            <a:r>
              <a:rPr lang="en-US" sz="2000" dirty="0"/>
              <a:t>Issues that are significant and require follow up may be major, critical audit finding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Issues that are significant but can be resolved at site, need follow up/ training to prevent becoming major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Other administrative non significant issues which do not heighten the integrity of study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735" y="546100"/>
            <a:ext cx="4190365" cy="842010"/>
          </a:xfrm>
        </p:spPr>
        <p:txBody>
          <a:bodyPr/>
          <a:lstStyle/>
          <a:p>
            <a:r>
              <a:rPr lang="en-US" sz="3200" u="sng" dirty="0"/>
              <a:t>From Audit View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0" y="1388110"/>
            <a:ext cx="8345805" cy="4526280"/>
          </a:xfrm>
        </p:spPr>
        <p:txBody>
          <a:bodyPr/>
          <a:lstStyle/>
          <a:p>
            <a:r>
              <a:rPr lang="en-US" sz="2000" dirty="0"/>
              <a:t>Site challenges/ issues reflecting in the report</a:t>
            </a:r>
            <a:endParaRPr lang="en-US" sz="2000" dirty="0"/>
          </a:p>
          <a:p>
            <a:r>
              <a:rPr lang="en-US" sz="2000" dirty="0"/>
              <a:t>Ensure reporting done if SM not able to meet PI</a:t>
            </a:r>
            <a:endParaRPr lang="en-US" sz="2000" dirty="0"/>
          </a:p>
          <a:p>
            <a:r>
              <a:rPr lang="en-US" sz="2000" dirty="0"/>
              <a:t>Reporting done if trend noted of non reporting AE/SAE</a:t>
            </a:r>
            <a:endParaRPr lang="en-US" sz="2000" dirty="0"/>
          </a:p>
          <a:p>
            <a:r>
              <a:rPr lang="en-US" sz="2000" dirty="0"/>
              <a:t>Reporting done if trend noted for not reporting PD/PV/safety reports to EC</a:t>
            </a:r>
            <a:endParaRPr lang="en-US" sz="2000" dirty="0"/>
          </a:p>
          <a:p>
            <a:r>
              <a:rPr lang="en-US" sz="2000" dirty="0"/>
              <a:t>Escalation reporting done if trend noted if history papers are missing and site not entertaining </a:t>
            </a:r>
            <a:endParaRPr lang="en-US" sz="2000" dirty="0"/>
          </a:p>
          <a:p>
            <a:r>
              <a:rPr lang="en-US" sz="2000" dirty="0"/>
              <a:t>Escalation reporting done if trend noted for pending AI’s</a:t>
            </a:r>
            <a:endParaRPr lang="en-US" sz="2000" dirty="0"/>
          </a:p>
          <a:p>
            <a:r>
              <a:rPr lang="en-US" sz="2000" dirty="0"/>
              <a:t>Reporting done in SQV report if site set up is not up to the mark as per sponsor requirement</a:t>
            </a:r>
            <a:endParaRPr lang="en-US" sz="2000" dirty="0"/>
          </a:p>
          <a:p>
            <a:r>
              <a:rPr lang="en-US" sz="2000" dirty="0"/>
              <a:t>Real subject Existence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045" y="532130"/>
            <a:ext cx="4869180" cy="962025"/>
          </a:xfrm>
        </p:spPr>
        <p:txBody>
          <a:bodyPr/>
          <a:lstStyle/>
          <a:p>
            <a:r>
              <a:rPr lang="en-US" sz="3200" u="sng" dirty="0"/>
              <a:t>Reference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58565" y="1494155"/>
            <a:ext cx="5376672" cy="4525963"/>
          </a:xfrm>
        </p:spPr>
        <p:txBody>
          <a:bodyPr/>
          <a:lstStyle/>
          <a:p>
            <a:r>
              <a:rPr lang="en-US" sz="2000" dirty="0"/>
              <a:t>ICH-GCP E6(R2)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Content Placeholder 5" descr="page"/>
          <p:cNvPicPr>
            <a:picLocks noChangeAspect="1"/>
          </p:cNvPicPr>
          <p:nvPr>
            <p:ph sz="half" idx="2"/>
          </p:nvPr>
        </p:nvPicPr>
        <p:blipFill>
          <a:blip r:embed="rId1"/>
          <a:srcRect l="6189" t="5363" r="5338" b="8261"/>
          <a:stretch>
            <a:fillRect/>
          </a:stretch>
        </p:blipFill>
        <p:spPr>
          <a:xfrm>
            <a:off x="3218815" y="2299335"/>
            <a:ext cx="3851910" cy="25590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6/1/2023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D19CA8-0779-1F40-ABB3-FDDCC415095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