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20" autoAdjust="0"/>
    <p:restoredTop sz="93457" autoAdjust="0"/>
  </p:normalViewPr>
  <p:slideViewPr>
    <p:cSldViewPr snapToGrid="0">
      <p:cViewPr varScale="1">
        <p:scale>
          <a:sx n="59" d="100"/>
          <a:sy n="59" d="100"/>
        </p:scale>
        <p:origin x="12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C7315-A459-4151-85F1-F446BE43D807}" type="datetimeFigureOut">
              <a:rPr lang="en-IN" smtClean="0"/>
              <a:t>07-03-2023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526A4-226E-4347-82D4-81CF1B016955}" type="slidenum">
              <a:rPr lang="en-IN" smtClean="0"/>
              <a:t>‹#›</a:t>
            </a:fld>
            <a:endParaRPr lang="en-IN"/>
          </a:p>
        </p:txBody>
      </p:sp>
    </p:spTree>
    <p:extLst>
      <p:ext uri="{BB962C8B-B14F-4D97-AF65-F5344CB8AC3E}">
        <p14:creationId xmlns:p14="http://schemas.microsoft.com/office/powerpoint/2010/main" val="428750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4FF1-289E-9195-532B-91C564340B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B54836-A709-0C23-1765-B000F4F8B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24275E-6A4B-8E01-4951-8FA3411CB816}"/>
              </a:ext>
            </a:extLst>
          </p:cNvPr>
          <p:cNvSpPr>
            <a:spLocks noGrp="1"/>
          </p:cNvSpPr>
          <p:nvPr>
            <p:ph type="dt" sz="half" idx="10"/>
          </p:nvPr>
        </p:nvSpPr>
        <p:spPr/>
        <p:txBody>
          <a:bodyPr/>
          <a:lstStyle/>
          <a:p>
            <a:fld id="{43FACF97-056D-4C1B-80A7-761FDB7F4BED}" type="datetime1">
              <a:rPr lang="en-IN" smtClean="0"/>
              <a:t>07-03-2023</a:t>
            </a:fld>
            <a:endParaRPr lang="en-IN"/>
          </a:p>
        </p:txBody>
      </p:sp>
      <p:sp>
        <p:nvSpPr>
          <p:cNvPr id="5" name="Footer Placeholder 4">
            <a:extLst>
              <a:ext uri="{FF2B5EF4-FFF2-40B4-BE49-F238E27FC236}">
                <a16:creationId xmlns:a16="http://schemas.microsoft.com/office/drawing/2014/main" id="{52DD682C-F5B4-6E6C-290B-3A8C574FDBF1}"/>
              </a:ext>
            </a:extLst>
          </p:cNvPr>
          <p:cNvSpPr>
            <a:spLocks noGrp="1"/>
          </p:cNvSpPr>
          <p:nvPr>
            <p:ph type="ftr" sz="quarter" idx="11"/>
          </p:nvPr>
        </p:nvSpPr>
        <p:spPr/>
        <p:txBody>
          <a:bodyPr/>
          <a:lstStyle/>
          <a:p>
            <a:r>
              <a:rPr lang="en-IN"/>
              <a:t>www.siroinstitute.com</a:t>
            </a:r>
          </a:p>
        </p:txBody>
      </p:sp>
      <p:sp>
        <p:nvSpPr>
          <p:cNvPr id="6" name="Slide Number Placeholder 5">
            <a:extLst>
              <a:ext uri="{FF2B5EF4-FFF2-40B4-BE49-F238E27FC236}">
                <a16:creationId xmlns:a16="http://schemas.microsoft.com/office/drawing/2014/main" id="{EB63579F-EE6F-696D-6A25-C265EABE5891}"/>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165212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A2288-68FF-2C97-DBD5-950DE7093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4E7D5-E868-6C63-E863-801722BD7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E5226-EBC1-1C37-F8CD-86938FEF1509}"/>
              </a:ext>
            </a:extLst>
          </p:cNvPr>
          <p:cNvSpPr>
            <a:spLocks noGrp="1"/>
          </p:cNvSpPr>
          <p:nvPr>
            <p:ph type="dt" sz="half" idx="10"/>
          </p:nvPr>
        </p:nvSpPr>
        <p:spPr/>
        <p:txBody>
          <a:bodyPr/>
          <a:lstStyle/>
          <a:p>
            <a:fld id="{A54C70DF-D3E9-449D-B053-E4ADDCCFAB6C}" type="datetime1">
              <a:rPr lang="en-IN" smtClean="0"/>
              <a:t>07-03-2023</a:t>
            </a:fld>
            <a:endParaRPr lang="en-IN"/>
          </a:p>
        </p:txBody>
      </p:sp>
      <p:sp>
        <p:nvSpPr>
          <p:cNvPr id="5" name="Footer Placeholder 4">
            <a:extLst>
              <a:ext uri="{FF2B5EF4-FFF2-40B4-BE49-F238E27FC236}">
                <a16:creationId xmlns:a16="http://schemas.microsoft.com/office/drawing/2014/main" id="{A04B9E87-A2AA-3185-5EDF-4DB9EE4AC1DD}"/>
              </a:ext>
            </a:extLst>
          </p:cNvPr>
          <p:cNvSpPr>
            <a:spLocks noGrp="1"/>
          </p:cNvSpPr>
          <p:nvPr>
            <p:ph type="ftr" sz="quarter" idx="11"/>
          </p:nvPr>
        </p:nvSpPr>
        <p:spPr/>
        <p:txBody>
          <a:bodyPr/>
          <a:lstStyle/>
          <a:p>
            <a:r>
              <a:rPr lang="en-IN"/>
              <a:t>www.siroinstitute.com</a:t>
            </a:r>
          </a:p>
        </p:txBody>
      </p:sp>
      <p:sp>
        <p:nvSpPr>
          <p:cNvPr id="6" name="Slide Number Placeholder 5">
            <a:extLst>
              <a:ext uri="{FF2B5EF4-FFF2-40B4-BE49-F238E27FC236}">
                <a16:creationId xmlns:a16="http://schemas.microsoft.com/office/drawing/2014/main" id="{F243D63C-7F2D-CD27-DFB5-0B06B0EF6CD2}"/>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302788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41AAC-D59E-3242-D0B8-E5E9551364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C4335-653D-EF3C-1DD3-CBBDA935CF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BEE68-C26F-6092-5FFD-B74355ECAD16}"/>
              </a:ext>
            </a:extLst>
          </p:cNvPr>
          <p:cNvSpPr>
            <a:spLocks noGrp="1"/>
          </p:cNvSpPr>
          <p:nvPr>
            <p:ph type="dt" sz="half" idx="10"/>
          </p:nvPr>
        </p:nvSpPr>
        <p:spPr/>
        <p:txBody>
          <a:bodyPr/>
          <a:lstStyle/>
          <a:p>
            <a:fld id="{2740EDB2-13AE-4D16-BAAB-FF081009BC31}" type="datetime1">
              <a:rPr lang="en-IN" smtClean="0"/>
              <a:t>07-03-2023</a:t>
            </a:fld>
            <a:endParaRPr lang="en-IN"/>
          </a:p>
        </p:txBody>
      </p:sp>
      <p:sp>
        <p:nvSpPr>
          <p:cNvPr id="5" name="Footer Placeholder 4">
            <a:extLst>
              <a:ext uri="{FF2B5EF4-FFF2-40B4-BE49-F238E27FC236}">
                <a16:creationId xmlns:a16="http://schemas.microsoft.com/office/drawing/2014/main" id="{72E5CB75-A6CC-8A1D-A763-AEE8685F3CFE}"/>
              </a:ext>
            </a:extLst>
          </p:cNvPr>
          <p:cNvSpPr>
            <a:spLocks noGrp="1"/>
          </p:cNvSpPr>
          <p:nvPr>
            <p:ph type="ftr" sz="quarter" idx="11"/>
          </p:nvPr>
        </p:nvSpPr>
        <p:spPr/>
        <p:txBody>
          <a:bodyPr/>
          <a:lstStyle/>
          <a:p>
            <a:r>
              <a:rPr lang="en-IN"/>
              <a:t>www.siroinstitute.com</a:t>
            </a:r>
          </a:p>
        </p:txBody>
      </p:sp>
      <p:sp>
        <p:nvSpPr>
          <p:cNvPr id="6" name="Slide Number Placeholder 5">
            <a:extLst>
              <a:ext uri="{FF2B5EF4-FFF2-40B4-BE49-F238E27FC236}">
                <a16:creationId xmlns:a16="http://schemas.microsoft.com/office/drawing/2014/main" id="{D4A1692A-2EEA-E0C9-3045-CA272B18A2C3}"/>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232842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9709-4BBA-2A2C-C912-20011CD24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1DC6CF-328A-6E3E-DC2B-4506C9F34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550BB-D0A5-8529-29A8-4105A42FF802}"/>
              </a:ext>
            </a:extLst>
          </p:cNvPr>
          <p:cNvSpPr>
            <a:spLocks noGrp="1"/>
          </p:cNvSpPr>
          <p:nvPr>
            <p:ph type="dt" sz="half" idx="10"/>
          </p:nvPr>
        </p:nvSpPr>
        <p:spPr/>
        <p:txBody>
          <a:bodyPr/>
          <a:lstStyle/>
          <a:p>
            <a:fld id="{F3B07272-0FB2-4089-A3E6-F0AFEE55634B}" type="datetime1">
              <a:rPr lang="en-IN" smtClean="0"/>
              <a:t>07-03-2023</a:t>
            </a:fld>
            <a:endParaRPr lang="en-IN"/>
          </a:p>
        </p:txBody>
      </p:sp>
      <p:sp>
        <p:nvSpPr>
          <p:cNvPr id="5" name="Footer Placeholder 4">
            <a:extLst>
              <a:ext uri="{FF2B5EF4-FFF2-40B4-BE49-F238E27FC236}">
                <a16:creationId xmlns:a16="http://schemas.microsoft.com/office/drawing/2014/main" id="{BADAF0AD-A088-A7FA-95DB-D62858F5D58F}"/>
              </a:ext>
            </a:extLst>
          </p:cNvPr>
          <p:cNvSpPr>
            <a:spLocks noGrp="1"/>
          </p:cNvSpPr>
          <p:nvPr>
            <p:ph type="ftr" sz="quarter" idx="11"/>
          </p:nvPr>
        </p:nvSpPr>
        <p:spPr/>
        <p:txBody>
          <a:bodyPr/>
          <a:lstStyle/>
          <a:p>
            <a:r>
              <a:rPr lang="en-IN"/>
              <a:t>www.siroinstitute.com</a:t>
            </a:r>
          </a:p>
        </p:txBody>
      </p:sp>
      <p:sp>
        <p:nvSpPr>
          <p:cNvPr id="6" name="Slide Number Placeholder 5">
            <a:extLst>
              <a:ext uri="{FF2B5EF4-FFF2-40B4-BE49-F238E27FC236}">
                <a16:creationId xmlns:a16="http://schemas.microsoft.com/office/drawing/2014/main" id="{6747ECE8-EE30-0B14-1E48-25FC59E1421C}"/>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346578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3490-C2BA-813C-6DCA-8D085C4C8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620047-AAE6-CA97-55E1-A3C000939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C0F1E7-15B3-4C74-73E8-5313AC669B4F}"/>
              </a:ext>
            </a:extLst>
          </p:cNvPr>
          <p:cNvSpPr>
            <a:spLocks noGrp="1"/>
          </p:cNvSpPr>
          <p:nvPr>
            <p:ph type="dt" sz="half" idx="10"/>
          </p:nvPr>
        </p:nvSpPr>
        <p:spPr/>
        <p:txBody>
          <a:bodyPr/>
          <a:lstStyle/>
          <a:p>
            <a:fld id="{DA99E6FC-3A5F-4816-BD0E-9A0198F33F73}" type="datetime1">
              <a:rPr lang="en-IN" smtClean="0"/>
              <a:t>07-03-2023</a:t>
            </a:fld>
            <a:endParaRPr lang="en-IN"/>
          </a:p>
        </p:txBody>
      </p:sp>
      <p:sp>
        <p:nvSpPr>
          <p:cNvPr id="5" name="Footer Placeholder 4">
            <a:extLst>
              <a:ext uri="{FF2B5EF4-FFF2-40B4-BE49-F238E27FC236}">
                <a16:creationId xmlns:a16="http://schemas.microsoft.com/office/drawing/2014/main" id="{12DC73BF-FD24-666E-6E40-752E26F651F6}"/>
              </a:ext>
            </a:extLst>
          </p:cNvPr>
          <p:cNvSpPr>
            <a:spLocks noGrp="1"/>
          </p:cNvSpPr>
          <p:nvPr>
            <p:ph type="ftr" sz="quarter" idx="11"/>
          </p:nvPr>
        </p:nvSpPr>
        <p:spPr/>
        <p:txBody>
          <a:bodyPr/>
          <a:lstStyle/>
          <a:p>
            <a:r>
              <a:rPr lang="en-IN"/>
              <a:t>www.siroinstitute.com</a:t>
            </a:r>
          </a:p>
        </p:txBody>
      </p:sp>
      <p:sp>
        <p:nvSpPr>
          <p:cNvPr id="6" name="Slide Number Placeholder 5">
            <a:extLst>
              <a:ext uri="{FF2B5EF4-FFF2-40B4-BE49-F238E27FC236}">
                <a16:creationId xmlns:a16="http://schemas.microsoft.com/office/drawing/2014/main" id="{CE1BA1A0-A326-79EA-41E4-BA0A5B269946}"/>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4509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B5F6-2F76-C917-E2BB-67AED1AB15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C14F3D-73F8-27ED-2EE2-1EF0005C2A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AA5A2B-27FE-819D-6C09-E9AEFFEF61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328910-CE96-5593-36F1-8914D2FB374B}"/>
              </a:ext>
            </a:extLst>
          </p:cNvPr>
          <p:cNvSpPr>
            <a:spLocks noGrp="1"/>
          </p:cNvSpPr>
          <p:nvPr>
            <p:ph type="dt" sz="half" idx="10"/>
          </p:nvPr>
        </p:nvSpPr>
        <p:spPr/>
        <p:txBody>
          <a:bodyPr/>
          <a:lstStyle/>
          <a:p>
            <a:fld id="{224C46B7-15C0-4011-9E59-498FD1E979BB}" type="datetime1">
              <a:rPr lang="en-IN" smtClean="0"/>
              <a:t>07-03-2023</a:t>
            </a:fld>
            <a:endParaRPr lang="en-IN"/>
          </a:p>
        </p:txBody>
      </p:sp>
      <p:sp>
        <p:nvSpPr>
          <p:cNvPr id="6" name="Footer Placeholder 5">
            <a:extLst>
              <a:ext uri="{FF2B5EF4-FFF2-40B4-BE49-F238E27FC236}">
                <a16:creationId xmlns:a16="http://schemas.microsoft.com/office/drawing/2014/main" id="{0548380E-E661-B3E9-2067-CC738361136C}"/>
              </a:ext>
            </a:extLst>
          </p:cNvPr>
          <p:cNvSpPr>
            <a:spLocks noGrp="1"/>
          </p:cNvSpPr>
          <p:nvPr>
            <p:ph type="ftr" sz="quarter" idx="11"/>
          </p:nvPr>
        </p:nvSpPr>
        <p:spPr/>
        <p:txBody>
          <a:bodyPr/>
          <a:lstStyle/>
          <a:p>
            <a:r>
              <a:rPr lang="en-IN"/>
              <a:t>www.siroinstitute.com</a:t>
            </a:r>
          </a:p>
        </p:txBody>
      </p:sp>
      <p:sp>
        <p:nvSpPr>
          <p:cNvPr id="7" name="Slide Number Placeholder 6">
            <a:extLst>
              <a:ext uri="{FF2B5EF4-FFF2-40B4-BE49-F238E27FC236}">
                <a16:creationId xmlns:a16="http://schemas.microsoft.com/office/drawing/2014/main" id="{FDA0E09A-FDC6-AB80-707E-3A29B92BED86}"/>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377357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B0FE-1AFD-2E0E-33D4-8AE2CE5416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034785-F912-12AC-5C48-1C9DC0B25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30753-D485-BC43-7938-3620746F84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022ECC-C51C-F5E8-12ED-43F612A8C3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EE662-1060-F6F3-0F18-E5DB3684A8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92B4F6-E5AF-59DC-E7A1-D40483401F18}"/>
              </a:ext>
            </a:extLst>
          </p:cNvPr>
          <p:cNvSpPr>
            <a:spLocks noGrp="1"/>
          </p:cNvSpPr>
          <p:nvPr>
            <p:ph type="dt" sz="half" idx="10"/>
          </p:nvPr>
        </p:nvSpPr>
        <p:spPr/>
        <p:txBody>
          <a:bodyPr/>
          <a:lstStyle/>
          <a:p>
            <a:fld id="{0EBF8765-0AD2-478A-803B-15DB5A5F7824}" type="datetime1">
              <a:rPr lang="en-IN" smtClean="0"/>
              <a:t>07-03-2023</a:t>
            </a:fld>
            <a:endParaRPr lang="en-IN"/>
          </a:p>
        </p:txBody>
      </p:sp>
      <p:sp>
        <p:nvSpPr>
          <p:cNvPr id="8" name="Footer Placeholder 7">
            <a:extLst>
              <a:ext uri="{FF2B5EF4-FFF2-40B4-BE49-F238E27FC236}">
                <a16:creationId xmlns:a16="http://schemas.microsoft.com/office/drawing/2014/main" id="{F8D95DE7-038A-9DA6-D363-AFDFD38E7B2D}"/>
              </a:ext>
            </a:extLst>
          </p:cNvPr>
          <p:cNvSpPr>
            <a:spLocks noGrp="1"/>
          </p:cNvSpPr>
          <p:nvPr>
            <p:ph type="ftr" sz="quarter" idx="11"/>
          </p:nvPr>
        </p:nvSpPr>
        <p:spPr/>
        <p:txBody>
          <a:bodyPr/>
          <a:lstStyle/>
          <a:p>
            <a:r>
              <a:rPr lang="en-IN"/>
              <a:t>www.siroinstitute.com</a:t>
            </a:r>
          </a:p>
        </p:txBody>
      </p:sp>
      <p:sp>
        <p:nvSpPr>
          <p:cNvPr id="9" name="Slide Number Placeholder 8">
            <a:extLst>
              <a:ext uri="{FF2B5EF4-FFF2-40B4-BE49-F238E27FC236}">
                <a16:creationId xmlns:a16="http://schemas.microsoft.com/office/drawing/2014/main" id="{C4E73B65-AA0B-98C1-2C07-CB9EDB146F73}"/>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1505903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2C91-2C99-8991-D544-8C280BCCE5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52387C-348F-9272-4F5D-1011B983081C}"/>
              </a:ext>
            </a:extLst>
          </p:cNvPr>
          <p:cNvSpPr>
            <a:spLocks noGrp="1"/>
          </p:cNvSpPr>
          <p:nvPr>
            <p:ph type="dt" sz="half" idx="10"/>
          </p:nvPr>
        </p:nvSpPr>
        <p:spPr/>
        <p:txBody>
          <a:bodyPr/>
          <a:lstStyle/>
          <a:p>
            <a:fld id="{6D20CCB2-3DBB-466A-8E43-96839AC678C2}" type="datetime1">
              <a:rPr lang="en-IN" smtClean="0"/>
              <a:t>07-03-2023</a:t>
            </a:fld>
            <a:endParaRPr lang="en-IN"/>
          </a:p>
        </p:txBody>
      </p:sp>
      <p:sp>
        <p:nvSpPr>
          <p:cNvPr id="4" name="Footer Placeholder 3">
            <a:extLst>
              <a:ext uri="{FF2B5EF4-FFF2-40B4-BE49-F238E27FC236}">
                <a16:creationId xmlns:a16="http://schemas.microsoft.com/office/drawing/2014/main" id="{55E04DA2-A5C6-6534-B18A-ABEB9EF82F47}"/>
              </a:ext>
            </a:extLst>
          </p:cNvPr>
          <p:cNvSpPr>
            <a:spLocks noGrp="1"/>
          </p:cNvSpPr>
          <p:nvPr>
            <p:ph type="ftr" sz="quarter" idx="11"/>
          </p:nvPr>
        </p:nvSpPr>
        <p:spPr/>
        <p:txBody>
          <a:bodyPr/>
          <a:lstStyle/>
          <a:p>
            <a:r>
              <a:rPr lang="en-IN"/>
              <a:t>www.siroinstitute.com</a:t>
            </a:r>
          </a:p>
        </p:txBody>
      </p:sp>
      <p:sp>
        <p:nvSpPr>
          <p:cNvPr id="5" name="Slide Number Placeholder 4">
            <a:extLst>
              <a:ext uri="{FF2B5EF4-FFF2-40B4-BE49-F238E27FC236}">
                <a16:creationId xmlns:a16="http://schemas.microsoft.com/office/drawing/2014/main" id="{D63CA242-519E-19F3-60C5-AA3FBCF6926B}"/>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308637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31518-18B9-E465-75A9-ADBBDD01B0A8}"/>
              </a:ext>
            </a:extLst>
          </p:cNvPr>
          <p:cNvSpPr>
            <a:spLocks noGrp="1"/>
          </p:cNvSpPr>
          <p:nvPr>
            <p:ph type="dt" sz="half" idx="10"/>
          </p:nvPr>
        </p:nvSpPr>
        <p:spPr/>
        <p:txBody>
          <a:bodyPr/>
          <a:lstStyle/>
          <a:p>
            <a:fld id="{30250217-7584-49CE-8922-0D07583F58E8}" type="datetime1">
              <a:rPr lang="en-IN" smtClean="0"/>
              <a:t>07-03-2023</a:t>
            </a:fld>
            <a:endParaRPr lang="en-IN"/>
          </a:p>
        </p:txBody>
      </p:sp>
      <p:sp>
        <p:nvSpPr>
          <p:cNvPr id="3" name="Footer Placeholder 2">
            <a:extLst>
              <a:ext uri="{FF2B5EF4-FFF2-40B4-BE49-F238E27FC236}">
                <a16:creationId xmlns:a16="http://schemas.microsoft.com/office/drawing/2014/main" id="{57B52162-5043-E779-79AE-C8321EAF1145}"/>
              </a:ext>
            </a:extLst>
          </p:cNvPr>
          <p:cNvSpPr>
            <a:spLocks noGrp="1"/>
          </p:cNvSpPr>
          <p:nvPr>
            <p:ph type="ftr" sz="quarter" idx="11"/>
          </p:nvPr>
        </p:nvSpPr>
        <p:spPr/>
        <p:txBody>
          <a:bodyPr/>
          <a:lstStyle/>
          <a:p>
            <a:r>
              <a:rPr lang="en-IN"/>
              <a:t>www.siroinstitute.com</a:t>
            </a:r>
          </a:p>
        </p:txBody>
      </p:sp>
      <p:sp>
        <p:nvSpPr>
          <p:cNvPr id="4" name="Slide Number Placeholder 3">
            <a:extLst>
              <a:ext uri="{FF2B5EF4-FFF2-40B4-BE49-F238E27FC236}">
                <a16:creationId xmlns:a16="http://schemas.microsoft.com/office/drawing/2014/main" id="{DFFC2C15-13F8-B30A-AD8B-BC6DFDA4543F}"/>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22759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D563-074B-748B-A355-A7FF9FF7E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9C4497-5BA0-DFCB-B7C5-C0BF66D726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ADAC87-72DB-E6EC-EEDC-5ED75CCA1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2FD2A-DBAA-6776-88B3-E889E5DDEAA4}"/>
              </a:ext>
            </a:extLst>
          </p:cNvPr>
          <p:cNvSpPr>
            <a:spLocks noGrp="1"/>
          </p:cNvSpPr>
          <p:nvPr>
            <p:ph type="dt" sz="half" idx="10"/>
          </p:nvPr>
        </p:nvSpPr>
        <p:spPr/>
        <p:txBody>
          <a:bodyPr/>
          <a:lstStyle/>
          <a:p>
            <a:fld id="{C9C8BD1F-3BCA-43A7-A32B-A03E0EE610C8}" type="datetime1">
              <a:rPr lang="en-IN" smtClean="0"/>
              <a:t>07-03-2023</a:t>
            </a:fld>
            <a:endParaRPr lang="en-IN"/>
          </a:p>
        </p:txBody>
      </p:sp>
      <p:sp>
        <p:nvSpPr>
          <p:cNvPr id="6" name="Footer Placeholder 5">
            <a:extLst>
              <a:ext uri="{FF2B5EF4-FFF2-40B4-BE49-F238E27FC236}">
                <a16:creationId xmlns:a16="http://schemas.microsoft.com/office/drawing/2014/main" id="{EB69B4D0-D6A9-4C31-87CF-8959655370DB}"/>
              </a:ext>
            </a:extLst>
          </p:cNvPr>
          <p:cNvSpPr>
            <a:spLocks noGrp="1"/>
          </p:cNvSpPr>
          <p:nvPr>
            <p:ph type="ftr" sz="quarter" idx="11"/>
          </p:nvPr>
        </p:nvSpPr>
        <p:spPr/>
        <p:txBody>
          <a:bodyPr/>
          <a:lstStyle/>
          <a:p>
            <a:r>
              <a:rPr lang="en-IN"/>
              <a:t>www.siroinstitute.com</a:t>
            </a:r>
          </a:p>
        </p:txBody>
      </p:sp>
      <p:sp>
        <p:nvSpPr>
          <p:cNvPr id="7" name="Slide Number Placeholder 6">
            <a:extLst>
              <a:ext uri="{FF2B5EF4-FFF2-40B4-BE49-F238E27FC236}">
                <a16:creationId xmlns:a16="http://schemas.microsoft.com/office/drawing/2014/main" id="{AA08B8D0-4FB5-970F-B2C0-358EF998AC51}"/>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174239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03C6-42EC-4346-CBEC-64641C03D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7ED6F5-6C68-88F0-88BA-F80F3A8261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610F35-25CC-8D4E-1884-1D51C19F7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FA18F-F2C1-B377-D1C7-840244E8347D}"/>
              </a:ext>
            </a:extLst>
          </p:cNvPr>
          <p:cNvSpPr>
            <a:spLocks noGrp="1"/>
          </p:cNvSpPr>
          <p:nvPr>
            <p:ph type="dt" sz="half" idx="10"/>
          </p:nvPr>
        </p:nvSpPr>
        <p:spPr/>
        <p:txBody>
          <a:bodyPr/>
          <a:lstStyle/>
          <a:p>
            <a:fld id="{2D28055F-3CC2-4D1B-A5F8-40F614B3EBA0}" type="datetime1">
              <a:rPr lang="en-IN" smtClean="0"/>
              <a:t>07-03-2023</a:t>
            </a:fld>
            <a:endParaRPr lang="en-IN"/>
          </a:p>
        </p:txBody>
      </p:sp>
      <p:sp>
        <p:nvSpPr>
          <p:cNvPr id="6" name="Footer Placeholder 5">
            <a:extLst>
              <a:ext uri="{FF2B5EF4-FFF2-40B4-BE49-F238E27FC236}">
                <a16:creationId xmlns:a16="http://schemas.microsoft.com/office/drawing/2014/main" id="{ED1B370E-6153-B68A-D819-C8C952608A3A}"/>
              </a:ext>
            </a:extLst>
          </p:cNvPr>
          <p:cNvSpPr>
            <a:spLocks noGrp="1"/>
          </p:cNvSpPr>
          <p:nvPr>
            <p:ph type="ftr" sz="quarter" idx="11"/>
          </p:nvPr>
        </p:nvSpPr>
        <p:spPr/>
        <p:txBody>
          <a:bodyPr/>
          <a:lstStyle/>
          <a:p>
            <a:r>
              <a:rPr lang="en-IN"/>
              <a:t>www.siroinstitute.com</a:t>
            </a:r>
          </a:p>
        </p:txBody>
      </p:sp>
      <p:sp>
        <p:nvSpPr>
          <p:cNvPr id="7" name="Slide Number Placeholder 6">
            <a:extLst>
              <a:ext uri="{FF2B5EF4-FFF2-40B4-BE49-F238E27FC236}">
                <a16:creationId xmlns:a16="http://schemas.microsoft.com/office/drawing/2014/main" id="{37B150D3-7BA0-B0A7-1972-46A639336E5B}"/>
              </a:ext>
            </a:extLst>
          </p:cNvPr>
          <p:cNvSpPr>
            <a:spLocks noGrp="1"/>
          </p:cNvSpPr>
          <p:nvPr>
            <p:ph type="sldNum" sz="quarter" idx="12"/>
          </p:nvPr>
        </p:nvSpPr>
        <p:spPr/>
        <p:txBody>
          <a:bodyPr/>
          <a:lstStyle/>
          <a:p>
            <a:fld id="{46198EDF-B785-4713-AE6D-8EF93D0E3381}" type="slidenum">
              <a:rPr lang="en-IN" smtClean="0"/>
              <a:t>‹#›</a:t>
            </a:fld>
            <a:endParaRPr lang="en-IN"/>
          </a:p>
        </p:txBody>
      </p:sp>
    </p:spTree>
    <p:extLst>
      <p:ext uri="{BB962C8B-B14F-4D97-AF65-F5344CB8AC3E}">
        <p14:creationId xmlns:p14="http://schemas.microsoft.com/office/powerpoint/2010/main" val="2758048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3005E-A739-4D88-3405-FC75DA17A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43BDB7-5AEC-4CC6-5455-F62245BC8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0B358-D27F-2C12-05B4-6027885CA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AF605-291D-41A3-9C2F-DEF87AE452CE}" type="datetime1">
              <a:rPr lang="en-IN" smtClean="0"/>
              <a:t>07-03-2023</a:t>
            </a:fld>
            <a:endParaRPr lang="en-IN"/>
          </a:p>
        </p:txBody>
      </p:sp>
      <p:sp>
        <p:nvSpPr>
          <p:cNvPr id="5" name="Footer Placeholder 4">
            <a:extLst>
              <a:ext uri="{FF2B5EF4-FFF2-40B4-BE49-F238E27FC236}">
                <a16:creationId xmlns:a16="http://schemas.microsoft.com/office/drawing/2014/main" id="{1B43D562-56C7-4621-EB7B-9F0DBECF1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www.siroinstitute.com</a:t>
            </a:r>
          </a:p>
        </p:txBody>
      </p:sp>
      <p:sp>
        <p:nvSpPr>
          <p:cNvPr id="6" name="Slide Number Placeholder 5">
            <a:extLst>
              <a:ext uri="{FF2B5EF4-FFF2-40B4-BE49-F238E27FC236}">
                <a16:creationId xmlns:a16="http://schemas.microsoft.com/office/drawing/2014/main" id="{4D139BE0-4BC1-D922-ED74-3A6470AC4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98EDF-B785-4713-AE6D-8EF93D0E3381}" type="slidenum">
              <a:rPr lang="en-IN" smtClean="0"/>
              <a:t>‹#›</a:t>
            </a:fld>
            <a:endParaRPr lang="en-IN"/>
          </a:p>
        </p:txBody>
      </p:sp>
    </p:spTree>
    <p:extLst>
      <p:ext uri="{BB962C8B-B14F-4D97-AF65-F5344CB8AC3E}">
        <p14:creationId xmlns:p14="http://schemas.microsoft.com/office/powerpoint/2010/main" val="135856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sana.com/resources/project-management-plan" TargetMode="External"/><Relationship Id="rId2" Type="http://schemas.openxmlformats.org/officeDocument/2006/relationships/hyperlink" Target="https://www.antidote.me/project-management-for-clinical-trials-guid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cdsatoolkit.thsti.in/monitoring-pla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9143FF-D4A5-8396-E468-117A482CF095}"/>
              </a:ext>
            </a:extLst>
          </p:cNvPr>
          <p:cNvSpPr>
            <a:spLocks noGrp="1"/>
          </p:cNvSpPr>
          <p:nvPr>
            <p:ph type="ctrTitle"/>
          </p:nvPr>
        </p:nvSpPr>
        <p:spPr>
          <a:xfrm>
            <a:off x="1848465" y="3298722"/>
            <a:ext cx="8495070" cy="1784402"/>
          </a:xfrm>
        </p:spPr>
        <p:txBody>
          <a:bodyPr anchor="b">
            <a:normAutofit/>
          </a:bodyPr>
          <a:lstStyle/>
          <a:p>
            <a:r>
              <a:rPr lang="en-IN" sz="4400" dirty="0">
                <a:solidFill>
                  <a:srgbClr val="FFFFFF"/>
                </a:solidFill>
              </a:rPr>
              <a:t>Monitoring plan and project management plan</a:t>
            </a:r>
          </a:p>
        </p:txBody>
      </p:sp>
      <p:sp>
        <p:nvSpPr>
          <p:cNvPr id="3" name="Subtitle 2">
            <a:extLst>
              <a:ext uri="{FF2B5EF4-FFF2-40B4-BE49-F238E27FC236}">
                <a16:creationId xmlns:a16="http://schemas.microsoft.com/office/drawing/2014/main" id="{8A5C3782-9C2E-B3A8-5FD4-FD2AD0ECE59F}"/>
              </a:ext>
            </a:extLst>
          </p:cNvPr>
          <p:cNvSpPr>
            <a:spLocks noGrp="1"/>
          </p:cNvSpPr>
          <p:nvPr>
            <p:ph type="subTitle" idx="1"/>
          </p:nvPr>
        </p:nvSpPr>
        <p:spPr>
          <a:xfrm>
            <a:off x="1848465" y="5258851"/>
            <a:ext cx="8495070" cy="904005"/>
          </a:xfrm>
        </p:spPr>
        <p:txBody>
          <a:bodyPr>
            <a:normAutofit/>
          </a:bodyPr>
          <a:lstStyle/>
          <a:p>
            <a:r>
              <a:rPr lang="en-IN" sz="2000" dirty="0">
                <a:solidFill>
                  <a:srgbClr val="FFFFFF"/>
                </a:solidFill>
              </a:rPr>
              <a:t>Presented by:- Aarti, Manasi , Mayuri</a:t>
            </a:r>
          </a:p>
        </p:txBody>
      </p:sp>
      <p:sp>
        <p:nvSpPr>
          <p:cNvPr id="26" name="Oval 25">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Graphical user interface&#10;&#10;Description automatically generated with medium confidence">
            <a:extLst>
              <a:ext uri="{FF2B5EF4-FFF2-40B4-BE49-F238E27FC236}">
                <a16:creationId xmlns:a16="http://schemas.microsoft.com/office/drawing/2014/main" id="{8793BFD3-9218-C11C-02EC-DF8290CBC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115" y="1382585"/>
            <a:ext cx="1517772" cy="1153506"/>
          </a:xfrm>
          <a:prstGeom prst="rect">
            <a:avLst/>
          </a:prstGeom>
        </p:spPr>
      </p:pic>
      <p:sp>
        <p:nvSpPr>
          <p:cNvPr id="6" name="Date Placeholder 5">
            <a:extLst>
              <a:ext uri="{FF2B5EF4-FFF2-40B4-BE49-F238E27FC236}">
                <a16:creationId xmlns:a16="http://schemas.microsoft.com/office/drawing/2014/main" id="{3D4913E3-8CA5-19A3-A839-BECDEC6156A7}"/>
              </a:ext>
            </a:extLst>
          </p:cNvPr>
          <p:cNvSpPr>
            <a:spLocks noGrp="1"/>
          </p:cNvSpPr>
          <p:nvPr>
            <p:ph type="dt" sz="half" idx="10"/>
          </p:nvPr>
        </p:nvSpPr>
        <p:spPr>
          <a:xfrm>
            <a:off x="838200" y="6356350"/>
            <a:ext cx="2743200" cy="365125"/>
          </a:xfrm>
        </p:spPr>
        <p:txBody>
          <a:bodyPr>
            <a:normAutofit/>
          </a:bodyPr>
          <a:lstStyle/>
          <a:p>
            <a:pPr>
              <a:spcAft>
                <a:spcPts val="600"/>
              </a:spcAft>
            </a:pPr>
            <a:fld id="{DC584C06-5500-4917-B342-421BA5888A12}" type="datetime1">
              <a:rPr lang="en-IN">
                <a:solidFill>
                  <a:prstClr val="white"/>
                </a:solidFill>
              </a:rPr>
              <a:pPr>
                <a:spcAft>
                  <a:spcPts val="600"/>
                </a:spcAft>
              </a:pPr>
              <a:t>07-03-2023</a:t>
            </a:fld>
            <a:endParaRPr lang="en-IN">
              <a:solidFill>
                <a:prstClr val="white"/>
              </a:solidFill>
            </a:endParaRPr>
          </a:p>
        </p:txBody>
      </p:sp>
      <p:sp>
        <p:nvSpPr>
          <p:cNvPr id="7" name="Footer Placeholder 6">
            <a:extLst>
              <a:ext uri="{FF2B5EF4-FFF2-40B4-BE49-F238E27FC236}">
                <a16:creationId xmlns:a16="http://schemas.microsoft.com/office/drawing/2014/main" id="{55841A4F-4FCF-2D22-67A4-3AEB30B9344C}"/>
              </a:ext>
            </a:extLst>
          </p:cNvPr>
          <p:cNvSpPr>
            <a:spLocks noGrp="1"/>
          </p:cNvSpPr>
          <p:nvPr>
            <p:ph type="ftr" sz="quarter" idx="11"/>
          </p:nvPr>
        </p:nvSpPr>
        <p:spPr>
          <a:xfrm>
            <a:off x="3888658" y="6356350"/>
            <a:ext cx="4414684" cy="365125"/>
          </a:xfrm>
        </p:spPr>
        <p:txBody>
          <a:bodyPr>
            <a:normAutofit/>
          </a:bodyPr>
          <a:lstStyle/>
          <a:p>
            <a:pPr>
              <a:spcAft>
                <a:spcPts val="600"/>
              </a:spcAft>
            </a:pPr>
            <a:r>
              <a:rPr lang="en-IN">
                <a:solidFill>
                  <a:prstClr val="white"/>
                </a:solidFill>
              </a:rPr>
              <a:t>www.siroinstitute.com</a:t>
            </a:r>
          </a:p>
        </p:txBody>
      </p:sp>
      <p:sp>
        <p:nvSpPr>
          <p:cNvPr id="8" name="Slide Number Placeholder 7">
            <a:extLst>
              <a:ext uri="{FF2B5EF4-FFF2-40B4-BE49-F238E27FC236}">
                <a16:creationId xmlns:a16="http://schemas.microsoft.com/office/drawing/2014/main" id="{A5BE3C3B-2876-3477-ED51-E94EE8B046A3}"/>
              </a:ext>
            </a:extLst>
          </p:cNvPr>
          <p:cNvSpPr>
            <a:spLocks noGrp="1"/>
          </p:cNvSpPr>
          <p:nvPr>
            <p:ph type="sldNum" sz="quarter" idx="12"/>
          </p:nvPr>
        </p:nvSpPr>
        <p:spPr>
          <a:xfrm>
            <a:off x="8610600" y="6356350"/>
            <a:ext cx="2743200" cy="365125"/>
          </a:xfrm>
        </p:spPr>
        <p:txBody>
          <a:bodyPr>
            <a:normAutofit/>
          </a:bodyPr>
          <a:lstStyle/>
          <a:p>
            <a:pPr>
              <a:spcAft>
                <a:spcPts val="600"/>
              </a:spcAft>
            </a:pPr>
            <a:fld id="{46198EDF-B785-4713-AE6D-8EF93D0E3381}" type="slidenum">
              <a:rPr lang="en-IN">
                <a:solidFill>
                  <a:prstClr val="white"/>
                </a:solidFill>
              </a:rPr>
              <a:pPr>
                <a:spcAft>
                  <a:spcPts val="600"/>
                </a:spcAft>
              </a:pPr>
              <a:t>1</a:t>
            </a:fld>
            <a:endParaRPr lang="en-IN">
              <a:solidFill>
                <a:prstClr val="white"/>
              </a:solidFill>
            </a:endParaRPr>
          </a:p>
        </p:txBody>
      </p:sp>
    </p:spTree>
    <p:extLst>
      <p:ext uri="{BB962C8B-B14F-4D97-AF65-F5344CB8AC3E}">
        <p14:creationId xmlns:p14="http://schemas.microsoft.com/office/powerpoint/2010/main" val="108281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DB3A-79CB-29E2-8024-8C218B6E9449}"/>
              </a:ext>
            </a:extLst>
          </p:cNvPr>
          <p:cNvSpPr>
            <a:spLocks noGrp="1"/>
          </p:cNvSpPr>
          <p:nvPr>
            <p:ph type="title"/>
          </p:nvPr>
        </p:nvSpPr>
        <p:spPr>
          <a:xfrm>
            <a:off x="1136428" y="627564"/>
            <a:ext cx="7474172" cy="1325563"/>
          </a:xfrm>
        </p:spPr>
        <p:txBody>
          <a:bodyPr>
            <a:normAutofit/>
          </a:bodyPr>
          <a:lstStyle/>
          <a:p>
            <a:r>
              <a:rPr lang="en-IN" sz="3600" b="1" dirty="0"/>
              <a:t>Monitoring visits 3/5</a:t>
            </a:r>
          </a:p>
        </p:txBody>
      </p:sp>
      <p:sp>
        <p:nvSpPr>
          <p:cNvPr id="3" name="Content Placeholder 2">
            <a:extLst>
              <a:ext uri="{FF2B5EF4-FFF2-40B4-BE49-F238E27FC236}">
                <a16:creationId xmlns:a16="http://schemas.microsoft.com/office/drawing/2014/main" id="{F9D84B3E-7EA5-7898-C831-31831F314282}"/>
              </a:ext>
            </a:extLst>
          </p:cNvPr>
          <p:cNvSpPr>
            <a:spLocks noGrp="1"/>
          </p:cNvSpPr>
          <p:nvPr>
            <p:ph idx="1"/>
          </p:nvPr>
        </p:nvSpPr>
        <p:spPr>
          <a:xfrm>
            <a:off x="1136429" y="2278173"/>
            <a:ext cx="6467867" cy="3450613"/>
          </a:xfrm>
        </p:spPr>
        <p:txBody>
          <a:bodyPr anchor="ctr">
            <a:normAutofit/>
          </a:bodyPr>
          <a:lstStyle/>
          <a:p>
            <a:pPr marL="0" indent="0">
              <a:buNone/>
            </a:pPr>
            <a:r>
              <a:rPr lang="en-IN" sz="2000" b="1" dirty="0"/>
              <a:t>2) Site Initiation visit </a:t>
            </a:r>
          </a:p>
          <a:p>
            <a:pPr marL="0" indent="0">
              <a:buNone/>
            </a:pPr>
            <a:endParaRPr lang="en-IN" sz="2000" b="1" dirty="0"/>
          </a:p>
          <a:p>
            <a:pPr>
              <a:buFont typeface="Wingdings" panose="05000000000000000000" pitchFamily="2" charset="2"/>
              <a:buChar char="§"/>
            </a:pPr>
            <a:r>
              <a:rPr lang="en-IN" sz="2000" dirty="0"/>
              <a:t>Site Initiation visit should be plan after receiving regulatory and Ethics committee approval.</a:t>
            </a:r>
          </a:p>
          <a:p>
            <a:pPr>
              <a:buFont typeface="Wingdings" panose="05000000000000000000" pitchFamily="2" charset="2"/>
              <a:buChar char="§"/>
            </a:pPr>
            <a:r>
              <a:rPr lang="en-IN" sz="2000" dirty="0"/>
              <a:t>The main objective of SIV is site activation.</a:t>
            </a:r>
          </a:p>
          <a:p>
            <a:pPr>
              <a:buFont typeface="Wingdings" panose="05000000000000000000" pitchFamily="2" charset="2"/>
              <a:buChar char="§"/>
            </a:pPr>
            <a:r>
              <a:rPr lang="en-IN" sz="2000" dirty="0"/>
              <a:t>Following tasks to be performed during SIV</a:t>
            </a:r>
          </a:p>
          <a:p>
            <a:pPr marL="0" indent="0">
              <a:buNone/>
            </a:pPr>
            <a:r>
              <a:rPr lang="en-IN" sz="2000" b="1" dirty="0"/>
              <a:t>-</a:t>
            </a:r>
            <a:r>
              <a:rPr lang="en-IN" sz="2000" dirty="0"/>
              <a:t> Training and Delegations</a:t>
            </a:r>
          </a:p>
          <a:p>
            <a:pPr marL="0" indent="0">
              <a:buNone/>
            </a:pPr>
            <a:r>
              <a:rPr lang="en-IN" sz="2000" b="1" dirty="0"/>
              <a:t>-</a:t>
            </a:r>
            <a:r>
              <a:rPr lang="en-IN" sz="2000" dirty="0"/>
              <a:t> Assigning study Access</a:t>
            </a:r>
          </a:p>
          <a:p>
            <a:pPr marL="0" indent="0">
              <a:buNone/>
            </a:pPr>
            <a:r>
              <a:rPr lang="en-IN" sz="2000" b="1" dirty="0"/>
              <a:t>-</a:t>
            </a:r>
            <a:r>
              <a:rPr lang="en-IN" sz="2000" dirty="0"/>
              <a:t> Confirming Receipt of supplies</a:t>
            </a:r>
          </a:p>
        </p:txBody>
      </p:sp>
      <p:sp>
        <p:nvSpPr>
          <p:cNvPr id="6" name="Footer Placeholder 5">
            <a:extLst>
              <a:ext uri="{FF2B5EF4-FFF2-40B4-BE49-F238E27FC236}">
                <a16:creationId xmlns:a16="http://schemas.microsoft.com/office/drawing/2014/main" id="{E5942854-68D7-1870-903F-776AFE8A6C5B}"/>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CA322608-CD1F-B785-C580-2606041106E0}"/>
              </a:ext>
            </a:extLst>
          </p:cNvPr>
          <p:cNvSpPr>
            <a:spLocks noGrp="1"/>
          </p:cNvSpPr>
          <p:nvPr>
            <p:ph type="dt" sz="half" idx="10"/>
          </p:nvPr>
        </p:nvSpPr>
        <p:spPr>
          <a:xfrm>
            <a:off x="6973342" y="6356350"/>
            <a:ext cx="2743200" cy="365125"/>
          </a:xfrm>
        </p:spPr>
        <p:txBody>
          <a:bodyPr>
            <a:normAutofit/>
          </a:bodyPr>
          <a:lstStyle/>
          <a:p>
            <a:pPr algn="r">
              <a:spcAft>
                <a:spcPts val="600"/>
              </a:spcAft>
            </a:pPr>
            <a:fld id="{BFA27727-A9AA-4274-BBD4-D2C324C5FCB0}"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A27EE33C-E018-6CD0-C287-FB7E7CB02A9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5EC3CAB0-5E14-9607-24D0-BC0E503B658E}"/>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10</a:t>
            </a:fld>
            <a:endParaRPr lang="en-IN">
              <a:solidFill>
                <a:srgbClr val="FFFFFF"/>
              </a:solidFill>
            </a:endParaRPr>
          </a:p>
        </p:txBody>
      </p:sp>
    </p:spTree>
    <p:extLst>
      <p:ext uri="{BB962C8B-B14F-4D97-AF65-F5344CB8AC3E}">
        <p14:creationId xmlns:p14="http://schemas.microsoft.com/office/powerpoint/2010/main" val="388386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1373-FD93-5815-3383-1C0CA3E6B933}"/>
              </a:ext>
            </a:extLst>
          </p:cNvPr>
          <p:cNvSpPr>
            <a:spLocks noGrp="1"/>
          </p:cNvSpPr>
          <p:nvPr>
            <p:ph type="title"/>
          </p:nvPr>
        </p:nvSpPr>
        <p:spPr>
          <a:xfrm>
            <a:off x="877349" y="221164"/>
            <a:ext cx="7474172" cy="1325563"/>
          </a:xfrm>
        </p:spPr>
        <p:txBody>
          <a:bodyPr>
            <a:normAutofit/>
          </a:bodyPr>
          <a:lstStyle/>
          <a:p>
            <a:r>
              <a:rPr lang="en-IN" sz="3600" b="1" dirty="0"/>
              <a:t>Monitoring visits 4/5</a:t>
            </a:r>
          </a:p>
        </p:txBody>
      </p:sp>
      <p:sp>
        <p:nvSpPr>
          <p:cNvPr id="3" name="Content Placeholder 2">
            <a:extLst>
              <a:ext uri="{FF2B5EF4-FFF2-40B4-BE49-F238E27FC236}">
                <a16:creationId xmlns:a16="http://schemas.microsoft.com/office/drawing/2014/main" id="{163F59C0-A22B-0592-78FE-00BC513349D9}"/>
              </a:ext>
            </a:extLst>
          </p:cNvPr>
          <p:cNvSpPr>
            <a:spLocks noGrp="1"/>
          </p:cNvSpPr>
          <p:nvPr>
            <p:ph idx="1"/>
          </p:nvPr>
        </p:nvSpPr>
        <p:spPr>
          <a:xfrm>
            <a:off x="1136429" y="2278173"/>
            <a:ext cx="7093171" cy="3450613"/>
          </a:xfrm>
        </p:spPr>
        <p:txBody>
          <a:bodyPr anchor="ctr">
            <a:noAutofit/>
          </a:bodyPr>
          <a:lstStyle/>
          <a:p>
            <a:pPr marL="0" indent="0">
              <a:buNone/>
            </a:pPr>
            <a:r>
              <a:rPr lang="en-IN" sz="1800" b="1" dirty="0"/>
              <a:t>3) Interim Monitoring visit</a:t>
            </a:r>
          </a:p>
          <a:p>
            <a:pPr marL="0" indent="0">
              <a:buNone/>
            </a:pPr>
            <a:endParaRPr lang="en-IN" sz="1800" b="1" dirty="0"/>
          </a:p>
          <a:p>
            <a:pPr>
              <a:buFont typeface="Wingdings" panose="05000000000000000000" pitchFamily="2" charset="2"/>
              <a:buChar char="§"/>
            </a:pPr>
            <a:r>
              <a:rPr lang="en-IN" sz="1800" dirty="0"/>
              <a:t>First  monitoring visit should be done after first patient randomized at site.</a:t>
            </a:r>
          </a:p>
          <a:p>
            <a:pPr>
              <a:buFont typeface="Wingdings" panose="05000000000000000000" pitchFamily="2" charset="2"/>
              <a:buChar char="§"/>
            </a:pPr>
            <a:r>
              <a:rPr lang="en-US" sz="1800" dirty="0"/>
              <a:t>Every IMV will be different, even for the same study, depending on what is required at each site.</a:t>
            </a:r>
          </a:p>
          <a:p>
            <a:pPr>
              <a:buFont typeface="Wingdings" panose="05000000000000000000" pitchFamily="2" charset="2"/>
              <a:buChar char="§"/>
            </a:pPr>
            <a:r>
              <a:rPr lang="en-US" sz="1800" dirty="0"/>
              <a:t>Following activities should be done during IMV </a:t>
            </a:r>
            <a:r>
              <a:rPr lang="en-US" sz="1800" b="1" dirty="0"/>
              <a:t>-</a:t>
            </a:r>
            <a:endParaRPr lang="en-IN" sz="1800" b="1" dirty="0"/>
          </a:p>
          <a:p>
            <a:pPr marL="0" indent="0">
              <a:buNone/>
            </a:pPr>
            <a:r>
              <a:rPr lang="en-US" sz="1800" b="1" dirty="0"/>
              <a:t>-</a:t>
            </a:r>
            <a:r>
              <a:rPr lang="en-US" sz="1800" dirty="0"/>
              <a:t> Make sure Protocol deviations are reported properly and corrective action plans or retraining is done accordingly</a:t>
            </a:r>
          </a:p>
          <a:p>
            <a:pPr marL="0" indent="0">
              <a:buNone/>
            </a:pPr>
            <a:r>
              <a:rPr lang="en-US" sz="1800" b="1" dirty="0"/>
              <a:t>-</a:t>
            </a:r>
            <a:r>
              <a:rPr lang="en-US" sz="1800" dirty="0"/>
              <a:t> Make sure that source data matches what is entered in EDC, and follows ALCOA</a:t>
            </a:r>
          </a:p>
          <a:p>
            <a:pPr marL="0" indent="0">
              <a:buNone/>
            </a:pPr>
            <a:r>
              <a:rPr lang="en-US" sz="1800" b="1" dirty="0"/>
              <a:t>-</a:t>
            </a:r>
            <a:r>
              <a:rPr lang="en-US" sz="1800" dirty="0"/>
              <a:t> Some sites may struggle with recruitment, Issues may be discussed</a:t>
            </a:r>
          </a:p>
          <a:p>
            <a:pPr marL="0" indent="0">
              <a:buNone/>
            </a:pPr>
            <a:r>
              <a:rPr lang="en-US" sz="1800" b="1" dirty="0"/>
              <a:t>-</a:t>
            </a:r>
            <a:r>
              <a:rPr lang="en-US" sz="1800" dirty="0"/>
              <a:t> Ensure that SAEs are reported within 24 hours and follow up SAE reports are completed.</a:t>
            </a:r>
            <a:endParaRPr lang="en-IN" sz="1800" dirty="0"/>
          </a:p>
          <a:p>
            <a:pPr marL="0" indent="0">
              <a:buNone/>
            </a:pPr>
            <a:endParaRPr lang="en-IN" sz="1800" dirty="0"/>
          </a:p>
        </p:txBody>
      </p:sp>
      <p:sp>
        <p:nvSpPr>
          <p:cNvPr id="6" name="Footer Placeholder 5">
            <a:extLst>
              <a:ext uri="{FF2B5EF4-FFF2-40B4-BE49-F238E27FC236}">
                <a16:creationId xmlns:a16="http://schemas.microsoft.com/office/drawing/2014/main" id="{B1D3A832-C200-DFFD-741B-C6E18232D49A}"/>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90459AEA-26CA-24A0-DB66-E65BF322AD80}"/>
              </a:ext>
            </a:extLst>
          </p:cNvPr>
          <p:cNvSpPr>
            <a:spLocks noGrp="1"/>
          </p:cNvSpPr>
          <p:nvPr>
            <p:ph type="dt" sz="half" idx="10"/>
          </p:nvPr>
        </p:nvSpPr>
        <p:spPr>
          <a:xfrm>
            <a:off x="6973342" y="6356350"/>
            <a:ext cx="2743200" cy="365125"/>
          </a:xfrm>
        </p:spPr>
        <p:txBody>
          <a:bodyPr>
            <a:normAutofit/>
          </a:bodyPr>
          <a:lstStyle/>
          <a:p>
            <a:pPr algn="r">
              <a:spcAft>
                <a:spcPts val="600"/>
              </a:spcAft>
            </a:pPr>
            <a:fld id="{7A01A595-4869-4CDD-9732-2BD064C2259F}"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90E177D7-C302-BAF2-6FCF-351E82CA5683}"/>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CBA1AC77-23E2-AFCE-1DD9-D47C02366AC1}"/>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11</a:t>
            </a:fld>
            <a:endParaRPr lang="en-IN">
              <a:solidFill>
                <a:srgbClr val="FFFFFF"/>
              </a:solidFill>
            </a:endParaRPr>
          </a:p>
        </p:txBody>
      </p:sp>
    </p:spTree>
    <p:extLst>
      <p:ext uri="{BB962C8B-B14F-4D97-AF65-F5344CB8AC3E}">
        <p14:creationId xmlns:p14="http://schemas.microsoft.com/office/powerpoint/2010/main" val="19618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DB3C-9D1B-2FC2-8115-EDE8386DFB73}"/>
              </a:ext>
            </a:extLst>
          </p:cNvPr>
          <p:cNvSpPr>
            <a:spLocks noGrp="1"/>
          </p:cNvSpPr>
          <p:nvPr>
            <p:ph type="title"/>
          </p:nvPr>
        </p:nvSpPr>
        <p:spPr>
          <a:xfrm>
            <a:off x="1136428" y="627564"/>
            <a:ext cx="7474172" cy="1325563"/>
          </a:xfrm>
        </p:spPr>
        <p:txBody>
          <a:bodyPr>
            <a:normAutofit/>
          </a:bodyPr>
          <a:lstStyle/>
          <a:p>
            <a:r>
              <a:rPr lang="en-IN" sz="3600" b="1" dirty="0"/>
              <a:t>Monitoring visits 5/5</a:t>
            </a:r>
          </a:p>
        </p:txBody>
      </p:sp>
      <p:sp>
        <p:nvSpPr>
          <p:cNvPr id="3" name="Content Placeholder 2">
            <a:extLst>
              <a:ext uri="{FF2B5EF4-FFF2-40B4-BE49-F238E27FC236}">
                <a16:creationId xmlns:a16="http://schemas.microsoft.com/office/drawing/2014/main" id="{24E6455A-417B-1DE0-15C8-54C5AB9F1165}"/>
              </a:ext>
            </a:extLst>
          </p:cNvPr>
          <p:cNvSpPr>
            <a:spLocks noGrp="1"/>
          </p:cNvSpPr>
          <p:nvPr>
            <p:ph idx="1"/>
          </p:nvPr>
        </p:nvSpPr>
        <p:spPr>
          <a:xfrm>
            <a:off x="1136429" y="2278173"/>
            <a:ext cx="7702771" cy="3450613"/>
          </a:xfrm>
        </p:spPr>
        <p:txBody>
          <a:bodyPr anchor="ctr">
            <a:normAutofit fontScale="62500" lnSpcReduction="20000"/>
          </a:bodyPr>
          <a:lstStyle/>
          <a:p>
            <a:pPr marL="0" indent="0">
              <a:buNone/>
            </a:pPr>
            <a:r>
              <a:rPr lang="en-IN" sz="2900" b="1" dirty="0"/>
              <a:t>4) Close Out visit </a:t>
            </a:r>
          </a:p>
          <a:p>
            <a:pPr marL="0" indent="0">
              <a:buNone/>
            </a:pPr>
            <a:endParaRPr lang="en-IN" sz="2900" b="1" dirty="0"/>
          </a:p>
          <a:p>
            <a:pPr>
              <a:buFont typeface="Wingdings" panose="05000000000000000000" pitchFamily="2" charset="2"/>
              <a:buChar char="§"/>
            </a:pPr>
            <a:r>
              <a:rPr lang="en-US" sz="2900" dirty="0"/>
              <a:t>The visit will occur after the last subject's case report forms have been completed.</a:t>
            </a:r>
          </a:p>
          <a:p>
            <a:pPr>
              <a:buFont typeface="Wingdings" panose="05000000000000000000" pitchFamily="2" charset="2"/>
              <a:buChar char="§"/>
            </a:pPr>
            <a:r>
              <a:rPr lang="en-US" sz="2900" dirty="0"/>
              <a:t>Following activities should be done during Close Out visit : </a:t>
            </a:r>
          </a:p>
          <a:p>
            <a:pPr marL="0" indent="0">
              <a:buNone/>
            </a:pPr>
            <a:r>
              <a:rPr lang="en-US" sz="2900" b="1" dirty="0"/>
              <a:t>-</a:t>
            </a:r>
            <a:r>
              <a:rPr lang="en-US" sz="2900" dirty="0"/>
              <a:t> A complete review of the investigator site file</a:t>
            </a:r>
          </a:p>
          <a:p>
            <a:pPr marL="0" indent="0">
              <a:buNone/>
            </a:pPr>
            <a:r>
              <a:rPr lang="en-US" sz="2900" b="1" dirty="0"/>
              <a:t>-</a:t>
            </a:r>
            <a:r>
              <a:rPr lang="en-US" sz="2900" dirty="0"/>
              <a:t> All logs are completed </a:t>
            </a:r>
          </a:p>
          <a:p>
            <a:pPr marL="0" indent="0">
              <a:buNone/>
            </a:pPr>
            <a:r>
              <a:rPr lang="en-US" sz="2900" b="1" dirty="0"/>
              <a:t>-</a:t>
            </a:r>
            <a:r>
              <a:rPr lang="en-US" sz="2900" dirty="0"/>
              <a:t> All CRFS have been completed and appropriately filed </a:t>
            </a:r>
          </a:p>
          <a:p>
            <a:pPr marL="0" indent="0">
              <a:buNone/>
            </a:pPr>
            <a:r>
              <a:rPr lang="en-US" sz="2900" b="1" dirty="0"/>
              <a:t>-</a:t>
            </a:r>
            <a:r>
              <a:rPr lang="en-US" sz="2900" dirty="0"/>
              <a:t> IP accountability records are completed and appropriately filed</a:t>
            </a:r>
          </a:p>
          <a:p>
            <a:pPr marL="0" indent="0">
              <a:buNone/>
            </a:pPr>
            <a:r>
              <a:rPr lang="en-US" sz="2900" b="1" dirty="0"/>
              <a:t>-</a:t>
            </a:r>
            <a:r>
              <a:rPr lang="en-US" sz="2900" dirty="0"/>
              <a:t> IP shipment and return invoices are present and appropriately filed </a:t>
            </a:r>
          </a:p>
          <a:p>
            <a:pPr marL="0" indent="0">
              <a:buNone/>
            </a:pPr>
            <a:r>
              <a:rPr lang="en-US" sz="2900" b="1" dirty="0"/>
              <a:t>-</a:t>
            </a:r>
            <a:r>
              <a:rPr lang="en-US" sz="2900" dirty="0"/>
              <a:t> Maintenance and retention of study records are discussed.</a:t>
            </a:r>
          </a:p>
          <a:p>
            <a:pPr marL="0" indent="0">
              <a:buNone/>
            </a:pPr>
            <a:endParaRPr lang="en-IN" sz="1300" dirty="0"/>
          </a:p>
          <a:p>
            <a:pPr marL="0" indent="0">
              <a:buNone/>
            </a:pPr>
            <a:endParaRPr lang="en-IN" sz="1300" b="1" dirty="0"/>
          </a:p>
        </p:txBody>
      </p:sp>
      <p:sp>
        <p:nvSpPr>
          <p:cNvPr id="6" name="Footer Placeholder 5">
            <a:extLst>
              <a:ext uri="{FF2B5EF4-FFF2-40B4-BE49-F238E27FC236}">
                <a16:creationId xmlns:a16="http://schemas.microsoft.com/office/drawing/2014/main" id="{65E06344-0E43-DC2D-486D-91B1F2822BDE}"/>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80FED97F-067B-21B2-581D-1D4F79D869AB}"/>
              </a:ext>
            </a:extLst>
          </p:cNvPr>
          <p:cNvSpPr>
            <a:spLocks noGrp="1"/>
          </p:cNvSpPr>
          <p:nvPr>
            <p:ph type="dt" sz="half" idx="10"/>
          </p:nvPr>
        </p:nvSpPr>
        <p:spPr>
          <a:xfrm>
            <a:off x="6973342" y="6356350"/>
            <a:ext cx="2743200" cy="365125"/>
          </a:xfrm>
        </p:spPr>
        <p:txBody>
          <a:bodyPr>
            <a:normAutofit/>
          </a:bodyPr>
          <a:lstStyle/>
          <a:p>
            <a:pPr algn="r">
              <a:spcAft>
                <a:spcPts val="600"/>
              </a:spcAft>
            </a:pPr>
            <a:fld id="{1692A6D4-17CF-48C5-BA2A-62900217A6DA}"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8A8BB267-26C3-FA45-9B53-1C148615CEF7}"/>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988A5631-D88C-5556-1FA3-9BEC2ED1F54D}"/>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12</a:t>
            </a:fld>
            <a:endParaRPr lang="en-IN">
              <a:solidFill>
                <a:srgbClr val="FFFFFF"/>
              </a:solidFill>
            </a:endParaRPr>
          </a:p>
        </p:txBody>
      </p:sp>
    </p:spTree>
    <p:extLst>
      <p:ext uri="{BB962C8B-B14F-4D97-AF65-F5344CB8AC3E}">
        <p14:creationId xmlns:p14="http://schemas.microsoft.com/office/powerpoint/2010/main" val="253746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3850-AF8D-CB94-F701-8D321254C514}"/>
              </a:ext>
            </a:extLst>
          </p:cNvPr>
          <p:cNvSpPr>
            <a:spLocks noGrp="1"/>
          </p:cNvSpPr>
          <p:nvPr>
            <p:ph type="title"/>
          </p:nvPr>
        </p:nvSpPr>
        <p:spPr>
          <a:xfrm>
            <a:off x="1136428" y="627564"/>
            <a:ext cx="7474172" cy="1325563"/>
          </a:xfrm>
        </p:spPr>
        <p:txBody>
          <a:bodyPr>
            <a:normAutofit/>
          </a:bodyPr>
          <a:lstStyle/>
          <a:p>
            <a:r>
              <a:rPr lang="en-IN" sz="3600" b="1" dirty="0"/>
              <a:t>References</a:t>
            </a:r>
          </a:p>
        </p:txBody>
      </p:sp>
      <p:sp>
        <p:nvSpPr>
          <p:cNvPr id="3" name="Content Placeholder 2">
            <a:extLst>
              <a:ext uri="{FF2B5EF4-FFF2-40B4-BE49-F238E27FC236}">
                <a16:creationId xmlns:a16="http://schemas.microsoft.com/office/drawing/2014/main" id="{1B3281FA-524C-BE89-5036-3B1E18C16671}"/>
              </a:ext>
            </a:extLst>
          </p:cNvPr>
          <p:cNvSpPr>
            <a:spLocks noGrp="1"/>
          </p:cNvSpPr>
          <p:nvPr>
            <p:ph idx="1"/>
          </p:nvPr>
        </p:nvSpPr>
        <p:spPr>
          <a:xfrm>
            <a:off x="1136429" y="2278173"/>
            <a:ext cx="6467867" cy="3450613"/>
          </a:xfrm>
        </p:spPr>
        <p:txBody>
          <a:bodyPr anchor="ctr">
            <a:normAutofit/>
          </a:bodyPr>
          <a:lstStyle/>
          <a:p>
            <a:pPr marL="0" indent="0">
              <a:buNone/>
            </a:pPr>
            <a:r>
              <a:rPr lang="en-IN" sz="2400"/>
              <a:t>ICH GCP E6 (R2)</a:t>
            </a:r>
          </a:p>
          <a:p>
            <a:pPr marL="0" indent="0">
              <a:buNone/>
            </a:pPr>
            <a:r>
              <a:rPr lang="en-IN" sz="2400">
                <a:hlinkClick r:id="rId2"/>
              </a:rPr>
              <a:t>https://www.antidote.me/project-management-for-clinical-trials-guide</a:t>
            </a:r>
            <a:endParaRPr lang="en-IN" sz="2400"/>
          </a:p>
          <a:p>
            <a:pPr marL="0" indent="0">
              <a:buNone/>
            </a:pPr>
            <a:r>
              <a:rPr lang="en-IN" sz="2400">
                <a:hlinkClick r:id="rId3"/>
              </a:rPr>
              <a:t>https://asana.com/resources/project-management-plan</a:t>
            </a:r>
            <a:endParaRPr lang="en-IN" sz="2400"/>
          </a:p>
          <a:p>
            <a:pPr marL="0" indent="0">
              <a:buNone/>
            </a:pPr>
            <a:r>
              <a:rPr lang="en-IN" sz="2400">
                <a:hlinkClick r:id="rId4"/>
              </a:rPr>
              <a:t>https://cdsatoolkit.thsti.in/monitoring-plan/</a:t>
            </a:r>
            <a:endParaRPr lang="en-IN" sz="2400"/>
          </a:p>
          <a:p>
            <a:pPr marL="0" indent="0">
              <a:buNone/>
            </a:pPr>
            <a:endParaRPr lang="en-IN" sz="2400"/>
          </a:p>
        </p:txBody>
      </p:sp>
      <p:sp>
        <p:nvSpPr>
          <p:cNvPr id="6" name="Footer Placeholder 5">
            <a:extLst>
              <a:ext uri="{FF2B5EF4-FFF2-40B4-BE49-F238E27FC236}">
                <a16:creationId xmlns:a16="http://schemas.microsoft.com/office/drawing/2014/main" id="{B85329F2-B445-2703-BAE2-A822E3979B00}"/>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D3C79200-F094-4092-7BAC-B3A20C20DF26}"/>
              </a:ext>
            </a:extLst>
          </p:cNvPr>
          <p:cNvSpPr>
            <a:spLocks noGrp="1"/>
          </p:cNvSpPr>
          <p:nvPr>
            <p:ph type="dt" sz="half" idx="10"/>
          </p:nvPr>
        </p:nvSpPr>
        <p:spPr>
          <a:xfrm>
            <a:off x="6973342" y="6356350"/>
            <a:ext cx="2743200" cy="365125"/>
          </a:xfrm>
        </p:spPr>
        <p:txBody>
          <a:bodyPr>
            <a:normAutofit/>
          </a:bodyPr>
          <a:lstStyle/>
          <a:p>
            <a:pPr algn="r">
              <a:spcAft>
                <a:spcPts val="600"/>
              </a:spcAft>
            </a:pPr>
            <a:fld id="{FF3751C4-8287-4891-950F-1C68A7972F16}"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F9544031-6518-1090-955B-A86DDA404951}"/>
              </a:ext>
            </a:extLst>
          </p:cNvPr>
          <p:cNvPicPr>
            <a:picLocks noChangeAspect="1"/>
          </p:cNvPicPr>
          <p:nvPr/>
        </p:nvPicPr>
        <p:blipFill rotWithShape="1">
          <a:blip r:embed="rId5">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C39C68CC-8AF5-C9DE-A1EF-EF8AB980E13B}"/>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13</a:t>
            </a:fld>
            <a:endParaRPr lang="en-IN">
              <a:solidFill>
                <a:srgbClr val="FFFFFF"/>
              </a:solidFill>
            </a:endParaRPr>
          </a:p>
        </p:txBody>
      </p:sp>
    </p:spTree>
    <p:extLst>
      <p:ext uri="{BB962C8B-B14F-4D97-AF65-F5344CB8AC3E}">
        <p14:creationId xmlns:p14="http://schemas.microsoft.com/office/powerpoint/2010/main" val="26792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C2349-8EA8-6384-AA43-A5619E272F66}"/>
              </a:ext>
            </a:extLst>
          </p:cNvPr>
          <p:cNvSpPr>
            <a:spLocks noGrp="1"/>
          </p:cNvSpPr>
          <p:nvPr>
            <p:ph idx="1"/>
          </p:nvPr>
        </p:nvSpPr>
        <p:spPr>
          <a:xfrm>
            <a:off x="3923080" y="2358913"/>
            <a:ext cx="4149896" cy="2528386"/>
          </a:xfrm>
        </p:spPr>
        <p:txBody>
          <a:bodyPr anchor="ctr">
            <a:normAutofit/>
          </a:bodyPr>
          <a:lstStyle/>
          <a:p>
            <a:pPr marL="0" indent="0">
              <a:buNone/>
            </a:pPr>
            <a:r>
              <a:rPr lang="en-IN" sz="3600" b="1" dirty="0"/>
              <a:t>Thank You!</a:t>
            </a:r>
          </a:p>
        </p:txBody>
      </p:sp>
      <p:sp>
        <p:nvSpPr>
          <p:cNvPr id="6" name="Footer Placeholder 5">
            <a:extLst>
              <a:ext uri="{FF2B5EF4-FFF2-40B4-BE49-F238E27FC236}">
                <a16:creationId xmlns:a16="http://schemas.microsoft.com/office/drawing/2014/main" id="{B8768C95-E9B6-73A2-C7A9-9963ACC34204}"/>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C21FCC05-44A0-3498-4797-691705B41A07}"/>
              </a:ext>
            </a:extLst>
          </p:cNvPr>
          <p:cNvSpPr>
            <a:spLocks noGrp="1"/>
          </p:cNvSpPr>
          <p:nvPr>
            <p:ph type="dt" sz="half" idx="10"/>
          </p:nvPr>
        </p:nvSpPr>
        <p:spPr>
          <a:xfrm>
            <a:off x="6973342" y="6356350"/>
            <a:ext cx="2743200" cy="365125"/>
          </a:xfrm>
        </p:spPr>
        <p:txBody>
          <a:bodyPr>
            <a:normAutofit/>
          </a:bodyPr>
          <a:lstStyle/>
          <a:p>
            <a:pPr algn="r">
              <a:spcAft>
                <a:spcPts val="600"/>
              </a:spcAft>
            </a:pPr>
            <a:fld id="{2B938E28-B59B-41AE-B388-F3A679CADE90}"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A626557A-50AE-D806-B55B-3A20C7F17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42" y="2873407"/>
            <a:ext cx="1462088" cy="1111186"/>
          </a:xfrm>
          <a:prstGeom prst="rect">
            <a:avLst/>
          </a:prstGeom>
        </p:spPr>
      </p:pic>
      <p:sp>
        <p:nvSpPr>
          <p:cNvPr id="7" name="Slide Number Placeholder 6">
            <a:extLst>
              <a:ext uri="{FF2B5EF4-FFF2-40B4-BE49-F238E27FC236}">
                <a16:creationId xmlns:a16="http://schemas.microsoft.com/office/drawing/2014/main" id="{D2AD5E0E-9FD5-73B2-A2F5-B11CCDE7DAF0}"/>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14</a:t>
            </a:fld>
            <a:endParaRPr lang="en-IN">
              <a:solidFill>
                <a:srgbClr val="FFFFFF"/>
              </a:solidFill>
            </a:endParaRPr>
          </a:p>
        </p:txBody>
      </p:sp>
    </p:spTree>
    <p:extLst>
      <p:ext uri="{BB962C8B-B14F-4D97-AF65-F5344CB8AC3E}">
        <p14:creationId xmlns:p14="http://schemas.microsoft.com/office/powerpoint/2010/main" val="267395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51A0-AF61-0154-9C6B-49F5073F2902}"/>
              </a:ext>
            </a:extLst>
          </p:cNvPr>
          <p:cNvSpPr>
            <a:spLocks noGrp="1"/>
          </p:cNvSpPr>
          <p:nvPr>
            <p:ph type="title"/>
          </p:nvPr>
        </p:nvSpPr>
        <p:spPr>
          <a:xfrm>
            <a:off x="1136428" y="627564"/>
            <a:ext cx="7474172" cy="1325563"/>
          </a:xfrm>
        </p:spPr>
        <p:txBody>
          <a:bodyPr>
            <a:normAutofit/>
          </a:bodyPr>
          <a:lstStyle/>
          <a:p>
            <a:r>
              <a:rPr lang="en-IN" sz="3600" b="1" dirty="0"/>
              <a:t>Content</a:t>
            </a:r>
          </a:p>
        </p:txBody>
      </p:sp>
      <p:sp>
        <p:nvSpPr>
          <p:cNvPr id="3" name="Content Placeholder 2">
            <a:extLst>
              <a:ext uri="{FF2B5EF4-FFF2-40B4-BE49-F238E27FC236}">
                <a16:creationId xmlns:a16="http://schemas.microsoft.com/office/drawing/2014/main" id="{4A829806-EA06-391A-2E6B-B913D96C49ED}"/>
              </a:ext>
            </a:extLst>
          </p:cNvPr>
          <p:cNvSpPr>
            <a:spLocks noGrp="1"/>
          </p:cNvSpPr>
          <p:nvPr>
            <p:ph idx="1"/>
          </p:nvPr>
        </p:nvSpPr>
        <p:spPr>
          <a:xfrm>
            <a:off x="1090053" y="1703692"/>
            <a:ext cx="6467867" cy="3450613"/>
          </a:xfrm>
        </p:spPr>
        <p:txBody>
          <a:bodyPr anchor="ctr">
            <a:normAutofit/>
          </a:bodyPr>
          <a:lstStyle/>
          <a:p>
            <a:pPr>
              <a:buFont typeface="Wingdings" panose="05000000000000000000" pitchFamily="2" charset="2"/>
              <a:buChar char="§"/>
            </a:pPr>
            <a:r>
              <a:rPr lang="en-IN" sz="2400" dirty="0"/>
              <a:t>Project management plan (PMP)</a:t>
            </a:r>
          </a:p>
          <a:p>
            <a:pPr>
              <a:buFont typeface="Wingdings" panose="05000000000000000000" pitchFamily="2" charset="2"/>
              <a:buChar char="§"/>
            </a:pPr>
            <a:r>
              <a:rPr lang="en-IN" sz="2400" dirty="0"/>
              <a:t>Basic steps for Project Management</a:t>
            </a:r>
          </a:p>
          <a:p>
            <a:pPr>
              <a:buFont typeface="Wingdings" panose="05000000000000000000" pitchFamily="2" charset="2"/>
              <a:buChar char="§"/>
            </a:pPr>
            <a:r>
              <a:rPr lang="en-IN" sz="2400" dirty="0"/>
              <a:t>Responsibilities of project manager</a:t>
            </a:r>
          </a:p>
          <a:p>
            <a:pPr>
              <a:buFont typeface="Wingdings" panose="05000000000000000000" pitchFamily="2" charset="2"/>
              <a:buChar char="§"/>
            </a:pPr>
            <a:r>
              <a:rPr lang="en-IN" sz="2400" dirty="0"/>
              <a:t>Monitoring plan </a:t>
            </a:r>
          </a:p>
          <a:p>
            <a:pPr>
              <a:buFont typeface="Wingdings" panose="05000000000000000000" pitchFamily="2" charset="2"/>
              <a:buChar char="§"/>
            </a:pPr>
            <a:r>
              <a:rPr lang="en-IN" sz="2400" dirty="0"/>
              <a:t>Monitoring visits</a:t>
            </a:r>
          </a:p>
          <a:p>
            <a:endParaRPr lang="en-IN" sz="2400" dirty="0"/>
          </a:p>
        </p:txBody>
      </p:sp>
      <p:sp>
        <p:nvSpPr>
          <p:cNvPr id="6" name="Footer Placeholder 5">
            <a:extLst>
              <a:ext uri="{FF2B5EF4-FFF2-40B4-BE49-F238E27FC236}">
                <a16:creationId xmlns:a16="http://schemas.microsoft.com/office/drawing/2014/main" id="{D8017A51-3B44-CDCB-EF85-77B5DD5944C0}"/>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3A6CD2F8-BD7C-7E8E-22D3-29C3D7A07311}"/>
              </a:ext>
            </a:extLst>
          </p:cNvPr>
          <p:cNvSpPr>
            <a:spLocks noGrp="1"/>
          </p:cNvSpPr>
          <p:nvPr>
            <p:ph type="dt" sz="half" idx="10"/>
          </p:nvPr>
        </p:nvSpPr>
        <p:spPr>
          <a:xfrm>
            <a:off x="6973342" y="6356350"/>
            <a:ext cx="2743200" cy="365125"/>
          </a:xfrm>
        </p:spPr>
        <p:txBody>
          <a:bodyPr>
            <a:normAutofit/>
          </a:bodyPr>
          <a:lstStyle/>
          <a:p>
            <a:pPr algn="r">
              <a:spcAft>
                <a:spcPts val="600"/>
              </a:spcAft>
            </a:pPr>
            <a:fld id="{9064C85F-B168-4D8E-99EF-F18B7C6E07BD}"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3DB5C983-2389-1F2B-3DEE-DD6A45BD2C0F}"/>
              </a:ext>
            </a:extLst>
          </p:cNvPr>
          <p:cNvPicPr>
            <a:picLocks noChangeAspect="1"/>
          </p:cNvPicPr>
          <p:nvPr/>
        </p:nvPicPr>
        <p:blipFill rotWithShape="1">
          <a:blip r:embed="rId2">
            <a:extLst>
              <a:ext uri="{28A0092B-C50C-407E-A947-70E740481C1C}">
                <a14:useLocalDpi xmlns:a14="http://schemas.microsoft.com/office/drawing/2010/main" val="0"/>
              </a:ext>
            </a:extLst>
          </a:blip>
          <a:srcRect l="11646" r="15236" b="-3"/>
          <a:stretch/>
        </p:blipFill>
        <p:spPr>
          <a:xfrm>
            <a:off x="9435675" y="2857501"/>
            <a:ext cx="1099621" cy="1142998"/>
          </a:xfrm>
          <a:prstGeom prst="rect">
            <a:avLst/>
          </a:prstGeom>
        </p:spPr>
      </p:pic>
      <p:sp>
        <p:nvSpPr>
          <p:cNvPr id="7" name="Slide Number Placeholder 6">
            <a:extLst>
              <a:ext uri="{FF2B5EF4-FFF2-40B4-BE49-F238E27FC236}">
                <a16:creationId xmlns:a16="http://schemas.microsoft.com/office/drawing/2014/main" id="{D7E9F109-A034-F13A-260D-1B6182AD91F1}"/>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2</a:t>
            </a:fld>
            <a:endParaRPr lang="en-IN">
              <a:solidFill>
                <a:srgbClr val="FFFFFF"/>
              </a:solidFill>
            </a:endParaRPr>
          </a:p>
        </p:txBody>
      </p:sp>
    </p:spTree>
    <p:extLst>
      <p:ext uri="{BB962C8B-B14F-4D97-AF65-F5344CB8AC3E}">
        <p14:creationId xmlns:p14="http://schemas.microsoft.com/office/powerpoint/2010/main" val="420202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09FB-88B4-C008-33EC-E7DF4634D5B2}"/>
              </a:ext>
            </a:extLst>
          </p:cNvPr>
          <p:cNvSpPr>
            <a:spLocks noGrp="1"/>
          </p:cNvSpPr>
          <p:nvPr>
            <p:ph type="title"/>
          </p:nvPr>
        </p:nvSpPr>
        <p:spPr>
          <a:xfrm>
            <a:off x="1136428" y="627564"/>
            <a:ext cx="7474172" cy="1325563"/>
          </a:xfrm>
        </p:spPr>
        <p:txBody>
          <a:bodyPr>
            <a:normAutofit/>
          </a:bodyPr>
          <a:lstStyle/>
          <a:p>
            <a:r>
              <a:rPr lang="en-IN" sz="3600" b="1" dirty="0"/>
              <a:t>Project management plan</a:t>
            </a:r>
          </a:p>
        </p:txBody>
      </p:sp>
      <p:sp>
        <p:nvSpPr>
          <p:cNvPr id="3" name="Content Placeholder 2">
            <a:extLst>
              <a:ext uri="{FF2B5EF4-FFF2-40B4-BE49-F238E27FC236}">
                <a16:creationId xmlns:a16="http://schemas.microsoft.com/office/drawing/2014/main" id="{7B7FC44C-4DEB-8A07-BE82-6C150C21BDB0}"/>
              </a:ext>
            </a:extLst>
          </p:cNvPr>
          <p:cNvSpPr>
            <a:spLocks noGrp="1"/>
          </p:cNvSpPr>
          <p:nvPr>
            <p:ph idx="1"/>
          </p:nvPr>
        </p:nvSpPr>
        <p:spPr>
          <a:xfrm>
            <a:off x="1136429" y="2278173"/>
            <a:ext cx="6467867" cy="3450613"/>
          </a:xfrm>
        </p:spPr>
        <p:txBody>
          <a:bodyPr anchor="ctr">
            <a:noAutofit/>
          </a:bodyPr>
          <a:lstStyle/>
          <a:p>
            <a:pPr>
              <a:buFont typeface="Wingdings" panose="05000000000000000000" pitchFamily="2" charset="2"/>
              <a:buChar char="§"/>
            </a:pPr>
            <a:r>
              <a:rPr lang="en-US" sz="1800" dirty="0"/>
              <a:t>A Project Management Plan is a document that results in a dynamic set of documents that clearly define the goals and provide direction for the project.</a:t>
            </a:r>
          </a:p>
          <a:p>
            <a:endParaRPr lang="en-US" sz="1800" dirty="0"/>
          </a:p>
          <a:p>
            <a:pPr marL="0" indent="0">
              <a:buNone/>
            </a:pPr>
            <a:r>
              <a:rPr lang="en-US" sz="1800" b="1" dirty="0"/>
              <a:t>Why PMP is Important</a:t>
            </a:r>
          </a:p>
          <a:p>
            <a:pPr>
              <a:buFont typeface="Wingdings" panose="05000000000000000000" pitchFamily="2" charset="2"/>
              <a:buChar char="§"/>
            </a:pPr>
            <a:r>
              <a:rPr lang="en-US" sz="1800" b="1" dirty="0"/>
              <a:t> </a:t>
            </a:r>
            <a:r>
              <a:rPr lang="en-US" sz="1800" dirty="0"/>
              <a:t>A well-designed project plan increases the likelihood of successfully managing a clinical trial. </a:t>
            </a:r>
          </a:p>
          <a:p>
            <a:pPr>
              <a:buFont typeface="Wingdings" panose="05000000000000000000" pitchFamily="2" charset="2"/>
              <a:buChar char="§"/>
            </a:pPr>
            <a:r>
              <a:rPr lang="en-US" sz="1800" dirty="0"/>
              <a:t>It supports coherent organization, effective management, facilitates transparency, and the detection of foreseeable problems/ issues via monitoring of the project’s critical path. </a:t>
            </a:r>
          </a:p>
          <a:p>
            <a:pPr>
              <a:buFont typeface="Wingdings" panose="05000000000000000000" pitchFamily="2" charset="2"/>
              <a:buChar char="§"/>
            </a:pPr>
            <a:r>
              <a:rPr lang="en-US" sz="1800" dirty="0"/>
              <a:t>The process and subsequent documentation of all the project progress keeps things focused and moving forward.</a:t>
            </a:r>
            <a:endParaRPr lang="en-IN" sz="1800" dirty="0"/>
          </a:p>
        </p:txBody>
      </p:sp>
      <p:sp>
        <p:nvSpPr>
          <p:cNvPr id="6" name="Footer Placeholder 5">
            <a:extLst>
              <a:ext uri="{FF2B5EF4-FFF2-40B4-BE49-F238E27FC236}">
                <a16:creationId xmlns:a16="http://schemas.microsoft.com/office/drawing/2014/main" id="{42DB05B5-B1FC-AF5D-0E69-CE7FBA274F5C}"/>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6C25C2F8-0D8D-D471-978F-C04290436105}"/>
              </a:ext>
            </a:extLst>
          </p:cNvPr>
          <p:cNvSpPr>
            <a:spLocks noGrp="1"/>
          </p:cNvSpPr>
          <p:nvPr>
            <p:ph type="dt" sz="half" idx="10"/>
          </p:nvPr>
        </p:nvSpPr>
        <p:spPr>
          <a:xfrm>
            <a:off x="6973342" y="6356350"/>
            <a:ext cx="2743200" cy="365125"/>
          </a:xfrm>
        </p:spPr>
        <p:txBody>
          <a:bodyPr>
            <a:normAutofit/>
          </a:bodyPr>
          <a:lstStyle/>
          <a:p>
            <a:pPr algn="r">
              <a:spcAft>
                <a:spcPts val="600"/>
              </a:spcAft>
            </a:pPr>
            <a:fld id="{7C6DD964-8D37-4452-A49B-C1F28F1D9EDD}"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10;&#10;Description automatically generated with medium confidence">
            <a:extLst>
              <a:ext uri="{FF2B5EF4-FFF2-40B4-BE49-F238E27FC236}">
                <a16:creationId xmlns:a16="http://schemas.microsoft.com/office/drawing/2014/main" id="{E0BF1D58-1A57-37A1-F8B5-09443C9A86C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8B7E34AB-3F74-4FFF-AC06-2C0EB4A2DF83}"/>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3</a:t>
            </a:fld>
            <a:endParaRPr lang="en-IN">
              <a:solidFill>
                <a:srgbClr val="FFFFFF"/>
              </a:solidFill>
            </a:endParaRPr>
          </a:p>
        </p:txBody>
      </p:sp>
    </p:spTree>
    <p:extLst>
      <p:ext uri="{BB962C8B-B14F-4D97-AF65-F5344CB8AC3E}">
        <p14:creationId xmlns:p14="http://schemas.microsoft.com/office/powerpoint/2010/main" val="249887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45D3-BD4B-AFC7-FA27-9026830DB9E7}"/>
              </a:ext>
            </a:extLst>
          </p:cNvPr>
          <p:cNvSpPr>
            <a:spLocks noGrp="1"/>
          </p:cNvSpPr>
          <p:nvPr>
            <p:ph type="title"/>
          </p:nvPr>
        </p:nvSpPr>
        <p:spPr>
          <a:xfrm>
            <a:off x="1136428" y="627564"/>
            <a:ext cx="7474172" cy="1325563"/>
          </a:xfrm>
        </p:spPr>
        <p:txBody>
          <a:bodyPr vert="horz" lIns="91440" tIns="45720" rIns="91440" bIns="45720" rtlCol="0" anchor="ctr">
            <a:normAutofit/>
          </a:bodyPr>
          <a:lstStyle/>
          <a:p>
            <a:pPr marL="571500" indent="-571500"/>
            <a:r>
              <a:rPr lang="en-US" sz="3600" b="1" dirty="0"/>
              <a:t>Basic steps for PM</a:t>
            </a:r>
          </a:p>
        </p:txBody>
      </p:sp>
      <p:sp>
        <p:nvSpPr>
          <p:cNvPr id="22" name="TextBox 21">
            <a:extLst>
              <a:ext uri="{FF2B5EF4-FFF2-40B4-BE49-F238E27FC236}">
                <a16:creationId xmlns:a16="http://schemas.microsoft.com/office/drawing/2014/main" id="{98EC2CA0-DF91-F3D6-AB31-203D0A8981BA}"/>
              </a:ext>
            </a:extLst>
          </p:cNvPr>
          <p:cNvSpPr txBox="1"/>
          <p:nvPr/>
        </p:nvSpPr>
        <p:spPr>
          <a:xfrm>
            <a:off x="1136429" y="2278173"/>
            <a:ext cx="6467867" cy="3450613"/>
          </a:xfrm>
          <a:prstGeom prst="rect">
            <a:avLst/>
          </a:prstGeom>
        </p:spPr>
        <p:txBody>
          <a:bodyPr vert="horz" lIns="91440" tIns="45720" rIns="91440" bIns="45720" rtlCol="0" anchor="ctr">
            <a:noAutofit/>
          </a:bodyPr>
          <a:lstStyle/>
          <a:p>
            <a:pPr marL="514350" indent="-285750">
              <a:lnSpc>
                <a:spcPct val="90000"/>
              </a:lnSpc>
              <a:spcAft>
                <a:spcPts val="600"/>
              </a:spcAft>
              <a:buFont typeface="Wingdings" panose="05000000000000000000" pitchFamily="2" charset="2"/>
              <a:buChar char="§"/>
            </a:pPr>
            <a:r>
              <a:rPr lang="en-US" dirty="0"/>
              <a:t>Goals and project objectives </a:t>
            </a:r>
          </a:p>
          <a:p>
            <a:pPr marL="514350" indent="-285750">
              <a:lnSpc>
                <a:spcPct val="90000"/>
              </a:lnSpc>
              <a:spcAft>
                <a:spcPts val="600"/>
              </a:spcAft>
              <a:buFont typeface="Wingdings" panose="05000000000000000000" pitchFamily="2" charset="2"/>
              <a:buChar char="§"/>
            </a:pPr>
            <a:endParaRPr lang="en-US" dirty="0"/>
          </a:p>
          <a:p>
            <a:pPr marL="514350" indent="-285750">
              <a:lnSpc>
                <a:spcPct val="90000"/>
              </a:lnSpc>
              <a:spcAft>
                <a:spcPts val="600"/>
              </a:spcAft>
              <a:buFont typeface="Wingdings" panose="05000000000000000000" pitchFamily="2" charset="2"/>
              <a:buChar char="§"/>
            </a:pPr>
            <a:r>
              <a:rPr lang="en-US" dirty="0"/>
              <a:t>Success metrics </a:t>
            </a:r>
          </a:p>
          <a:p>
            <a:pPr marL="514350" indent="-285750">
              <a:lnSpc>
                <a:spcPct val="90000"/>
              </a:lnSpc>
              <a:spcAft>
                <a:spcPts val="600"/>
              </a:spcAft>
              <a:buFont typeface="Wingdings" panose="05000000000000000000" pitchFamily="2" charset="2"/>
              <a:buChar char="§"/>
            </a:pPr>
            <a:endParaRPr lang="en-US" dirty="0"/>
          </a:p>
          <a:p>
            <a:pPr marL="514350" indent="-285750">
              <a:lnSpc>
                <a:spcPct val="90000"/>
              </a:lnSpc>
              <a:spcAft>
                <a:spcPts val="600"/>
              </a:spcAft>
              <a:buFont typeface="Wingdings" panose="05000000000000000000" pitchFamily="2" charset="2"/>
              <a:buChar char="§"/>
            </a:pPr>
            <a:r>
              <a:rPr lang="en-US" dirty="0"/>
              <a:t>Stakeholders and roles </a:t>
            </a:r>
          </a:p>
          <a:p>
            <a:pPr marL="514350" indent="-285750">
              <a:lnSpc>
                <a:spcPct val="90000"/>
              </a:lnSpc>
              <a:spcAft>
                <a:spcPts val="600"/>
              </a:spcAft>
              <a:buFont typeface="Wingdings" panose="05000000000000000000" pitchFamily="2" charset="2"/>
              <a:buChar char="§"/>
            </a:pPr>
            <a:endParaRPr lang="en-US" dirty="0"/>
          </a:p>
          <a:p>
            <a:pPr marL="514350" indent="-285750">
              <a:lnSpc>
                <a:spcPct val="90000"/>
              </a:lnSpc>
              <a:spcAft>
                <a:spcPts val="600"/>
              </a:spcAft>
              <a:buFont typeface="Wingdings" panose="05000000000000000000" pitchFamily="2" charset="2"/>
              <a:buChar char="§"/>
            </a:pPr>
            <a:r>
              <a:rPr lang="en-US" dirty="0"/>
              <a:t>Scope and budget  </a:t>
            </a:r>
          </a:p>
          <a:p>
            <a:pPr marL="514350" indent="-285750">
              <a:lnSpc>
                <a:spcPct val="90000"/>
              </a:lnSpc>
              <a:spcAft>
                <a:spcPts val="600"/>
              </a:spcAft>
              <a:buFont typeface="Wingdings" panose="05000000000000000000" pitchFamily="2" charset="2"/>
              <a:buChar char="§"/>
            </a:pPr>
            <a:endParaRPr lang="en-US" dirty="0"/>
          </a:p>
          <a:p>
            <a:pPr marL="514350" indent="-285750">
              <a:lnSpc>
                <a:spcPct val="90000"/>
              </a:lnSpc>
              <a:spcAft>
                <a:spcPts val="600"/>
              </a:spcAft>
              <a:buFont typeface="Wingdings" panose="05000000000000000000" pitchFamily="2" charset="2"/>
              <a:buChar char="§"/>
            </a:pPr>
            <a:r>
              <a:rPr lang="en-US" dirty="0"/>
              <a:t>Milestones, deliverables, and project dependencies </a:t>
            </a:r>
          </a:p>
          <a:p>
            <a:pPr marL="514350" indent="-285750">
              <a:lnSpc>
                <a:spcPct val="90000"/>
              </a:lnSpc>
              <a:spcAft>
                <a:spcPts val="600"/>
              </a:spcAft>
              <a:buFont typeface="Wingdings" panose="05000000000000000000" pitchFamily="2" charset="2"/>
              <a:buChar char="§"/>
            </a:pPr>
            <a:endParaRPr lang="en-US" dirty="0"/>
          </a:p>
          <a:p>
            <a:pPr marL="514350" indent="-285750">
              <a:lnSpc>
                <a:spcPct val="90000"/>
              </a:lnSpc>
              <a:spcAft>
                <a:spcPts val="600"/>
              </a:spcAft>
              <a:buFont typeface="Wingdings" panose="05000000000000000000" pitchFamily="2" charset="2"/>
              <a:buChar char="§"/>
            </a:pPr>
            <a:r>
              <a:rPr lang="en-US" dirty="0"/>
              <a:t>Timeline and schedule </a:t>
            </a:r>
          </a:p>
          <a:p>
            <a:pPr marL="514350" indent="-285750">
              <a:lnSpc>
                <a:spcPct val="90000"/>
              </a:lnSpc>
              <a:spcAft>
                <a:spcPts val="600"/>
              </a:spcAft>
              <a:buFont typeface="Wingdings" panose="05000000000000000000" pitchFamily="2" charset="2"/>
              <a:buChar char="§"/>
            </a:pPr>
            <a:endParaRPr lang="en-US" dirty="0"/>
          </a:p>
          <a:p>
            <a:pPr marL="514350" indent="-285750">
              <a:lnSpc>
                <a:spcPct val="90000"/>
              </a:lnSpc>
              <a:spcAft>
                <a:spcPts val="600"/>
              </a:spcAft>
              <a:buFont typeface="Wingdings" panose="05000000000000000000" pitchFamily="2" charset="2"/>
              <a:buChar char="§"/>
            </a:pPr>
            <a:r>
              <a:rPr lang="en-US" dirty="0"/>
              <a:t>Communication plan</a:t>
            </a:r>
          </a:p>
        </p:txBody>
      </p:sp>
      <p:sp>
        <p:nvSpPr>
          <p:cNvPr id="6" name="Footer Placeholder 5">
            <a:extLst>
              <a:ext uri="{FF2B5EF4-FFF2-40B4-BE49-F238E27FC236}">
                <a16:creationId xmlns:a16="http://schemas.microsoft.com/office/drawing/2014/main" id="{2EB75CDE-FA8F-F5C3-0704-06A149FF49E4}"/>
              </a:ext>
            </a:extLst>
          </p:cNvPr>
          <p:cNvSpPr>
            <a:spLocks noGrp="1"/>
          </p:cNvSpPr>
          <p:nvPr>
            <p:ph type="ftr" sz="quarter" idx="11"/>
          </p:nvPr>
        </p:nvSpPr>
        <p:spPr>
          <a:xfrm>
            <a:off x="1103859" y="6356350"/>
            <a:ext cx="4894169" cy="365125"/>
          </a:xfrm>
        </p:spPr>
        <p:txBody>
          <a:bodyPr vert="horz" lIns="91440" tIns="45720" rIns="91440" bIns="45720" rtlCol="0" anchor="ctr">
            <a:normAutofit/>
          </a:bodyPr>
          <a:lstStyle/>
          <a:p>
            <a:pPr algn="l">
              <a:spcAft>
                <a:spcPts val="600"/>
              </a:spcAft>
              <a:defRPr/>
            </a:pPr>
            <a:r>
              <a:rPr lang="en-US" sz="1050" kern="1200">
                <a:solidFill>
                  <a:schemeClr val="tx1">
                    <a:lumMod val="75000"/>
                    <a:lumOff val="25000"/>
                  </a:schemeClr>
                </a:solidFill>
                <a:latin typeface="Calibri" panose="020F0502020204030204"/>
                <a:ea typeface="+mn-ea"/>
                <a:cs typeface="+mn-cs"/>
              </a:rPr>
              <a:t>www.siroinstitute.com</a:t>
            </a:r>
          </a:p>
        </p:txBody>
      </p:sp>
      <p:sp>
        <p:nvSpPr>
          <p:cNvPr id="5" name="Date Placeholder 4">
            <a:extLst>
              <a:ext uri="{FF2B5EF4-FFF2-40B4-BE49-F238E27FC236}">
                <a16:creationId xmlns:a16="http://schemas.microsoft.com/office/drawing/2014/main" id="{F9A7B63E-6191-3EEA-474F-578C59FD7F2E}"/>
              </a:ext>
            </a:extLst>
          </p:cNvPr>
          <p:cNvSpPr>
            <a:spLocks noGrp="1"/>
          </p:cNvSpPr>
          <p:nvPr>
            <p:ph type="dt" sz="half" idx="10"/>
          </p:nvPr>
        </p:nvSpPr>
        <p:spPr>
          <a:xfrm>
            <a:off x="6973342" y="6356350"/>
            <a:ext cx="2743200" cy="365125"/>
          </a:xfrm>
        </p:spPr>
        <p:txBody>
          <a:bodyPr vert="horz" lIns="91440" tIns="45720" rIns="91440" bIns="45720" rtlCol="0" anchor="ctr">
            <a:normAutofit/>
          </a:bodyPr>
          <a:lstStyle/>
          <a:p>
            <a:pPr algn="r">
              <a:spcAft>
                <a:spcPts val="600"/>
              </a:spcAft>
              <a:defRPr/>
            </a:pPr>
            <a:fld id="{DFA783A0-A550-4204-9619-583C772AA8B5}" type="datetime1">
              <a:rPr lang="en-US" sz="1050">
                <a:solidFill>
                  <a:schemeClr val="tx1">
                    <a:lumMod val="75000"/>
                    <a:lumOff val="25000"/>
                  </a:schemeClr>
                </a:solidFill>
                <a:latin typeface="Calibri" panose="020F0502020204030204"/>
              </a:rPr>
              <a:pPr algn="r">
                <a:spcAft>
                  <a:spcPts val="600"/>
                </a:spcAft>
                <a:defRPr/>
              </a:pPr>
              <a:t>3/7/2023</a:t>
            </a:fld>
            <a:endParaRPr lang="en-US" sz="1050">
              <a:solidFill>
                <a:schemeClr val="tx1">
                  <a:lumMod val="75000"/>
                  <a:lumOff val="25000"/>
                </a:schemeClr>
              </a:solidFill>
              <a:latin typeface="Calibri" panose="020F0502020204030204"/>
            </a:endParaRPr>
          </a:p>
        </p:txBody>
      </p:sp>
      <p:sp>
        <p:nvSpPr>
          <p:cNvPr id="27" name="Rectangle 2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10;&#10;Description automatically generated with medium confidence">
            <a:extLst>
              <a:ext uri="{FF2B5EF4-FFF2-40B4-BE49-F238E27FC236}">
                <a16:creationId xmlns:a16="http://schemas.microsoft.com/office/drawing/2014/main" id="{91309DBA-76ED-A91A-0751-D5A5CDCDFCD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888B56D7-68FE-67D8-7ED0-4E7C8DC9E408}"/>
              </a:ext>
            </a:extLst>
          </p:cNvPr>
          <p:cNvSpPr>
            <a:spLocks noGrp="1"/>
          </p:cNvSpPr>
          <p:nvPr>
            <p:ph type="sldNum" sz="quarter" idx="12"/>
          </p:nvPr>
        </p:nvSpPr>
        <p:spPr>
          <a:xfrm>
            <a:off x="10341428" y="6356350"/>
            <a:ext cx="1012371" cy="365125"/>
          </a:xfrm>
        </p:spPr>
        <p:txBody>
          <a:bodyPr vert="horz" lIns="91440" tIns="45720" rIns="91440" bIns="45720" rtlCol="0" anchor="ctr">
            <a:normAutofit/>
          </a:bodyPr>
          <a:lstStyle/>
          <a:p>
            <a:pPr>
              <a:spcAft>
                <a:spcPts val="600"/>
              </a:spcAft>
              <a:defRPr/>
            </a:pPr>
            <a:fld id="{46198EDF-B785-4713-AE6D-8EF93D0E3381}" type="slidenum">
              <a:rPr lang="en-US">
                <a:solidFill>
                  <a:srgbClr val="FFFFFF"/>
                </a:solidFill>
                <a:latin typeface="Calibri" panose="020F0502020204030204"/>
              </a:rPr>
              <a:pPr>
                <a:spcAft>
                  <a:spcPts val="600"/>
                </a:spcAft>
                <a:defRPr/>
              </a:pPr>
              <a:t>4</a:t>
            </a:fld>
            <a:endParaRPr lang="en-US">
              <a:solidFill>
                <a:srgbClr val="FFFFFF"/>
              </a:solidFill>
              <a:latin typeface="Calibri" panose="020F0502020204030204"/>
            </a:endParaRPr>
          </a:p>
        </p:txBody>
      </p:sp>
    </p:spTree>
    <p:extLst>
      <p:ext uri="{BB962C8B-B14F-4D97-AF65-F5344CB8AC3E}">
        <p14:creationId xmlns:p14="http://schemas.microsoft.com/office/powerpoint/2010/main" val="3915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4243C-FDAA-D56E-6C85-06B6292DF480}"/>
              </a:ext>
            </a:extLst>
          </p:cNvPr>
          <p:cNvSpPr>
            <a:spLocks noGrp="1"/>
          </p:cNvSpPr>
          <p:nvPr>
            <p:ph type="title"/>
          </p:nvPr>
        </p:nvSpPr>
        <p:spPr>
          <a:xfrm>
            <a:off x="1136428" y="627564"/>
            <a:ext cx="7474172" cy="1325563"/>
          </a:xfrm>
        </p:spPr>
        <p:txBody>
          <a:bodyPr>
            <a:normAutofit/>
          </a:bodyPr>
          <a:lstStyle/>
          <a:p>
            <a:r>
              <a:rPr lang="en-IN" sz="3600" b="1" dirty="0"/>
              <a:t>Responsibilities of project manager </a:t>
            </a:r>
          </a:p>
        </p:txBody>
      </p:sp>
      <p:sp>
        <p:nvSpPr>
          <p:cNvPr id="3" name="Content Placeholder 2">
            <a:extLst>
              <a:ext uri="{FF2B5EF4-FFF2-40B4-BE49-F238E27FC236}">
                <a16:creationId xmlns:a16="http://schemas.microsoft.com/office/drawing/2014/main" id="{71140B93-2342-9CD1-F1EE-B2C7F71B8051}"/>
              </a:ext>
            </a:extLst>
          </p:cNvPr>
          <p:cNvSpPr>
            <a:spLocks noGrp="1"/>
          </p:cNvSpPr>
          <p:nvPr>
            <p:ph idx="1"/>
          </p:nvPr>
        </p:nvSpPr>
        <p:spPr>
          <a:xfrm>
            <a:off x="1136429" y="2278173"/>
            <a:ext cx="6467867" cy="3450613"/>
          </a:xfrm>
        </p:spPr>
        <p:txBody>
          <a:bodyPr anchor="ctr">
            <a:noAutofit/>
          </a:bodyPr>
          <a:lstStyle/>
          <a:p>
            <a:pPr>
              <a:buFont typeface="Wingdings" panose="05000000000000000000" pitchFamily="2" charset="2"/>
              <a:buChar char="§"/>
            </a:pPr>
            <a:r>
              <a:rPr lang="en-IN" sz="2000" dirty="0"/>
              <a:t>Vendor selection</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a:t>Timeline and budget oversight</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a:t>IRB submissions</a:t>
            </a:r>
          </a:p>
          <a:p>
            <a:pPr>
              <a:buFont typeface="Wingdings" panose="05000000000000000000" pitchFamily="2" charset="2"/>
              <a:buChar char="§"/>
            </a:pPr>
            <a:endParaRPr lang="en-IN" sz="2000" dirty="0"/>
          </a:p>
          <a:p>
            <a:pPr>
              <a:buFont typeface="Wingdings" panose="05000000000000000000" pitchFamily="2" charset="2"/>
              <a:buChar char="§"/>
            </a:pPr>
            <a:r>
              <a:rPr lang="en-IN" sz="2000" dirty="0"/>
              <a:t>Report creation</a:t>
            </a:r>
          </a:p>
          <a:p>
            <a:pPr marL="0" indent="0">
              <a:buNone/>
            </a:pPr>
            <a:endParaRPr lang="en-IN" sz="2000" dirty="0"/>
          </a:p>
          <a:p>
            <a:pPr>
              <a:buFont typeface="Wingdings" panose="05000000000000000000" pitchFamily="2" charset="2"/>
              <a:buChar char="§"/>
            </a:pPr>
            <a:r>
              <a:rPr lang="en-IN" sz="2000" dirty="0"/>
              <a:t>Meeting planning</a:t>
            </a:r>
          </a:p>
        </p:txBody>
      </p:sp>
      <p:sp>
        <p:nvSpPr>
          <p:cNvPr id="6" name="Footer Placeholder 5">
            <a:extLst>
              <a:ext uri="{FF2B5EF4-FFF2-40B4-BE49-F238E27FC236}">
                <a16:creationId xmlns:a16="http://schemas.microsoft.com/office/drawing/2014/main" id="{5507FAE8-7532-50F2-97DF-FC2E03B63C38}"/>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6590BF56-8BFB-A315-AD2B-F58A7DD701AF}"/>
              </a:ext>
            </a:extLst>
          </p:cNvPr>
          <p:cNvSpPr>
            <a:spLocks noGrp="1"/>
          </p:cNvSpPr>
          <p:nvPr>
            <p:ph type="dt" sz="half" idx="10"/>
          </p:nvPr>
        </p:nvSpPr>
        <p:spPr>
          <a:xfrm>
            <a:off x="6973342" y="6356350"/>
            <a:ext cx="2743200" cy="365125"/>
          </a:xfrm>
        </p:spPr>
        <p:txBody>
          <a:bodyPr>
            <a:normAutofit/>
          </a:bodyPr>
          <a:lstStyle/>
          <a:p>
            <a:pPr algn="r">
              <a:spcAft>
                <a:spcPts val="600"/>
              </a:spcAft>
            </a:pPr>
            <a:fld id="{8CA38D72-9C70-43C0-8AF2-D715B88C9A08}"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10;&#10;Description automatically generated with medium confidence">
            <a:extLst>
              <a:ext uri="{FF2B5EF4-FFF2-40B4-BE49-F238E27FC236}">
                <a16:creationId xmlns:a16="http://schemas.microsoft.com/office/drawing/2014/main" id="{53FA36FF-F846-4C23-F63D-92FCF536434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07FDCE8D-A42B-4919-409D-206CC98A48C8}"/>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5</a:t>
            </a:fld>
            <a:endParaRPr lang="en-IN">
              <a:solidFill>
                <a:srgbClr val="FFFFFF"/>
              </a:solidFill>
            </a:endParaRPr>
          </a:p>
        </p:txBody>
      </p:sp>
    </p:spTree>
    <p:extLst>
      <p:ext uri="{BB962C8B-B14F-4D97-AF65-F5344CB8AC3E}">
        <p14:creationId xmlns:p14="http://schemas.microsoft.com/office/powerpoint/2010/main" val="226649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618A-1F6D-B675-99CC-59BB144C92DC}"/>
              </a:ext>
            </a:extLst>
          </p:cNvPr>
          <p:cNvSpPr>
            <a:spLocks noGrp="1"/>
          </p:cNvSpPr>
          <p:nvPr>
            <p:ph type="title"/>
          </p:nvPr>
        </p:nvSpPr>
        <p:spPr>
          <a:xfrm>
            <a:off x="1136428" y="627564"/>
            <a:ext cx="7474172" cy="1325563"/>
          </a:xfrm>
        </p:spPr>
        <p:txBody>
          <a:bodyPr>
            <a:normAutofit/>
          </a:bodyPr>
          <a:lstStyle/>
          <a:p>
            <a:r>
              <a:rPr lang="en-IN" sz="3600" b="1" dirty="0"/>
              <a:t>Monitoring plan</a:t>
            </a:r>
            <a:br>
              <a:rPr lang="en-IN" sz="3600" b="1" dirty="0"/>
            </a:br>
            <a:r>
              <a:rPr lang="en-IN" sz="3600" b="1" dirty="0"/>
              <a:t> </a:t>
            </a:r>
          </a:p>
        </p:txBody>
      </p:sp>
      <p:sp>
        <p:nvSpPr>
          <p:cNvPr id="3" name="Content Placeholder 2">
            <a:extLst>
              <a:ext uri="{FF2B5EF4-FFF2-40B4-BE49-F238E27FC236}">
                <a16:creationId xmlns:a16="http://schemas.microsoft.com/office/drawing/2014/main" id="{A0441FFE-70D2-9054-B6D5-08913AC05CBE}"/>
              </a:ext>
            </a:extLst>
          </p:cNvPr>
          <p:cNvSpPr>
            <a:spLocks noGrp="1"/>
          </p:cNvSpPr>
          <p:nvPr>
            <p:ph idx="1"/>
          </p:nvPr>
        </p:nvSpPr>
        <p:spPr>
          <a:xfrm>
            <a:off x="1103859" y="2474254"/>
            <a:ext cx="6467867" cy="3450613"/>
          </a:xfrm>
        </p:spPr>
        <p:txBody>
          <a:bodyPr anchor="ctr">
            <a:normAutofit/>
          </a:bodyPr>
          <a:lstStyle/>
          <a:p>
            <a:pPr marL="0" indent="0">
              <a:buNone/>
            </a:pPr>
            <a:r>
              <a:rPr lang="en-IN" sz="2000" b="1" dirty="0"/>
              <a:t>Monitoring :- </a:t>
            </a:r>
          </a:p>
          <a:p>
            <a:pPr marL="0" indent="0">
              <a:buNone/>
            </a:pPr>
            <a:r>
              <a:rPr lang="en-IN" sz="1700" b="1" dirty="0"/>
              <a:t>               </a:t>
            </a:r>
            <a:r>
              <a:rPr lang="en-US" sz="1800" b="0" i="0" dirty="0">
                <a:effectLst/>
              </a:rPr>
              <a:t>Monitoring is the act of overseeing a clinical trial or study, to ensure that it is conducted, recorded and reported in compliance with the applicable regulations, Good Clinical Practice (GCP) guidelines, protocol and the Standard Operating Procedures (SOP).</a:t>
            </a:r>
          </a:p>
          <a:p>
            <a:pPr marL="0" indent="0">
              <a:buNone/>
            </a:pPr>
            <a:endParaRPr lang="en-US" sz="1800" dirty="0"/>
          </a:p>
          <a:p>
            <a:pPr marL="0" indent="0">
              <a:buNone/>
            </a:pPr>
            <a:r>
              <a:rPr lang="en-US" sz="2000" b="1" i="0" dirty="0">
                <a:effectLst/>
              </a:rPr>
              <a:t>Monitoring plan :-</a:t>
            </a:r>
          </a:p>
          <a:p>
            <a:pPr marL="0" indent="0">
              <a:buNone/>
            </a:pPr>
            <a:r>
              <a:rPr lang="en-US" sz="1800" b="1" dirty="0"/>
              <a:t>              </a:t>
            </a:r>
            <a:r>
              <a:rPr lang="en-US" sz="1800" b="1" i="0" dirty="0">
                <a:effectLst/>
              </a:rPr>
              <a:t> </a:t>
            </a:r>
            <a:r>
              <a:rPr lang="en-US" sz="1800" b="0" i="0" dirty="0">
                <a:effectLst/>
              </a:rPr>
              <a:t>The monitoring plan is the document that details the monitoring policies and procedures, and the proposed frequency of on-site monitoring visits across the trial sites, for a particular trial.</a:t>
            </a:r>
            <a:endParaRPr lang="en-US" sz="1800" b="1" i="0" dirty="0">
              <a:effectLst/>
            </a:endParaRPr>
          </a:p>
          <a:p>
            <a:pPr marL="0" indent="0">
              <a:buNone/>
            </a:pPr>
            <a:endParaRPr lang="en-US" sz="1800" dirty="0"/>
          </a:p>
          <a:p>
            <a:pPr marL="0" indent="0">
              <a:buNone/>
            </a:pPr>
            <a:endParaRPr lang="en-US" sz="1700" b="0" i="0" dirty="0">
              <a:effectLst/>
            </a:endParaRPr>
          </a:p>
          <a:p>
            <a:pPr>
              <a:buFont typeface="Wingdings" panose="05000000000000000000" pitchFamily="2" charset="2"/>
              <a:buChar char="§"/>
            </a:pPr>
            <a:endParaRPr lang="en-US" sz="1700" dirty="0"/>
          </a:p>
          <a:p>
            <a:pPr>
              <a:buFont typeface="Wingdings" panose="05000000000000000000" pitchFamily="2" charset="2"/>
              <a:buChar char="§"/>
            </a:pPr>
            <a:endParaRPr lang="en-IN" sz="1700" b="1" dirty="0"/>
          </a:p>
        </p:txBody>
      </p:sp>
      <p:sp>
        <p:nvSpPr>
          <p:cNvPr id="6" name="Footer Placeholder 5">
            <a:extLst>
              <a:ext uri="{FF2B5EF4-FFF2-40B4-BE49-F238E27FC236}">
                <a16:creationId xmlns:a16="http://schemas.microsoft.com/office/drawing/2014/main" id="{D5018B23-E3D9-CBFA-332A-D2F8D9D9CDD2}"/>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6ADFE043-8222-E4CD-377F-9A89302A4F8A}"/>
              </a:ext>
            </a:extLst>
          </p:cNvPr>
          <p:cNvSpPr>
            <a:spLocks noGrp="1"/>
          </p:cNvSpPr>
          <p:nvPr>
            <p:ph type="dt" sz="half" idx="10"/>
          </p:nvPr>
        </p:nvSpPr>
        <p:spPr>
          <a:xfrm>
            <a:off x="6973342" y="6356350"/>
            <a:ext cx="2743200" cy="365125"/>
          </a:xfrm>
        </p:spPr>
        <p:txBody>
          <a:bodyPr>
            <a:normAutofit/>
          </a:bodyPr>
          <a:lstStyle/>
          <a:p>
            <a:pPr algn="r">
              <a:spcAft>
                <a:spcPts val="600"/>
              </a:spcAft>
            </a:pPr>
            <a:fld id="{2FF8E99C-3C1C-4B8C-A184-004967056463}"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Graphical user interface&#10;&#10;Description automatically generated with medium confidence">
            <a:extLst>
              <a:ext uri="{FF2B5EF4-FFF2-40B4-BE49-F238E27FC236}">
                <a16:creationId xmlns:a16="http://schemas.microsoft.com/office/drawing/2014/main" id="{FDC05C05-8297-2A3B-3E7F-A4601BF76FB3}"/>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60CBC801-894F-346E-342F-B1B2D1D9917B}"/>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6</a:t>
            </a:fld>
            <a:endParaRPr lang="en-IN">
              <a:solidFill>
                <a:srgbClr val="FFFFFF"/>
              </a:solidFill>
            </a:endParaRPr>
          </a:p>
        </p:txBody>
      </p:sp>
    </p:spTree>
    <p:extLst>
      <p:ext uri="{BB962C8B-B14F-4D97-AF65-F5344CB8AC3E}">
        <p14:creationId xmlns:p14="http://schemas.microsoft.com/office/powerpoint/2010/main" val="290545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1F46-8286-80D1-8183-E00AD019FCFC}"/>
              </a:ext>
            </a:extLst>
          </p:cNvPr>
          <p:cNvSpPr>
            <a:spLocks noGrp="1"/>
          </p:cNvSpPr>
          <p:nvPr>
            <p:ph type="title"/>
          </p:nvPr>
        </p:nvSpPr>
        <p:spPr>
          <a:xfrm>
            <a:off x="1136428" y="627564"/>
            <a:ext cx="7474172" cy="1325563"/>
          </a:xfrm>
        </p:spPr>
        <p:txBody>
          <a:bodyPr>
            <a:normAutofit/>
          </a:bodyPr>
          <a:lstStyle/>
          <a:p>
            <a:r>
              <a:rPr lang="en-IN" sz="3600" b="1" dirty="0"/>
              <a:t>Continue..</a:t>
            </a:r>
          </a:p>
        </p:txBody>
      </p:sp>
      <p:sp>
        <p:nvSpPr>
          <p:cNvPr id="3" name="Content Placeholder 2">
            <a:extLst>
              <a:ext uri="{FF2B5EF4-FFF2-40B4-BE49-F238E27FC236}">
                <a16:creationId xmlns:a16="http://schemas.microsoft.com/office/drawing/2014/main" id="{FDB27C3B-337D-CBFA-56D1-728188B0C6C8}"/>
              </a:ext>
            </a:extLst>
          </p:cNvPr>
          <p:cNvSpPr>
            <a:spLocks noGrp="1"/>
          </p:cNvSpPr>
          <p:nvPr>
            <p:ph idx="1"/>
          </p:nvPr>
        </p:nvSpPr>
        <p:spPr>
          <a:xfrm>
            <a:off x="1136429" y="2278173"/>
            <a:ext cx="6467867" cy="3450613"/>
          </a:xfrm>
        </p:spPr>
        <p:txBody>
          <a:bodyPr anchor="ctr">
            <a:normAutofit fontScale="92500" lnSpcReduction="20000"/>
          </a:bodyPr>
          <a:lstStyle/>
          <a:p>
            <a:pPr marL="0" indent="0" fontAlgn="base">
              <a:buNone/>
            </a:pPr>
            <a:r>
              <a:rPr lang="en-US" sz="2000" b="1" i="0" dirty="0">
                <a:effectLst/>
              </a:rPr>
              <a:t>The following details should be included in the monitoring plan:</a:t>
            </a:r>
          </a:p>
          <a:p>
            <a:pPr marL="0" indent="0" fontAlgn="base">
              <a:buNone/>
            </a:pPr>
            <a:endParaRPr lang="en-US" sz="1700" b="1" dirty="0">
              <a:latin typeface="Tahoma" panose="020B0604030504040204" pitchFamily="34" charset="0"/>
            </a:endParaRPr>
          </a:p>
          <a:p>
            <a:pPr fontAlgn="base">
              <a:buFont typeface="Wingdings" panose="05000000000000000000" pitchFamily="2" charset="2"/>
              <a:buChar char="§"/>
            </a:pPr>
            <a:r>
              <a:rPr lang="en-US" sz="1900" b="0" i="0" dirty="0">
                <a:effectLst/>
                <a:latin typeface="inherit"/>
              </a:rPr>
              <a:t>Monitoring strategy and its rationale</a:t>
            </a:r>
          </a:p>
          <a:p>
            <a:pPr fontAlgn="base">
              <a:buFont typeface="Wingdings" panose="05000000000000000000" pitchFamily="2" charset="2"/>
              <a:buChar char="§"/>
            </a:pPr>
            <a:r>
              <a:rPr lang="en-US" sz="1900" b="0" i="0" dirty="0">
                <a:effectLst/>
              </a:rPr>
              <a:t>Responsibility</a:t>
            </a:r>
            <a:r>
              <a:rPr lang="en-US" sz="1900" b="0" i="0" dirty="0">
                <a:effectLst/>
                <a:latin typeface="inherit"/>
              </a:rPr>
              <a:t> matrix or a breakdown of who is responsible for the monitoring activities</a:t>
            </a:r>
          </a:p>
          <a:p>
            <a:pPr fontAlgn="base">
              <a:buFont typeface="Wingdings" panose="05000000000000000000" pitchFamily="2" charset="2"/>
              <a:buChar char="§"/>
            </a:pPr>
            <a:r>
              <a:rPr lang="en-US" sz="1900" b="0" i="0" dirty="0">
                <a:effectLst/>
                <a:latin typeface="inherit"/>
              </a:rPr>
              <a:t>Procedures, which includes site feasibility and initiation, schedule for on-site monitoring visits and site close-out.</a:t>
            </a:r>
          </a:p>
          <a:p>
            <a:pPr fontAlgn="base">
              <a:buFont typeface="Wingdings" panose="05000000000000000000" pitchFamily="2" charset="2"/>
              <a:buChar char="§"/>
            </a:pPr>
            <a:r>
              <a:rPr lang="en-US" sz="1900" b="0" i="0" dirty="0">
                <a:effectLst/>
                <a:latin typeface="inherit"/>
              </a:rPr>
              <a:t>Procedures for protocol deviation, noncompliance, Adverse Event (AE) and Serious Adverse Event (SAE) reporting.</a:t>
            </a:r>
          </a:p>
          <a:p>
            <a:pPr fontAlgn="base">
              <a:buFont typeface="Wingdings" panose="05000000000000000000" pitchFamily="2" charset="2"/>
              <a:buChar char="§"/>
            </a:pPr>
            <a:r>
              <a:rPr lang="en-US" sz="1900" b="0" i="0" dirty="0">
                <a:effectLst/>
                <a:latin typeface="inherit"/>
              </a:rPr>
              <a:t>Activities or operational processes that will be monitored, and how.</a:t>
            </a:r>
          </a:p>
          <a:p>
            <a:endParaRPr lang="en-IN" sz="1700" dirty="0"/>
          </a:p>
        </p:txBody>
      </p:sp>
      <p:sp>
        <p:nvSpPr>
          <p:cNvPr id="6" name="Footer Placeholder 5">
            <a:extLst>
              <a:ext uri="{FF2B5EF4-FFF2-40B4-BE49-F238E27FC236}">
                <a16:creationId xmlns:a16="http://schemas.microsoft.com/office/drawing/2014/main" id="{99A1BCD7-0D3F-648E-DCDC-63AFA362BD80}"/>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11223858-A404-68E2-EE20-D2C4FF3002B6}"/>
              </a:ext>
            </a:extLst>
          </p:cNvPr>
          <p:cNvSpPr>
            <a:spLocks noGrp="1"/>
          </p:cNvSpPr>
          <p:nvPr>
            <p:ph type="dt" sz="half" idx="10"/>
          </p:nvPr>
        </p:nvSpPr>
        <p:spPr>
          <a:xfrm>
            <a:off x="6973342" y="6356350"/>
            <a:ext cx="2743200" cy="365125"/>
          </a:xfrm>
        </p:spPr>
        <p:txBody>
          <a:bodyPr>
            <a:normAutofit/>
          </a:bodyPr>
          <a:lstStyle/>
          <a:p>
            <a:pPr algn="r">
              <a:spcAft>
                <a:spcPts val="600"/>
              </a:spcAft>
            </a:pPr>
            <a:fld id="{32294470-DAF9-4CFA-AC59-FF5262001504}"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72C70165-0143-6D50-BF77-D92DB855E6E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A3A25CF0-C005-26D9-985F-20F8B9E23698}"/>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7</a:t>
            </a:fld>
            <a:endParaRPr lang="en-IN">
              <a:solidFill>
                <a:srgbClr val="FFFFFF"/>
              </a:solidFill>
            </a:endParaRPr>
          </a:p>
        </p:txBody>
      </p:sp>
    </p:spTree>
    <p:extLst>
      <p:ext uri="{BB962C8B-B14F-4D97-AF65-F5344CB8AC3E}">
        <p14:creationId xmlns:p14="http://schemas.microsoft.com/office/powerpoint/2010/main" val="427835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1E12-46E2-9BA6-C803-79AC358164D4}"/>
              </a:ext>
            </a:extLst>
          </p:cNvPr>
          <p:cNvSpPr>
            <a:spLocks noGrp="1"/>
          </p:cNvSpPr>
          <p:nvPr>
            <p:ph type="title"/>
          </p:nvPr>
        </p:nvSpPr>
        <p:spPr>
          <a:xfrm>
            <a:off x="1136428" y="627564"/>
            <a:ext cx="7474172" cy="1325563"/>
          </a:xfrm>
        </p:spPr>
        <p:txBody>
          <a:bodyPr>
            <a:normAutofit/>
          </a:bodyPr>
          <a:lstStyle/>
          <a:p>
            <a:r>
              <a:rPr lang="en-IN" sz="3600" b="1" dirty="0"/>
              <a:t>Monitoring visits 1/5</a:t>
            </a:r>
          </a:p>
        </p:txBody>
      </p:sp>
      <p:sp>
        <p:nvSpPr>
          <p:cNvPr id="3" name="Content Placeholder 2">
            <a:extLst>
              <a:ext uri="{FF2B5EF4-FFF2-40B4-BE49-F238E27FC236}">
                <a16:creationId xmlns:a16="http://schemas.microsoft.com/office/drawing/2014/main" id="{CB16391A-7412-B4FF-124F-E0AE55CDF265}"/>
              </a:ext>
            </a:extLst>
          </p:cNvPr>
          <p:cNvSpPr>
            <a:spLocks noGrp="1"/>
          </p:cNvSpPr>
          <p:nvPr>
            <p:ph idx="1"/>
          </p:nvPr>
        </p:nvSpPr>
        <p:spPr>
          <a:xfrm>
            <a:off x="1136429" y="2278173"/>
            <a:ext cx="6467867" cy="3450613"/>
          </a:xfrm>
        </p:spPr>
        <p:txBody>
          <a:bodyPr anchor="ctr">
            <a:normAutofit lnSpcReduction="10000"/>
          </a:bodyPr>
          <a:lstStyle/>
          <a:p>
            <a:pPr>
              <a:buFont typeface="Wingdings" panose="05000000000000000000" pitchFamily="2" charset="2"/>
              <a:buChar char="§"/>
            </a:pPr>
            <a:r>
              <a:rPr lang="en-US" sz="1800" dirty="0"/>
              <a:t>Qualified monitor  should be selected for the purpose of monitoring</a:t>
            </a:r>
          </a:p>
          <a:p>
            <a:pPr>
              <a:buFont typeface="Wingdings" panose="05000000000000000000" pitchFamily="2" charset="2"/>
              <a:buChar char="§"/>
            </a:pPr>
            <a:r>
              <a:rPr lang="en-US" sz="1800" dirty="0"/>
              <a:t>Monitor is trained on study protocol, Good clinical practices and regulatory requirements</a:t>
            </a:r>
          </a:p>
          <a:p>
            <a:pPr marL="0" indent="0">
              <a:buNone/>
            </a:pPr>
            <a:endParaRPr lang="en-US" sz="1700" dirty="0"/>
          </a:p>
          <a:p>
            <a:pPr>
              <a:buFont typeface="Wingdings" panose="05000000000000000000" pitchFamily="2" charset="2"/>
              <a:buChar char="§"/>
            </a:pPr>
            <a:r>
              <a:rPr lang="en-US" sz="2000" b="1" dirty="0"/>
              <a:t>There are 4 types of monitoring visits.</a:t>
            </a:r>
          </a:p>
          <a:p>
            <a:pPr marL="457200" indent="-457200">
              <a:buFont typeface="+mj-lt"/>
              <a:buAutoNum type="arabicParenR"/>
            </a:pPr>
            <a:r>
              <a:rPr lang="en-US" sz="1800" dirty="0"/>
              <a:t>Site Selection visit/ site Qualification visit</a:t>
            </a:r>
          </a:p>
          <a:p>
            <a:pPr marL="457200" indent="-457200">
              <a:buFont typeface="+mj-lt"/>
              <a:buAutoNum type="arabicParenR"/>
            </a:pPr>
            <a:r>
              <a:rPr lang="en-US" sz="1800" dirty="0"/>
              <a:t>Site Initiation visit</a:t>
            </a:r>
          </a:p>
          <a:p>
            <a:pPr marL="457200" indent="-457200">
              <a:buFont typeface="+mj-lt"/>
              <a:buAutoNum type="arabicParenR"/>
            </a:pPr>
            <a:r>
              <a:rPr lang="en-US" sz="1800" dirty="0"/>
              <a:t>Interim Monitoring visit</a:t>
            </a:r>
          </a:p>
          <a:p>
            <a:pPr marL="457200" indent="-457200">
              <a:buFont typeface="+mj-lt"/>
              <a:buAutoNum type="arabicParenR"/>
            </a:pPr>
            <a:r>
              <a:rPr lang="en-US" sz="1800" dirty="0"/>
              <a:t>Close Out visit</a:t>
            </a:r>
            <a:endParaRPr lang="en-IN" sz="1800" dirty="0"/>
          </a:p>
        </p:txBody>
      </p:sp>
      <p:sp>
        <p:nvSpPr>
          <p:cNvPr id="6" name="Footer Placeholder 5">
            <a:extLst>
              <a:ext uri="{FF2B5EF4-FFF2-40B4-BE49-F238E27FC236}">
                <a16:creationId xmlns:a16="http://schemas.microsoft.com/office/drawing/2014/main" id="{DBA9AFD0-D893-A934-0625-522AD5895380}"/>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33DBC955-CA81-920C-4064-C1F7C9DCEA5E}"/>
              </a:ext>
            </a:extLst>
          </p:cNvPr>
          <p:cNvSpPr>
            <a:spLocks noGrp="1"/>
          </p:cNvSpPr>
          <p:nvPr>
            <p:ph type="dt" sz="half" idx="10"/>
          </p:nvPr>
        </p:nvSpPr>
        <p:spPr>
          <a:xfrm>
            <a:off x="6973342" y="6356350"/>
            <a:ext cx="2743200" cy="365125"/>
          </a:xfrm>
        </p:spPr>
        <p:txBody>
          <a:bodyPr>
            <a:normAutofit/>
          </a:bodyPr>
          <a:lstStyle/>
          <a:p>
            <a:pPr algn="r">
              <a:spcAft>
                <a:spcPts val="600"/>
              </a:spcAft>
            </a:pPr>
            <a:fld id="{4260CBDA-FA2A-4257-8FF8-D3C388D8D8B5}"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EBE772B8-9716-C325-2F89-05D73D0FC96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457FBDC8-81C2-CE45-E1F8-536DC348A0E0}"/>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8</a:t>
            </a:fld>
            <a:endParaRPr lang="en-IN">
              <a:solidFill>
                <a:srgbClr val="FFFFFF"/>
              </a:solidFill>
            </a:endParaRPr>
          </a:p>
        </p:txBody>
      </p:sp>
    </p:spTree>
    <p:extLst>
      <p:ext uri="{BB962C8B-B14F-4D97-AF65-F5344CB8AC3E}">
        <p14:creationId xmlns:p14="http://schemas.microsoft.com/office/powerpoint/2010/main" val="31080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C57C-A5C1-016F-DE18-9D31866C5B91}"/>
              </a:ext>
            </a:extLst>
          </p:cNvPr>
          <p:cNvSpPr>
            <a:spLocks noGrp="1"/>
          </p:cNvSpPr>
          <p:nvPr>
            <p:ph type="title"/>
          </p:nvPr>
        </p:nvSpPr>
        <p:spPr>
          <a:xfrm>
            <a:off x="1136428" y="627564"/>
            <a:ext cx="7474172" cy="1325563"/>
          </a:xfrm>
        </p:spPr>
        <p:txBody>
          <a:bodyPr>
            <a:normAutofit/>
          </a:bodyPr>
          <a:lstStyle/>
          <a:p>
            <a:r>
              <a:rPr lang="en-IN" sz="3600" b="1" dirty="0"/>
              <a:t>Monitoring visits 2/5 </a:t>
            </a:r>
          </a:p>
        </p:txBody>
      </p:sp>
      <p:sp>
        <p:nvSpPr>
          <p:cNvPr id="3" name="Content Placeholder 2">
            <a:extLst>
              <a:ext uri="{FF2B5EF4-FFF2-40B4-BE49-F238E27FC236}">
                <a16:creationId xmlns:a16="http://schemas.microsoft.com/office/drawing/2014/main" id="{7EE2EBF0-E26F-4811-B762-8CF552C04FBB}"/>
              </a:ext>
            </a:extLst>
          </p:cNvPr>
          <p:cNvSpPr>
            <a:spLocks noGrp="1"/>
          </p:cNvSpPr>
          <p:nvPr>
            <p:ph idx="1"/>
          </p:nvPr>
        </p:nvSpPr>
        <p:spPr>
          <a:xfrm>
            <a:off x="1249162" y="3088299"/>
            <a:ext cx="6467867" cy="3450613"/>
          </a:xfrm>
        </p:spPr>
        <p:txBody>
          <a:bodyPr anchor="ctr">
            <a:normAutofit fontScale="25000" lnSpcReduction="20000"/>
          </a:bodyPr>
          <a:lstStyle/>
          <a:p>
            <a:pPr marL="0" indent="0">
              <a:buNone/>
            </a:pPr>
            <a:r>
              <a:rPr lang="en-IN" sz="7200" b="1" dirty="0"/>
              <a:t>1) Site Selection visit / Site Qualification visit</a:t>
            </a:r>
          </a:p>
          <a:p>
            <a:pPr marL="0" indent="0">
              <a:buNone/>
            </a:pPr>
            <a:endParaRPr lang="en-IN" sz="7200" b="1" dirty="0"/>
          </a:p>
          <a:p>
            <a:pPr marL="0" indent="0">
              <a:buNone/>
            </a:pPr>
            <a:r>
              <a:rPr lang="en-IN" sz="7200" dirty="0"/>
              <a:t>The main purpose of SSV/SQV is to :</a:t>
            </a:r>
          </a:p>
          <a:p>
            <a:pPr>
              <a:buFont typeface="Wingdings" panose="05000000000000000000" pitchFamily="2" charset="2"/>
              <a:buChar char="§"/>
            </a:pPr>
            <a:r>
              <a:rPr lang="en-IN" sz="7200" dirty="0"/>
              <a:t>Assess site capabilities</a:t>
            </a:r>
          </a:p>
          <a:p>
            <a:pPr>
              <a:buFont typeface="Wingdings" panose="05000000000000000000" pitchFamily="2" charset="2"/>
              <a:buChar char="§"/>
            </a:pPr>
            <a:r>
              <a:rPr lang="en-IN" sz="7200" dirty="0" err="1"/>
              <a:t>Enrollment</a:t>
            </a:r>
            <a:r>
              <a:rPr lang="en-IN" sz="7200" dirty="0"/>
              <a:t> projections</a:t>
            </a:r>
          </a:p>
          <a:p>
            <a:pPr>
              <a:buFont typeface="Wingdings" panose="05000000000000000000" pitchFamily="2" charset="2"/>
              <a:buChar char="§"/>
            </a:pPr>
            <a:r>
              <a:rPr lang="en-IN" sz="7200" dirty="0"/>
              <a:t>Qualification and Experience of Investigator and site staff</a:t>
            </a:r>
          </a:p>
          <a:p>
            <a:pPr>
              <a:buFont typeface="Wingdings" panose="05000000000000000000" pitchFamily="2" charset="2"/>
              <a:buChar char="§"/>
            </a:pPr>
            <a:r>
              <a:rPr lang="en-IN" sz="7200" dirty="0"/>
              <a:t>IEC registration and requirements </a:t>
            </a:r>
          </a:p>
          <a:p>
            <a:pPr>
              <a:buFont typeface="Wingdings" panose="05000000000000000000" pitchFamily="2" charset="2"/>
              <a:buChar char="§"/>
            </a:pPr>
            <a:r>
              <a:rPr lang="en-IN" sz="7200" dirty="0"/>
              <a:t>Tour of facilities which includes </a:t>
            </a:r>
            <a:r>
              <a:rPr lang="en-IN" sz="7200" b="1" dirty="0"/>
              <a:t>-</a:t>
            </a:r>
          </a:p>
          <a:p>
            <a:pPr marL="0" indent="0">
              <a:buNone/>
            </a:pPr>
            <a:r>
              <a:rPr lang="en-IN" sz="7200" b="1" dirty="0"/>
              <a:t>-</a:t>
            </a:r>
            <a:r>
              <a:rPr lang="en-IN" sz="7200" dirty="0"/>
              <a:t> IP storage</a:t>
            </a:r>
          </a:p>
          <a:p>
            <a:pPr marL="0" indent="0">
              <a:buNone/>
            </a:pPr>
            <a:r>
              <a:rPr lang="en-IN" sz="7200" b="1" dirty="0"/>
              <a:t>-</a:t>
            </a:r>
            <a:r>
              <a:rPr lang="en-IN" sz="7200" dirty="0"/>
              <a:t> Monitoring space</a:t>
            </a:r>
          </a:p>
          <a:p>
            <a:pPr marL="0" indent="0">
              <a:buNone/>
            </a:pPr>
            <a:r>
              <a:rPr lang="en-IN" sz="7200" b="1" dirty="0"/>
              <a:t>-</a:t>
            </a:r>
            <a:r>
              <a:rPr lang="en-IN" sz="7200" dirty="0"/>
              <a:t> Storage of site files</a:t>
            </a:r>
          </a:p>
          <a:p>
            <a:pPr marL="0" indent="0">
              <a:buNone/>
            </a:pPr>
            <a:r>
              <a:rPr lang="en-IN" sz="7200" b="1" dirty="0"/>
              <a:t>-</a:t>
            </a:r>
            <a:r>
              <a:rPr lang="en-IN" sz="7200" dirty="0"/>
              <a:t> Lab and calibration</a:t>
            </a:r>
          </a:p>
          <a:p>
            <a:pPr marL="0" indent="0">
              <a:buNone/>
            </a:pPr>
            <a:endParaRPr lang="en-IN" sz="7200" dirty="0"/>
          </a:p>
          <a:p>
            <a:pPr marL="0" indent="0">
              <a:buNone/>
            </a:pPr>
            <a:endParaRPr lang="en-IN" sz="7200" dirty="0"/>
          </a:p>
          <a:p>
            <a:pPr marL="0" indent="0">
              <a:buNone/>
            </a:pPr>
            <a:endParaRPr lang="en-IN" sz="7200" dirty="0"/>
          </a:p>
          <a:p>
            <a:pPr marL="0" indent="0">
              <a:buNone/>
            </a:pPr>
            <a:endParaRPr lang="en-IN" sz="7200" dirty="0"/>
          </a:p>
          <a:p>
            <a:pPr marL="0" indent="0">
              <a:buNone/>
            </a:pPr>
            <a:endParaRPr lang="en-IN" sz="2100" dirty="0"/>
          </a:p>
          <a:p>
            <a:pPr marL="0" indent="0">
              <a:buNone/>
            </a:pPr>
            <a:endParaRPr lang="en-IN" sz="1100" b="1" dirty="0"/>
          </a:p>
        </p:txBody>
      </p:sp>
      <p:sp>
        <p:nvSpPr>
          <p:cNvPr id="6" name="Footer Placeholder 5">
            <a:extLst>
              <a:ext uri="{FF2B5EF4-FFF2-40B4-BE49-F238E27FC236}">
                <a16:creationId xmlns:a16="http://schemas.microsoft.com/office/drawing/2014/main" id="{BAF19E1A-D640-1BA4-4183-AA2522542781}"/>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IN" sz="1050">
                <a:solidFill>
                  <a:schemeClr val="tx1">
                    <a:lumMod val="75000"/>
                    <a:lumOff val="25000"/>
                  </a:schemeClr>
                </a:solidFill>
              </a:rPr>
              <a:t>www.siroinstitute.com</a:t>
            </a:r>
          </a:p>
        </p:txBody>
      </p:sp>
      <p:sp>
        <p:nvSpPr>
          <p:cNvPr id="5" name="Date Placeholder 4">
            <a:extLst>
              <a:ext uri="{FF2B5EF4-FFF2-40B4-BE49-F238E27FC236}">
                <a16:creationId xmlns:a16="http://schemas.microsoft.com/office/drawing/2014/main" id="{F5D38295-621C-4211-8DBD-C3B9F4BC0735}"/>
              </a:ext>
            </a:extLst>
          </p:cNvPr>
          <p:cNvSpPr>
            <a:spLocks noGrp="1"/>
          </p:cNvSpPr>
          <p:nvPr>
            <p:ph type="dt" sz="half" idx="10"/>
          </p:nvPr>
        </p:nvSpPr>
        <p:spPr>
          <a:xfrm>
            <a:off x="6973342" y="6356350"/>
            <a:ext cx="2743200" cy="365125"/>
          </a:xfrm>
        </p:spPr>
        <p:txBody>
          <a:bodyPr>
            <a:normAutofit/>
          </a:bodyPr>
          <a:lstStyle/>
          <a:p>
            <a:pPr algn="r">
              <a:spcAft>
                <a:spcPts val="600"/>
              </a:spcAft>
            </a:pPr>
            <a:fld id="{CBC15494-9D85-4061-94DF-10C197A3CEE5}" type="datetime1">
              <a:rPr lang="en-IN" sz="1050">
                <a:solidFill>
                  <a:schemeClr val="tx1">
                    <a:lumMod val="75000"/>
                    <a:lumOff val="25000"/>
                  </a:schemeClr>
                </a:solidFill>
              </a:rPr>
              <a:pPr algn="r">
                <a:spcAft>
                  <a:spcPts val="600"/>
                </a:spcAft>
              </a:pPr>
              <a:t>07-03-2023</a:t>
            </a:fld>
            <a:endParaRPr lang="en-IN" sz="1050">
              <a:solidFill>
                <a:schemeClr val="tx1">
                  <a:lumMod val="75000"/>
                  <a:lumOff val="25000"/>
                </a:schemeClr>
              </a:solidFill>
            </a:endParaRPr>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936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5F25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10;&#10;Description automatically generated with medium confidence">
            <a:extLst>
              <a:ext uri="{FF2B5EF4-FFF2-40B4-BE49-F238E27FC236}">
                <a16:creationId xmlns:a16="http://schemas.microsoft.com/office/drawing/2014/main" id="{48A2DE6A-EDFF-534B-EF16-489E9799524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0142" r="13733" b="-3"/>
          <a:stretch/>
        </p:blipFill>
        <p:spPr>
          <a:xfrm>
            <a:off x="9030743" y="2474254"/>
            <a:ext cx="1912560" cy="1909489"/>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7" name="Slide Number Placeholder 6">
            <a:extLst>
              <a:ext uri="{FF2B5EF4-FFF2-40B4-BE49-F238E27FC236}">
                <a16:creationId xmlns:a16="http://schemas.microsoft.com/office/drawing/2014/main" id="{01AACA1A-EE3A-BE98-F796-87CB399072FF}"/>
              </a:ext>
            </a:extLst>
          </p:cNvPr>
          <p:cNvSpPr>
            <a:spLocks noGrp="1"/>
          </p:cNvSpPr>
          <p:nvPr>
            <p:ph type="sldNum" sz="quarter" idx="12"/>
          </p:nvPr>
        </p:nvSpPr>
        <p:spPr>
          <a:xfrm>
            <a:off x="10341428" y="6356350"/>
            <a:ext cx="1012371" cy="365125"/>
          </a:xfrm>
        </p:spPr>
        <p:txBody>
          <a:bodyPr>
            <a:normAutofit/>
          </a:bodyPr>
          <a:lstStyle/>
          <a:p>
            <a:pPr>
              <a:spcAft>
                <a:spcPts val="600"/>
              </a:spcAft>
            </a:pPr>
            <a:fld id="{46198EDF-B785-4713-AE6D-8EF93D0E3381}" type="slidenum">
              <a:rPr lang="en-IN">
                <a:solidFill>
                  <a:srgbClr val="FFFFFF"/>
                </a:solidFill>
              </a:rPr>
              <a:pPr>
                <a:spcAft>
                  <a:spcPts val="600"/>
                </a:spcAft>
              </a:pPr>
              <a:t>9</a:t>
            </a:fld>
            <a:endParaRPr lang="en-IN">
              <a:solidFill>
                <a:srgbClr val="FFFFFF"/>
              </a:solidFill>
            </a:endParaRPr>
          </a:p>
        </p:txBody>
      </p:sp>
    </p:spTree>
    <p:extLst>
      <p:ext uri="{BB962C8B-B14F-4D97-AF65-F5344CB8AC3E}">
        <p14:creationId xmlns:p14="http://schemas.microsoft.com/office/powerpoint/2010/main" val="3119927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837</Words>
  <Application>Microsoft Office PowerPoint</Application>
  <PresentationFormat>Widescreen</PresentationFormat>
  <Paragraphs>159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inherit</vt:lpstr>
      <vt:lpstr>Arial</vt:lpstr>
      <vt:lpstr>Calibri</vt:lpstr>
      <vt:lpstr>Calibri Light</vt:lpstr>
      <vt:lpstr>Tahoma</vt:lpstr>
      <vt:lpstr>Wingdings</vt:lpstr>
      <vt:lpstr>Office Theme</vt:lpstr>
      <vt:lpstr>Monitoring plan and project management plan</vt:lpstr>
      <vt:lpstr>Content</vt:lpstr>
      <vt:lpstr>Project management plan</vt:lpstr>
      <vt:lpstr>Basic steps for PM</vt:lpstr>
      <vt:lpstr>Responsibilities of project manager </vt:lpstr>
      <vt:lpstr>Monitoring plan  </vt:lpstr>
      <vt:lpstr>Continue..</vt:lpstr>
      <vt:lpstr>Monitoring visits 1/5</vt:lpstr>
      <vt:lpstr>Monitoring visits 2/5 </vt:lpstr>
      <vt:lpstr>Monitoring visits 3/5</vt:lpstr>
      <vt:lpstr>Monitoring visits 4/5</vt:lpstr>
      <vt:lpstr>Monitoring visits 5/5</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plan and project management plan</dc:title>
  <dc:creator>Aarti Yadgire</dc:creator>
  <cp:lastModifiedBy>Aarti Yadgire</cp:lastModifiedBy>
  <cp:revision>4</cp:revision>
  <dcterms:created xsi:type="dcterms:W3CDTF">2023-03-04T07:03:00Z</dcterms:created>
  <dcterms:modified xsi:type="dcterms:W3CDTF">2023-03-07T09:56:51Z</dcterms:modified>
</cp:coreProperties>
</file>