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4"/>
  </p:notesMasterIdLst>
  <p:sldIdLst>
    <p:sldId id="256" r:id="rId2"/>
    <p:sldId id="257" r:id="rId3"/>
    <p:sldId id="266" r:id="rId4"/>
    <p:sldId id="258" r:id="rId5"/>
    <p:sldId id="274" r:id="rId6"/>
    <p:sldId id="262" r:id="rId7"/>
    <p:sldId id="265" r:id="rId8"/>
    <p:sldId id="276" r:id="rId9"/>
    <p:sldId id="260" r:id="rId10"/>
    <p:sldId id="269" r:id="rId11"/>
    <p:sldId id="273" r:id="rId12"/>
    <p:sldId id="264" r:id="rId13"/>
    <p:sldId id="270" r:id="rId14"/>
    <p:sldId id="271" r:id="rId15"/>
    <p:sldId id="275" r:id="rId16"/>
    <p:sldId id="277" r:id="rId17"/>
    <p:sldId id="281" r:id="rId18"/>
    <p:sldId id="279" r:id="rId19"/>
    <p:sldId id="282" r:id="rId20"/>
    <p:sldId id="259" r:id="rId21"/>
    <p:sldId id="267"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5" autoAdjust="0"/>
    <p:restoredTop sz="79391" autoAdjust="0"/>
  </p:normalViewPr>
  <p:slideViewPr>
    <p:cSldViewPr>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99EB0-6B8B-482D-9E28-B76122DA1F2B}" type="doc">
      <dgm:prSet loTypeId="urn:microsoft.com/office/officeart/2005/8/layout/pyramid2" loCatId="pyramid" qsTypeId="urn:microsoft.com/office/officeart/2005/8/quickstyle/simple5" qsCatId="simple" csTypeId="urn:microsoft.com/office/officeart/2005/8/colors/accent1_2" csCatId="accent1" phldr="1"/>
      <dgm:spPr/>
    </dgm:pt>
    <dgm:pt modelId="{9937040C-0C42-4CD8-90FA-7D39770D6A2B}">
      <dgm:prSet phldrT="[Text]"/>
      <dgm:spPr/>
      <dgm:t>
        <a:bodyPr/>
        <a:lstStyle/>
        <a:p>
          <a:r>
            <a:rPr lang="en-US" b="1" dirty="0"/>
            <a:t>Humanitarian Concern</a:t>
          </a:r>
        </a:p>
      </dgm:t>
    </dgm:pt>
    <dgm:pt modelId="{46711573-9867-49CB-9015-A5EE77D76284}" type="parTrans" cxnId="{8ABAAAF4-B741-43BE-B78F-E78A222A9E30}">
      <dgm:prSet/>
      <dgm:spPr/>
      <dgm:t>
        <a:bodyPr/>
        <a:lstStyle/>
        <a:p>
          <a:endParaRPr lang="en-US"/>
        </a:p>
      </dgm:t>
    </dgm:pt>
    <dgm:pt modelId="{5F4684B9-198F-4582-BD58-041A0BBF6F7A}" type="sibTrans" cxnId="{8ABAAAF4-B741-43BE-B78F-E78A222A9E30}">
      <dgm:prSet/>
      <dgm:spPr/>
      <dgm:t>
        <a:bodyPr/>
        <a:lstStyle/>
        <a:p>
          <a:endParaRPr lang="en-US"/>
        </a:p>
      </dgm:t>
    </dgm:pt>
    <dgm:pt modelId="{904C43F5-14B6-47F6-A83D-2A83A324F0C3}">
      <dgm:prSet phldrT="[Text]"/>
      <dgm:spPr/>
      <dgm:t>
        <a:bodyPr/>
        <a:lstStyle/>
        <a:p>
          <a:r>
            <a:rPr lang="en-US" b="1" dirty="0"/>
            <a:t>ADRs are expensive</a:t>
          </a:r>
        </a:p>
      </dgm:t>
    </dgm:pt>
    <dgm:pt modelId="{3D78A2D4-77B3-4C7B-ABFF-7AA854CE6DDE}" type="parTrans" cxnId="{2146081D-A5CB-4824-ACF0-303D0A337E4F}">
      <dgm:prSet/>
      <dgm:spPr/>
      <dgm:t>
        <a:bodyPr/>
        <a:lstStyle/>
        <a:p>
          <a:endParaRPr lang="en-US"/>
        </a:p>
      </dgm:t>
    </dgm:pt>
    <dgm:pt modelId="{CAD4853B-E8D3-4974-A138-6F34971A861B}" type="sibTrans" cxnId="{2146081D-A5CB-4824-ACF0-303D0A337E4F}">
      <dgm:prSet/>
      <dgm:spPr/>
      <dgm:t>
        <a:bodyPr/>
        <a:lstStyle/>
        <a:p>
          <a:endParaRPr lang="en-US"/>
        </a:p>
      </dgm:t>
    </dgm:pt>
    <dgm:pt modelId="{DF25132D-984C-4619-80C2-B8C8F2DE4846}">
      <dgm:prSet phldrT="[Text]"/>
      <dgm:spPr/>
      <dgm:t>
        <a:bodyPr/>
        <a:lstStyle/>
        <a:p>
          <a:r>
            <a:rPr lang="en-US" b="1" dirty="0"/>
            <a:t>Promoting rational use of medicine &amp; adherence</a:t>
          </a:r>
        </a:p>
      </dgm:t>
    </dgm:pt>
    <dgm:pt modelId="{AF6C5A27-DFDA-46DB-BA7A-DB8E70D1B17D}" type="parTrans" cxnId="{0BD477C5-A26C-4CF3-AE1E-50E3475677FF}">
      <dgm:prSet/>
      <dgm:spPr/>
      <dgm:t>
        <a:bodyPr/>
        <a:lstStyle/>
        <a:p>
          <a:endParaRPr lang="en-US"/>
        </a:p>
      </dgm:t>
    </dgm:pt>
    <dgm:pt modelId="{366B1842-4F36-480A-97FF-0CFF60A4508C}" type="sibTrans" cxnId="{0BD477C5-A26C-4CF3-AE1E-50E3475677FF}">
      <dgm:prSet/>
      <dgm:spPr/>
      <dgm:t>
        <a:bodyPr/>
        <a:lstStyle/>
        <a:p>
          <a:endParaRPr lang="en-US"/>
        </a:p>
      </dgm:t>
    </dgm:pt>
    <dgm:pt modelId="{C3F1E1F1-7C94-4346-A44A-77991CB52C62}">
      <dgm:prSet phldrT="[Text]"/>
      <dgm:spPr/>
      <dgm:t>
        <a:bodyPr/>
        <a:lstStyle/>
        <a:p>
          <a:r>
            <a:rPr lang="en-US" b="1" dirty="0"/>
            <a:t>Ensuring public confidence</a:t>
          </a:r>
        </a:p>
      </dgm:t>
    </dgm:pt>
    <dgm:pt modelId="{0B7297E4-B10A-4345-9E9C-D1930155BA0A}" type="parTrans" cxnId="{43EE427E-75A9-454A-A64A-CA93CB4332A0}">
      <dgm:prSet/>
      <dgm:spPr/>
      <dgm:t>
        <a:bodyPr/>
        <a:lstStyle/>
        <a:p>
          <a:endParaRPr lang="en-US"/>
        </a:p>
      </dgm:t>
    </dgm:pt>
    <dgm:pt modelId="{1D39E36E-C25F-42E7-8C1B-491E860A63DD}" type="sibTrans" cxnId="{43EE427E-75A9-454A-A64A-CA93CB4332A0}">
      <dgm:prSet/>
      <dgm:spPr/>
      <dgm:t>
        <a:bodyPr/>
        <a:lstStyle/>
        <a:p>
          <a:endParaRPr lang="en-US"/>
        </a:p>
      </dgm:t>
    </dgm:pt>
    <dgm:pt modelId="{A0D31C98-AB98-44E0-89B5-15B278FD6A55}">
      <dgm:prSet phldrT="[Text]"/>
      <dgm:spPr/>
      <dgm:t>
        <a:bodyPr/>
        <a:lstStyle/>
        <a:p>
          <a:r>
            <a:rPr lang="en-US" b="1" dirty="0"/>
            <a:t>Ethics </a:t>
          </a:r>
        </a:p>
      </dgm:t>
    </dgm:pt>
    <dgm:pt modelId="{9883A046-74BB-4536-828F-98D445E0339D}" type="parTrans" cxnId="{5D4BC1DF-A406-492D-9DE1-FB55F2264674}">
      <dgm:prSet/>
      <dgm:spPr/>
      <dgm:t>
        <a:bodyPr/>
        <a:lstStyle/>
        <a:p>
          <a:endParaRPr lang="en-US"/>
        </a:p>
      </dgm:t>
    </dgm:pt>
    <dgm:pt modelId="{DC33E63F-277C-4724-95CA-85E69A77DCB7}" type="sibTrans" cxnId="{5D4BC1DF-A406-492D-9DE1-FB55F2264674}">
      <dgm:prSet/>
      <dgm:spPr/>
      <dgm:t>
        <a:bodyPr/>
        <a:lstStyle/>
        <a:p>
          <a:endParaRPr lang="en-US"/>
        </a:p>
      </dgm:t>
    </dgm:pt>
    <dgm:pt modelId="{3A5A4F1A-68EF-4DA0-B055-1A57E17DB126}" type="pres">
      <dgm:prSet presAssocID="{11799EB0-6B8B-482D-9E28-B76122DA1F2B}" presName="compositeShape" presStyleCnt="0">
        <dgm:presLayoutVars>
          <dgm:dir/>
          <dgm:resizeHandles/>
        </dgm:presLayoutVars>
      </dgm:prSet>
      <dgm:spPr/>
    </dgm:pt>
    <dgm:pt modelId="{F0600803-A481-4BE5-9393-993ABB3EA583}" type="pres">
      <dgm:prSet presAssocID="{11799EB0-6B8B-482D-9E28-B76122DA1F2B}" presName="pyramid" presStyleLbl="node1" presStyleIdx="0" presStyleCnt="1"/>
      <dgm:spPr/>
    </dgm:pt>
    <dgm:pt modelId="{EDDFF3E6-7DA9-4953-A0B6-7D9D30612820}" type="pres">
      <dgm:prSet presAssocID="{11799EB0-6B8B-482D-9E28-B76122DA1F2B}" presName="theList" presStyleCnt="0"/>
      <dgm:spPr/>
    </dgm:pt>
    <dgm:pt modelId="{71E51749-20AE-4C1D-8577-E689BCDC5BBD}" type="pres">
      <dgm:prSet presAssocID="{9937040C-0C42-4CD8-90FA-7D39770D6A2B}" presName="aNode" presStyleLbl="fgAcc1" presStyleIdx="0" presStyleCnt="5">
        <dgm:presLayoutVars>
          <dgm:bulletEnabled val="1"/>
        </dgm:presLayoutVars>
      </dgm:prSet>
      <dgm:spPr/>
      <dgm:t>
        <a:bodyPr/>
        <a:lstStyle/>
        <a:p>
          <a:endParaRPr lang="en-US"/>
        </a:p>
      </dgm:t>
    </dgm:pt>
    <dgm:pt modelId="{01FED423-92D5-4E17-A910-28C699DE9E7A}" type="pres">
      <dgm:prSet presAssocID="{9937040C-0C42-4CD8-90FA-7D39770D6A2B}" presName="aSpace" presStyleCnt="0"/>
      <dgm:spPr/>
    </dgm:pt>
    <dgm:pt modelId="{28C9908C-578C-4CB1-9078-7F07D7D3CE2F}" type="pres">
      <dgm:prSet presAssocID="{904C43F5-14B6-47F6-A83D-2A83A324F0C3}" presName="aNode" presStyleLbl="fgAcc1" presStyleIdx="1" presStyleCnt="5">
        <dgm:presLayoutVars>
          <dgm:bulletEnabled val="1"/>
        </dgm:presLayoutVars>
      </dgm:prSet>
      <dgm:spPr/>
      <dgm:t>
        <a:bodyPr/>
        <a:lstStyle/>
        <a:p>
          <a:endParaRPr lang="en-US"/>
        </a:p>
      </dgm:t>
    </dgm:pt>
    <dgm:pt modelId="{F13EBE57-9599-4DC4-80A6-13F913C7E5B1}" type="pres">
      <dgm:prSet presAssocID="{904C43F5-14B6-47F6-A83D-2A83A324F0C3}" presName="aSpace" presStyleCnt="0"/>
      <dgm:spPr/>
    </dgm:pt>
    <dgm:pt modelId="{60D98757-08E8-4727-ADD1-711810D2896C}" type="pres">
      <dgm:prSet presAssocID="{DF25132D-984C-4619-80C2-B8C8F2DE4846}" presName="aNode" presStyleLbl="fgAcc1" presStyleIdx="2" presStyleCnt="5">
        <dgm:presLayoutVars>
          <dgm:bulletEnabled val="1"/>
        </dgm:presLayoutVars>
      </dgm:prSet>
      <dgm:spPr/>
      <dgm:t>
        <a:bodyPr/>
        <a:lstStyle/>
        <a:p>
          <a:endParaRPr lang="en-US"/>
        </a:p>
      </dgm:t>
    </dgm:pt>
    <dgm:pt modelId="{89B8D938-1327-49D0-A19B-1155F3E11A73}" type="pres">
      <dgm:prSet presAssocID="{DF25132D-984C-4619-80C2-B8C8F2DE4846}" presName="aSpace" presStyleCnt="0"/>
      <dgm:spPr/>
    </dgm:pt>
    <dgm:pt modelId="{7A8E0D29-BD31-4510-95BF-98F12AFF0694}" type="pres">
      <dgm:prSet presAssocID="{C3F1E1F1-7C94-4346-A44A-77991CB52C62}" presName="aNode" presStyleLbl="fgAcc1" presStyleIdx="3" presStyleCnt="5">
        <dgm:presLayoutVars>
          <dgm:bulletEnabled val="1"/>
        </dgm:presLayoutVars>
      </dgm:prSet>
      <dgm:spPr/>
      <dgm:t>
        <a:bodyPr/>
        <a:lstStyle/>
        <a:p>
          <a:endParaRPr lang="en-US"/>
        </a:p>
      </dgm:t>
    </dgm:pt>
    <dgm:pt modelId="{868559FE-E608-48F2-9301-777D4D2522D9}" type="pres">
      <dgm:prSet presAssocID="{C3F1E1F1-7C94-4346-A44A-77991CB52C62}" presName="aSpace" presStyleCnt="0"/>
      <dgm:spPr/>
    </dgm:pt>
    <dgm:pt modelId="{168F91AF-BCD9-4D92-8ACE-DD39E02317D4}" type="pres">
      <dgm:prSet presAssocID="{A0D31C98-AB98-44E0-89B5-15B278FD6A55}" presName="aNode" presStyleLbl="fgAcc1" presStyleIdx="4" presStyleCnt="5">
        <dgm:presLayoutVars>
          <dgm:bulletEnabled val="1"/>
        </dgm:presLayoutVars>
      </dgm:prSet>
      <dgm:spPr/>
      <dgm:t>
        <a:bodyPr/>
        <a:lstStyle/>
        <a:p>
          <a:endParaRPr lang="en-US"/>
        </a:p>
      </dgm:t>
    </dgm:pt>
    <dgm:pt modelId="{3BEB1A5E-3961-49F5-8ACF-7CCE795128FF}" type="pres">
      <dgm:prSet presAssocID="{A0D31C98-AB98-44E0-89B5-15B278FD6A55}" presName="aSpace" presStyleCnt="0"/>
      <dgm:spPr/>
    </dgm:pt>
  </dgm:ptLst>
  <dgm:cxnLst>
    <dgm:cxn modelId="{570DC469-4E0C-435D-985C-4FB497ABC3AB}" type="presOf" srcId="{11799EB0-6B8B-482D-9E28-B76122DA1F2B}" destId="{3A5A4F1A-68EF-4DA0-B055-1A57E17DB126}" srcOrd="0" destOrd="0" presId="urn:microsoft.com/office/officeart/2005/8/layout/pyramid2"/>
    <dgm:cxn modelId="{7E19B02B-03F3-48A6-A6BB-BEA63BA8BFEB}" type="presOf" srcId="{DF25132D-984C-4619-80C2-B8C8F2DE4846}" destId="{60D98757-08E8-4727-ADD1-711810D2896C}" srcOrd="0" destOrd="0" presId="urn:microsoft.com/office/officeart/2005/8/layout/pyramid2"/>
    <dgm:cxn modelId="{0BD477C5-A26C-4CF3-AE1E-50E3475677FF}" srcId="{11799EB0-6B8B-482D-9E28-B76122DA1F2B}" destId="{DF25132D-984C-4619-80C2-B8C8F2DE4846}" srcOrd="2" destOrd="0" parTransId="{AF6C5A27-DFDA-46DB-BA7A-DB8E70D1B17D}" sibTransId="{366B1842-4F36-480A-97FF-0CFF60A4508C}"/>
    <dgm:cxn modelId="{2146081D-A5CB-4824-ACF0-303D0A337E4F}" srcId="{11799EB0-6B8B-482D-9E28-B76122DA1F2B}" destId="{904C43F5-14B6-47F6-A83D-2A83A324F0C3}" srcOrd="1" destOrd="0" parTransId="{3D78A2D4-77B3-4C7B-ABFF-7AA854CE6DDE}" sibTransId="{CAD4853B-E8D3-4974-A138-6F34971A861B}"/>
    <dgm:cxn modelId="{5D4BC1DF-A406-492D-9DE1-FB55F2264674}" srcId="{11799EB0-6B8B-482D-9E28-B76122DA1F2B}" destId="{A0D31C98-AB98-44E0-89B5-15B278FD6A55}" srcOrd="4" destOrd="0" parTransId="{9883A046-74BB-4536-828F-98D445E0339D}" sibTransId="{DC33E63F-277C-4724-95CA-85E69A77DCB7}"/>
    <dgm:cxn modelId="{868AF9D4-C630-479B-A876-21B8181B26D0}" type="presOf" srcId="{904C43F5-14B6-47F6-A83D-2A83A324F0C3}" destId="{28C9908C-578C-4CB1-9078-7F07D7D3CE2F}" srcOrd="0" destOrd="0" presId="urn:microsoft.com/office/officeart/2005/8/layout/pyramid2"/>
    <dgm:cxn modelId="{8E446406-1614-4DDE-B463-AB41937BC1F9}" type="presOf" srcId="{A0D31C98-AB98-44E0-89B5-15B278FD6A55}" destId="{168F91AF-BCD9-4D92-8ACE-DD39E02317D4}" srcOrd="0" destOrd="0" presId="urn:microsoft.com/office/officeart/2005/8/layout/pyramid2"/>
    <dgm:cxn modelId="{43EE427E-75A9-454A-A64A-CA93CB4332A0}" srcId="{11799EB0-6B8B-482D-9E28-B76122DA1F2B}" destId="{C3F1E1F1-7C94-4346-A44A-77991CB52C62}" srcOrd="3" destOrd="0" parTransId="{0B7297E4-B10A-4345-9E9C-D1930155BA0A}" sibTransId="{1D39E36E-C25F-42E7-8C1B-491E860A63DD}"/>
    <dgm:cxn modelId="{3DC3797A-9890-44C7-8311-853B57B0BC81}" type="presOf" srcId="{C3F1E1F1-7C94-4346-A44A-77991CB52C62}" destId="{7A8E0D29-BD31-4510-95BF-98F12AFF0694}" srcOrd="0" destOrd="0" presId="urn:microsoft.com/office/officeart/2005/8/layout/pyramid2"/>
    <dgm:cxn modelId="{A076249F-0172-4CE2-AF3B-E5DB4C7FCEA3}" type="presOf" srcId="{9937040C-0C42-4CD8-90FA-7D39770D6A2B}" destId="{71E51749-20AE-4C1D-8577-E689BCDC5BBD}" srcOrd="0" destOrd="0" presId="urn:microsoft.com/office/officeart/2005/8/layout/pyramid2"/>
    <dgm:cxn modelId="{8ABAAAF4-B741-43BE-B78F-E78A222A9E30}" srcId="{11799EB0-6B8B-482D-9E28-B76122DA1F2B}" destId="{9937040C-0C42-4CD8-90FA-7D39770D6A2B}" srcOrd="0" destOrd="0" parTransId="{46711573-9867-49CB-9015-A5EE77D76284}" sibTransId="{5F4684B9-198F-4582-BD58-041A0BBF6F7A}"/>
    <dgm:cxn modelId="{681CA57A-B2D4-404F-98D1-7B2042F65E39}" type="presParOf" srcId="{3A5A4F1A-68EF-4DA0-B055-1A57E17DB126}" destId="{F0600803-A481-4BE5-9393-993ABB3EA583}" srcOrd="0" destOrd="0" presId="urn:microsoft.com/office/officeart/2005/8/layout/pyramid2"/>
    <dgm:cxn modelId="{787D0208-0E7C-4852-8E6C-775892D4E6E0}" type="presParOf" srcId="{3A5A4F1A-68EF-4DA0-B055-1A57E17DB126}" destId="{EDDFF3E6-7DA9-4953-A0B6-7D9D30612820}" srcOrd="1" destOrd="0" presId="urn:microsoft.com/office/officeart/2005/8/layout/pyramid2"/>
    <dgm:cxn modelId="{7C997C61-3599-4323-B916-775A0B2C53A7}" type="presParOf" srcId="{EDDFF3E6-7DA9-4953-A0B6-7D9D30612820}" destId="{71E51749-20AE-4C1D-8577-E689BCDC5BBD}" srcOrd="0" destOrd="0" presId="urn:microsoft.com/office/officeart/2005/8/layout/pyramid2"/>
    <dgm:cxn modelId="{F2492E6D-F9FB-46D4-83A8-85F8222E9486}" type="presParOf" srcId="{EDDFF3E6-7DA9-4953-A0B6-7D9D30612820}" destId="{01FED423-92D5-4E17-A910-28C699DE9E7A}" srcOrd="1" destOrd="0" presId="urn:microsoft.com/office/officeart/2005/8/layout/pyramid2"/>
    <dgm:cxn modelId="{A103542F-3619-4041-9DB8-59DB4EA43A6C}" type="presParOf" srcId="{EDDFF3E6-7DA9-4953-A0B6-7D9D30612820}" destId="{28C9908C-578C-4CB1-9078-7F07D7D3CE2F}" srcOrd="2" destOrd="0" presId="urn:microsoft.com/office/officeart/2005/8/layout/pyramid2"/>
    <dgm:cxn modelId="{2C9EE642-8BED-4FC9-9DB9-1CFDFBF96398}" type="presParOf" srcId="{EDDFF3E6-7DA9-4953-A0B6-7D9D30612820}" destId="{F13EBE57-9599-4DC4-80A6-13F913C7E5B1}" srcOrd="3" destOrd="0" presId="urn:microsoft.com/office/officeart/2005/8/layout/pyramid2"/>
    <dgm:cxn modelId="{66317B5E-4681-4133-B0A8-D3AF64FC479F}" type="presParOf" srcId="{EDDFF3E6-7DA9-4953-A0B6-7D9D30612820}" destId="{60D98757-08E8-4727-ADD1-711810D2896C}" srcOrd="4" destOrd="0" presId="urn:microsoft.com/office/officeart/2005/8/layout/pyramid2"/>
    <dgm:cxn modelId="{696FCF27-07BC-4D25-9EC5-610398E4D6CF}" type="presParOf" srcId="{EDDFF3E6-7DA9-4953-A0B6-7D9D30612820}" destId="{89B8D938-1327-49D0-A19B-1155F3E11A73}" srcOrd="5" destOrd="0" presId="urn:microsoft.com/office/officeart/2005/8/layout/pyramid2"/>
    <dgm:cxn modelId="{686BDEDB-B68E-44E0-96BD-D594A59C4DB4}" type="presParOf" srcId="{EDDFF3E6-7DA9-4953-A0B6-7D9D30612820}" destId="{7A8E0D29-BD31-4510-95BF-98F12AFF0694}" srcOrd="6" destOrd="0" presId="urn:microsoft.com/office/officeart/2005/8/layout/pyramid2"/>
    <dgm:cxn modelId="{86ED5E8B-289C-4A59-840A-2122EDBECA7A}" type="presParOf" srcId="{EDDFF3E6-7DA9-4953-A0B6-7D9D30612820}" destId="{868559FE-E608-48F2-9301-777D4D2522D9}" srcOrd="7" destOrd="0" presId="urn:microsoft.com/office/officeart/2005/8/layout/pyramid2"/>
    <dgm:cxn modelId="{8935D083-3403-4401-8B8D-E0FA6B82DCE1}" type="presParOf" srcId="{EDDFF3E6-7DA9-4953-A0B6-7D9D30612820}" destId="{168F91AF-BCD9-4D92-8ACE-DD39E02317D4}" srcOrd="8" destOrd="0" presId="urn:microsoft.com/office/officeart/2005/8/layout/pyramid2"/>
    <dgm:cxn modelId="{BFBE5CEB-8E50-428F-ABEB-9DD87A086A3B}" type="presParOf" srcId="{EDDFF3E6-7DA9-4953-A0B6-7D9D30612820}" destId="{3BEB1A5E-3961-49F5-8ACF-7CCE795128F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00803-A481-4BE5-9393-993ABB3EA583}">
      <dsp:nvSpPr>
        <dsp:cNvPr id="0" name=""/>
        <dsp:cNvSpPr/>
      </dsp:nvSpPr>
      <dsp:spPr>
        <a:xfrm>
          <a:off x="0" y="0"/>
          <a:ext cx="3114260" cy="4495800"/>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1E51749-20AE-4C1D-8577-E689BCDC5BBD}">
      <dsp:nvSpPr>
        <dsp:cNvPr id="0" name=""/>
        <dsp:cNvSpPr/>
      </dsp:nvSpPr>
      <dsp:spPr>
        <a:xfrm>
          <a:off x="1557130" y="450019"/>
          <a:ext cx="2024269" cy="63924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Humanitarian Concern</a:t>
          </a:r>
        </a:p>
      </dsp:txBody>
      <dsp:txXfrm>
        <a:off x="1588335" y="481224"/>
        <a:ext cx="1961859" cy="576836"/>
      </dsp:txXfrm>
    </dsp:sp>
    <dsp:sp modelId="{28C9908C-578C-4CB1-9078-7F07D7D3CE2F}">
      <dsp:nvSpPr>
        <dsp:cNvPr id="0" name=""/>
        <dsp:cNvSpPr/>
      </dsp:nvSpPr>
      <dsp:spPr>
        <a:xfrm>
          <a:off x="1557130" y="1169171"/>
          <a:ext cx="2024269" cy="63924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ADRs are expensive</a:t>
          </a:r>
        </a:p>
      </dsp:txBody>
      <dsp:txXfrm>
        <a:off x="1588335" y="1200376"/>
        <a:ext cx="1961859" cy="576836"/>
      </dsp:txXfrm>
    </dsp:sp>
    <dsp:sp modelId="{60D98757-08E8-4727-ADD1-711810D2896C}">
      <dsp:nvSpPr>
        <dsp:cNvPr id="0" name=""/>
        <dsp:cNvSpPr/>
      </dsp:nvSpPr>
      <dsp:spPr>
        <a:xfrm>
          <a:off x="1557130" y="1888323"/>
          <a:ext cx="2024269" cy="63924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Promoting rational use of medicine &amp; adherence</a:t>
          </a:r>
        </a:p>
      </dsp:txBody>
      <dsp:txXfrm>
        <a:off x="1588335" y="1919528"/>
        <a:ext cx="1961859" cy="576836"/>
      </dsp:txXfrm>
    </dsp:sp>
    <dsp:sp modelId="{7A8E0D29-BD31-4510-95BF-98F12AFF0694}">
      <dsp:nvSpPr>
        <dsp:cNvPr id="0" name=""/>
        <dsp:cNvSpPr/>
      </dsp:nvSpPr>
      <dsp:spPr>
        <a:xfrm>
          <a:off x="1557130" y="2607476"/>
          <a:ext cx="2024269" cy="63924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Ensuring public confidence</a:t>
          </a:r>
        </a:p>
      </dsp:txBody>
      <dsp:txXfrm>
        <a:off x="1588335" y="2638681"/>
        <a:ext cx="1961859" cy="576836"/>
      </dsp:txXfrm>
    </dsp:sp>
    <dsp:sp modelId="{168F91AF-BCD9-4D92-8ACE-DD39E02317D4}">
      <dsp:nvSpPr>
        <dsp:cNvPr id="0" name=""/>
        <dsp:cNvSpPr/>
      </dsp:nvSpPr>
      <dsp:spPr>
        <a:xfrm>
          <a:off x="1557130" y="3326628"/>
          <a:ext cx="2024269" cy="63924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Ethics </a:t>
          </a:r>
        </a:p>
      </dsp:txBody>
      <dsp:txXfrm>
        <a:off x="1588335" y="3357833"/>
        <a:ext cx="1961859" cy="57683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E6290E-A41A-43B4-8F37-A0904DC86B24}" type="datetimeFigureOut">
              <a:rPr lang="en-US" smtClean="0"/>
              <a:pPr/>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CF8DB3-EC8F-4066-8701-512CEDF970D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CF8DB3-EC8F-4066-8701-512CEDF970D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Adverse drug reaction (ADR) monitoring involves following steps 1. Identifying adverse drug reaction (ADR). 2. Assessing causality between drug and suspected reaction by using various algorithms. 3. Documentation of ADR in patient’s medical records. 4. Reporting serious ADRs to </a:t>
            </a:r>
            <a:r>
              <a:rPr lang="en-US" dirty="0" err="1"/>
              <a:t>pharmacovigilance</a:t>
            </a:r>
            <a:r>
              <a:rPr lang="en-US" dirty="0"/>
              <a:t> </a:t>
            </a:r>
            <a:r>
              <a:rPr lang="en-US" dirty="0" err="1"/>
              <a:t>centres</a:t>
            </a:r>
            <a:r>
              <a:rPr lang="en-US" dirty="0"/>
              <a:t> /ADR regulating authorities </a:t>
            </a:r>
          </a:p>
        </p:txBody>
      </p:sp>
      <p:sp>
        <p:nvSpPr>
          <p:cNvPr id="4" name="Slide Number Placeholder 3"/>
          <p:cNvSpPr>
            <a:spLocks noGrp="1"/>
          </p:cNvSpPr>
          <p:nvPr>
            <p:ph type="sldNum" sz="quarter" idx="10"/>
          </p:nvPr>
        </p:nvSpPr>
        <p:spPr/>
        <p:txBody>
          <a:bodyPr/>
          <a:lstStyle/>
          <a:p>
            <a:fld id="{15CF8DB3-EC8F-4066-8701-512CEDF970D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C6DD3-E5A2-6551-9A64-8625AD1B733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45F5874-A04F-F6D3-7897-4876BED62F8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B78209B-C109-BB2D-4FCA-149DE6412E46}"/>
              </a:ext>
            </a:extLst>
          </p:cNvPr>
          <p:cNvSpPr>
            <a:spLocks noGrp="1"/>
          </p:cNvSpPr>
          <p:nvPr>
            <p:ph type="dt" sz="half" idx="10"/>
          </p:nvPr>
        </p:nvSpPr>
        <p:spPr/>
        <p:txBody>
          <a:bodyPr/>
          <a:lstStyle/>
          <a:p>
            <a:fld id="{2AA78B54-1778-4493-B803-3211946EEEAF}" type="datetime1">
              <a:rPr lang="en-US" smtClean="0"/>
              <a:pPr/>
              <a:t>1/26/2023</a:t>
            </a:fld>
            <a:endParaRPr lang="en-US"/>
          </a:p>
        </p:txBody>
      </p:sp>
      <p:sp>
        <p:nvSpPr>
          <p:cNvPr id="5" name="Footer Placeholder 4">
            <a:extLst>
              <a:ext uri="{FF2B5EF4-FFF2-40B4-BE49-F238E27FC236}">
                <a16:creationId xmlns:a16="http://schemas.microsoft.com/office/drawing/2014/main" xmlns="" id="{4C5044FB-4755-C137-FA97-09241A139626}"/>
              </a:ext>
            </a:extLst>
          </p:cNvPr>
          <p:cNvSpPr>
            <a:spLocks noGrp="1"/>
          </p:cNvSpPr>
          <p:nvPr>
            <p:ph type="ftr" sz="quarter" idx="11"/>
          </p:nvPr>
        </p:nvSpPr>
        <p:spPr/>
        <p:txBody>
          <a:bodyPr/>
          <a:lstStyle/>
          <a:p>
            <a:r>
              <a:rPr lang="en-US"/>
              <a:t>Need of Pharmacovigilance</a:t>
            </a:r>
          </a:p>
        </p:txBody>
      </p:sp>
      <p:sp>
        <p:nvSpPr>
          <p:cNvPr id="6" name="Slide Number Placeholder 5">
            <a:extLst>
              <a:ext uri="{FF2B5EF4-FFF2-40B4-BE49-F238E27FC236}">
                <a16:creationId xmlns:a16="http://schemas.microsoft.com/office/drawing/2014/main" xmlns="" id="{C193FA19-B742-3E22-A6CE-68DA3E51CCED}"/>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184443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C859D-659F-F252-3D42-A7DD90F2B1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66B926-5749-9525-7E0C-AAFCC3AC91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CC0CD8-E25A-AFF9-50A2-E49EEA17A914}"/>
              </a:ext>
            </a:extLst>
          </p:cNvPr>
          <p:cNvSpPr>
            <a:spLocks noGrp="1"/>
          </p:cNvSpPr>
          <p:nvPr>
            <p:ph type="dt" sz="half" idx="10"/>
          </p:nvPr>
        </p:nvSpPr>
        <p:spPr/>
        <p:txBody>
          <a:bodyPr/>
          <a:lstStyle/>
          <a:p>
            <a:fld id="{0DBDB642-F315-47C1-BCD4-F0A1075CAD74}" type="datetime1">
              <a:rPr lang="en-US" smtClean="0"/>
              <a:pPr/>
              <a:t>1/26/2023</a:t>
            </a:fld>
            <a:endParaRPr lang="en-US"/>
          </a:p>
        </p:txBody>
      </p:sp>
      <p:sp>
        <p:nvSpPr>
          <p:cNvPr id="5" name="Footer Placeholder 4">
            <a:extLst>
              <a:ext uri="{FF2B5EF4-FFF2-40B4-BE49-F238E27FC236}">
                <a16:creationId xmlns:a16="http://schemas.microsoft.com/office/drawing/2014/main" xmlns="" id="{427B1DAB-3F45-4BF7-D32D-3360D4464DB3}"/>
              </a:ext>
            </a:extLst>
          </p:cNvPr>
          <p:cNvSpPr>
            <a:spLocks noGrp="1"/>
          </p:cNvSpPr>
          <p:nvPr>
            <p:ph type="ftr" sz="quarter" idx="11"/>
          </p:nvPr>
        </p:nvSpPr>
        <p:spPr/>
        <p:txBody>
          <a:bodyPr/>
          <a:lstStyle/>
          <a:p>
            <a:r>
              <a:rPr lang="en-US"/>
              <a:t>Need of Pharmacovigilance</a:t>
            </a:r>
          </a:p>
        </p:txBody>
      </p:sp>
      <p:sp>
        <p:nvSpPr>
          <p:cNvPr id="6" name="Slide Number Placeholder 5">
            <a:extLst>
              <a:ext uri="{FF2B5EF4-FFF2-40B4-BE49-F238E27FC236}">
                <a16:creationId xmlns:a16="http://schemas.microsoft.com/office/drawing/2014/main" xmlns="" id="{A525BAE6-E4C5-0A4E-22FC-4FABD0CACCF8}"/>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229419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8EEBDED-D79F-93AA-C9F5-D3B707C1C0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526FD8F-E025-E4AF-F918-6EA0F7DA261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A0414E-51B9-251D-5E80-3C91BD1C61FF}"/>
              </a:ext>
            </a:extLst>
          </p:cNvPr>
          <p:cNvSpPr>
            <a:spLocks noGrp="1"/>
          </p:cNvSpPr>
          <p:nvPr>
            <p:ph type="dt" sz="half" idx="10"/>
          </p:nvPr>
        </p:nvSpPr>
        <p:spPr/>
        <p:txBody>
          <a:bodyPr/>
          <a:lstStyle/>
          <a:p>
            <a:fld id="{0418B0CC-C980-4F0A-9640-3C8E9E7E4DC8}" type="datetime1">
              <a:rPr lang="en-US" smtClean="0"/>
              <a:pPr/>
              <a:t>1/26/2023</a:t>
            </a:fld>
            <a:endParaRPr lang="en-US"/>
          </a:p>
        </p:txBody>
      </p:sp>
      <p:sp>
        <p:nvSpPr>
          <p:cNvPr id="5" name="Footer Placeholder 4">
            <a:extLst>
              <a:ext uri="{FF2B5EF4-FFF2-40B4-BE49-F238E27FC236}">
                <a16:creationId xmlns:a16="http://schemas.microsoft.com/office/drawing/2014/main" xmlns="" id="{3E586709-6BAE-9F3C-3299-6F7D20FA2D7E}"/>
              </a:ext>
            </a:extLst>
          </p:cNvPr>
          <p:cNvSpPr>
            <a:spLocks noGrp="1"/>
          </p:cNvSpPr>
          <p:nvPr>
            <p:ph type="ftr" sz="quarter" idx="11"/>
          </p:nvPr>
        </p:nvSpPr>
        <p:spPr/>
        <p:txBody>
          <a:bodyPr/>
          <a:lstStyle/>
          <a:p>
            <a:r>
              <a:rPr lang="en-US"/>
              <a:t>Need of Pharmacovigilance</a:t>
            </a:r>
          </a:p>
        </p:txBody>
      </p:sp>
      <p:sp>
        <p:nvSpPr>
          <p:cNvPr id="6" name="Slide Number Placeholder 5">
            <a:extLst>
              <a:ext uri="{FF2B5EF4-FFF2-40B4-BE49-F238E27FC236}">
                <a16:creationId xmlns:a16="http://schemas.microsoft.com/office/drawing/2014/main" xmlns="" id="{17BFD3A2-EE53-41BE-2F48-D862A0F41025}"/>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65290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BA24E-D41A-0570-F9AD-0F5DB0A977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B863774-1FD3-E510-3632-4A6B885BB1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EA2551-9BA6-5A42-DBE9-70708FC94B1A}"/>
              </a:ext>
            </a:extLst>
          </p:cNvPr>
          <p:cNvSpPr>
            <a:spLocks noGrp="1"/>
          </p:cNvSpPr>
          <p:nvPr>
            <p:ph type="dt" sz="half" idx="10"/>
          </p:nvPr>
        </p:nvSpPr>
        <p:spPr/>
        <p:txBody>
          <a:bodyPr/>
          <a:lstStyle/>
          <a:p>
            <a:fld id="{C2230A33-CDD9-4053-8B99-5CE8EFA78E78}" type="datetime1">
              <a:rPr lang="en-US" smtClean="0"/>
              <a:pPr/>
              <a:t>1/26/2023</a:t>
            </a:fld>
            <a:endParaRPr lang="en-US"/>
          </a:p>
        </p:txBody>
      </p:sp>
      <p:sp>
        <p:nvSpPr>
          <p:cNvPr id="5" name="Footer Placeholder 4">
            <a:extLst>
              <a:ext uri="{FF2B5EF4-FFF2-40B4-BE49-F238E27FC236}">
                <a16:creationId xmlns:a16="http://schemas.microsoft.com/office/drawing/2014/main" xmlns="" id="{A0A699D4-3DF2-607A-4457-409FDE72BB72}"/>
              </a:ext>
            </a:extLst>
          </p:cNvPr>
          <p:cNvSpPr>
            <a:spLocks noGrp="1"/>
          </p:cNvSpPr>
          <p:nvPr>
            <p:ph type="ftr" sz="quarter" idx="11"/>
          </p:nvPr>
        </p:nvSpPr>
        <p:spPr/>
        <p:txBody>
          <a:bodyPr/>
          <a:lstStyle/>
          <a:p>
            <a:r>
              <a:rPr lang="en-US"/>
              <a:t>Need of Pharmacovigilance</a:t>
            </a:r>
          </a:p>
        </p:txBody>
      </p:sp>
      <p:sp>
        <p:nvSpPr>
          <p:cNvPr id="6" name="Slide Number Placeholder 5">
            <a:extLst>
              <a:ext uri="{FF2B5EF4-FFF2-40B4-BE49-F238E27FC236}">
                <a16:creationId xmlns:a16="http://schemas.microsoft.com/office/drawing/2014/main" xmlns="" id="{2A59DCD1-F495-AAE3-DC94-DBE27E4EE268}"/>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72773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38453-C3BE-1438-0AF0-36F7CFB43DD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36D184B-3150-973C-B587-3813EEE0FC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469FE7E-4378-C967-658B-ADC517C5CA71}"/>
              </a:ext>
            </a:extLst>
          </p:cNvPr>
          <p:cNvSpPr>
            <a:spLocks noGrp="1"/>
          </p:cNvSpPr>
          <p:nvPr>
            <p:ph type="dt" sz="half" idx="10"/>
          </p:nvPr>
        </p:nvSpPr>
        <p:spPr/>
        <p:txBody>
          <a:bodyPr/>
          <a:lstStyle/>
          <a:p>
            <a:fld id="{1F528978-FBA4-450A-B348-E4868D88B215}" type="datetime1">
              <a:rPr lang="en-US" smtClean="0"/>
              <a:pPr/>
              <a:t>1/26/2023</a:t>
            </a:fld>
            <a:endParaRPr lang="en-US"/>
          </a:p>
        </p:txBody>
      </p:sp>
      <p:sp>
        <p:nvSpPr>
          <p:cNvPr id="5" name="Footer Placeholder 4">
            <a:extLst>
              <a:ext uri="{FF2B5EF4-FFF2-40B4-BE49-F238E27FC236}">
                <a16:creationId xmlns:a16="http://schemas.microsoft.com/office/drawing/2014/main" xmlns="" id="{5F8871FE-58C9-E6D5-5129-4448C499C847}"/>
              </a:ext>
            </a:extLst>
          </p:cNvPr>
          <p:cNvSpPr>
            <a:spLocks noGrp="1"/>
          </p:cNvSpPr>
          <p:nvPr>
            <p:ph type="ftr" sz="quarter" idx="11"/>
          </p:nvPr>
        </p:nvSpPr>
        <p:spPr/>
        <p:txBody>
          <a:bodyPr/>
          <a:lstStyle/>
          <a:p>
            <a:r>
              <a:rPr lang="en-US"/>
              <a:t>Need of Pharmacovigilance</a:t>
            </a:r>
          </a:p>
        </p:txBody>
      </p:sp>
      <p:sp>
        <p:nvSpPr>
          <p:cNvPr id="6" name="Slide Number Placeholder 5">
            <a:extLst>
              <a:ext uri="{FF2B5EF4-FFF2-40B4-BE49-F238E27FC236}">
                <a16:creationId xmlns:a16="http://schemas.microsoft.com/office/drawing/2014/main" xmlns="" id="{8B4DDC4A-CC57-DCF2-F122-E6070DC0D967}"/>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133671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58840-1479-25C8-6DC1-78AF0F516D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C730D50-4AF8-60F8-48D3-DCC8C2BDA2B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F3F79F3-3384-03D1-3EB8-A58C3DF3CC7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05A7883-FD46-5851-FF70-F8F017A638E1}"/>
              </a:ext>
            </a:extLst>
          </p:cNvPr>
          <p:cNvSpPr>
            <a:spLocks noGrp="1"/>
          </p:cNvSpPr>
          <p:nvPr>
            <p:ph type="dt" sz="half" idx="10"/>
          </p:nvPr>
        </p:nvSpPr>
        <p:spPr/>
        <p:txBody>
          <a:bodyPr/>
          <a:lstStyle/>
          <a:p>
            <a:fld id="{0D5BF551-9EE2-46BB-9775-17784A78C864}" type="datetime1">
              <a:rPr lang="en-US" smtClean="0"/>
              <a:pPr/>
              <a:t>1/26/2023</a:t>
            </a:fld>
            <a:endParaRPr lang="en-US"/>
          </a:p>
        </p:txBody>
      </p:sp>
      <p:sp>
        <p:nvSpPr>
          <p:cNvPr id="6" name="Footer Placeholder 5">
            <a:extLst>
              <a:ext uri="{FF2B5EF4-FFF2-40B4-BE49-F238E27FC236}">
                <a16:creationId xmlns:a16="http://schemas.microsoft.com/office/drawing/2014/main" xmlns="" id="{AB3326AE-AFD6-35CE-1233-309BBAE4C7EB}"/>
              </a:ext>
            </a:extLst>
          </p:cNvPr>
          <p:cNvSpPr>
            <a:spLocks noGrp="1"/>
          </p:cNvSpPr>
          <p:nvPr>
            <p:ph type="ftr" sz="quarter" idx="11"/>
          </p:nvPr>
        </p:nvSpPr>
        <p:spPr/>
        <p:txBody>
          <a:bodyPr/>
          <a:lstStyle/>
          <a:p>
            <a:r>
              <a:rPr lang="en-US"/>
              <a:t>Need of Pharmacovigilance</a:t>
            </a:r>
          </a:p>
        </p:txBody>
      </p:sp>
      <p:sp>
        <p:nvSpPr>
          <p:cNvPr id="7" name="Slide Number Placeholder 6">
            <a:extLst>
              <a:ext uri="{FF2B5EF4-FFF2-40B4-BE49-F238E27FC236}">
                <a16:creationId xmlns:a16="http://schemas.microsoft.com/office/drawing/2014/main" xmlns="" id="{1E59A557-1766-4D4E-7C60-60EFE1A61FBC}"/>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370314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9A43E-A9DA-2CF4-0FB0-E797900C746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A049EDF-72C1-69C2-295F-4D79284D454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1D141FA-BBB2-C36E-3C3E-54F632B3300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549AF61-03AB-1AEB-2895-CD5230456AF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6896336-15C5-28D7-0212-F1BDB769928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0293577-DBC7-D62F-4DF2-FD1680885517}"/>
              </a:ext>
            </a:extLst>
          </p:cNvPr>
          <p:cNvSpPr>
            <a:spLocks noGrp="1"/>
          </p:cNvSpPr>
          <p:nvPr>
            <p:ph type="dt" sz="half" idx="10"/>
          </p:nvPr>
        </p:nvSpPr>
        <p:spPr/>
        <p:txBody>
          <a:bodyPr/>
          <a:lstStyle/>
          <a:p>
            <a:fld id="{58F15650-27C5-446F-AEAF-F240A1FC4DAD}" type="datetime1">
              <a:rPr lang="en-US" smtClean="0"/>
              <a:pPr/>
              <a:t>1/26/2023</a:t>
            </a:fld>
            <a:endParaRPr lang="en-US"/>
          </a:p>
        </p:txBody>
      </p:sp>
      <p:sp>
        <p:nvSpPr>
          <p:cNvPr id="8" name="Footer Placeholder 7">
            <a:extLst>
              <a:ext uri="{FF2B5EF4-FFF2-40B4-BE49-F238E27FC236}">
                <a16:creationId xmlns:a16="http://schemas.microsoft.com/office/drawing/2014/main" xmlns="" id="{15E10048-A350-E4CE-CB8B-77D2A68ACA04}"/>
              </a:ext>
            </a:extLst>
          </p:cNvPr>
          <p:cNvSpPr>
            <a:spLocks noGrp="1"/>
          </p:cNvSpPr>
          <p:nvPr>
            <p:ph type="ftr" sz="quarter" idx="11"/>
          </p:nvPr>
        </p:nvSpPr>
        <p:spPr/>
        <p:txBody>
          <a:bodyPr/>
          <a:lstStyle/>
          <a:p>
            <a:r>
              <a:rPr lang="en-US"/>
              <a:t>Need of Pharmacovigilance</a:t>
            </a:r>
          </a:p>
        </p:txBody>
      </p:sp>
      <p:sp>
        <p:nvSpPr>
          <p:cNvPr id="9" name="Slide Number Placeholder 8">
            <a:extLst>
              <a:ext uri="{FF2B5EF4-FFF2-40B4-BE49-F238E27FC236}">
                <a16:creationId xmlns:a16="http://schemas.microsoft.com/office/drawing/2014/main" xmlns="" id="{9AA7DBD9-59E9-D9A8-04BA-DF41EE29377E}"/>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183457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DE882-4709-214F-4FB4-F4F8579436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0DCD26C-8E48-7E01-49A1-FEF96D63C4B2}"/>
              </a:ext>
            </a:extLst>
          </p:cNvPr>
          <p:cNvSpPr>
            <a:spLocks noGrp="1"/>
          </p:cNvSpPr>
          <p:nvPr>
            <p:ph type="dt" sz="half" idx="10"/>
          </p:nvPr>
        </p:nvSpPr>
        <p:spPr/>
        <p:txBody>
          <a:bodyPr/>
          <a:lstStyle/>
          <a:p>
            <a:fld id="{B98F8C72-4D5C-41F2-BFCB-89B9F9902A8D}" type="datetime1">
              <a:rPr lang="en-US" smtClean="0"/>
              <a:pPr/>
              <a:t>1/26/2023</a:t>
            </a:fld>
            <a:endParaRPr lang="en-US"/>
          </a:p>
        </p:txBody>
      </p:sp>
      <p:sp>
        <p:nvSpPr>
          <p:cNvPr id="4" name="Footer Placeholder 3">
            <a:extLst>
              <a:ext uri="{FF2B5EF4-FFF2-40B4-BE49-F238E27FC236}">
                <a16:creationId xmlns:a16="http://schemas.microsoft.com/office/drawing/2014/main" xmlns="" id="{2A3E56BE-4BE5-51AE-83D6-AEF4960F931E}"/>
              </a:ext>
            </a:extLst>
          </p:cNvPr>
          <p:cNvSpPr>
            <a:spLocks noGrp="1"/>
          </p:cNvSpPr>
          <p:nvPr>
            <p:ph type="ftr" sz="quarter" idx="11"/>
          </p:nvPr>
        </p:nvSpPr>
        <p:spPr/>
        <p:txBody>
          <a:bodyPr/>
          <a:lstStyle/>
          <a:p>
            <a:r>
              <a:rPr lang="en-US"/>
              <a:t>Need of Pharmacovigilance</a:t>
            </a:r>
          </a:p>
        </p:txBody>
      </p:sp>
      <p:sp>
        <p:nvSpPr>
          <p:cNvPr id="5" name="Slide Number Placeholder 4">
            <a:extLst>
              <a:ext uri="{FF2B5EF4-FFF2-40B4-BE49-F238E27FC236}">
                <a16:creationId xmlns:a16="http://schemas.microsoft.com/office/drawing/2014/main" xmlns="" id="{1B741211-545C-10EB-F2DA-1F144926F4A7}"/>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429148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818B9A-6277-8CDF-9906-3F6CC597CF38}"/>
              </a:ext>
            </a:extLst>
          </p:cNvPr>
          <p:cNvSpPr>
            <a:spLocks noGrp="1"/>
          </p:cNvSpPr>
          <p:nvPr>
            <p:ph type="dt" sz="half" idx="10"/>
          </p:nvPr>
        </p:nvSpPr>
        <p:spPr/>
        <p:txBody>
          <a:bodyPr/>
          <a:lstStyle/>
          <a:p>
            <a:fld id="{E736B6A7-CE7C-4861-BBF4-3E603CAACF2C}" type="datetime1">
              <a:rPr lang="en-US" smtClean="0"/>
              <a:pPr/>
              <a:t>1/26/2023</a:t>
            </a:fld>
            <a:endParaRPr lang="en-US"/>
          </a:p>
        </p:txBody>
      </p:sp>
      <p:sp>
        <p:nvSpPr>
          <p:cNvPr id="3" name="Footer Placeholder 2">
            <a:extLst>
              <a:ext uri="{FF2B5EF4-FFF2-40B4-BE49-F238E27FC236}">
                <a16:creationId xmlns:a16="http://schemas.microsoft.com/office/drawing/2014/main" xmlns="" id="{C93874C7-24B3-AA08-D54F-5B4AC84D5BDF}"/>
              </a:ext>
            </a:extLst>
          </p:cNvPr>
          <p:cNvSpPr>
            <a:spLocks noGrp="1"/>
          </p:cNvSpPr>
          <p:nvPr>
            <p:ph type="ftr" sz="quarter" idx="11"/>
          </p:nvPr>
        </p:nvSpPr>
        <p:spPr/>
        <p:txBody>
          <a:bodyPr/>
          <a:lstStyle/>
          <a:p>
            <a:r>
              <a:rPr lang="en-US"/>
              <a:t>Need of Pharmacovigilance</a:t>
            </a:r>
          </a:p>
        </p:txBody>
      </p:sp>
      <p:sp>
        <p:nvSpPr>
          <p:cNvPr id="4" name="Slide Number Placeholder 3">
            <a:extLst>
              <a:ext uri="{FF2B5EF4-FFF2-40B4-BE49-F238E27FC236}">
                <a16:creationId xmlns:a16="http://schemas.microsoft.com/office/drawing/2014/main" xmlns="" id="{F1966BD7-AC9A-1B58-0613-57617FF0FFF0}"/>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188748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4C291-0FC0-6CEE-0211-5F9D14D3C88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AD23900-67C5-7285-3545-8C2478D357B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E843DA3-669F-E6B4-0C41-A07C76C55E6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A56BC0C-4A48-113A-92D8-0A44B2EA14E4}"/>
              </a:ext>
            </a:extLst>
          </p:cNvPr>
          <p:cNvSpPr>
            <a:spLocks noGrp="1"/>
          </p:cNvSpPr>
          <p:nvPr>
            <p:ph type="dt" sz="half" idx="10"/>
          </p:nvPr>
        </p:nvSpPr>
        <p:spPr/>
        <p:txBody>
          <a:bodyPr/>
          <a:lstStyle/>
          <a:p>
            <a:fld id="{ACCDA9F4-463C-4994-8567-60C739CA3AB4}" type="datetime1">
              <a:rPr lang="en-US" smtClean="0"/>
              <a:pPr/>
              <a:t>1/26/2023</a:t>
            </a:fld>
            <a:endParaRPr lang="en-US"/>
          </a:p>
        </p:txBody>
      </p:sp>
      <p:sp>
        <p:nvSpPr>
          <p:cNvPr id="6" name="Footer Placeholder 5">
            <a:extLst>
              <a:ext uri="{FF2B5EF4-FFF2-40B4-BE49-F238E27FC236}">
                <a16:creationId xmlns:a16="http://schemas.microsoft.com/office/drawing/2014/main" xmlns="" id="{DD0F5F43-50B3-D9B5-E30F-9A1A3236B9DD}"/>
              </a:ext>
            </a:extLst>
          </p:cNvPr>
          <p:cNvSpPr>
            <a:spLocks noGrp="1"/>
          </p:cNvSpPr>
          <p:nvPr>
            <p:ph type="ftr" sz="quarter" idx="11"/>
          </p:nvPr>
        </p:nvSpPr>
        <p:spPr/>
        <p:txBody>
          <a:bodyPr/>
          <a:lstStyle/>
          <a:p>
            <a:r>
              <a:rPr lang="en-US"/>
              <a:t>Need of Pharmacovigilance</a:t>
            </a:r>
          </a:p>
        </p:txBody>
      </p:sp>
      <p:sp>
        <p:nvSpPr>
          <p:cNvPr id="7" name="Slide Number Placeholder 6">
            <a:extLst>
              <a:ext uri="{FF2B5EF4-FFF2-40B4-BE49-F238E27FC236}">
                <a16:creationId xmlns:a16="http://schemas.microsoft.com/office/drawing/2014/main" xmlns="" id="{9940E854-FAC5-FDFC-4A0E-0E0B62AC243D}"/>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135799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8DE5E-C736-9003-D953-6500BED637B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3624D3F-D92D-3869-B74A-2AB149D4559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B3C676B0-D995-3396-2AAA-08D3EDD9DC4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AEB03F23-CB77-26E0-2901-43C899FA686A}"/>
              </a:ext>
            </a:extLst>
          </p:cNvPr>
          <p:cNvSpPr>
            <a:spLocks noGrp="1"/>
          </p:cNvSpPr>
          <p:nvPr>
            <p:ph type="dt" sz="half" idx="10"/>
          </p:nvPr>
        </p:nvSpPr>
        <p:spPr/>
        <p:txBody>
          <a:bodyPr/>
          <a:lstStyle/>
          <a:p>
            <a:fld id="{CA907223-9E89-452D-B0C0-D34B61EDCDBB}" type="datetime1">
              <a:rPr lang="en-US" smtClean="0"/>
              <a:pPr/>
              <a:t>1/26/2023</a:t>
            </a:fld>
            <a:endParaRPr lang="en-US"/>
          </a:p>
        </p:txBody>
      </p:sp>
      <p:sp>
        <p:nvSpPr>
          <p:cNvPr id="6" name="Footer Placeholder 5">
            <a:extLst>
              <a:ext uri="{FF2B5EF4-FFF2-40B4-BE49-F238E27FC236}">
                <a16:creationId xmlns:a16="http://schemas.microsoft.com/office/drawing/2014/main" xmlns="" id="{5EC36E74-00CF-A833-F48F-AF206E8BAA61}"/>
              </a:ext>
            </a:extLst>
          </p:cNvPr>
          <p:cNvSpPr>
            <a:spLocks noGrp="1"/>
          </p:cNvSpPr>
          <p:nvPr>
            <p:ph type="ftr" sz="quarter" idx="11"/>
          </p:nvPr>
        </p:nvSpPr>
        <p:spPr/>
        <p:txBody>
          <a:bodyPr/>
          <a:lstStyle/>
          <a:p>
            <a:r>
              <a:rPr lang="en-US"/>
              <a:t>Need of Pharmacovigilance</a:t>
            </a:r>
          </a:p>
        </p:txBody>
      </p:sp>
      <p:sp>
        <p:nvSpPr>
          <p:cNvPr id="7" name="Slide Number Placeholder 6">
            <a:extLst>
              <a:ext uri="{FF2B5EF4-FFF2-40B4-BE49-F238E27FC236}">
                <a16:creationId xmlns:a16="http://schemas.microsoft.com/office/drawing/2014/main" xmlns="" id="{FC9756F3-8703-AC2C-E0F2-9773120BF6DE}"/>
              </a:ext>
            </a:extLst>
          </p:cNvPr>
          <p:cNvSpPr>
            <a:spLocks noGrp="1"/>
          </p:cNvSpPr>
          <p:nvPr>
            <p:ph type="sldNum" sz="quarter" idx="12"/>
          </p:nvPr>
        </p:nvSpPr>
        <p:spPr/>
        <p:txBody>
          <a:body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218269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BDB9F6D-4321-65B8-3A37-D1BB527DCBE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4983F8-5D40-64B9-7248-91C1BCD63A7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52A0F98-05C8-5219-965C-8ECD12BAAF6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D02C959-BB70-411A-919F-665FEF5835EF}" type="datetime1">
              <a:rPr lang="en-US" smtClean="0"/>
              <a:pPr/>
              <a:t>1/26/2023</a:t>
            </a:fld>
            <a:endParaRPr lang="en-US"/>
          </a:p>
        </p:txBody>
      </p:sp>
      <p:sp>
        <p:nvSpPr>
          <p:cNvPr id="5" name="Footer Placeholder 4">
            <a:extLst>
              <a:ext uri="{FF2B5EF4-FFF2-40B4-BE49-F238E27FC236}">
                <a16:creationId xmlns:a16="http://schemas.microsoft.com/office/drawing/2014/main" xmlns="" id="{A3D1B5DD-3EC1-0E61-52B9-930FEED51D4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Need of Pharmacovigilance</a:t>
            </a:r>
          </a:p>
        </p:txBody>
      </p:sp>
      <p:sp>
        <p:nvSpPr>
          <p:cNvPr id="6" name="Slide Number Placeholder 5">
            <a:extLst>
              <a:ext uri="{FF2B5EF4-FFF2-40B4-BE49-F238E27FC236}">
                <a16:creationId xmlns:a16="http://schemas.microsoft.com/office/drawing/2014/main" xmlns="" id="{B2A86D98-7C1E-EA9C-6C73-0F26DD71DC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F1EA8B-BA58-4B91-9C74-AC04FC0301B8}" type="slidenum">
              <a:rPr lang="en-US" smtClean="0"/>
              <a:pPr/>
              <a:t>‹#›</a:t>
            </a:fld>
            <a:endParaRPr lang="en-US"/>
          </a:p>
        </p:txBody>
      </p:sp>
    </p:spTree>
    <p:extLst>
      <p:ext uri="{BB962C8B-B14F-4D97-AF65-F5344CB8AC3E}">
        <p14:creationId xmlns:p14="http://schemas.microsoft.com/office/powerpoint/2010/main" xmlns="" val="20181546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ccrps.org/clinical-research-blog/introduction-to-pharmacovigil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xmlns="" id="{50D1D739-EDC4-4BE6-A073-9B157E1F9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4">
            <a:extLst>
              <a:ext uri="{FF2B5EF4-FFF2-40B4-BE49-F238E27FC236}">
                <a16:creationId xmlns:a16="http://schemas.microsoft.com/office/drawing/2014/main" xmlns="" id="{6CDD35A4-E546-4AF3-A8B9-AC24C5C9FA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628649" y="3563422"/>
            <a:ext cx="5451110" cy="1754376"/>
          </a:xfrm>
        </p:spPr>
        <p:txBody>
          <a:bodyPr>
            <a:normAutofit/>
          </a:bodyPr>
          <a:lstStyle/>
          <a:p>
            <a:pPr algn="l"/>
            <a:r>
              <a:rPr lang="en-US" sz="3800" dirty="0"/>
              <a:t>Need </a:t>
            </a:r>
            <a:r>
              <a:rPr lang="en-US" sz="3800" dirty="0" smtClean="0"/>
              <a:t>For </a:t>
            </a:r>
            <a:r>
              <a:rPr lang="en-US" sz="3800" dirty="0" err="1"/>
              <a:t>P</a:t>
            </a:r>
            <a:r>
              <a:rPr lang="en-US" sz="3800" dirty="0" err="1" smtClean="0"/>
              <a:t>harmacovigilance</a:t>
            </a:r>
            <a:endParaRPr lang="en-US" sz="3800" dirty="0"/>
          </a:p>
        </p:txBody>
      </p:sp>
      <p:sp>
        <p:nvSpPr>
          <p:cNvPr id="3" name="Subtitle 2"/>
          <p:cNvSpPr>
            <a:spLocks noGrp="1"/>
          </p:cNvSpPr>
          <p:nvPr>
            <p:ph type="subTitle" idx="1"/>
          </p:nvPr>
        </p:nvSpPr>
        <p:spPr>
          <a:xfrm>
            <a:off x="628649" y="5384878"/>
            <a:ext cx="5486400" cy="775494"/>
          </a:xfrm>
        </p:spPr>
        <p:txBody>
          <a:bodyPr>
            <a:normAutofit/>
          </a:bodyPr>
          <a:lstStyle/>
          <a:p>
            <a:pPr algn="l"/>
            <a:r>
              <a:rPr lang="en-US"/>
              <a:t>Presented By: </a:t>
            </a:r>
          </a:p>
          <a:p>
            <a:pPr algn="l"/>
            <a:r>
              <a:rPr lang="en-US"/>
              <a:t>Adil, Arti, Dr. </a:t>
            </a:r>
            <a:r>
              <a:rPr lang="en-US" err="1"/>
              <a:t>Geetu</a:t>
            </a:r>
            <a:endParaRPr lang="en-US"/>
          </a:p>
        </p:txBody>
      </p:sp>
      <p:pic>
        <p:nvPicPr>
          <p:cNvPr id="5" name="Picture 4" descr="Background pattern&#10;&#10;Description automatically generated">
            <a:extLst>
              <a:ext uri="{FF2B5EF4-FFF2-40B4-BE49-F238E27FC236}">
                <a16:creationId xmlns:a16="http://schemas.microsoft.com/office/drawing/2014/main" xmlns="" id="{4293F43A-B2AE-82A3-AD32-7290D9846D3A}"/>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4088" r="17245" b="-1"/>
          <a:stretch/>
        </p:blipFill>
        <p:spPr>
          <a:xfrm>
            <a:off x="4485619" y="571811"/>
            <a:ext cx="3630336" cy="2722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Pharmacovigilance</a:t>
            </a:r>
            <a:r>
              <a:rPr lang="en-US" dirty="0"/>
              <a:t>?</a:t>
            </a:r>
            <a:br>
              <a:rPr lang="en-US" dirty="0"/>
            </a:br>
            <a:r>
              <a:rPr lang="en-US" dirty="0"/>
              <a:t>(</a:t>
            </a:r>
            <a:r>
              <a:rPr lang="en-US" dirty="0" err="1"/>
              <a:t>Contd</a:t>
            </a:r>
            <a:r>
              <a:rPr lang="en-US" dirty="0"/>
              <a:t>)</a:t>
            </a:r>
          </a:p>
        </p:txBody>
      </p:sp>
      <p:sp>
        <p:nvSpPr>
          <p:cNvPr id="8" name="Date Placeholder 7"/>
          <p:cNvSpPr>
            <a:spLocks noGrp="1"/>
          </p:cNvSpPr>
          <p:nvPr>
            <p:ph type="dt" sz="half" idx="10"/>
          </p:nvPr>
        </p:nvSpPr>
        <p:spPr/>
        <p:txBody>
          <a:bodyPr/>
          <a:lstStyle/>
          <a:p>
            <a:fld id="{1D168385-8C72-4701-8794-89BEEB2873F9}" type="datetime1">
              <a:rPr lang="en-US" smtClean="0"/>
              <a:pPr/>
              <a:t>1/26/2023</a:t>
            </a:fld>
            <a:endParaRPr lang="en-US"/>
          </a:p>
        </p:txBody>
      </p:sp>
      <p:sp>
        <p:nvSpPr>
          <p:cNvPr id="10" name="Footer Placeholder 9"/>
          <p:cNvSpPr>
            <a:spLocks noGrp="1"/>
          </p:cNvSpPr>
          <p:nvPr>
            <p:ph type="ftr" sz="quarter" idx="11"/>
          </p:nvPr>
        </p:nvSpPr>
        <p:spPr/>
        <p:txBody>
          <a:bodyPr/>
          <a:lstStyle/>
          <a:p>
            <a:r>
              <a:rPr lang="en-US"/>
              <a:t>Need of Pharmacovigilance</a:t>
            </a:r>
          </a:p>
        </p:txBody>
      </p:sp>
      <p:sp>
        <p:nvSpPr>
          <p:cNvPr id="9" name="Slide Number Placeholder 8"/>
          <p:cNvSpPr>
            <a:spLocks noGrp="1"/>
          </p:cNvSpPr>
          <p:nvPr>
            <p:ph type="sldNum" sz="quarter" idx="12"/>
          </p:nvPr>
        </p:nvSpPr>
        <p:spPr/>
        <p:txBody>
          <a:bodyPr/>
          <a:lstStyle/>
          <a:p>
            <a:fld id="{2CF1EA8B-BA58-4B91-9C74-AC04FC0301B8}" type="slidenum">
              <a:rPr lang="en-US" smtClean="0"/>
              <a:pPr/>
              <a:t>10</a:t>
            </a:fld>
            <a:endParaRPr lang="en-US"/>
          </a:p>
        </p:txBody>
      </p:sp>
      <p:graphicFrame>
        <p:nvGraphicFramePr>
          <p:cNvPr id="3" name="Diagram 2"/>
          <p:cNvGraphicFramePr/>
          <p:nvPr>
            <p:extLst>
              <p:ext uri="{D42A27DB-BD31-4B8C-83A1-F6EECF244321}">
                <p14:modId xmlns:p14="http://schemas.microsoft.com/office/powerpoint/2010/main" xmlns="" val="150939334"/>
              </p:ext>
            </p:extLst>
          </p:nvPr>
        </p:nvGraphicFramePr>
        <p:xfrm>
          <a:off x="609600" y="1676400"/>
          <a:ext cx="3581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626" name="Picture 2" descr="Patient Safety — MATT BARR"/>
          <p:cNvPicPr>
            <a:picLocks noChangeAspect="1" noChangeArrowheads="1"/>
          </p:cNvPicPr>
          <p:nvPr/>
        </p:nvPicPr>
        <p:blipFill>
          <a:blip r:embed="rId6" cstate="print"/>
          <a:srcRect/>
          <a:stretch>
            <a:fillRect/>
          </a:stretch>
        </p:blipFill>
        <p:spPr bwMode="auto">
          <a:xfrm>
            <a:off x="6705600" y="152400"/>
            <a:ext cx="1371600" cy="1743075"/>
          </a:xfrm>
          <a:prstGeom prst="rect">
            <a:avLst/>
          </a:prstGeom>
          <a:noFill/>
        </p:spPr>
      </p:pic>
      <p:pic>
        <p:nvPicPr>
          <p:cNvPr id="26628" name="Picture 4" descr="Adverse Drug Reactions (ADR) | Classification of ADR Pharma"/>
          <p:cNvPicPr>
            <a:picLocks noChangeAspect="1" noChangeArrowheads="1"/>
          </p:cNvPicPr>
          <p:nvPr/>
        </p:nvPicPr>
        <p:blipFill>
          <a:blip r:embed="rId7"/>
          <a:srcRect l="43243" t="28571"/>
          <a:stretch>
            <a:fillRect/>
          </a:stretch>
        </p:blipFill>
        <p:spPr bwMode="auto">
          <a:xfrm>
            <a:off x="6096000" y="2057400"/>
            <a:ext cx="2037707" cy="1524000"/>
          </a:xfrm>
          <a:prstGeom prst="rect">
            <a:avLst/>
          </a:prstGeom>
          <a:noFill/>
        </p:spPr>
      </p:pic>
      <p:pic>
        <p:nvPicPr>
          <p:cNvPr id="26630" name="Picture 6" descr="AI Ethics: What It Is And Why It Matters"/>
          <p:cNvPicPr>
            <a:picLocks noChangeAspect="1" noChangeArrowheads="1"/>
          </p:cNvPicPr>
          <p:nvPr/>
        </p:nvPicPr>
        <p:blipFill>
          <a:blip r:embed="rId8" cstate="print"/>
          <a:srcRect/>
          <a:stretch>
            <a:fillRect/>
          </a:stretch>
        </p:blipFill>
        <p:spPr bwMode="auto">
          <a:xfrm>
            <a:off x="6172200" y="5410200"/>
            <a:ext cx="1828800" cy="1226820"/>
          </a:xfrm>
          <a:prstGeom prst="rect">
            <a:avLst/>
          </a:prstGeom>
          <a:noFill/>
        </p:spPr>
      </p:pic>
      <p:pic>
        <p:nvPicPr>
          <p:cNvPr id="26632" name="Picture 8" descr="Dr Bawa-Garba and protecting public confidence | JFH Law"/>
          <p:cNvPicPr>
            <a:picLocks noChangeAspect="1" noChangeArrowheads="1"/>
          </p:cNvPicPr>
          <p:nvPr/>
        </p:nvPicPr>
        <p:blipFill>
          <a:blip r:embed="rId9"/>
          <a:srcRect l="49778" t="8000" r="4000" b="20000"/>
          <a:stretch>
            <a:fillRect/>
          </a:stretch>
        </p:blipFill>
        <p:spPr bwMode="auto">
          <a:xfrm>
            <a:off x="6553200" y="3657600"/>
            <a:ext cx="1600200" cy="166174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53" name="Rectangle 31752">
            <a:extLst>
              <a:ext uri="{FF2B5EF4-FFF2-40B4-BE49-F238E27FC236}">
                <a16:creationId xmlns:a16="http://schemas.microsoft.com/office/drawing/2014/main" xmlns="" id="{AA866F0E-F54B-4BF5-8A88-7D97BD45FC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5" name="Freeform: Shape 31754">
            <a:extLst>
              <a:ext uri="{FF2B5EF4-FFF2-40B4-BE49-F238E27FC236}">
                <a16:creationId xmlns:a16="http://schemas.microsoft.com/office/drawing/2014/main" xmlns="" id="{8229EC50-E910-4AE2-9EEA-604A81EF61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09600" y="304800"/>
            <a:ext cx="7886700" cy="1325563"/>
          </a:xfrm>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Why </a:t>
            </a:r>
            <a:r>
              <a:rPr lang="en-US" sz="3200" dirty="0" err="1" smtClean="0"/>
              <a:t>Pharmacovigilance</a:t>
            </a:r>
            <a:r>
              <a:rPr lang="en-US" sz="3200" dirty="0" smtClean="0"/>
              <a:t> Is Needed In Every Country? </a:t>
            </a:r>
            <a:r>
              <a:rPr lang="en-US" sz="3200" dirty="0" smtClean="0"/>
              <a:t/>
            </a:r>
            <a:br>
              <a:rPr lang="en-US" sz="3200" dirty="0" smtClean="0"/>
            </a:br>
            <a:r>
              <a:rPr lang="en-US" sz="3200" dirty="0" smtClean="0"/>
              <a:t/>
            </a:r>
            <a:br>
              <a:rPr lang="en-US" sz="3200" dirty="0" smtClean="0"/>
            </a:br>
            <a:endParaRPr lang="en-US" sz="3200" dirty="0"/>
          </a:p>
        </p:txBody>
      </p:sp>
      <p:sp>
        <p:nvSpPr>
          <p:cNvPr id="3" name="Content Placeholder 2"/>
          <p:cNvSpPr>
            <a:spLocks noGrp="1"/>
          </p:cNvSpPr>
          <p:nvPr>
            <p:ph idx="1"/>
          </p:nvPr>
        </p:nvSpPr>
        <p:spPr>
          <a:xfrm>
            <a:off x="628650" y="2013625"/>
            <a:ext cx="3943350" cy="4163337"/>
          </a:xfrm>
        </p:spPr>
        <p:txBody>
          <a:bodyPr>
            <a:normAutofit/>
          </a:bodyPr>
          <a:lstStyle/>
          <a:p>
            <a:pPr>
              <a:buNone/>
            </a:pPr>
            <a:r>
              <a:rPr lang="en-US" sz="2000" b="1" i="1" dirty="0"/>
              <a:t>Because of differences in:</a:t>
            </a:r>
          </a:p>
          <a:p>
            <a:pPr>
              <a:buNone/>
            </a:pPr>
            <a:endParaRPr lang="en-US" sz="2000" dirty="0"/>
          </a:p>
          <a:p>
            <a:r>
              <a:rPr lang="en-US" sz="2000" dirty="0"/>
              <a:t>Drug production</a:t>
            </a:r>
          </a:p>
          <a:p>
            <a:r>
              <a:rPr lang="en-US" sz="2000" dirty="0"/>
              <a:t>Distribution and use </a:t>
            </a:r>
          </a:p>
          <a:p>
            <a:r>
              <a:rPr lang="en-US" sz="2000" dirty="0"/>
              <a:t>Genetics , diet, traditions of the people</a:t>
            </a:r>
          </a:p>
          <a:p>
            <a:r>
              <a:rPr lang="en-US" sz="2000" dirty="0"/>
              <a:t>Pharmaceutical quality and composition (active &amp; inactive ingredients)</a:t>
            </a:r>
          </a:p>
        </p:txBody>
      </p:sp>
      <p:pic>
        <p:nvPicPr>
          <p:cNvPr id="31748" name="Picture 4" descr="505,186 Culture Difference Stock Photos, Pictures &amp; Royalty-Free Images -  iStock"/>
          <p:cNvPicPr>
            <a:picLocks noChangeAspect="1" noChangeArrowheads="1"/>
          </p:cNvPicPr>
          <p:nvPr/>
        </p:nvPicPr>
        <p:blipFill>
          <a:blip r:embed="rId2"/>
          <a:stretch>
            <a:fillRect/>
          </a:stretch>
        </p:blipFill>
        <p:spPr bwMode="auto">
          <a:xfrm>
            <a:off x="5582653" y="3133141"/>
            <a:ext cx="2081463" cy="2019019"/>
          </a:xfrm>
          <a:prstGeom prst="rect">
            <a:avLst/>
          </a:prstGeom>
          <a:noFill/>
        </p:spPr>
      </p:pic>
      <p:sp>
        <p:nvSpPr>
          <p:cNvPr id="5" name="Date Placeholder 4"/>
          <p:cNvSpPr>
            <a:spLocks noGrp="1"/>
          </p:cNvSpPr>
          <p:nvPr>
            <p:ph type="dt" sz="half" idx="10"/>
          </p:nvPr>
        </p:nvSpPr>
        <p:spPr>
          <a:xfrm>
            <a:off x="628650" y="6356350"/>
            <a:ext cx="2057400" cy="365125"/>
          </a:xfrm>
        </p:spPr>
        <p:txBody>
          <a:bodyPr>
            <a:normAutofit/>
          </a:bodyPr>
          <a:lstStyle/>
          <a:p>
            <a:pPr>
              <a:spcAft>
                <a:spcPts val="600"/>
              </a:spcAft>
            </a:pPr>
            <a:fld id="{B4ED5C39-08D4-4D7F-A205-B76C8D1EB48C}" type="datetime1">
              <a:rPr lang="en-US" smtClean="0"/>
              <a:pPr>
                <a:spcAft>
                  <a:spcPts val="600"/>
                </a:spcAft>
              </a:pPr>
              <a:t>1/26/2023</a:t>
            </a:fld>
            <a:endParaRPr lang="en-US"/>
          </a:p>
        </p:txBody>
      </p:sp>
      <p:sp>
        <p:nvSpPr>
          <p:cNvPr id="7" name="Footer Placeholder 6"/>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6" name="Slide Number Placeholder 5"/>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xmlns="" id="{7BDAC5B6-20CE-447F-8BA1-F2274AC7AE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Freeform: Shape 4117">
            <a:extLst>
              <a:ext uri="{FF2B5EF4-FFF2-40B4-BE49-F238E27FC236}">
                <a16:creationId xmlns:a16="http://schemas.microsoft.com/office/drawing/2014/main" xmlns="" id="{D1D22B31-BF8F-446B-9009-8A251FB177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p:cNvPicPr>
            <a:picLocks noChangeAspect="1" noChangeArrowheads="1"/>
          </p:cNvPicPr>
          <p:nvPr/>
        </p:nvPicPr>
        <p:blipFill>
          <a:blip r:embed="rId2"/>
          <a:stretch>
            <a:fillRect/>
          </a:stretch>
        </p:blipFill>
        <p:spPr bwMode="auto">
          <a:xfrm>
            <a:off x="990600" y="1219200"/>
            <a:ext cx="6858000" cy="4419600"/>
          </a:xfrm>
          <a:prstGeom prst="rect">
            <a:avLst/>
          </a:prstGeom>
          <a:noFill/>
        </p:spPr>
      </p:pic>
      <p:sp>
        <p:nvSpPr>
          <p:cNvPr id="3" name="Date Placeholder 2"/>
          <p:cNvSpPr>
            <a:spLocks noGrp="1"/>
          </p:cNvSpPr>
          <p:nvPr>
            <p:ph type="dt" sz="half" idx="10"/>
          </p:nvPr>
        </p:nvSpPr>
        <p:spPr>
          <a:xfrm>
            <a:off x="628650" y="6356350"/>
            <a:ext cx="2057400" cy="365125"/>
          </a:xfrm>
        </p:spPr>
        <p:txBody>
          <a:bodyPr>
            <a:normAutofit/>
          </a:bodyPr>
          <a:lstStyle/>
          <a:p>
            <a:pPr>
              <a:spcAft>
                <a:spcPts val="600"/>
              </a:spcAft>
            </a:pPr>
            <a:fld id="{4956C2AB-21CE-4A7E-8165-F655C0B9B33B}" type="datetime1">
              <a:rPr lang="en-US" smtClean="0"/>
              <a:pPr>
                <a:spcAft>
                  <a:spcPts val="600"/>
                </a:spcAft>
              </a:pPr>
              <a:t>1/26/2023</a:t>
            </a:fld>
            <a:endParaRPr lang="en-US"/>
          </a:p>
        </p:txBody>
      </p:sp>
      <p:sp>
        <p:nvSpPr>
          <p:cNvPr id="5" name="Footer Placeholder 4"/>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10" name="Rectangle 29709">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12" name="Freeform: Shape 29711">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2916395" cy="1800526"/>
          </a:xfrm>
        </p:spPr>
        <p:txBody>
          <a:bodyPr>
            <a:normAutofit/>
          </a:bodyPr>
          <a:lstStyle/>
          <a:p>
            <a:r>
              <a:rPr lang="en-US" sz="2600" dirty="0" err="1" smtClean="0"/>
              <a:t>Pharmacovigiilance</a:t>
            </a:r>
            <a:r>
              <a:rPr lang="en-US" sz="2600" dirty="0" smtClean="0"/>
              <a:t> </a:t>
            </a:r>
            <a:r>
              <a:rPr lang="en-US" sz="2600" dirty="0" err="1" smtClean="0"/>
              <a:t>Programme</a:t>
            </a:r>
            <a:r>
              <a:rPr lang="en-US" sz="2600" dirty="0" smtClean="0"/>
              <a:t> Of India (</a:t>
            </a:r>
            <a:r>
              <a:rPr lang="en-US" sz="2600" dirty="0" err="1" smtClean="0"/>
              <a:t>Pvpi</a:t>
            </a:r>
            <a:r>
              <a:rPr lang="en-US" sz="2600" dirty="0" smtClean="0"/>
              <a:t>)</a:t>
            </a:r>
            <a:endParaRPr lang="en-US" sz="2600" dirty="0"/>
          </a:p>
        </p:txBody>
      </p:sp>
      <p:sp>
        <p:nvSpPr>
          <p:cNvPr id="3" name="Content Placeholder 2"/>
          <p:cNvSpPr>
            <a:spLocks noGrp="1"/>
          </p:cNvSpPr>
          <p:nvPr>
            <p:ph idx="1"/>
          </p:nvPr>
        </p:nvSpPr>
        <p:spPr>
          <a:xfrm>
            <a:off x="628650" y="2286001"/>
            <a:ext cx="2916396" cy="3890962"/>
          </a:xfrm>
        </p:spPr>
        <p:txBody>
          <a:bodyPr>
            <a:noAutofit/>
          </a:bodyPr>
          <a:lstStyle/>
          <a:p>
            <a:r>
              <a:rPr lang="en-US" sz="1800" dirty="0"/>
              <a:t>The Central Drugs Standard Control Organization (CDSCO), Directorate General of Health Services under the aegis of Ministry of Health &amp; Family Welfare, </a:t>
            </a:r>
            <a:r>
              <a:rPr lang="en-US" sz="1800" dirty="0" smtClean="0"/>
              <a:t>(GOI) in </a:t>
            </a:r>
            <a:r>
              <a:rPr lang="en-US" sz="1800" dirty="0"/>
              <a:t>collaboration with </a:t>
            </a:r>
            <a:r>
              <a:rPr lang="en-US" sz="1800" i="1" dirty="0"/>
              <a:t>Indian Pharmacopeia commission</a:t>
            </a:r>
            <a:r>
              <a:rPr lang="en-US" sz="1800" dirty="0"/>
              <a:t>, Ghaziabad has initiated a nation-wide Pharmacovigilance </a:t>
            </a:r>
            <a:r>
              <a:rPr lang="en-US" sz="1800" dirty="0" err="1"/>
              <a:t>programme</a:t>
            </a:r>
            <a:r>
              <a:rPr lang="en-US" sz="1800" dirty="0"/>
              <a:t> for protecting the health of the patients by assuring drug safety.</a:t>
            </a:r>
          </a:p>
        </p:txBody>
      </p:sp>
      <p:pic>
        <p:nvPicPr>
          <p:cNvPr id="29698" name="Picture 2" descr="IPC Recruitment 2021 Apply Online Job Vacancies 25 November 2021"/>
          <p:cNvPicPr>
            <a:picLocks noChangeAspect="1" noChangeArrowheads="1"/>
          </p:cNvPicPr>
          <p:nvPr/>
        </p:nvPicPr>
        <p:blipFill>
          <a:blip r:embed="rId2" cstate="print"/>
          <a:stretch>
            <a:fillRect/>
          </a:stretch>
        </p:blipFill>
        <p:spPr bwMode="auto">
          <a:xfrm>
            <a:off x="5100739" y="1662842"/>
            <a:ext cx="3560660" cy="3560660"/>
          </a:xfrm>
          <a:prstGeom prst="rect">
            <a:avLst/>
          </a:prstGeom>
          <a:noFill/>
        </p:spPr>
      </p:pic>
      <p:sp>
        <p:nvSpPr>
          <p:cNvPr id="5" name="Date Placeholder 4"/>
          <p:cNvSpPr>
            <a:spLocks noGrp="1"/>
          </p:cNvSpPr>
          <p:nvPr>
            <p:ph type="dt" sz="half" idx="10"/>
          </p:nvPr>
        </p:nvSpPr>
        <p:spPr>
          <a:xfrm>
            <a:off x="628650" y="6356350"/>
            <a:ext cx="2057400" cy="365125"/>
          </a:xfrm>
        </p:spPr>
        <p:txBody>
          <a:bodyPr>
            <a:normAutofit/>
          </a:bodyPr>
          <a:lstStyle/>
          <a:p>
            <a:pPr>
              <a:spcAft>
                <a:spcPts val="600"/>
              </a:spcAft>
            </a:pPr>
            <a:fld id="{2E087CDA-50F8-4AB4-8672-24CC7E12F595}" type="datetime1">
              <a:rPr lang="en-US"/>
              <a:pPr>
                <a:spcAft>
                  <a:spcPts val="600"/>
                </a:spcAft>
              </a:pPr>
              <a:t>1/26/2023</a:t>
            </a:fld>
            <a:endParaRPr lang="en-US"/>
          </a:p>
        </p:txBody>
      </p:sp>
      <p:sp>
        <p:nvSpPr>
          <p:cNvPr id="7" name="Footer Placeholder 6"/>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6" name="Slide Number Placeholder 5"/>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a:pPr>
                <a:spcAft>
                  <a:spcPts val="600"/>
                </a:spcAft>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87" name="Rectangle 32780">
            <a:extLst>
              <a:ext uri="{FF2B5EF4-FFF2-40B4-BE49-F238E27FC236}">
                <a16:creationId xmlns:a16="http://schemas.microsoft.com/office/drawing/2014/main" xmlns=""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88" name="Freeform: Shape 32782">
            <a:extLst>
              <a:ext uri="{FF2B5EF4-FFF2-40B4-BE49-F238E27FC236}">
                <a16:creationId xmlns:a16="http://schemas.microsoft.com/office/drawing/2014/main" xmlns=""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628650" y="713312"/>
            <a:ext cx="3028950" cy="5431376"/>
          </a:xfrm>
        </p:spPr>
        <p:txBody>
          <a:bodyPr>
            <a:normAutofit/>
          </a:bodyPr>
          <a:lstStyle/>
          <a:p>
            <a:r>
              <a:rPr lang="en-US" dirty="0" smtClean="0"/>
              <a:t>Goals &amp; Objectives</a:t>
            </a:r>
            <a:endParaRPr lang="en-US" dirty="0"/>
          </a:p>
        </p:txBody>
      </p:sp>
      <p:sp>
        <p:nvSpPr>
          <p:cNvPr id="3" name="Content Placeholder 2"/>
          <p:cNvSpPr>
            <a:spLocks noGrp="1"/>
          </p:cNvSpPr>
          <p:nvPr>
            <p:ph idx="1"/>
          </p:nvPr>
        </p:nvSpPr>
        <p:spPr>
          <a:xfrm>
            <a:off x="4571999" y="713313"/>
            <a:ext cx="3943351" cy="5431376"/>
          </a:xfrm>
        </p:spPr>
        <p:txBody>
          <a:bodyPr anchor="ctr">
            <a:normAutofit lnSpcReduction="10000"/>
          </a:bodyPr>
          <a:lstStyle/>
          <a:p>
            <a:r>
              <a:rPr lang="en-US" sz="2000" b="1" dirty="0"/>
              <a:t>Goal: </a:t>
            </a:r>
            <a:r>
              <a:rPr lang="en-US" sz="2000" dirty="0"/>
              <a:t>To ensure that the benefits of use of medicine outweighs the risks and thus safeguard the health of the Indian population. </a:t>
            </a:r>
          </a:p>
          <a:p>
            <a:endParaRPr lang="en-US" sz="1700" dirty="0"/>
          </a:p>
          <a:p>
            <a:r>
              <a:rPr lang="en-US" sz="2000" b="1" dirty="0"/>
              <a:t>Objectives: </a:t>
            </a:r>
          </a:p>
          <a:p>
            <a:pPr marL="0" indent="0">
              <a:buNone/>
            </a:pPr>
            <a:r>
              <a:rPr lang="en-US" sz="1700" dirty="0"/>
              <a:t>    </a:t>
            </a:r>
            <a:r>
              <a:rPr lang="en-US" sz="2000" dirty="0"/>
              <a:t>* To monitor Adverse Drug Reactions (ADRs) in Indian population.</a:t>
            </a:r>
          </a:p>
          <a:p>
            <a:pPr marL="0" indent="0">
              <a:buNone/>
            </a:pPr>
            <a:r>
              <a:rPr lang="en-US" sz="2000" dirty="0"/>
              <a:t>    * To create awareness amongst health care professionals about the importance of ADR reporting in India</a:t>
            </a:r>
          </a:p>
          <a:p>
            <a:pPr marL="0" indent="0">
              <a:buNone/>
            </a:pPr>
            <a:r>
              <a:rPr lang="en-US" sz="2000" dirty="0"/>
              <a:t>    * Support the CDSCO for formulating safety related regulatory decisions for medicines </a:t>
            </a:r>
          </a:p>
          <a:p>
            <a:pPr marL="0" indent="0">
              <a:buNone/>
            </a:pPr>
            <a:r>
              <a:rPr lang="en-US" sz="2000" dirty="0"/>
              <a:t>    * Create a national centre of excellence at par with global drug safety monitoring standards </a:t>
            </a:r>
          </a:p>
        </p:txBody>
      </p:sp>
      <p:sp>
        <p:nvSpPr>
          <p:cNvPr id="9" name="Date Placeholder 8"/>
          <p:cNvSpPr>
            <a:spLocks noGrp="1"/>
          </p:cNvSpPr>
          <p:nvPr>
            <p:ph type="dt" sz="half" idx="10"/>
          </p:nvPr>
        </p:nvSpPr>
        <p:spPr>
          <a:xfrm>
            <a:off x="628650" y="6356350"/>
            <a:ext cx="2057400" cy="365125"/>
          </a:xfrm>
        </p:spPr>
        <p:txBody>
          <a:bodyPr>
            <a:normAutofit/>
          </a:bodyPr>
          <a:lstStyle/>
          <a:p>
            <a:pPr>
              <a:spcAft>
                <a:spcPts val="600"/>
              </a:spcAft>
            </a:pPr>
            <a:fld id="{039AA67F-D540-4D7D-BBD3-98A57F844843}" type="datetime1">
              <a:rPr lang="en-US" smtClean="0"/>
              <a:pPr>
                <a:spcAft>
                  <a:spcPts val="600"/>
                </a:spcAft>
              </a:pPr>
              <a:t>1/26/2023</a:t>
            </a:fld>
            <a:endParaRPr lang="en-US"/>
          </a:p>
        </p:txBody>
      </p:sp>
      <p:sp>
        <p:nvSpPr>
          <p:cNvPr id="11" name="Footer Placeholder 10"/>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10" name="Slide Number Placeholder 9"/>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14</a:t>
            </a:fld>
            <a:endParaRPr lang="en-US"/>
          </a:p>
        </p:txBody>
      </p:sp>
      <p:sp>
        <p:nvSpPr>
          <p:cNvPr id="32770" name="AutoShape 2" descr="Goals and Objectives - 3 Common Mistakes | Corvisio OKR &amp; HR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Goals and Objectives - 3 Common Mistakes | Corvisio OKR &amp; HR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Goals and Objectives - 3 Common Mistakes | Corvisio OKR &amp; HR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6" name="AutoShape 8" descr="Goals and Objectives - 3 Common Mistakes | Corvisio OKR &amp; HR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xmlns="" id="{AA866F0E-F54B-4BF5-8A88-7D97BD45FC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Freeform: Shape 3086">
            <a:extLst>
              <a:ext uri="{FF2B5EF4-FFF2-40B4-BE49-F238E27FC236}">
                <a16:creationId xmlns:a16="http://schemas.microsoft.com/office/drawing/2014/main" xmlns="" id="{8229EC50-E910-4AE2-9EEA-604A81EF61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p:cNvSpPr>
            <a:spLocks noGrp="1"/>
          </p:cNvSpPr>
          <p:nvPr>
            <p:ph type="title"/>
          </p:nvPr>
        </p:nvSpPr>
        <p:spPr>
          <a:xfrm>
            <a:off x="628650" y="365125"/>
            <a:ext cx="7886700" cy="1325563"/>
          </a:xfrm>
        </p:spPr>
        <p:txBody>
          <a:bodyPr>
            <a:normAutofit/>
          </a:bodyPr>
          <a:lstStyle/>
          <a:p>
            <a:r>
              <a:rPr lang="en-US" dirty="0"/>
              <a:t>UMC (Uppsala Monitoring Centre) </a:t>
            </a:r>
          </a:p>
        </p:txBody>
      </p:sp>
      <p:sp>
        <p:nvSpPr>
          <p:cNvPr id="3" name="Content Placeholder 2"/>
          <p:cNvSpPr>
            <a:spLocks noGrp="1"/>
          </p:cNvSpPr>
          <p:nvPr>
            <p:ph idx="1"/>
          </p:nvPr>
        </p:nvSpPr>
        <p:spPr>
          <a:xfrm>
            <a:off x="628650" y="2013625"/>
            <a:ext cx="3943350" cy="4163337"/>
          </a:xfrm>
        </p:spPr>
        <p:txBody>
          <a:bodyPr>
            <a:normAutofit/>
          </a:bodyPr>
          <a:lstStyle/>
          <a:p>
            <a:r>
              <a:rPr lang="en-US" sz="2000" dirty="0"/>
              <a:t>World Health Organization Collaborating Centre for International Drug Monitoring.</a:t>
            </a:r>
          </a:p>
          <a:p>
            <a:r>
              <a:rPr lang="en-US" sz="2000" dirty="0"/>
              <a:t>Headquarters- Uppsala, Sweden.</a:t>
            </a:r>
          </a:p>
          <a:p>
            <a:r>
              <a:rPr lang="en-US" sz="2000" dirty="0"/>
              <a:t>UMC operates the technical and scientific aspects of the WHO’s worldwide pharmacovigilance network.</a:t>
            </a:r>
          </a:p>
          <a:p>
            <a:r>
              <a:rPr lang="en-US" sz="2000" dirty="0"/>
              <a:t>Within the program, the individual’s case report of suspected ADRs are collected and stored in common database called </a:t>
            </a:r>
            <a:r>
              <a:rPr lang="en-US" sz="2000" b="1" i="1" dirty="0" err="1"/>
              <a:t>Vigiflow</a:t>
            </a:r>
            <a:r>
              <a:rPr lang="en-US" sz="2000" b="1" i="1" dirty="0"/>
              <a:t>.</a:t>
            </a:r>
          </a:p>
        </p:txBody>
      </p:sp>
      <p:pic>
        <p:nvPicPr>
          <p:cNvPr id="3080" name="Picture 8" descr="Uppsala Monitoring Centre | CDISC"/>
          <p:cNvPicPr>
            <a:picLocks noChangeAspect="1" noChangeArrowheads="1"/>
          </p:cNvPicPr>
          <p:nvPr/>
        </p:nvPicPr>
        <p:blipFill>
          <a:blip r:embed="rId2"/>
          <a:stretch>
            <a:fillRect/>
          </a:stretch>
        </p:blipFill>
        <p:spPr bwMode="auto">
          <a:xfrm>
            <a:off x="5582653" y="3804545"/>
            <a:ext cx="2081463" cy="676211"/>
          </a:xfrm>
          <a:prstGeom prst="rect">
            <a:avLst/>
          </a:prstGeom>
          <a:noFill/>
        </p:spPr>
      </p:pic>
      <p:sp>
        <p:nvSpPr>
          <p:cNvPr id="8" name="Date Placeholder 7"/>
          <p:cNvSpPr>
            <a:spLocks noGrp="1"/>
          </p:cNvSpPr>
          <p:nvPr>
            <p:ph type="dt" sz="half" idx="10"/>
          </p:nvPr>
        </p:nvSpPr>
        <p:spPr>
          <a:xfrm>
            <a:off x="628650" y="6356350"/>
            <a:ext cx="2057400" cy="365125"/>
          </a:xfrm>
        </p:spPr>
        <p:txBody>
          <a:bodyPr>
            <a:normAutofit/>
          </a:bodyPr>
          <a:lstStyle/>
          <a:p>
            <a:pPr>
              <a:spcAft>
                <a:spcPts val="600"/>
              </a:spcAft>
            </a:pPr>
            <a:fld id="{FFEA3CFD-EA73-4395-8D99-3EAAAF72349C}" type="datetime1">
              <a:rPr lang="en-US" smtClean="0"/>
              <a:pPr>
                <a:spcAft>
                  <a:spcPts val="600"/>
                </a:spcAft>
              </a:pPr>
              <a:t>1/26/2023</a:t>
            </a:fld>
            <a:endParaRPr lang="en-US"/>
          </a:p>
        </p:txBody>
      </p:sp>
      <p:sp>
        <p:nvSpPr>
          <p:cNvPr id="10" name="Footer Placeholder 9"/>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9" name="Slide Number Placeholder 8"/>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15</a:t>
            </a:fld>
            <a:endParaRPr lang="en-US"/>
          </a:p>
        </p:txBody>
      </p:sp>
      <p:sp>
        <p:nvSpPr>
          <p:cNvPr id="3074" name="AutoShape 2" descr="Uppsala Monitoring Centre | Uppsa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Uppsala Monitoring Centre | Uppsa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Uppsala Monitoring Centre | Uppsa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628650" y="713312"/>
            <a:ext cx="3028950" cy="5431376"/>
          </a:xfrm>
        </p:spPr>
        <p:txBody>
          <a:bodyPr>
            <a:normAutofit/>
          </a:bodyPr>
          <a:lstStyle/>
          <a:p>
            <a:r>
              <a:rPr lang="en-US" dirty="0"/>
              <a:t>UMC (contd.)</a:t>
            </a:r>
          </a:p>
        </p:txBody>
      </p:sp>
      <p:sp>
        <p:nvSpPr>
          <p:cNvPr id="3" name="Content Placeholder 2"/>
          <p:cNvSpPr>
            <a:spLocks noGrp="1"/>
          </p:cNvSpPr>
          <p:nvPr>
            <p:ph idx="1"/>
          </p:nvPr>
        </p:nvSpPr>
        <p:spPr>
          <a:xfrm>
            <a:off x="4571999" y="713313"/>
            <a:ext cx="3943351" cy="5431376"/>
          </a:xfrm>
        </p:spPr>
        <p:txBody>
          <a:bodyPr anchor="ctr">
            <a:normAutofit lnSpcReduction="10000"/>
          </a:bodyPr>
          <a:lstStyle/>
          <a:p>
            <a:r>
              <a:rPr lang="en-US" sz="2000" b="1" dirty="0"/>
              <a:t>UMC’s main tasks:</a:t>
            </a:r>
          </a:p>
          <a:p>
            <a:pPr>
              <a:buNone/>
            </a:pPr>
            <a:endParaRPr lang="en-US" sz="2000" dirty="0"/>
          </a:p>
          <a:p>
            <a:pPr marL="457200" indent="-457200">
              <a:buAutoNum type="arabicPeriod"/>
            </a:pPr>
            <a:r>
              <a:rPr lang="en-US" sz="2000" dirty="0"/>
              <a:t>Improve worldwide patient safety &amp; welfare by reducing the risk of medicines.</a:t>
            </a:r>
          </a:p>
          <a:p>
            <a:pPr marL="457200" indent="-457200">
              <a:buAutoNum type="arabicPeriod"/>
            </a:pPr>
            <a:endParaRPr lang="en-US" sz="2000" dirty="0"/>
          </a:p>
          <a:p>
            <a:pPr>
              <a:buNone/>
            </a:pPr>
            <a:r>
              <a:rPr lang="en-US" sz="2000" dirty="0"/>
              <a:t>2. Collect &amp; analyze ICSRs worldwide.</a:t>
            </a:r>
          </a:p>
          <a:p>
            <a:pPr>
              <a:buNone/>
            </a:pPr>
            <a:endParaRPr lang="en-US" sz="2000" dirty="0"/>
          </a:p>
          <a:p>
            <a:pPr>
              <a:buNone/>
            </a:pPr>
            <a:r>
              <a:rPr lang="en-US" sz="2000" dirty="0"/>
              <a:t>3. Communicate potential patient safety issues.</a:t>
            </a:r>
          </a:p>
          <a:p>
            <a:pPr>
              <a:buNone/>
            </a:pPr>
            <a:endParaRPr lang="en-US" sz="2000" dirty="0"/>
          </a:p>
          <a:p>
            <a:pPr>
              <a:buNone/>
            </a:pPr>
            <a:r>
              <a:rPr lang="en-US" sz="2000" dirty="0"/>
              <a:t>4. Actively support &amp; provide training in PV.</a:t>
            </a:r>
          </a:p>
          <a:p>
            <a:pPr>
              <a:buNone/>
            </a:pPr>
            <a:endParaRPr lang="en-US" sz="2000" dirty="0"/>
          </a:p>
          <a:p>
            <a:pPr>
              <a:buNone/>
            </a:pPr>
            <a:r>
              <a:rPr lang="en-US" sz="2000" dirty="0"/>
              <a:t>5. Develop the science &amp; practice of PV.</a:t>
            </a:r>
          </a:p>
        </p:txBody>
      </p:sp>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97F0D147-FDB9-4AD5-9E61-185FB5C96B75}" type="datetime1">
              <a:rPr lang="en-US" smtClean="0"/>
              <a:pPr>
                <a:spcAft>
                  <a:spcPts val="600"/>
                </a:spcAft>
              </a:pPr>
              <a:t>1/26/2023</a:t>
            </a:fld>
            <a:endParaRPr lang="en-US"/>
          </a:p>
        </p:txBody>
      </p:sp>
      <p:sp>
        <p:nvSpPr>
          <p:cNvPr id="6" name="Footer Placeholder 5"/>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74676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lstStyle/>
          <a:p>
            <a:pPr algn="ctr"/>
            <a:r>
              <a:rPr lang="en-US"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Causality Assessment</a:t>
            </a:r>
          </a:p>
        </p:txBody>
      </p:sp>
      <p:sp>
        <p:nvSpPr>
          <p:cNvPr id="7" name="Date Placeholder 6"/>
          <p:cNvSpPr>
            <a:spLocks noGrp="1"/>
          </p:cNvSpPr>
          <p:nvPr>
            <p:ph type="dt" sz="half" idx="10"/>
          </p:nvPr>
        </p:nvSpPr>
        <p:spPr/>
        <p:txBody>
          <a:bodyPr/>
          <a:lstStyle/>
          <a:p>
            <a:fld id="{4545C37D-6EE4-4358-B665-2B1068E56BA3}" type="datetime1">
              <a:rPr lang="en-US" smtClean="0"/>
              <a:pPr/>
              <a:t>1/26/2023</a:t>
            </a:fld>
            <a:endParaRPr lang="en-US"/>
          </a:p>
        </p:txBody>
      </p:sp>
      <p:sp>
        <p:nvSpPr>
          <p:cNvPr id="10" name="Footer Placeholder 9"/>
          <p:cNvSpPr>
            <a:spLocks noGrp="1"/>
          </p:cNvSpPr>
          <p:nvPr>
            <p:ph type="ftr" sz="quarter" idx="11"/>
          </p:nvPr>
        </p:nvSpPr>
        <p:spPr/>
        <p:txBody>
          <a:bodyPr/>
          <a:lstStyle/>
          <a:p>
            <a:r>
              <a:rPr lang="en-US"/>
              <a:t>Need of Pharmacovigilance</a:t>
            </a:r>
          </a:p>
        </p:txBody>
      </p:sp>
      <p:sp>
        <p:nvSpPr>
          <p:cNvPr id="9" name="Slide Number Placeholder 8"/>
          <p:cNvSpPr>
            <a:spLocks noGrp="1"/>
          </p:cNvSpPr>
          <p:nvPr>
            <p:ph type="sldNum" sz="quarter" idx="12"/>
          </p:nvPr>
        </p:nvSpPr>
        <p:spPr/>
        <p:txBody>
          <a:bodyPr/>
          <a:lstStyle/>
          <a:p>
            <a:fld id="{2CF1EA8B-BA58-4B91-9C74-AC04FC0301B8}" type="slidenum">
              <a:rPr lang="en-US" smtClean="0"/>
              <a:pPr/>
              <a:t>17</a:t>
            </a:fld>
            <a:endParaRPr lang="en-US"/>
          </a:p>
        </p:txBody>
      </p:sp>
      <p:sp>
        <p:nvSpPr>
          <p:cNvPr id="3" name="Rectangle 2"/>
          <p:cNvSpPr/>
          <p:nvPr/>
        </p:nvSpPr>
        <p:spPr>
          <a:xfrm>
            <a:off x="1447800" y="3505200"/>
            <a:ext cx="2438400" cy="1295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t>WHO Scale</a:t>
            </a:r>
          </a:p>
        </p:txBody>
      </p:sp>
      <p:sp>
        <p:nvSpPr>
          <p:cNvPr id="4" name="Rectangle 3"/>
          <p:cNvSpPr/>
          <p:nvPr/>
        </p:nvSpPr>
        <p:spPr>
          <a:xfrm>
            <a:off x="5029200" y="3505200"/>
            <a:ext cx="2438400" cy="1295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err="1"/>
              <a:t>Naranjo</a:t>
            </a:r>
            <a:r>
              <a:rPr lang="en-US" sz="2400" b="1" dirty="0"/>
              <a:t> Scale</a:t>
            </a:r>
          </a:p>
        </p:txBody>
      </p:sp>
      <p:cxnSp>
        <p:nvCxnSpPr>
          <p:cNvPr id="6" name="Straight Arrow Connector 5"/>
          <p:cNvCxnSpPr>
            <a:stCxn id="2" idx="2"/>
          </p:cNvCxnSpPr>
          <p:nvPr/>
        </p:nvCxnSpPr>
        <p:spPr>
          <a:xfrm rot="5400000">
            <a:off x="3200400" y="1905000"/>
            <a:ext cx="11430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 idx="2"/>
          </p:cNvCxnSpPr>
          <p:nvPr/>
        </p:nvCxnSpPr>
        <p:spPr>
          <a:xfrm rot="16200000" flipH="1">
            <a:off x="4800600" y="2057400"/>
            <a:ext cx="1219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362200" y="0"/>
            <a:ext cx="6477000" cy="6858000"/>
          </a:xfrm>
          <a:prstGeom prst="rect">
            <a:avLst/>
          </a:prstGeom>
          <a:noFill/>
          <a:ln w="9525">
            <a:noFill/>
            <a:miter lim="800000"/>
            <a:headEnd/>
            <a:tailEnd/>
          </a:ln>
          <a:effectLst/>
        </p:spPr>
      </p:pic>
      <p:sp>
        <p:nvSpPr>
          <p:cNvPr id="3" name="TextBox 2"/>
          <p:cNvSpPr txBox="1"/>
          <p:nvPr/>
        </p:nvSpPr>
        <p:spPr>
          <a:xfrm>
            <a:off x="304800" y="2667000"/>
            <a:ext cx="2057400" cy="1200329"/>
          </a:xfrm>
          <a:prstGeom prst="rect">
            <a:avLst/>
          </a:prstGeom>
          <a:noFill/>
        </p:spPr>
        <p:txBody>
          <a:bodyPr wrap="square" rtlCol="0">
            <a:spAutoFit/>
          </a:bodyPr>
          <a:lstStyle/>
          <a:p>
            <a:pPr algn="ctr"/>
            <a:r>
              <a:rPr lang="en-US" sz="2400" b="1">
                <a:solidFill>
                  <a:schemeClr val="accent1">
                    <a:lumMod val="75000"/>
                  </a:schemeClr>
                </a:solidFill>
              </a:rPr>
              <a:t>WHO</a:t>
            </a:r>
          </a:p>
          <a:p>
            <a:pPr algn="ctr"/>
            <a:r>
              <a:rPr lang="en-US" sz="2400" b="1">
                <a:solidFill>
                  <a:schemeClr val="accent1">
                    <a:lumMod val="75000"/>
                  </a:schemeClr>
                </a:solidFill>
              </a:rPr>
              <a:t>Assessment </a:t>
            </a:r>
          </a:p>
          <a:p>
            <a:pPr algn="ctr"/>
            <a:r>
              <a:rPr lang="en-US" sz="2400" b="1">
                <a:solidFill>
                  <a:schemeClr val="accent1">
                    <a:lumMod val="75000"/>
                  </a:schemeClr>
                </a:solidFill>
              </a:rPr>
              <a:t>Scale </a:t>
            </a:r>
            <a:endParaRPr lang="en-US" sz="2400" b="1" dirty="0">
              <a:solidFill>
                <a:schemeClr val="accent1">
                  <a:lumMod val="75000"/>
                </a:schemeClr>
              </a:solidFill>
            </a:endParaRPr>
          </a:p>
        </p:txBody>
      </p:sp>
      <p:sp>
        <p:nvSpPr>
          <p:cNvPr id="4" name="Date Placeholder 3"/>
          <p:cNvSpPr>
            <a:spLocks noGrp="1"/>
          </p:cNvSpPr>
          <p:nvPr>
            <p:ph type="dt" sz="half" idx="10"/>
          </p:nvPr>
        </p:nvSpPr>
        <p:spPr/>
        <p:txBody>
          <a:bodyPr/>
          <a:lstStyle/>
          <a:p>
            <a:fld id="{2B9E8EA2-F1A3-4FCC-87B9-EBC2B7FF1D7F}" type="datetime1">
              <a:rPr lang="en-US" smtClean="0"/>
              <a:pPr/>
              <a:t>1/26/2023</a:t>
            </a:fld>
            <a:endParaRPr lang="en-US"/>
          </a:p>
        </p:txBody>
      </p:sp>
      <p:sp>
        <p:nvSpPr>
          <p:cNvPr id="6" name="Footer Placeholder 5"/>
          <p:cNvSpPr>
            <a:spLocks noGrp="1"/>
          </p:cNvSpPr>
          <p:nvPr>
            <p:ph type="ftr" sz="quarter" idx="11"/>
          </p:nvPr>
        </p:nvSpPr>
        <p:spPr/>
        <p:txBody>
          <a:bodyPr/>
          <a:lstStyle/>
          <a:p>
            <a:r>
              <a:rPr lang="en-US"/>
              <a:t>Need of Pharmacovigilance</a:t>
            </a:r>
          </a:p>
        </p:txBody>
      </p:sp>
      <p:sp>
        <p:nvSpPr>
          <p:cNvPr id="5" name="Slide Number Placeholder 4"/>
          <p:cNvSpPr>
            <a:spLocks noGrp="1"/>
          </p:cNvSpPr>
          <p:nvPr>
            <p:ph type="sldNum" sz="quarter" idx="12"/>
          </p:nvPr>
        </p:nvSpPr>
        <p:spPr/>
        <p:txBody>
          <a:bodyPr/>
          <a:lstStyle/>
          <a:p>
            <a:fld id="{2CF1EA8B-BA58-4B91-9C74-AC04FC0301B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8001000" cy="6858000"/>
          </a:xfrm>
          <a:prstGeom prst="rect">
            <a:avLst/>
          </a:prstGeom>
          <a:noFill/>
          <a:ln w="9525">
            <a:noFill/>
            <a:miter lim="800000"/>
            <a:headEnd/>
            <a:tailEnd/>
          </a:ln>
          <a:effectLst/>
        </p:spPr>
      </p:pic>
      <p:sp>
        <p:nvSpPr>
          <p:cNvPr id="4" name="TextBox 3"/>
          <p:cNvSpPr txBox="1"/>
          <p:nvPr/>
        </p:nvSpPr>
        <p:spPr>
          <a:xfrm>
            <a:off x="6781800" y="2819400"/>
            <a:ext cx="1905000" cy="830997"/>
          </a:xfrm>
          <a:prstGeom prst="rect">
            <a:avLst/>
          </a:prstGeom>
          <a:noFill/>
        </p:spPr>
        <p:txBody>
          <a:bodyPr wrap="square" rtlCol="0">
            <a:spAutoFit/>
          </a:bodyPr>
          <a:lstStyle/>
          <a:p>
            <a:pPr algn="ctr"/>
            <a:r>
              <a:rPr lang="en-US" sz="2400" b="1" dirty="0" err="1">
                <a:solidFill>
                  <a:schemeClr val="accent1">
                    <a:lumMod val="75000"/>
                  </a:schemeClr>
                </a:solidFill>
              </a:rPr>
              <a:t>Naranjo</a:t>
            </a:r>
            <a:r>
              <a:rPr lang="en-US" sz="2400" b="1" dirty="0">
                <a:solidFill>
                  <a:schemeClr val="accent1">
                    <a:lumMod val="75000"/>
                  </a:schemeClr>
                </a:solidFill>
              </a:rPr>
              <a:t> Scale</a:t>
            </a:r>
          </a:p>
        </p:txBody>
      </p:sp>
      <p:sp>
        <p:nvSpPr>
          <p:cNvPr id="5" name="Date Placeholder 4"/>
          <p:cNvSpPr>
            <a:spLocks noGrp="1"/>
          </p:cNvSpPr>
          <p:nvPr>
            <p:ph type="dt" sz="half" idx="10"/>
          </p:nvPr>
        </p:nvSpPr>
        <p:spPr/>
        <p:txBody>
          <a:bodyPr/>
          <a:lstStyle/>
          <a:p>
            <a:fld id="{216DC9CE-D19D-40B9-B820-55D47911BC9C}" type="datetime1">
              <a:rPr lang="en-US" smtClean="0"/>
              <a:pPr/>
              <a:t>1/26/2023</a:t>
            </a:fld>
            <a:endParaRPr lang="en-US"/>
          </a:p>
        </p:txBody>
      </p:sp>
      <p:sp>
        <p:nvSpPr>
          <p:cNvPr id="7" name="Footer Placeholder 6"/>
          <p:cNvSpPr>
            <a:spLocks noGrp="1"/>
          </p:cNvSpPr>
          <p:nvPr>
            <p:ph type="ftr" sz="quarter" idx="11"/>
          </p:nvPr>
        </p:nvSpPr>
        <p:spPr/>
        <p:txBody>
          <a:bodyPr/>
          <a:lstStyle/>
          <a:p>
            <a:r>
              <a:rPr lang="en-US"/>
              <a:t>Need of Pharmacovigilance</a:t>
            </a:r>
          </a:p>
        </p:txBody>
      </p:sp>
      <p:sp>
        <p:nvSpPr>
          <p:cNvPr id="6" name="Slide Number Placeholder 5"/>
          <p:cNvSpPr>
            <a:spLocks noGrp="1"/>
          </p:cNvSpPr>
          <p:nvPr>
            <p:ph type="sldNum" sz="quarter" idx="12"/>
          </p:nvPr>
        </p:nvSpPr>
        <p:spPr/>
        <p:txBody>
          <a:bodyPr/>
          <a:lstStyle/>
          <a:p>
            <a:fld id="{2CF1EA8B-BA58-4B91-9C74-AC04FC0301B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628650" y="713312"/>
            <a:ext cx="3028950" cy="5431376"/>
          </a:xfrm>
        </p:spPr>
        <p:txBody>
          <a:bodyPr>
            <a:normAutofit/>
          </a:bodyPr>
          <a:lstStyle/>
          <a:p>
            <a:r>
              <a:rPr lang="en-US" b="1" dirty="0"/>
              <a:t>Layout</a:t>
            </a:r>
          </a:p>
        </p:txBody>
      </p:sp>
      <p:sp>
        <p:nvSpPr>
          <p:cNvPr id="3" name="Content Placeholder 2"/>
          <p:cNvSpPr>
            <a:spLocks noGrp="1"/>
          </p:cNvSpPr>
          <p:nvPr>
            <p:ph idx="1"/>
          </p:nvPr>
        </p:nvSpPr>
        <p:spPr>
          <a:xfrm>
            <a:off x="4571999" y="713313"/>
            <a:ext cx="3943351" cy="5431376"/>
          </a:xfrm>
        </p:spPr>
        <p:txBody>
          <a:bodyPr anchor="ctr">
            <a:normAutofit/>
          </a:bodyPr>
          <a:lstStyle/>
          <a:p>
            <a:r>
              <a:rPr lang="en-US" sz="2000" dirty="0"/>
              <a:t>What is Pharmacovigilance?</a:t>
            </a:r>
          </a:p>
          <a:p>
            <a:r>
              <a:rPr lang="en-US" sz="2000" dirty="0"/>
              <a:t>The triggers</a:t>
            </a:r>
          </a:p>
          <a:p>
            <a:r>
              <a:rPr lang="en-US" sz="2000" dirty="0"/>
              <a:t>Aims </a:t>
            </a:r>
          </a:p>
          <a:p>
            <a:r>
              <a:rPr lang="en-US" sz="2000" dirty="0"/>
              <a:t>Why Pharmacovigilance?</a:t>
            </a:r>
          </a:p>
          <a:p>
            <a:r>
              <a:rPr lang="en-US" sz="2000" dirty="0"/>
              <a:t>Why Pharmacovigilance is needed in every country?</a:t>
            </a:r>
          </a:p>
          <a:p>
            <a:r>
              <a:rPr lang="en-US" sz="2000" dirty="0"/>
              <a:t>Pharmacovigilance process flow</a:t>
            </a:r>
          </a:p>
          <a:p>
            <a:r>
              <a:rPr lang="en-US" sz="2000" dirty="0" err="1"/>
              <a:t>PvPI</a:t>
            </a:r>
            <a:endParaRPr lang="en-US" sz="2000" dirty="0"/>
          </a:p>
          <a:p>
            <a:r>
              <a:rPr lang="en-US" sz="2000" dirty="0"/>
              <a:t>UPC</a:t>
            </a:r>
          </a:p>
          <a:p>
            <a:r>
              <a:rPr lang="en-US" sz="2000" dirty="0"/>
              <a:t>Casualty assessment scale</a:t>
            </a:r>
          </a:p>
          <a:p>
            <a:r>
              <a:rPr lang="en-US" sz="2000" dirty="0"/>
              <a:t>References </a:t>
            </a:r>
          </a:p>
          <a:p>
            <a:endParaRPr lang="en-US" sz="1700" dirty="0"/>
          </a:p>
          <a:p>
            <a:endParaRPr lang="en-US" sz="1700" dirty="0"/>
          </a:p>
          <a:p>
            <a:endParaRPr lang="en-US" sz="1700" dirty="0"/>
          </a:p>
          <a:p>
            <a:endParaRPr lang="en-US" sz="1700" dirty="0"/>
          </a:p>
        </p:txBody>
      </p:sp>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11B18599-D624-4055-8CB1-85AD0A367048}" type="datetime1">
              <a:rPr lang="en-US"/>
              <a:pPr>
                <a:spcAft>
                  <a:spcPts val="600"/>
                </a:spcAft>
              </a:pPr>
              <a:t>1/26/2023</a:t>
            </a:fld>
            <a:endParaRPr lang="en-US"/>
          </a:p>
        </p:txBody>
      </p:sp>
      <p:sp>
        <p:nvSpPr>
          <p:cNvPr id="6" name="Footer Placeholder 5"/>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a:pPr>
                <a:spcAft>
                  <a:spcPts val="600"/>
                </a:spcAft>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Date Placeholder 4"/>
          <p:cNvSpPr>
            <a:spLocks noGrp="1"/>
          </p:cNvSpPr>
          <p:nvPr>
            <p:ph type="dt" sz="half" idx="10"/>
          </p:nvPr>
        </p:nvSpPr>
        <p:spPr/>
        <p:txBody>
          <a:bodyPr/>
          <a:lstStyle/>
          <a:p>
            <a:fld id="{E8C50B23-BE0B-4B19-B7FF-3232A5452363}" type="datetime1">
              <a:rPr lang="en-US" smtClean="0"/>
              <a:pPr/>
              <a:t>1/26/2023</a:t>
            </a:fld>
            <a:endParaRPr lang="en-US"/>
          </a:p>
        </p:txBody>
      </p:sp>
      <p:sp>
        <p:nvSpPr>
          <p:cNvPr id="7" name="Footer Placeholder 6"/>
          <p:cNvSpPr>
            <a:spLocks noGrp="1"/>
          </p:cNvSpPr>
          <p:nvPr>
            <p:ph type="ftr" sz="quarter" idx="11"/>
          </p:nvPr>
        </p:nvSpPr>
        <p:spPr/>
        <p:txBody>
          <a:bodyPr/>
          <a:lstStyle/>
          <a:p>
            <a:r>
              <a:rPr lang="en-US"/>
              <a:t>Need of Pharmacovigilance</a:t>
            </a:r>
          </a:p>
        </p:txBody>
      </p:sp>
      <p:sp>
        <p:nvSpPr>
          <p:cNvPr id="6" name="Slide Number Placeholder 5"/>
          <p:cNvSpPr>
            <a:spLocks noGrp="1"/>
          </p:cNvSpPr>
          <p:nvPr>
            <p:ph type="sldNum" sz="quarter" idx="12"/>
          </p:nvPr>
        </p:nvSpPr>
        <p:spPr/>
        <p:txBody>
          <a:bodyPr/>
          <a:lstStyle/>
          <a:p>
            <a:fld id="{2CF1EA8B-BA58-4B91-9C74-AC04FC0301B8}" type="slidenum">
              <a:rPr lang="en-US" smtClean="0"/>
              <a:pPr/>
              <a:t>20</a:t>
            </a:fld>
            <a:endParaRPr lang="en-US"/>
          </a:p>
        </p:txBody>
      </p:sp>
      <p:sp>
        <p:nvSpPr>
          <p:cNvPr id="3" name="Rectangle 2"/>
          <p:cNvSpPr/>
          <p:nvPr/>
        </p:nvSpPr>
        <p:spPr>
          <a:xfrm>
            <a:off x="533400" y="1828800"/>
            <a:ext cx="7924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Research on side effects of medicines</a:t>
            </a:r>
          </a:p>
        </p:txBody>
      </p:sp>
      <p:sp>
        <p:nvSpPr>
          <p:cNvPr id="4" name="Snip and Round Single Corner Rectangle 3"/>
          <p:cNvSpPr/>
          <p:nvPr/>
        </p:nvSpPr>
        <p:spPr>
          <a:xfrm>
            <a:off x="533400" y="3886200"/>
            <a:ext cx="7924800" cy="1828800"/>
          </a:xfrm>
          <a:prstGeom prst="snip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a:t>Because dying due to a disease is at times is unavoidable ! </a:t>
            </a:r>
          </a:p>
          <a:p>
            <a:pPr algn="ctr"/>
            <a:r>
              <a:rPr lang="en-US" sz="2400" b="1" i="1" dirty="0"/>
              <a:t>But dying due to adverse drug reactions is totally unacceptable!!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2916395" cy="1800526"/>
          </a:xfrm>
        </p:spPr>
        <p:txBody>
          <a:bodyPr>
            <a:normAutofit/>
          </a:bodyPr>
          <a:lstStyle/>
          <a:p>
            <a:r>
              <a:rPr lang="en-US" dirty="0"/>
              <a:t>References</a:t>
            </a:r>
          </a:p>
        </p:txBody>
      </p:sp>
      <p:sp>
        <p:nvSpPr>
          <p:cNvPr id="3" name="Content Placeholder 2"/>
          <p:cNvSpPr>
            <a:spLocks noGrp="1"/>
          </p:cNvSpPr>
          <p:nvPr>
            <p:ph idx="1"/>
          </p:nvPr>
        </p:nvSpPr>
        <p:spPr>
          <a:xfrm>
            <a:off x="628650" y="2623381"/>
            <a:ext cx="3028950" cy="3553581"/>
          </a:xfrm>
        </p:spPr>
        <p:txBody>
          <a:bodyPr>
            <a:normAutofit/>
          </a:bodyPr>
          <a:lstStyle/>
          <a:p>
            <a:r>
              <a:rPr lang="en-US" sz="2000" dirty="0">
                <a:hlinkClick r:id="rId2"/>
              </a:rPr>
              <a:t>https://ccrps.org/clinical-research-blog/introduction-to-pharmacovigilance</a:t>
            </a:r>
            <a:endParaRPr lang="en-US" sz="2000" dirty="0"/>
          </a:p>
          <a:p>
            <a:r>
              <a:rPr lang="en-US" sz="2000" dirty="0"/>
              <a:t>https://www.who.int/teams/regulation-prequalification/regulation-and-safety/pharmacovigilance</a:t>
            </a:r>
          </a:p>
        </p:txBody>
      </p:sp>
      <p:pic>
        <p:nvPicPr>
          <p:cNvPr id="8" name="Picture 7" descr="Glasses on top of a book">
            <a:extLst>
              <a:ext uri="{FF2B5EF4-FFF2-40B4-BE49-F238E27FC236}">
                <a16:creationId xmlns:a16="http://schemas.microsoft.com/office/drawing/2014/main" xmlns="" id="{2FF32C1E-422D-5FC8-7C22-79D66D95A6F2}"/>
              </a:ext>
            </a:extLst>
          </p:cNvPr>
          <p:cNvPicPr>
            <a:picLocks noChangeAspect="1"/>
          </p:cNvPicPr>
          <p:nvPr/>
        </p:nvPicPr>
        <p:blipFill rotWithShape="1">
          <a:blip r:embed="rId3"/>
          <a:srcRect l="15733" r="41065" b="-1"/>
          <a:stretch/>
        </p:blipFill>
        <p:spPr>
          <a:xfrm>
            <a:off x="5100739" y="713020"/>
            <a:ext cx="3560660" cy="5460304"/>
          </a:xfrm>
          <a:prstGeom prst="rect">
            <a:avLst/>
          </a:prstGeom>
        </p:spPr>
      </p:pic>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5CEB2592-2A5F-47AD-882A-05A5688AAF9B}" type="datetime1">
              <a:rPr lang="en-US" smtClean="0"/>
              <a:pPr>
                <a:spcAft>
                  <a:spcPts val="600"/>
                </a:spcAft>
              </a:pPr>
              <a:t>1/26/2023</a:t>
            </a:fld>
            <a:endParaRPr lang="en-US"/>
          </a:p>
        </p:txBody>
      </p:sp>
      <p:sp>
        <p:nvSpPr>
          <p:cNvPr id="6" name="Footer Placeholder 5"/>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a:pPr>
                <a:spcAft>
                  <a:spcPts val="600"/>
                </a:spcAft>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xmlns="" id="{7C1E5815-D54C-487F-A054-6D4930ADE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2,720 Thankyou Images, Stock Photos &amp; Vectors | Shutterstock"/>
          <p:cNvPicPr>
            <a:picLocks noChangeAspect="1" noChangeArrowheads="1"/>
          </p:cNvPicPr>
          <p:nvPr/>
        </p:nvPicPr>
        <p:blipFill>
          <a:blip r:embed="rId2"/>
          <a:srcRect b="8571"/>
          <a:stretch>
            <a:fillRect/>
          </a:stretch>
        </p:blipFill>
        <p:spPr bwMode="auto">
          <a:xfrm>
            <a:off x="482600" y="1979628"/>
            <a:ext cx="6930029" cy="2898745"/>
          </a:xfrm>
          <a:prstGeom prst="rect">
            <a:avLst/>
          </a:prstGeom>
          <a:noFill/>
        </p:spPr>
      </p:pic>
      <p:sp>
        <p:nvSpPr>
          <p:cNvPr id="3" name="Date Placeholder 2"/>
          <p:cNvSpPr>
            <a:spLocks noGrp="1"/>
          </p:cNvSpPr>
          <p:nvPr>
            <p:ph type="dt" sz="half" idx="10"/>
          </p:nvPr>
        </p:nvSpPr>
        <p:spPr>
          <a:xfrm>
            <a:off x="628650" y="6356350"/>
            <a:ext cx="2057400" cy="365125"/>
          </a:xfrm>
        </p:spPr>
        <p:txBody>
          <a:bodyPr>
            <a:normAutofit/>
          </a:bodyPr>
          <a:lstStyle/>
          <a:p>
            <a:pPr>
              <a:spcAft>
                <a:spcPts val="600"/>
              </a:spcAft>
            </a:pPr>
            <a:fld id="{69D817A8-5219-4812-ACEB-388A368FA403}" type="datetime1">
              <a:rPr lang="en-US" smtClean="0"/>
              <a:pPr>
                <a:spcAft>
                  <a:spcPts val="600"/>
                </a:spcAft>
              </a:pPr>
              <a:t>1/26/2023</a:t>
            </a:fld>
            <a:endParaRPr lang="en-US"/>
          </a:p>
        </p:txBody>
      </p:sp>
      <p:sp>
        <p:nvSpPr>
          <p:cNvPr id="5" name="Footer Placeholder 4"/>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3081" name="Freeform: Shape 3080">
            <a:extLst>
              <a:ext uri="{FF2B5EF4-FFF2-40B4-BE49-F238E27FC236}">
                <a16:creationId xmlns:a16="http://schemas.microsoft.com/office/drawing/2014/main" xmlns=""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56372" y="0"/>
            <a:ext cx="1487628"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2916395" cy="1800526"/>
          </a:xfrm>
        </p:spPr>
        <p:txBody>
          <a:bodyPr>
            <a:normAutofit/>
          </a:bodyPr>
          <a:lstStyle/>
          <a:p>
            <a:r>
              <a:rPr lang="en-US" sz="2800" dirty="0"/>
              <a:t>Pharmacovigilance</a:t>
            </a:r>
          </a:p>
        </p:txBody>
      </p:sp>
      <p:sp>
        <p:nvSpPr>
          <p:cNvPr id="3" name="Content Placeholder 2"/>
          <p:cNvSpPr>
            <a:spLocks noGrp="1"/>
          </p:cNvSpPr>
          <p:nvPr>
            <p:ph idx="1"/>
          </p:nvPr>
        </p:nvSpPr>
        <p:spPr>
          <a:xfrm>
            <a:off x="628650" y="2286001"/>
            <a:ext cx="2916396" cy="3890962"/>
          </a:xfrm>
        </p:spPr>
        <p:txBody>
          <a:bodyPr>
            <a:normAutofit fontScale="92500" lnSpcReduction="10000"/>
          </a:bodyPr>
          <a:lstStyle/>
          <a:p>
            <a:pPr>
              <a:buNone/>
            </a:pPr>
            <a:r>
              <a:rPr lang="en-US" sz="2200" dirty="0"/>
              <a:t> </a:t>
            </a:r>
            <a:r>
              <a:rPr lang="en-US" sz="2200" b="1" i="1" dirty="0"/>
              <a:t>WHO Definition</a:t>
            </a:r>
          </a:p>
          <a:p>
            <a:pPr>
              <a:buNone/>
            </a:pPr>
            <a:endParaRPr lang="en-US" sz="1700" dirty="0"/>
          </a:p>
          <a:p>
            <a:r>
              <a:rPr lang="en-US" sz="2200" dirty="0"/>
              <a:t>Pharmacovigilance is the science and activities relating to the detection, assessment, understanding and prevention of adverse effects or any other medicine/vaccine related problem.</a:t>
            </a:r>
          </a:p>
          <a:p>
            <a:pPr>
              <a:buNone/>
            </a:pPr>
            <a:endParaRPr lang="en-US" sz="2200" dirty="0"/>
          </a:p>
          <a:p>
            <a:r>
              <a:rPr lang="en-US" sz="2200" dirty="0"/>
              <a:t>Also Known as Drug Safety.</a:t>
            </a:r>
          </a:p>
        </p:txBody>
      </p:sp>
      <p:pic>
        <p:nvPicPr>
          <p:cNvPr id="1026" name="Picture 2" descr="Logo"/>
          <p:cNvPicPr>
            <a:picLocks noChangeAspect="1" noChangeArrowheads="1"/>
          </p:cNvPicPr>
          <p:nvPr/>
        </p:nvPicPr>
        <p:blipFill>
          <a:blip r:embed="rId2"/>
          <a:stretch>
            <a:fillRect/>
          </a:stretch>
        </p:blipFill>
        <p:spPr bwMode="auto">
          <a:xfrm>
            <a:off x="5100739" y="1872417"/>
            <a:ext cx="3560660" cy="3141509"/>
          </a:xfrm>
          <a:prstGeom prst="rect">
            <a:avLst/>
          </a:prstGeom>
          <a:noFill/>
        </p:spPr>
      </p:pic>
      <p:sp>
        <p:nvSpPr>
          <p:cNvPr id="5" name="Date Placeholder 4"/>
          <p:cNvSpPr>
            <a:spLocks noGrp="1"/>
          </p:cNvSpPr>
          <p:nvPr>
            <p:ph type="dt" sz="half" idx="10"/>
          </p:nvPr>
        </p:nvSpPr>
        <p:spPr>
          <a:xfrm>
            <a:off x="628650" y="6356350"/>
            <a:ext cx="2057400" cy="365125"/>
          </a:xfrm>
        </p:spPr>
        <p:txBody>
          <a:bodyPr>
            <a:normAutofit/>
          </a:bodyPr>
          <a:lstStyle/>
          <a:p>
            <a:pPr>
              <a:spcAft>
                <a:spcPts val="600"/>
              </a:spcAft>
            </a:pPr>
            <a:fld id="{BB0F430D-1212-42F8-8DDD-698F68E741E2}" type="datetime1">
              <a:rPr lang="en-US"/>
              <a:pPr>
                <a:spcAft>
                  <a:spcPts val="600"/>
                </a:spcAft>
              </a:pPr>
              <a:t>1/26/2023</a:t>
            </a:fld>
            <a:endParaRPr lang="en-US"/>
          </a:p>
        </p:txBody>
      </p:sp>
      <p:sp>
        <p:nvSpPr>
          <p:cNvPr id="7" name="Footer Placeholder 6"/>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6" name="Slide Number Placeholder 5"/>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a:pPr>
                <a:spcAft>
                  <a:spcPts val="600"/>
                </a:spcAft>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xmlns="" id="{01D0AF59-99C3-4251-AB9A-C966C6AD44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xmlns="" id="{1855405F-37A2-4869-9154-F8BE3BECE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t="3614"/>
          <a:stretch>
            <a:fillRect/>
          </a:stretch>
        </p:blipFill>
        <p:spPr bwMode="auto">
          <a:xfrm>
            <a:off x="482600" y="738851"/>
            <a:ext cx="8178799" cy="5380297"/>
          </a:xfrm>
          <a:prstGeom prst="rect">
            <a:avLst/>
          </a:prstGeom>
          <a:noFill/>
        </p:spPr>
      </p:pic>
      <p:sp>
        <p:nvSpPr>
          <p:cNvPr id="3" name="Date Placeholder 2"/>
          <p:cNvSpPr>
            <a:spLocks noGrp="1"/>
          </p:cNvSpPr>
          <p:nvPr>
            <p:ph type="dt" sz="half" idx="10"/>
          </p:nvPr>
        </p:nvSpPr>
        <p:spPr>
          <a:xfrm>
            <a:off x="628650" y="6356350"/>
            <a:ext cx="2057400" cy="365125"/>
          </a:xfrm>
        </p:spPr>
        <p:txBody>
          <a:bodyPr>
            <a:normAutofit/>
          </a:bodyPr>
          <a:lstStyle/>
          <a:p>
            <a:pPr>
              <a:spcAft>
                <a:spcPts val="600"/>
              </a:spcAft>
            </a:pPr>
            <a:fld id="{5E54FA14-BF5C-4210-9491-C733C165632F}" type="datetime1">
              <a:rPr lang="en-US" smtClean="0"/>
              <a:pPr>
                <a:spcAft>
                  <a:spcPts val="600"/>
                </a:spcAft>
              </a:pPr>
              <a:t>1/26/2023</a:t>
            </a:fld>
            <a:endParaRPr lang="en-US"/>
          </a:p>
        </p:txBody>
      </p:sp>
      <p:sp>
        <p:nvSpPr>
          <p:cNvPr id="5" name="Footer Placeholder 4"/>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41" name="Rectangle 30740">
            <a:extLst>
              <a:ext uri="{FF2B5EF4-FFF2-40B4-BE49-F238E27FC236}">
                <a16:creationId xmlns:a16="http://schemas.microsoft.com/office/drawing/2014/main" xmlns="" id="{5EF17487-C386-4F99-B5EB-4FD3DF4236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3" name="Freeform: Shape 30742">
            <a:extLst>
              <a:ext uri="{FF2B5EF4-FFF2-40B4-BE49-F238E27FC236}">
                <a16:creationId xmlns:a16="http://schemas.microsoft.com/office/drawing/2014/main" xmlns="" id="{A0DE92DF-4769-4DE9-93FD-EE312718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5604285"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p:cNvSpPr>
            <a:spLocks noGrp="1"/>
          </p:cNvSpPr>
          <p:nvPr>
            <p:ph type="title"/>
          </p:nvPr>
        </p:nvSpPr>
        <p:spPr>
          <a:xfrm>
            <a:off x="935118" y="643467"/>
            <a:ext cx="3579731" cy="1800526"/>
          </a:xfrm>
        </p:spPr>
        <p:txBody>
          <a:bodyPr>
            <a:normAutofit/>
          </a:bodyPr>
          <a:lstStyle/>
          <a:p>
            <a:r>
              <a:rPr lang="en-US"/>
              <a:t>Pharmacovigilance (Contd.)</a:t>
            </a:r>
          </a:p>
        </p:txBody>
      </p:sp>
      <p:sp>
        <p:nvSpPr>
          <p:cNvPr id="3" name="Content Placeholder 2"/>
          <p:cNvSpPr>
            <a:spLocks noGrp="1"/>
          </p:cNvSpPr>
          <p:nvPr>
            <p:ph idx="1"/>
          </p:nvPr>
        </p:nvSpPr>
        <p:spPr>
          <a:xfrm>
            <a:off x="935118" y="2443993"/>
            <a:ext cx="3579730" cy="3732969"/>
          </a:xfrm>
        </p:spPr>
        <p:txBody>
          <a:bodyPr>
            <a:normAutofit/>
          </a:bodyPr>
          <a:lstStyle/>
          <a:p>
            <a:pPr>
              <a:buNone/>
            </a:pPr>
            <a:r>
              <a:rPr lang="en-US" sz="2000" dirty="0"/>
              <a:t>   Recently, its concerns have been widened to  include: </a:t>
            </a:r>
          </a:p>
          <a:p>
            <a:r>
              <a:rPr lang="en-US" sz="2000" dirty="0"/>
              <a:t>Herbals  </a:t>
            </a:r>
          </a:p>
          <a:p>
            <a:r>
              <a:rPr lang="en-US" sz="2000" dirty="0"/>
              <a:t>Traditional and complementary medicines </a:t>
            </a:r>
          </a:p>
          <a:p>
            <a:r>
              <a:rPr lang="en-US" sz="2000" dirty="0"/>
              <a:t>Blood products </a:t>
            </a:r>
          </a:p>
          <a:p>
            <a:r>
              <a:rPr lang="en-US" sz="2000" dirty="0"/>
              <a:t>Biologicals </a:t>
            </a:r>
          </a:p>
          <a:p>
            <a:r>
              <a:rPr lang="en-US" sz="2000" dirty="0"/>
              <a:t>Medical devices </a:t>
            </a:r>
          </a:p>
          <a:p>
            <a:r>
              <a:rPr lang="en-US" sz="2000" dirty="0"/>
              <a:t>Vaccines.</a:t>
            </a:r>
          </a:p>
        </p:txBody>
      </p:sp>
      <p:pic>
        <p:nvPicPr>
          <p:cNvPr id="30724" name="Picture 4" descr="Medical Devices – MATLAB &amp; Simulink - MATLAB &amp; Simulink"/>
          <p:cNvPicPr>
            <a:picLocks noChangeAspect="1" noChangeArrowheads="1"/>
          </p:cNvPicPr>
          <p:nvPr/>
        </p:nvPicPr>
        <p:blipFill rotWithShape="1">
          <a:blip r:embed="rId2"/>
          <a:srcRect t="3089" r="2" b="2"/>
          <a:stretch/>
        </p:blipFill>
        <p:spPr bwMode="auto">
          <a:xfrm>
            <a:off x="5775158" y="1129290"/>
            <a:ext cx="2886241" cy="1573360"/>
          </a:xfrm>
          <a:prstGeom prst="rect">
            <a:avLst/>
          </a:prstGeom>
          <a:noFill/>
        </p:spPr>
      </p:pic>
      <p:pic>
        <p:nvPicPr>
          <p:cNvPr id="30722" name="Picture 2" descr="Herbal and Traditional Medicines Group | ISOP"/>
          <p:cNvPicPr>
            <a:picLocks noChangeAspect="1" noChangeArrowheads="1"/>
          </p:cNvPicPr>
          <p:nvPr/>
        </p:nvPicPr>
        <p:blipFill rotWithShape="1">
          <a:blip r:embed="rId3"/>
          <a:srcRect l="8627" r="6674" b="2"/>
          <a:stretch/>
        </p:blipFill>
        <p:spPr bwMode="auto">
          <a:xfrm>
            <a:off x="5775158" y="3974936"/>
            <a:ext cx="2886241" cy="1950837"/>
          </a:xfrm>
          <a:prstGeom prst="rect">
            <a:avLst/>
          </a:prstGeom>
          <a:noFill/>
        </p:spPr>
      </p:pic>
      <p:sp>
        <p:nvSpPr>
          <p:cNvPr id="7" name="Date Placeholder 6"/>
          <p:cNvSpPr>
            <a:spLocks noGrp="1"/>
          </p:cNvSpPr>
          <p:nvPr>
            <p:ph type="dt" sz="half" idx="10"/>
          </p:nvPr>
        </p:nvSpPr>
        <p:spPr>
          <a:xfrm>
            <a:off x="628650" y="6356350"/>
            <a:ext cx="2057400" cy="365125"/>
          </a:xfrm>
        </p:spPr>
        <p:txBody>
          <a:bodyPr>
            <a:normAutofit/>
          </a:bodyPr>
          <a:lstStyle/>
          <a:p>
            <a:pPr>
              <a:spcAft>
                <a:spcPts val="600"/>
              </a:spcAft>
            </a:pPr>
            <a:fld id="{C3B4F48D-E3C6-4CA9-A1EE-56194F15FC43}" type="datetime1">
              <a:rPr lang="en-US" smtClean="0"/>
              <a:pPr>
                <a:spcAft>
                  <a:spcPts val="600"/>
                </a:spcAft>
              </a:pPr>
              <a:t>1/26/2023</a:t>
            </a:fld>
            <a:endParaRPr lang="en-US"/>
          </a:p>
        </p:txBody>
      </p:sp>
      <p:sp>
        <p:nvSpPr>
          <p:cNvPr id="9" name="Footer Placeholder 8"/>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8" name="Slide Number Placeholder 7"/>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a:pPr>
                <a:spcAft>
                  <a:spcPts val="600"/>
                </a:spcAft>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xmlns="" id="{B7BD7FCF-A254-4A97-A15C-319B676226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xmlns="" id="{52FFAF72-6204-4676-9C6F-9A4CC4D918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482601" y="643467"/>
            <a:ext cx="3465438" cy="4567137"/>
          </a:xfrm>
        </p:spPr>
        <p:txBody>
          <a:bodyPr vert="horz" lIns="91440" tIns="45720" rIns="91440" bIns="45720" rtlCol="0" anchor="b">
            <a:normAutofit fontScale="90000"/>
          </a:bodyPr>
          <a:lstStyle/>
          <a:p>
            <a:pPr defTabSz="914400"/>
            <a:r>
              <a:rPr lang="en-US" sz="3800" kern="1200" dirty="0" smtClean="0">
                <a:solidFill>
                  <a:schemeClr val="tx1"/>
                </a:solidFill>
                <a:latin typeface="+mj-lt"/>
                <a:ea typeface="+mj-ea"/>
                <a:cs typeface="+mj-cs"/>
              </a:rPr>
              <a:t>The Triggers</a:t>
            </a:r>
            <a:br>
              <a:rPr lang="en-US" sz="3800" kern="1200" dirty="0" smtClean="0">
                <a:solidFill>
                  <a:schemeClr val="tx1"/>
                </a:solidFill>
                <a:latin typeface="+mj-lt"/>
                <a:ea typeface="+mj-ea"/>
                <a:cs typeface="+mj-cs"/>
              </a:rPr>
            </a:br>
            <a:r>
              <a:rPr lang="en-US" sz="3800" dirty="0" smtClean="0"/>
              <a:t/>
            </a:r>
            <a:br>
              <a:rPr lang="en-US" sz="3800" dirty="0" smtClean="0"/>
            </a:br>
            <a:r>
              <a:rPr lang="en-US" sz="3800" dirty="0" smtClean="0"/>
              <a:t/>
            </a:r>
            <a:br>
              <a:rPr lang="en-US" sz="3800" dirty="0" smtClean="0"/>
            </a:br>
            <a:r>
              <a:rPr lang="en-US" sz="3800" dirty="0" smtClean="0"/>
              <a:t> </a:t>
            </a:r>
            <a:r>
              <a:rPr lang="en-US" sz="3800" dirty="0" smtClean="0"/>
              <a:t>1. Thalidomide Tragedy Disaster </a:t>
            </a:r>
            <a:r>
              <a:rPr lang="en-US" sz="3800" dirty="0" smtClean="0"/>
              <a:t/>
            </a:r>
            <a:br>
              <a:rPr lang="en-US" sz="3800" dirty="0" smtClean="0"/>
            </a:br>
            <a:r>
              <a:rPr lang="en-US" sz="3800" dirty="0" smtClean="0"/>
              <a:t/>
            </a:r>
            <a:br>
              <a:rPr lang="en-US" sz="3800" dirty="0" smtClean="0"/>
            </a:br>
            <a:r>
              <a:rPr lang="en-US" sz="3800" dirty="0" smtClean="0"/>
              <a:t/>
            </a:r>
            <a:br>
              <a:rPr lang="en-US" sz="3800" dirty="0" smtClean="0"/>
            </a:br>
            <a:r>
              <a:rPr lang="en-US" sz="3800" dirty="0" smtClean="0"/>
              <a:t/>
            </a:r>
            <a:br>
              <a:rPr lang="en-US" sz="3800" dirty="0" smtClean="0"/>
            </a:br>
            <a:endParaRPr lang="en-US" sz="3800" kern="1200" dirty="0">
              <a:solidFill>
                <a:schemeClr val="tx1"/>
              </a:solidFill>
              <a:latin typeface="+mj-lt"/>
              <a:ea typeface="+mj-ea"/>
              <a:cs typeface="+mj-cs"/>
            </a:endParaRPr>
          </a:p>
        </p:txBody>
      </p:sp>
      <p:pic>
        <p:nvPicPr>
          <p:cNvPr id="3074" name="Picture 2"/>
          <p:cNvPicPr>
            <a:picLocks noChangeAspect="1" noChangeArrowheads="1"/>
          </p:cNvPicPr>
          <p:nvPr/>
        </p:nvPicPr>
        <p:blipFill>
          <a:blip r:embed="rId2"/>
          <a:stretch>
            <a:fillRect/>
          </a:stretch>
        </p:blipFill>
        <p:spPr bwMode="auto">
          <a:xfrm>
            <a:off x="4189310" y="1752600"/>
            <a:ext cx="4649889" cy="4038599"/>
          </a:xfrm>
          <a:prstGeom prst="rect">
            <a:avLst/>
          </a:prstGeom>
          <a:noFill/>
        </p:spPr>
      </p:pic>
      <p:sp>
        <p:nvSpPr>
          <p:cNvPr id="4" name="Date Placeholder 3"/>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75B18606-F7B6-4740-88CD-F85A49D3CBBC}" type="datetime1">
              <a:rPr lang="en-US" sz="1200" smtClean="0"/>
              <a:pPr>
                <a:spcAft>
                  <a:spcPts val="600"/>
                </a:spcAft>
              </a:pPr>
              <a:t>1/26/2023</a:t>
            </a:fld>
            <a:endParaRPr lang="en-US" sz="1200"/>
          </a:p>
        </p:txBody>
      </p:sp>
      <p:sp>
        <p:nvSpPr>
          <p:cNvPr id="6" name="Footer Placeholder 5"/>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Need of Pharmacovigilance</a:t>
            </a:r>
          </a:p>
        </p:txBody>
      </p:sp>
      <p:sp>
        <p:nvSpPr>
          <p:cNvPr id="5" name="Slide Number Placeholder 4"/>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2CF1EA8B-BA58-4B91-9C74-AC04FC0301B8}" type="slidenum">
              <a:rPr lang="en-US" sz="1200" smtClean="0"/>
              <a:pPr>
                <a:spcAft>
                  <a:spcPts val="600"/>
                </a:spcAft>
              </a:pPr>
              <a:t>6</a:t>
            </a:fld>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xmlns="" id="{5EF17487-C386-4F99-B5EB-4FD3DF4236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Freeform: Shape 5136">
            <a:extLst>
              <a:ext uri="{FF2B5EF4-FFF2-40B4-BE49-F238E27FC236}">
                <a16:creationId xmlns:a16="http://schemas.microsoft.com/office/drawing/2014/main" xmlns="" id="{A0DE92DF-4769-4DE9-93FD-EE312718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5604285"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p:cNvSpPr>
            <a:spLocks noGrp="1"/>
          </p:cNvSpPr>
          <p:nvPr>
            <p:ph type="title"/>
          </p:nvPr>
        </p:nvSpPr>
        <p:spPr>
          <a:xfrm>
            <a:off x="935118" y="643467"/>
            <a:ext cx="3579731" cy="1800526"/>
          </a:xfrm>
        </p:spPr>
        <p:txBody>
          <a:bodyPr>
            <a:normAutofit/>
          </a:bodyPr>
          <a:lstStyle/>
          <a:p>
            <a:r>
              <a:rPr lang="en-US" dirty="0" smtClean="0"/>
              <a:t>2. 1937 Elixir Sulfanilamide Tragedy</a:t>
            </a:r>
            <a:endParaRPr lang="en-US" dirty="0"/>
          </a:p>
        </p:txBody>
      </p:sp>
      <p:sp>
        <p:nvSpPr>
          <p:cNvPr id="3" name="Content Placeholder 2"/>
          <p:cNvSpPr>
            <a:spLocks noGrp="1"/>
          </p:cNvSpPr>
          <p:nvPr>
            <p:ph idx="1"/>
          </p:nvPr>
        </p:nvSpPr>
        <p:spPr>
          <a:xfrm>
            <a:off x="935118" y="2623381"/>
            <a:ext cx="3579730" cy="3553581"/>
          </a:xfrm>
        </p:spPr>
        <p:txBody>
          <a:bodyPr>
            <a:normAutofit/>
          </a:bodyPr>
          <a:lstStyle/>
          <a:p>
            <a:pPr>
              <a:buNone/>
            </a:pPr>
            <a:r>
              <a:rPr lang="en-US" sz="1700" dirty="0"/>
              <a:t>   </a:t>
            </a:r>
            <a:r>
              <a:rPr lang="en-US" sz="2000" dirty="0"/>
              <a:t>Because of this act companies were required to prove their products are safe before marketing!</a:t>
            </a:r>
          </a:p>
        </p:txBody>
      </p:sp>
      <p:pic>
        <p:nvPicPr>
          <p:cNvPr id="5122" name="Picture 2"/>
          <p:cNvPicPr>
            <a:picLocks noChangeAspect="1" noChangeArrowheads="1"/>
          </p:cNvPicPr>
          <p:nvPr/>
        </p:nvPicPr>
        <p:blipFill>
          <a:blip r:embed="rId2"/>
          <a:stretch>
            <a:fillRect/>
          </a:stretch>
        </p:blipFill>
        <p:spPr bwMode="auto">
          <a:xfrm>
            <a:off x="5775158" y="690547"/>
            <a:ext cx="2886241" cy="2450846"/>
          </a:xfrm>
          <a:prstGeom prst="rect">
            <a:avLst/>
          </a:prstGeom>
          <a:noFill/>
        </p:spPr>
      </p:pic>
      <p:pic>
        <p:nvPicPr>
          <p:cNvPr id="5123" name="Picture 3"/>
          <p:cNvPicPr>
            <a:picLocks noChangeAspect="1" noChangeArrowheads="1"/>
          </p:cNvPicPr>
          <p:nvPr/>
        </p:nvPicPr>
        <p:blipFill>
          <a:blip r:embed="rId3"/>
          <a:stretch>
            <a:fillRect/>
          </a:stretch>
        </p:blipFill>
        <p:spPr bwMode="auto">
          <a:xfrm>
            <a:off x="6612420" y="3657600"/>
            <a:ext cx="1211716" cy="2585510"/>
          </a:xfrm>
          <a:prstGeom prst="rect">
            <a:avLst/>
          </a:prstGeom>
          <a:noFill/>
        </p:spPr>
      </p:pic>
      <p:sp>
        <p:nvSpPr>
          <p:cNvPr id="6" name="Date Placeholder 5"/>
          <p:cNvSpPr>
            <a:spLocks noGrp="1"/>
          </p:cNvSpPr>
          <p:nvPr>
            <p:ph type="dt" sz="half" idx="10"/>
          </p:nvPr>
        </p:nvSpPr>
        <p:spPr>
          <a:xfrm>
            <a:off x="628650" y="6356350"/>
            <a:ext cx="2057400" cy="365125"/>
          </a:xfrm>
        </p:spPr>
        <p:txBody>
          <a:bodyPr>
            <a:normAutofit/>
          </a:bodyPr>
          <a:lstStyle/>
          <a:p>
            <a:pPr>
              <a:spcAft>
                <a:spcPts val="600"/>
              </a:spcAft>
            </a:pPr>
            <a:fld id="{0014FB22-37DC-4347-BB4E-F3E648C703FC}" type="datetime1">
              <a:rPr lang="en-US" smtClean="0"/>
              <a:pPr>
                <a:spcAft>
                  <a:spcPts val="600"/>
                </a:spcAft>
              </a:pPr>
              <a:t>1/26/2023</a:t>
            </a:fld>
            <a:endParaRPr lang="en-US"/>
          </a:p>
        </p:txBody>
      </p:sp>
      <p:sp>
        <p:nvSpPr>
          <p:cNvPr id="8" name="Footer Placeholder 7"/>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85341" y="365125"/>
            <a:ext cx="3630007" cy="1807305"/>
          </a:xfrm>
        </p:spPr>
        <p:txBody>
          <a:bodyPr>
            <a:normAutofit/>
          </a:bodyPr>
          <a:lstStyle/>
          <a:p>
            <a:r>
              <a:rPr lang="en-US" dirty="0"/>
              <a:t>Aims </a:t>
            </a:r>
          </a:p>
        </p:txBody>
      </p:sp>
      <p:pic>
        <p:nvPicPr>
          <p:cNvPr id="8" name="Picture 7" descr="Stethoscope">
            <a:extLst>
              <a:ext uri="{FF2B5EF4-FFF2-40B4-BE49-F238E27FC236}">
                <a16:creationId xmlns:a16="http://schemas.microsoft.com/office/drawing/2014/main" xmlns="" id="{001D4DE7-B96A-8ED4-9AB2-0D17A14228D3}"/>
              </a:ext>
            </a:extLst>
          </p:cNvPr>
          <p:cNvPicPr>
            <a:picLocks noChangeAspect="1"/>
          </p:cNvPicPr>
          <p:nvPr/>
        </p:nvPicPr>
        <p:blipFill rotWithShape="1">
          <a:blip r:embed="rId2"/>
          <a:srcRect l="30439" r="24911" b="-1"/>
          <a:stretch/>
        </p:blipFill>
        <p:spPr>
          <a:xfrm>
            <a:off x="20" y="10"/>
            <a:ext cx="458740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p:cNvSpPr>
            <a:spLocks noGrp="1"/>
          </p:cNvSpPr>
          <p:nvPr>
            <p:ph idx="1"/>
          </p:nvPr>
        </p:nvSpPr>
        <p:spPr>
          <a:xfrm>
            <a:off x="4885341" y="1905000"/>
            <a:ext cx="3630007" cy="4271963"/>
          </a:xfrm>
        </p:spPr>
        <p:txBody>
          <a:bodyPr>
            <a:noAutofit/>
          </a:bodyPr>
          <a:lstStyle/>
          <a:p>
            <a:r>
              <a:rPr lang="en-US" sz="2000" dirty="0"/>
              <a:t>Improve patient care and safety</a:t>
            </a:r>
          </a:p>
          <a:p>
            <a:r>
              <a:rPr lang="en-US" sz="2000" dirty="0"/>
              <a:t>Improve public health and safety</a:t>
            </a:r>
          </a:p>
          <a:p>
            <a:r>
              <a:rPr lang="en-US" sz="2000" dirty="0"/>
              <a:t>Contribute to the assessment of benefit, harm, effectiveness and risk of medicines, encouraging their safe, rational and more effective (including cost-effective) use, </a:t>
            </a:r>
          </a:p>
          <a:p>
            <a:r>
              <a:rPr lang="en-US" sz="2000" dirty="0"/>
              <a:t>Promote understanding, education and clinical training in pharmacovigilance and its effective communication to the public</a:t>
            </a:r>
          </a:p>
        </p:txBody>
      </p:sp>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43060183-5033-451A-ADB5-5B5721BB00AA}" type="datetime1">
              <a:rPr lang="en-US">
                <a:solidFill>
                  <a:srgbClr val="FFFFFF"/>
                </a:solidFill>
              </a:rPr>
              <a:pPr>
                <a:spcAft>
                  <a:spcPts val="600"/>
                </a:spcAft>
              </a:pPr>
              <a:t>1/26/2023</a:t>
            </a:fld>
            <a:endParaRPr lang="en-US">
              <a:solidFill>
                <a:srgbClr val="FFFFFF"/>
              </a:solidFill>
            </a:endParaRPr>
          </a:p>
        </p:txBody>
      </p:sp>
      <p:sp>
        <p:nvSpPr>
          <p:cNvPr id="6" name="Footer Placeholder 5"/>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xmlns="" id="{AB43E7DC-5101-4E7C-ADB5-596311F53D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4" name="Freeform: Shape 7183">
            <a:extLst>
              <a:ext uri="{FF2B5EF4-FFF2-40B4-BE49-F238E27FC236}">
                <a16:creationId xmlns:a16="http://schemas.microsoft.com/office/drawing/2014/main" xmlns="" id="{1B8BCA7A-6464-4C53-A572-89B2B3C2D8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itle 1"/>
          <p:cNvSpPr>
            <a:spLocks noGrp="1"/>
          </p:cNvSpPr>
          <p:nvPr>
            <p:ph type="title"/>
          </p:nvPr>
        </p:nvSpPr>
        <p:spPr>
          <a:xfrm>
            <a:off x="628650" y="365125"/>
            <a:ext cx="3943350" cy="1720524"/>
          </a:xfrm>
        </p:spPr>
        <p:txBody>
          <a:bodyPr>
            <a:normAutofit/>
          </a:bodyPr>
          <a:lstStyle/>
          <a:p>
            <a:r>
              <a:rPr lang="en-US" dirty="0"/>
              <a:t>Why </a:t>
            </a:r>
            <a:r>
              <a:rPr lang="en-US" dirty="0" err="1"/>
              <a:t>P</a:t>
            </a:r>
            <a:r>
              <a:rPr lang="en-US" dirty="0" err="1" smtClean="0"/>
              <a:t>harmacovigilance</a:t>
            </a:r>
            <a:r>
              <a:rPr lang="en-US" dirty="0"/>
              <a:t>?</a:t>
            </a:r>
          </a:p>
        </p:txBody>
      </p:sp>
      <p:sp>
        <p:nvSpPr>
          <p:cNvPr id="3" name="Content Placeholder 2"/>
          <p:cNvSpPr>
            <a:spLocks noGrp="1"/>
          </p:cNvSpPr>
          <p:nvPr>
            <p:ph idx="1"/>
          </p:nvPr>
        </p:nvSpPr>
        <p:spPr>
          <a:xfrm>
            <a:off x="628650" y="2265037"/>
            <a:ext cx="3925704" cy="3911925"/>
          </a:xfrm>
        </p:spPr>
        <p:txBody>
          <a:bodyPr>
            <a:normAutofit/>
          </a:bodyPr>
          <a:lstStyle/>
          <a:p>
            <a:r>
              <a:rPr lang="en-US" sz="2000" dirty="0"/>
              <a:t>To prevent the preventable harm due to drugs!</a:t>
            </a:r>
          </a:p>
          <a:p>
            <a:r>
              <a:rPr lang="en-US" sz="2000" dirty="0"/>
              <a:t>To ensure Benefit of medicines outweigh Risk safeguarding health of human population</a:t>
            </a:r>
          </a:p>
        </p:txBody>
      </p:sp>
      <p:pic>
        <p:nvPicPr>
          <p:cNvPr id="7170" name="Picture 2" descr="FADIC Calender"/>
          <p:cNvPicPr>
            <a:picLocks noChangeAspect="1" noChangeArrowheads="1"/>
          </p:cNvPicPr>
          <p:nvPr/>
        </p:nvPicPr>
        <p:blipFill>
          <a:blip r:embed="rId2"/>
          <a:stretch>
            <a:fillRect/>
          </a:stretch>
        </p:blipFill>
        <p:spPr bwMode="auto">
          <a:xfrm>
            <a:off x="5860122" y="1359673"/>
            <a:ext cx="2237869" cy="2194560"/>
          </a:xfrm>
          <a:prstGeom prst="rect">
            <a:avLst/>
          </a:prstGeom>
          <a:noFill/>
        </p:spPr>
      </p:pic>
      <p:pic>
        <p:nvPicPr>
          <p:cNvPr id="2050" name="Picture 2"/>
          <p:cNvPicPr>
            <a:picLocks noChangeAspect="1" noChangeArrowheads="1"/>
          </p:cNvPicPr>
          <p:nvPr/>
        </p:nvPicPr>
        <p:blipFill>
          <a:blip r:embed="rId3"/>
          <a:stretch>
            <a:fillRect/>
          </a:stretch>
        </p:blipFill>
        <p:spPr bwMode="auto">
          <a:xfrm>
            <a:off x="5777933" y="4002587"/>
            <a:ext cx="2402247" cy="2194560"/>
          </a:xfrm>
          <a:prstGeom prst="rect">
            <a:avLst/>
          </a:prstGeom>
          <a:noFill/>
        </p:spPr>
      </p:pic>
      <p:sp>
        <p:nvSpPr>
          <p:cNvPr id="6" name="Date Placeholder 5"/>
          <p:cNvSpPr>
            <a:spLocks noGrp="1"/>
          </p:cNvSpPr>
          <p:nvPr>
            <p:ph type="dt" sz="half" idx="10"/>
          </p:nvPr>
        </p:nvSpPr>
        <p:spPr>
          <a:xfrm>
            <a:off x="628650" y="6356350"/>
            <a:ext cx="2057400" cy="365125"/>
          </a:xfrm>
        </p:spPr>
        <p:txBody>
          <a:bodyPr>
            <a:normAutofit/>
          </a:bodyPr>
          <a:lstStyle/>
          <a:p>
            <a:pPr>
              <a:spcAft>
                <a:spcPts val="600"/>
              </a:spcAft>
            </a:pPr>
            <a:fld id="{64381A56-87BF-497A-A9E6-A146A0B05F7B}" type="datetime1">
              <a:rPr lang="en-US" smtClean="0"/>
              <a:pPr>
                <a:spcAft>
                  <a:spcPts val="600"/>
                </a:spcAft>
              </a:pPr>
              <a:t>1/26/2023</a:t>
            </a:fld>
            <a:endParaRPr lang="en-US"/>
          </a:p>
        </p:txBody>
      </p:sp>
      <p:sp>
        <p:nvSpPr>
          <p:cNvPr id="8" name="Footer Placeholder 7"/>
          <p:cNvSpPr>
            <a:spLocks noGrp="1"/>
          </p:cNvSpPr>
          <p:nvPr>
            <p:ph type="ftr" sz="quarter" idx="11"/>
          </p:nvPr>
        </p:nvSpPr>
        <p:spPr>
          <a:xfrm>
            <a:off x="3028950" y="6356350"/>
            <a:ext cx="3086100" cy="365125"/>
          </a:xfrm>
        </p:spPr>
        <p:txBody>
          <a:bodyPr>
            <a:normAutofit/>
          </a:bodyPr>
          <a:lstStyle/>
          <a:p>
            <a:pPr>
              <a:spcAft>
                <a:spcPts val="600"/>
              </a:spcAft>
            </a:pPr>
            <a:r>
              <a:rPr lang="en-US"/>
              <a:t>Need of Pharmacovigilance</a:t>
            </a:r>
          </a:p>
        </p:txBody>
      </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2CF1EA8B-BA58-4B91-9C74-AC04FC0301B8}" type="slidenum">
              <a:rPr lang="en-US" smtClean="0"/>
              <a:pPr>
                <a:spcAft>
                  <a:spcPts val="600"/>
                </a:spcAft>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698</Words>
  <Application>Microsoft Office PowerPoint</Application>
  <PresentationFormat>On-screen Show (4:3)</PresentationFormat>
  <Paragraphs>160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Need For Pharmacovigilance</vt:lpstr>
      <vt:lpstr>Layout</vt:lpstr>
      <vt:lpstr>Pharmacovigilance</vt:lpstr>
      <vt:lpstr>Slide 4</vt:lpstr>
      <vt:lpstr>Pharmacovigilance (Contd.)</vt:lpstr>
      <vt:lpstr>The Triggers    1. Thalidomide Tragedy Disaster     </vt:lpstr>
      <vt:lpstr>2. 1937 Elixir Sulfanilamide Tragedy</vt:lpstr>
      <vt:lpstr>Aims </vt:lpstr>
      <vt:lpstr>Why Pharmacovigilance?</vt:lpstr>
      <vt:lpstr>Why Pharmacovigilance? (Contd)</vt:lpstr>
      <vt:lpstr>  Why Pharmacovigilance Is Needed In Every Country?   </vt:lpstr>
      <vt:lpstr>Slide 12</vt:lpstr>
      <vt:lpstr>Pharmacovigiilance Programme Of India (Pvpi)</vt:lpstr>
      <vt:lpstr>Goals &amp; Objectives</vt:lpstr>
      <vt:lpstr>UMC (Uppsala Monitoring Centre) </vt:lpstr>
      <vt:lpstr>UMC (contd.)</vt:lpstr>
      <vt:lpstr>Causality Assessment</vt:lpstr>
      <vt:lpstr>Slide 18</vt:lpstr>
      <vt:lpstr>Slide 19</vt:lpstr>
      <vt:lpstr>Slide 20</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for pharmacovigilance</dc:title>
  <dc:creator>rajes</dc:creator>
  <cp:lastModifiedBy>rajes</cp:lastModifiedBy>
  <cp:revision>65</cp:revision>
  <dcterms:created xsi:type="dcterms:W3CDTF">2023-01-22T16:18:26Z</dcterms:created>
  <dcterms:modified xsi:type="dcterms:W3CDTF">2023-01-26T15:03:06Z</dcterms:modified>
</cp:coreProperties>
</file>