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914400" y="2516624"/>
            <a:ext cx="7315200" cy="25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44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6007690" y="548797"/>
            <a:ext cx="11892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A3A7A4E-7993-4DF3-9493-82B89D6E260E}" type="datetime1">
              <a:rPr lang="en-US" smtClean="0"/>
              <a:pPr/>
              <a:t>03/01/2023</a:t>
            </a:fld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ftr" idx="11"/>
          </p:nvPr>
        </p:nvSpPr>
        <p:spPr>
          <a:xfrm>
            <a:off x="6008688" y="855956"/>
            <a:ext cx="22464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2802300" y="881933"/>
            <a:ext cx="353940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6007690" y="548797"/>
            <a:ext cx="11892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7A2F33C-2E14-461B-9DBB-B12D87749E85}" type="datetime1">
              <a:rPr lang="en-US" smtClean="0"/>
              <a:pPr/>
              <a:t>03/01/2023</a:t>
            </a:fld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6008688" y="855956"/>
            <a:ext cx="22464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4752449" y="3322659"/>
            <a:ext cx="4484400" cy="1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1233000" y="1448109"/>
            <a:ext cx="4484400" cy="5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6007690" y="548797"/>
            <a:ext cx="11892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53A8B5C-5FB7-4E76-874B-1F9FA373D3DC}" type="datetime1">
              <a:rPr lang="en-US" smtClean="0"/>
              <a:pPr/>
              <a:t>03/01/2023</a:t>
            </a:fld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6008688" y="855956"/>
            <a:ext cx="22464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6007690" y="548797"/>
            <a:ext cx="11892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0AF37B4-CC10-4964-9AC6-43871DA74CEA}" type="datetime1">
              <a:rPr lang="en-US" smtClean="0"/>
              <a:pPr/>
              <a:t>03/01/2023</a:t>
            </a:fld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6008688" y="855956"/>
            <a:ext cx="22464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914400" y="5017572"/>
            <a:ext cx="7315200" cy="12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914400" y="3865097"/>
            <a:ext cx="7315200" cy="10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dt" idx="10"/>
          </p:nvPr>
        </p:nvSpPr>
        <p:spPr>
          <a:xfrm>
            <a:off x="6007690" y="548797"/>
            <a:ext cx="11892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9548EED-8543-4937-A5C1-CAAD8CE2C0F9}" type="datetime1">
              <a:rPr lang="en-US" smtClean="0"/>
              <a:pPr/>
              <a:t>03/01/2023</a:t>
            </a:fld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ftr" idx="11"/>
          </p:nvPr>
        </p:nvSpPr>
        <p:spPr>
          <a:xfrm>
            <a:off x="6008688" y="855956"/>
            <a:ext cx="22464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ldNum" idx="12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6007690" y="548797"/>
            <a:ext cx="11892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8C256C4-9739-4BD3-8B90-D100432B405C}" type="datetime1">
              <a:rPr lang="en-US" smtClean="0"/>
              <a:pPr/>
              <a:t>03/01/2023</a:t>
            </a:fld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6008688" y="855956"/>
            <a:ext cx="22464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1"/>
          </p:nvPr>
        </p:nvSpPr>
        <p:spPr>
          <a:xfrm>
            <a:off x="914400" y="2743200"/>
            <a:ext cx="3566100" cy="3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2"/>
          </p:nvPr>
        </p:nvSpPr>
        <p:spPr>
          <a:xfrm>
            <a:off x="4681728" y="2743200"/>
            <a:ext cx="3566100" cy="3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116348" y="2743200"/>
            <a:ext cx="33651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lt2"/>
                </a:solidFill>
              </a:defRPr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4885144" y="2743200"/>
            <a:ext cx="33621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lt2"/>
                </a:solidFill>
              </a:defRPr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6007690" y="548797"/>
            <a:ext cx="11892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4C5AD23-6CF0-4F97-A693-8CE8E401AAD7}" type="datetime1">
              <a:rPr lang="en-US" smtClean="0"/>
              <a:pPr/>
              <a:t>03/01/2023</a:t>
            </a:fld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6008688" y="855956"/>
            <a:ext cx="22464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3"/>
          </p:nvPr>
        </p:nvSpPr>
        <p:spPr>
          <a:xfrm>
            <a:off x="914400" y="3383280"/>
            <a:ext cx="35661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4"/>
          </p:nvPr>
        </p:nvSpPr>
        <p:spPr>
          <a:xfrm>
            <a:off x="4681727" y="3383280"/>
            <a:ext cx="35661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6007690" y="548797"/>
            <a:ext cx="11892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DADB0D8-3CC6-4D7B-AE22-691DE7CDB8BA}" type="datetime1">
              <a:rPr lang="en-US" smtClean="0"/>
              <a:pPr/>
              <a:t>03/01/2023</a:t>
            </a:fld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6008688" y="855956"/>
            <a:ext cx="22464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6007690" y="548797"/>
            <a:ext cx="11892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05C68-7258-4D65-A66F-3615EF893A97}" type="datetime1">
              <a:rPr lang="en-US" smtClean="0"/>
              <a:pPr/>
              <a:t>03/01/2023</a:t>
            </a:fld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6008688" y="855956"/>
            <a:ext cx="22464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14400" y="1825362"/>
            <a:ext cx="2950800" cy="21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4021752" y="1826709"/>
            <a:ext cx="4207800" cy="44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914400" y="4061095"/>
            <a:ext cx="2950800" cy="22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6007690" y="548797"/>
            <a:ext cx="11892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D228901-8E20-4F9C-8775-5B646B8CB613}" type="datetime1">
              <a:rPr lang="en-US" smtClean="0"/>
              <a:pPr/>
              <a:t>03/01/2023</a:t>
            </a:fld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6008688" y="855956"/>
            <a:ext cx="22464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914400" y="1828800"/>
            <a:ext cx="2953500" cy="21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4191000" y="2286000"/>
            <a:ext cx="4038600" cy="3352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stA="30000" endPos="30000" dist="31750" dir="5400000" fadeDir="5400012" sy="-100000" algn="bl" rotWithShape="0"/>
          </a:effectLst>
        </p:spPr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914400" y="4059936"/>
            <a:ext cx="2953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6007690" y="548797"/>
            <a:ext cx="11892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B736111-FFE8-4731-AEC1-E64B08925731}" type="datetime1">
              <a:rPr lang="en-US" smtClean="0"/>
              <a:pPr/>
              <a:t>03/01/2023</a:t>
            </a:fld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6008688" y="855956"/>
            <a:ext cx="22464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2C32"/>
            </a:gs>
            <a:gs pos="65000">
              <a:srgbClr val="272F36"/>
            </a:gs>
            <a:gs pos="100000">
              <a:srgbClr val="5F6773"/>
            </a:gs>
          </a:gsLst>
          <a:lin ang="5400012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/>
          <p:nvPr/>
        </p:nvSpPr>
        <p:spPr>
          <a:xfrm>
            <a:off x="8435268" y="573807"/>
            <a:ext cx="86100" cy="5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8569419" y="573807"/>
            <a:ext cx="576000" cy="5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6007690" y="548797"/>
            <a:ext cx="11892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7DB988D-E7D8-47B5-A10B-4EA5414F2D2D}" type="datetime1">
              <a:rPr lang="en-US" smtClean="0"/>
              <a:pPr/>
              <a:t>03/01/2023</a:t>
            </a:fld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sldNum" idx="12"/>
          </p:nvPr>
        </p:nvSpPr>
        <p:spPr>
          <a:xfrm>
            <a:off x="7314415" y="548797"/>
            <a:ext cx="941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ftr" idx="11"/>
          </p:nvPr>
        </p:nvSpPr>
        <p:spPr>
          <a:xfrm>
            <a:off x="6008688" y="855956"/>
            <a:ext cx="22464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ctrTitle"/>
          </p:nvPr>
        </p:nvSpPr>
        <p:spPr>
          <a:xfrm>
            <a:off x="899592" y="836712"/>
            <a:ext cx="7704900" cy="19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800"/>
              <a:buFont typeface="Times New Roman"/>
              <a:buNone/>
            </a:pPr>
            <a:r>
              <a:rPr lang="en-IN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Pre-</a:t>
            </a:r>
            <a:r>
              <a:rPr lang="en-IN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requisits</a:t>
            </a:r>
            <a:r>
              <a:rPr lang="en-IN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SIV</a:t>
            </a:r>
            <a:endParaRPr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 flipH="1">
            <a:off x="5238925" y="3429003"/>
            <a:ext cx="2285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IN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Akshata,Gayatri,Arti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1187625" y="1700800"/>
            <a:ext cx="6700200" cy="12243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rotWithShape="0">
              <a:srgbClr val="000000">
                <a:alpha val="2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7954800" y="6560100"/>
            <a:ext cx="1189200" cy="297900"/>
          </a:xfrm>
        </p:spPr>
        <p:txBody>
          <a:bodyPr/>
          <a:lstStyle/>
          <a:p>
            <a:fld id="{8A891FD3-388B-4BD4-B38D-5EA82AA5C4F3}" type="datetime1">
              <a:rPr lang="en-US" smtClean="0"/>
              <a:pPr/>
              <a:t>03/01/2023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202900" y="731677"/>
            <a:ext cx="941100" cy="301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27584" y="548680"/>
            <a:ext cx="73152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Availability of documents need to be check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755576" y="1628800"/>
            <a:ext cx="7531200" cy="3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288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endParaRPr lang="en-IN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8288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endParaRPr lang="en-IN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8288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EC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approval and checklist</a:t>
            </a:r>
            <a:endParaRPr dirty="0"/>
          </a:p>
          <a:p>
            <a:pPr marL="228600" lvl="0" indent="-55879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8288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EC member list as per approval letter</a:t>
            </a:r>
            <a:endParaRPr dirty="0"/>
          </a:p>
          <a:p>
            <a:pPr marL="228600" lvl="0" indent="-55879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8288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EC registration validity date</a:t>
            </a:r>
            <a:endParaRPr dirty="0"/>
          </a:p>
          <a:p>
            <a:pPr marL="228600" lvl="0" indent="-55879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8288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IU and FDA 1572 - signed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7954800" y="6560100"/>
            <a:ext cx="1189200" cy="297900"/>
          </a:xfrm>
        </p:spPr>
        <p:txBody>
          <a:bodyPr/>
          <a:lstStyle/>
          <a:p>
            <a:fld id="{EE658749-A19A-426B-94F2-FDC54C5B50A0}" type="datetime1">
              <a:rPr lang="en-US" smtClean="0"/>
              <a:pPr/>
              <a:t>03/01/2023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202900" y="633203"/>
            <a:ext cx="941100" cy="301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827584" y="404664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827584" y="1700808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288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ICH-GCP E6(R2)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7954800" y="6560100"/>
            <a:ext cx="1189200" cy="297900"/>
          </a:xfrm>
        </p:spPr>
        <p:txBody>
          <a:bodyPr/>
          <a:lstStyle/>
          <a:p>
            <a:fld id="{A859E0E6-768B-4F3D-A1EF-09635CA005BA}" type="datetime1">
              <a:rPr lang="en-US" smtClean="0"/>
              <a:pPr/>
              <a:t>03/01/2023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202900" y="619136"/>
            <a:ext cx="941100" cy="301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2377905" y="2976919"/>
            <a:ext cx="4392600" cy="10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Pinyon Script"/>
              <a:buNone/>
            </a:pPr>
            <a:r>
              <a:rPr lang="en-IN" sz="6000" dirty="0">
                <a:latin typeface="Pinyon Script"/>
                <a:ea typeface="Pinyon Script"/>
                <a:cs typeface="Pinyon Script"/>
                <a:sym typeface="Pinyon Script"/>
              </a:rPr>
              <a:t>Thank You.</a:t>
            </a:r>
            <a:endParaRPr sz="6000" dirty="0"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7954800" y="6560100"/>
            <a:ext cx="1189200" cy="297900"/>
          </a:xfrm>
        </p:spPr>
        <p:txBody>
          <a:bodyPr/>
          <a:lstStyle/>
          <a:p>
            <a:fld id="{211C2696-800E-4DB2-A214-656EEA6E7D8A}" type="datetime1">
              <a:rPr lang="en-US" smtClean="0"/>
              <a:pPr/>
              <a:t>03/01/2023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202900" y="675406"/>
            <a:ext cx="941100" cy="301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IN" dirty="0"/>
          </a:p>
        </p:txBody>
      </p:sp>
      <p:pic>
        <p:nvPicPr>
          <p:cNvPr id="7" name="Picture 6" descr="images (2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496" y="1392701"/>
            <a:ext cx="6457071" cy="43750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043608" y="476672"/>
            <a:ext cx="73449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899592" y="1628800"/>
            <a:ext cx="7185900" cy="3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288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228600" lvl="0" indent="-18288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Purpose of SIV</a:t>
            </a:r>
            <a:endParaRPr dirty="0"/>
          </a:p>
          <a:p>
            <a:pPr marL="228600" lvl="0" indent="-18288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SIV discussion and </a:t>
            </a:r>
            <a:r>
              <a:rPr lang="en-IN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</a:p>
          <a:p>
            <a:pPr marL="228600" lvl="0" indent="-18288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IN" sz="2800" dirty="0" smtClean="0">
                <a:latin typeface="Times New Roman"/>
                <a:cs typeface="Times New Roman"/>
                <a:sym typeface="Times New Roman"/>
              </a:rPr>
              <a:t>Preparing for the Initiation Visit</a:t>
            </a:r>
            <a:endParaRPr dirty="0"/>
          </a:p>
          <a:p>
            <a:pPr marL="228600" lvl="0" indent="-18288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Availability of documents needs to check</a:t>
            </a:r>
            <a:endParaRPr dirty="0"/>
          </a:p>
          <a:p>
            <a:pPr marL="228600" lvl="0" indent="-18288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7954800" y="6377220"/>
            <a:ext cx="1189200" cy="297900"/>
          </a:xfrm>
        </p:spPr>
        <p:txBody>
          <a:bodyPr/>
          <a:lstStyle/>
          <a:p>
            <a:fld id="{303C4B6E-8878-49DF-9054-D56DF68D1331}" type="datetime1">
              <a:rPr lang="en-US" smtClean="0"/>
              <a:pPr/>
              <a:t>03/01/2023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202900" y="675406"/>
            <a:ext cx="941100" cy="301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899592" y="116632"/>
            <a:ext cx="7128900" cy="10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27584" y="1628800"/>
            <a:ext cx="74592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288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Site Initiation Visit :</a:t>
            </a:r>
            <a:endParaRPr dirty="0"/>
          </a:p>
          <a:p>
            <a:pPr marL="4572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A site initiation visit (SIV) or study start-up is an organized meeting to discuss the new protocol before the research project is ready to screen and enrol potential patients. It also serves s training for the protocol of interest. </a:t>
            </a:r>
            <a:endParaRPr dirty="0"/>
          </a:p>
          <a:p>
            <a:pPr marL="4572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8288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SIV is conducted prior to subject/patient recruitment</a:t>
            </a:r>
            <a:endParaRPr dirty="0"/>
          </a:p>
          <a:p>
            <a:pPr marL="228600" lvl="0" indent="-18288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It is conducted by Sponsor/CRO at Research Site</a:t>
            </a:r>
            <a:endParaRPr dirty="0"/>
          </a:p>
          <a:p>
            <a:pPr marL="228600" lvl="0" indent="-55879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7954800" y="6560100"/>
            <a:ext cx="1189200" cy="297900"/>
          </a:xfrm>
        </p:spPr>
        <p:txBody>
          <a:bodyPr/>
          <a:lstStyle/>
          <a:p>
            <a:fld id="{94EF99DF-5081-4586-B2B5-1D399AE18355}" type="datetime1">
              <a:rPr lang="en-US" smtClean="0"/>
              <a:pPr/>
              <a:t>03/01/2023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202900" y="619136"/>
            <a:ext cx="941100" cy="301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899592" y="476672"/>
            <a:ext cx="7531200" cy="7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Purpose of SIV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683568" y="1412776"/>
            <a:ext cx="77769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288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To train PI and site staff on scientific , ethical and practical aspect of the study.</a:t>
            </a:r>
            <a:endParaRPr dirty="0"/>
          </a:p>
          <a:p>
            <a:pPr marL="228600" lvl="0" indent="-55879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8288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To ensure sites correct understanding of the study protocol , study specific sponsor requirements PI`s responsibilities as per ICH-GCP guidelines.</a:t>
            </a:r>
            <a:endParaRPr dirty="0"/>
          </a:p>
          <a:p>
            <a:pPr marL="228600" lvl="0" indent="-55879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8288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To ensure availability of relevant essential documents, and site resources in terms of the staff and facilities and its acceptability prior to study start.</a:t>
            </a:r>
            <a:endParaRPr dirty="0"/>
          </a:p>
          <a:p>
            <a:pPr marL="228600" lvl="0" indent="-55879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8288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To emphasize patient enrolment timeline. </a:t>
            </a:r>
            <a:endParaRPr dirty="0"/>
          </a:p>
          <a:p>
            <a:pPr marL="228600" lvl="0" indent="-55879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7954800" y="6560100"/>
            <a:ext cx="1189200" cy="297900"/>
          </a:xfrm>
        </p:spPr>
        <p:txBody>
          <a:bodyPr/>
          <a:lstStyle/>
          <a:p>
            <a:fld id="{A1A4D3F1-D9D1-4B81-B1CA-A669FF312FAF}" type="datetime1">
              <a:rPr lang="en-US" smtClean="0"/>
              <a:pPr/>
              <a:t>03/01/2023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202900" y="689474"/>
            <a:ext cx="941100" cy="301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874" y="323557"/>
            <a:ext cx="7315200" cy="103882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SIV Discussion and Training</a:t>
            </a:r>
            <a:endParaRPr lang="en-US" sz="3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347763" y="1875704"/>
            <a:ext cx="4434408" cy="4406014"/>
            <a:chOff x="2643184" y="1931975"/>
            <a:chExt cx="4434408" cy="4406014"/>
          </a:xfrm>
        </p:grpSpPr>
        <p:sp>
          <p:nvSpPr>
            <p:cNvPr id="7" name="Freeform 6"/>
            <p:cNvSpPr/>
            <p:nvPr/>
          </p:nvSpPr>
          <p:spPr>
            <a:xfrm>
              <a:off x="4240184" y="1931975"/>
              <a:ext cx="1226343" cy="1226343"/>
            </a:xfrm>
            <a:custGeom>
              <a:avLst/>
              <a:gdLst>
                <a:gd name="connsiteX0" fmla="*/ 0 w 1226343"/>
                <a:gd name="connsiteY0" fmla="*/ 613172 h 1226343"/>
                <a:gd name="connsiteX1" fmla="*/ 179595 w 1226343"/>
                <a:gd name="connsiteY1" fmla="*/ 179594 h 1226343"/>
                <a:gd name="connsiteX2" fmla="*/ 613174 w 1226343"/>
                <a:gd name="connsiteY2" fmla="*/ 1 h 1226343"/>
                <a:gd name="connsiteX3" fmla="*/ 1046752 w 1226343"/>
                <a:gd name="connsiteY3" fmla="*/ 179596 h 1226343"/>
                <a:gd name="connsiteX4" fmla="*/ 1226345 w 1226343"/>
                <a:gd name="connsiteY4" fmla="*/ 613175 h 1226343"/>
                <a:gd name="connsiteX5" fmla="*/ 1046751 w 1226343"/>
                <a:gd name="connsiteY5" fmla="*/ 1046753 h 1226343"/>
                <a:gd name="connsiteX6" fmla="*/ 613173 w 1226343"/>
                <a:gd name="connsiteY6" fmla="*/ 1226347 h 1226343"/>
                <a:gd name="connsiteX7" fmla="*/ 179595 w 1226343"/>
                <a:gd name="connsiteY7" fmla="*/ 1046753 h 1226343"/>
                <a:gd name="connsiteX8" fmla="*/ 1 w 1226343"/>
                <a:gd name="connsiteY8" fmla="*/ 613175 h 1226343"/>
                <a:gd name="connsiteX9" fmla="*/ 0 w 1226343"/>
                <a:gd name="connsiteY9" fmla="*/ 613172 h 122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6343" h="1226343">
                  <a:moveTo>
                    <a:pt x="0" y="613172"/>
                  </a:moveTo>
                  <a:cubicBezTo>
                    <a:pt x="0" y="450549"/>
                    <a:pt x="64602" y="294586"/>
                    <a:pt x="179595" y="179594"/>
                  </a:cubicBezTo>
                  <a:cubicBezTo>
                    <a:pt x="294587" y="64602"/>
                    <a:pt x="450550" y="0"/>
                    <a:pt x="613174" y="1"/>
                  </a:cubicBezTo>
                  <a:cubicBezTo>
                    <a:pt x="775797" y="1"/>
                    <a:pt x="931760" y="64603"/>
                    <a:pt x="1046752" y="179596"/>
                  </a:cubicBezTo>
                  <a:cubicBezTo>
                    <a:pt x="1161744" y="294588"/>
                    <a:pt x="1226346" y="450551"/>
                    <a:pt x="1226345" y="613175"/>
                  </a:cubicBezTo>
                  <a:cubicBezTo>
                    <a:pt x="1226345" y="775798"/>
                    <a:pt x="1161743" y="931761"/>
                    <a:pt x="1046751" y="1046753"/>
                  </a:cubicBezTo>
                  <a:cubicBezTo>
                    <a:pt x="931759" y="1161745"/>
                    <a:pt x="775796" y="1226347"/>
                    <a:pt x="613173" y="1226347"/>
                  </a:cubicBezTo>
                  <a:cubicBezTo>
                    <a:pt x="450550" y="1226347"/>
                    <a:pt x="294587" y="1161745"/>
                    <a:pt x="179595" y="1046753"/>
                  </a:cubicBezTo>
                  <a:cubicBezTo>
                    <a:pt x="64603" y="931761"/>
                    <a:pt x="1" y="775798"/>
                    <a:pt x="1" y="613175"/>
                  </a:cubicBezTo>
                  <a:cubicBezTo>
                    <a:pt x="1" y="613174"/>
                    <a:pt x="0" y="613173"/>
                    <a:pt x="0" y="613172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12614" tIns="212614" rIns="212614" bIns="212614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 Protocol training</a:t>
              </a:r>
              <a:endParaRPr lang="en-US" sz="2600" b="1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241301" y="5111646"/>
              <a:ext cx="1226343" cy="1226343"/>
            </a:xfrm>
            <a:custGeom>
              <a:avLst/>
              <a:gdLst>
                <a:gd name="connsiteX0" fmla="*/ 0 w 1226343"/>
                <a:gd name="connsiteY0" fmla="*/ 613172 h 1226343"/>
                <a:gd name="connsiteX1" fmla="*/ 179595 w 1226343"/>
                <a:gd name="connsiteY1" fmla="*/ 179594 h 1226343"/>
                <a:gd name="connsiteX2" fmla="*/ 613174 w 1226343"/>
                <a:gd name="connsiteY2" fmla="*/ 1 h 1226343"/>
                <a:gd name="connsiteX3" fmla="*/ 1046752 w 1226343"/>
                <a:gd name="connsiteY3" fmla="*/ 179596 h 1226343"/>
                <a:gd name="connsiteX4" fmla="*/ 1226345 w 1226343"/>
                <a:gd name="connsiteY4" fmla="*/ 613175 h 1226343"/>
                <a:gd name="connsiteX5" fmla="*/ 1046751 w 1226343"/>
                <a:gd name="connsiteY5" fmla="*/ 1046753 h 1226343"/>
                <a:gd name="connsiteX6" fmla="*/ 613173 w 1226343"/>
                <a:gd name="connsiteY6" fmla="*/ 1226347 h 1226343"/>
                <a:gd name="connsiteX7" fmla="*/ 179595 w 1226343"/>
                <a:gd name="connsiteY7" fmla="*/ 1046753 h 1226343"/>
                <a:gd name="connsiteX8" fmla="*/ 1 w 1226343"/>
                <a:gd name="connsiteY8" fmla="*/ 613175 h 1226343"/>
                <a:gd name="connsiteX9" fmla="*/ 0 w 1226343"/>
                <a:gd name="connsiteY9" fmla="*/ 613172 h 122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6343" h="1226343">
                  <a:moveTo>
                    <a:pt x="0" y="613172"/>
                  </a:moveTo>
                  <a:cubicBezTo>
                    <a:pt x="0" y="450549"/>
                    <a:pt x="64602" y="294586"/>
                    <a:pt x="179595" y="179594"/>
                  </a:cubicBezTo>
                  <a:cubicBezTo>
                    <a:pt x="294587" y="64602"/>
                    <a:pt x="450550" y="0"/>
                    <a:pt x="613174" y="1"/>
                  </a:cubicBezTo>
                  <a:cubicBezTo>
                    <a:pt x="775797" y="1"/>
                    <a:pt x="931760" y="64603"/>
                    <a:pt x="1046752" y="179596"/>
                  </a:cubicBezTo>
                  <a:cubicBezTo>
                    <a:pt x="1161744" y="294588"/>
                    <a:pt x="1226346" y="450551"/>
                    <a:pt x="1226345" y="613175"/>
                  </a:cubicBezTo>
                  <a:cubicBezTo>
                    <a:pt x="1226345" y="775798"/>
                    <a:pt x="1161743" y="931761"/>
                    <a:pt x="1046751" y="1046753"/>
                  </a:cubicBezTo>
                  <a:cubicBezTo>
                    <a:pt x="931759" y="1161745"/>
                    <a:pt x="775796" y="1226347"/>
                    <a:pt x="613173" y="1226347"/>
                  </a:cubicBezTo>
                  <a:cubicBezTo>
                    <a:pt x="450550" y="1226347"/>
                    <a:pt x="294587" y="1161745"/>
                    <a:pt x="179595" y="1046753"/>
                  </a:cubicBezTo>
                  <a:cubicBezTo>
                    <a:pt x="64603" y="931761"/>
                    <a:pt x="1" y="775798"/>
                    <a:pt x="1" y="613175"/>
                  </a:cubicBezTo>
                  <a:cubicBezTo>
                    <a:pt x="1" y="613174"/>
                    <a:pt x="0" y="613173"/>
                    <a:pt x="0" y="613172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12614" tIns="212614" rIns="212614" bIns="212614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Subject recruitment&amp; screening</a:t>
              </a:r>
              <a:endParaRPr lang="en-US" sz="12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851249" y="2743082"/>
              <a:ext cx="1226343" cy="1226343"/>
            </a:xfrm>
            <a:custGeom>
              <a:avLst/>
              <a:gdLst>
                <a:gd name="connsiteX0" fmla="*/ 0 w 1226343"/>
                <a:gd name="connsiteY0" fmla="*/ 613172 h 1226343"/>
                <a:gd name="connsiteX1" fmla="*/ 179595 w 1226343"/>
                <a:gd name="connsiteY1" fmla="*/ 179594 h 1226343"/>
                <a:gd name="connsiteX2" fmla="*/ 613174 w 1226343"/>
                <a:gd name="connsiteY2" fmla="*/ 1 h 1226343"/>
                <a:gd name="connsiteX3" fmla="*/ 1046752 w 1226343"/>
                <a:gd name="connsiteY3" fmla="*/ 179596 h 1226343"/>
                <a:gd name="connsiteX4" fmla="*/ 1226345 w 1226343"/>
                <a:gd name="connsiteY4" fmla="*/ 613175 h 1226343"/>
                <a:gd name="connsiteX5" fmla="*/ 1046751 w 1226343"/>
                <a:gd name="connsiteY5" fmla="*/ 1046753 h 1226343"/>
                <a:gd name="connsiteX6" fmla="*/ 613173 w 1226343"/>
                <a:gd name="connsiteY6" fmla="*/ 1226347 h 1226343"/>
                <a:gd name="connsiteX7" fmla="*/ 179595 w 1226343"/>
                <a:gd name="connsiteY7" fmla="*/ 1046753 h 1226343"/>
                <a:gd name="connsiteX8" fmla="*/ 1 w 1226343"/>
                <a:gd name="connsiteY8" fmla="*/ 613175 h 1226343"/>
                <a:gd name="connsiteX9" fmla="*/ 0 w 1226343"/>
                <a:gd name="connsiteY9" fmla="*/ 613172 h 122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6343" h="1226343">
                  <a:moveTo>
                    <a:pt x="0" y="613172"/>
                  </a:moveTo>
                  <a:cubicBezTo>
                    <a:pt x="0" y="450549"/>
                    <a:pt x="64602" y="294586"/>
                    <a:pt x="179595" y="179594"/>
                  </a:cubicBezTo>
                  <a:cubicBezTo>
                    <a:pt x="294587" y="64602"/>
                    <a:pt x="450550" y="0"/>
                    <a:pt x="613174" y="1"/>
                  </a:cubicBezTo>
                  <a:cubicBezTo>
                    <a:pt x="775797" y="1"/>
                    <a:pt x="931760" y="64603"/>
                    <a:pt x="1046752" y="179596"/>
                  </a:cubicBezTo>
                  <a:cubicBezTo>
                    <a:pt x="1161744" y="294588"/>
                    <a:pt x="1226346" y="450551"/>
                    <a:pt x="1226345" y="613175"/>
                  </a:cubicBezTo>
                  <a:cubicBezTo>
                    <a:pt x="1226345" y="775798"/>
                    <a:pt x="1161743" y="931761"/>
                    <a:pt x="1046751" y="1046753"/>
                  </a:cubicBezTo>
                  <a:cubicBezTo>
                    <a:pt x="931759" y="1161745"/>
                    <a:pt x="775796" y="1226347"/>
                    <a:pt x="613173" y="1226347"/>
                  </a:cubicBezTo>
                  <a:cubicBezTo>
                    <a:pt x="450550" y="1226347"/>
                    <a:pt x="294587" y="1161745"/>
                    <a:pt x="179595" y="1046753"/>
                  </a:cubicBezTo>
                  <a:cubicBezTo>
                    <a:pt x="64603" y="931761"/>
                    <a:pt x="1" y="775798"/>
                    <a:pt x="1" y="613175"/>
                  </a:cubicBezTo>
                  <a:cubicBezTo>
                    <a:pt x="1" y="613174"/>
                    <a:pt x="0" y="613173"/>
                    <a:pt x="0" y="613172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12614" tIns="212614" rIns="212614" bIns="212614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Study procedures </a:t>
              </a:r>
              <a:endParaRPr lang="en-US" sz="12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643184" y="4389002"/>
              <a:ext cx="1226343" cy="1226343"/>
            </a:xfrm>
            <a:custGeom>
              <a:avLst/>
              <a:gdLst>
                <a:gd name="connsiteX0" fmla="*/ 0 w 1226343"/>
                <a:gd name="connsiteY0" fmla="*/ 613172 h 1226343"/>
                <a:gd name="connsiteX1" fmla="*/ 179595 w 1226343"/>
                <a:gd name="connsiteY1" fmla="*/ 179594 h 1226343"/>
                <a:gd name="connsiteX2" fmla="*/ 613174 w 1226343"/>
                <a:gd name="connsiteY2" fmla="*/ 1 h 1226343"/>
                <a:gd name="connsiteX3" fmla="*/ 1046752 w 1226343"/>
                <a:gd name="connsiteY3" fmla="*/ 179596 h 1226343"/>
                <a:gd name="connsiteX4" fmla="*/ 1226345 w 1226343"/>
                <a:gd name="connsiteY4" fmla="*/ 613175 h 1226343"/>
                <a:gd name="connsiteX5" fmla="*/ 1046751 w 1226343"/>
                <a:gd name="connsiteY5" fmla="*/ 1046753 h 1226343"/>
                <a:gd name="connsiteX6" fmla="*/ 613173 w 1226343"/>
                <a:gd name="connsiteY6" fmla="*/ 1226347 h 1226343"/>
                <a:gd name="connsiteX7" fmla="*/ 179595 w 1226343"/>
                <a:gd name="connsiteY7" fmla="*/ 1046753 h 1226343"/>
                <a:gd name="connsiteX8" fmla="*/ 1 w 1226343"/>
                <a:gd name="connsiteY8" fmla="*/ 613175 h 1226343"/>
                <a:gd name="connsiteX9" fmla="*/ 0 w 1226343"/>
                <a:gd name="connsiteY9" fmla="*/ 613172 h 122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6343" h="1226343">
                  <a:moveTo>
                    <a:pt x="0" y="613172"/>
                  </a:moveTo>
                  <a:cubicBezTo>
                    <a:pt x="0" y="450549"/>
                    <a:pt x="64602" y="294586"/>
                    <a:pt x="179595" y="179594"/>
                  </a:cubicBezTo>
                  <a:cubicBezTo>
                    <a:pt x="294587" y="64602"/>
                    <a:pt x="450550" y="0"/>
                    <a:pt x="613174" y="1"/>
                  </a:cubicBezTo>
                  <a:cubicBezTo>
                    <a:pt x="775797" y="1"/>
                    <a:pt x="931760" y="64603"/>
                    <a:pt x="1046752" y="179596"/>
                  </a:cubicBezTo>
                  <a:cubicBezTo>
                    <a:pt x="1161744" y="294588"/>
                    <a:pt x="1226346" y="450551"/>
                    <a:pt x="1226345" y="613175"/>
                  </a:cubicBezTo>
                  <a:cubicBezTo>
                    <a:pt x="1226345" y="775798"/>
                    <a:pt x="1161743" y="931761"/>
                    <a:pt x="1046751" y="1046753"/>
                  </a:cubicBezTo>
                  <a:cubicBezTo>
                    <a:pt x="931759" y="1161745"/>
                    <a:pt x="775796" y="1226347"/>
                    <a:pt x="613173" y="1226347"/>
                  </a:cubicBezTo>
                  <a:cubicBezTo>
                    <a:pt x="450550" y="1226347"/>
                    <a:pt x="294587" y="1161745"/>
                    <a:pt x="179595" y="1046753"/>
                  </a:cubicBezTo>
                  <a:cubicBezTo>
                    <a:pt x="64603" y="931761"/>
                    <a:pt x="1" y="775798"/>
                    <a:pt x="1" y="613175"/>
                  </a:cubicBezTo>
                  <a:cubicBezTo>
                    <a:pt x="1" y="613174"/>
                    <a:pt x="0" y="613173"/>
                    <a:pt x="0" y="613172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12614" tIns="212614" rIns="212614" bIns="212614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Informed consent </a:t>
              </a:r>
            </a:p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&amp;</a:t>
              </a:r>
            </a:p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 Essential  Documents</a:t>
              </a:r>
              <a:endParaRPr lang="en-US" sz="12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650288" y="2677933"/>
              <a:ext cx="1226343" cy="1226343"/>
            </a:xfrm>
            <a:custGeom>
              <a:avLst/>
              <a:gdLst>
                <a:gd name="connsiteX0" fmla="*/ 0 w 1226343"/>
                <a:gd name="connsiteY0" fmla="*/ 613172 h 1226343"/>
                <a:gd name="connsiteX1" fmla="*/ 179595 w 1226343"/>
                <a:gd name="connsiteY1" fmla="*/ 179594 h 1226343"/>
                <a:gd name="connsiteX2" fmla="*/ 613174 w 1226343"/>
                <a:gd name="connsiteY2" fmla="*/ 1 h 1226343"/>
                <a:gd name="connsiteX3" fmla="*/ 1046752 w 1226343"/>
                <a:gd name="connsiteY3" fmla="*/ 179596 h 1226343"/>
                <a:gd name="connsiteX4" fmla="*/ 1226345 w 1226343"/>
                <a:gd name="connsiteY4" fmla="*/ 613175 h 1226343"/>
                <a:gd name="connsiteX5" fmla="*/ 1046751 w 1226343"/>
                <a:gd name="connsiteY5" fmla="*/ 1046753 h 1226343"/>
                <a:gd name="connsiteX6" fmla="*/ 613173 w 1226343"/>
                <a:gd name="connsiteY6" fmla="*/ 1226347 h 1226343"/>
                <a:gd name="connsiteX7" fmla="*/ 179595 w 1226343"/>
                <a:gd name="connsiteY7" fmla="*/ 1046753 h 1226343"/>
                <a:gd name="connsiteX8" fmla="*/ 1 w 1226343"/>
                <a:gd name="connsiteY8" fmla="*/ 613175 h 1226343"/>
                <a:gd name="connsiteX9" fmla="*/ 0 w 1226343"/>
                <a:gd name="connsiteY9" fmla="*/ 613172 h 122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6343" h="1226343">
                  <a:moveTo>
                    <a:pt x="0" y="613172"/>
                  </a:moveTo>
                  <a:cubicBezTo>
                    <a:pt x="0" y="450549"/>
                    <a:pt x="64602" y="294586"/>
                    <a:pt x="179595" y="179594"/>
                  </a:cubicBezTo>
                  <a:cubicBezTo>
                    <a:pt x="294587" y="64602"/>
                    <a:pt x="450550" y="0"/>
                    <a:pt x="613174" y="1"/>
                  </a:cubicBezTo>
                  <a:cubicBezTo>
                    <a:pt x="775797" y="1"/>
                    <a:pt x="931760" y="64603"/>
                    <a:pt x="1046752" y="179596"/>
                  </a:cubicBezTo>
                  <a:cubicBezTo>
                    <a:pt x="1161744" y="294588"/>
                    <a:pt x="1226346" y="450551"/>
                    <a:pt x="1226345" y="613175"/>
                  </a:cubicBezTo>
                  <a:cubicBezTo>
                    <a:pt x="1226345" y="775798"/>
                    <a:pt x="1161743" y="931761"/>
                    <a:pt x="1046751" y="1046753"/>
                  </a:cubicBezTo>
                  <a:cubicBezTo>
                    <a:pt x="931759" y="1161745"/>
                    <a:pt x="775796" y="1226347"/>
                    <a:pt x="613173" y="1226347"/>
                  </a:cubicBezTo>
                  <a:cubicBezTo>
                    <a:pt x="450550" y="1226347"/>
                    <a:pt x="294587" y="1161745"/>
                    <a:pt x="179595" y="1046753"/>
                  </a:cubicBezTo>
                  <a:cubicBezTo>
                    <a:pt x="64603" y="931761"/>
                    <a:pt x="1" y="775798"/>
                    <a:pt x="1" y="613175"/>
                  </a:cubicBezTo>
                  <a:cubicBezTo>
                    <a:pt x="1" y="613174"/>
                    <a:pt x="0" y="613173"/>
                    <a:pt x="0" y="613172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12614" tIns="212614" rIns="212614" bIns="212614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collection and AE/SAE reporting</a:t>
              </a:r>
              <a:endParaRPr lang="en-US" sz="1200" kern="1200" dirty="0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474720" y="3418450"/>
            <a:ext cx="2222695" cy="1406281"/>
          </a:xfrm>
          <a:custGeom>
            <a:avLst/>
            <a:gdLst>
              <a:gd name="connsiteX0" fmla="*/ 0 w 1226343"/>
              <a:gd name="connsiteY0" fmla="*/ 613172 h 1226343"/>
              <a:gd name="connsiteX1" fmla="*/ 179595 w 1226343"/>
              <a:gd name="connsiteY1" fmla="*/ 179594 h 1226343"/>
              <a:gd name="connsiteX2" fmla="*/ 613174 w 1226343"/>
              <a:gd name="connsiteY2" fmla="*/ 1 h 1226343"/>
              <a:gd name="connsiteX3" fmla="*/ 1046752 w 1226343"/>
              <a:gd name="connsiteY3" fmla="*/ 179596 h 1226343"/>
              <a:gd name="connsiteX4" fmla="*/ 1226345 w 1226343"/>
              <a:gd name="connsiteY4" fmla="*/ 613175 h 1226343"/>
              <a:gd name="connsiteX5" fmla="*/ 1046751 w 1226343"/>
              <a:gd name="connsiteY5" fmla="*/ 1046753 h 1226343"/>
              <a:gd name="connsiteX6" fmla="*/ 613173 w 1226343"/>
              <a:gd name="connsiteY6" fmla="*/ 1226347 h 1226343"/>
              <a:gd name="connsiteX7" fmla="*/ 179595 w 1226343"/>
              <a:gd name="connsiteY7" fmla="*/ 1046753 h 1226343"/>
              <a:gd name="connsiteX8" fmla="*/ 1 w 1226343"/>
              <a:gd name="connsiteY8" fmla="*/ 613175 h 1226343"/>
              <a:gd name="connsiteX9" fmla="*/ 0 w 1226343"/>
              <a:gd name="connsiteY9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450549"/>
                  <a:pt x="64602" y="294586"/>
                  <a:pt x="179595" y="179594"/>
                </a:cubicBezTo>
                <a:cubicBezTo>
                  <a:pt x="294587" y="64602"/>
                  <a:pt x="450550" y="0"/>
                  <a:pt x="613174" y="1"/>
                </a:cubicBezTo>
                <a:cubicBezTo>
                  <a:pt x="775797" y="1"/>
                  <a:pt x="931760" y="64603"/>
                  <a:pt x="1046752" y="179596"/>
                </a:cubicBezTo>
                <a:cubicBezTo>
                  <a:pt x="1161744" y="294588"/>
                  <a:pt x="1226346" y="450551"/>
                  <a:pt x="1226345" y="613175"/>
                </a:cubicBezTo>
                <a:cubicBezTo>
                  <a:pt x="1226345" y="775798"/>
                  <a:pt x="1161743" y="931761"/>
                  <a:pt x="1046751" y="1046753"/>
                </a:cubicBezTo>
                <a:cubicBezTo>
                  <a:pt x="931759" y="1161745"/>
                  <a:pt x="775796" y="1226347"/>
                  <a:pt x="613173" y="1226347"/>
                </a:cubicBezTo>
                <a:cubicBezTo>
                  <a:pt x="450550" y="1226347"/>
                  <a:pt x="294587" y="1161745"/>
                  <a:pt x="179595" y="1046753"/>
                </a:cubicBezTo>
                <a:cubicBezTo>
                  <a:pt x="64603" y="931761"/>
                  <a:pt x="1" y="775798"/>
                  <a:pt x="1" y="613175"/>
                </a:cubicBezTo>
                <a:cubicBezTo>
                  <a:pt x="1" y="613174"/>
                  <a:pt x="0" y="613173"/>
                  <a:pt x="0" y="613172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212614" tIns="212614" rIns="212614" bIns="212614" numCol="1" spcCol="1270" anchor="ctr" anchorCtr="0">
            <a:no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Site</a:t>
            </a:r>
          </a:p>
          <a:p>
            <a:pPr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 initiation</a:t>
            </a:r>
          </a:p>
          <a:p>
            <a:pPr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visit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5505050" y="4363713"/>
            <a:ext cx="1226343" cy="1226343"/>
          </a:xfrm>
          <a:custGeom>
            <a:avLst/>
            <a:gdLst>
              <a:gd name="connsiteX0" fmla="*/ 0 w 1226343"/>
              <a:gd name="connsiteY0" fmla="*/ 613172 h 1226343"/>
              <a:gd name="connsiteX1" fmla="*/ 179595 w 1226343"/>
              <a:gd name="connsiteY1" fmla="*/ 179594 h 1226343"/>
              <a:gd name="connsiteX2" fmla="*/ 613174 w 1226343"/>
              <a:gd name="connsiteY2" fmla="*/ 1 h 1226343"/>
              <a:gd name="connsiteX3" fmla="*/ 1046752 w 1226343"/>
              <a:gd name="connsiteY3" fmla="*/ 179596 h 1226343"/>
              <a:gd name="connsiteX4" fmla="*/ 1226345 w 1226343"/>
              <a:gd name="connsiteY4" fmla="*/ 613175 h 1226343"/>
              <a:gd name="connsiteX5" fmla="*/ 1046751 w 1226343"/>
              <a:gd name="connsiteY5" fmla="*/ 1046753 h 1226343"/>
              <a:gd name="connsiteX6" fmla="*/ 613173 w 1226343"/>
              <a:gd name="connsiteY6" fmla="*/ 1226347 h 1226343"/>
              <a:gd name="connsiteX7" fmla="*/ 179595 w 1226343"/>
              <a:gd name="connsiteY7" fmla="*/ 1046753 h 1226343"/>
              <a:gd name="connsiteX8" fmla="*/ 1 w 1226343"/>
              <a:gd name="connsiteY8" fmla="*/ 613175 h 1226343"/>
              <a:gd name="connsiteX9" fmla="*/ 0 w 1226343"/>
              <a:gd name="connsiteY9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450549"/>
                  <a:pt x="64602" y="294586"/>
                  <a:pt x="179595" y="179594"/>
                </a:cubicBezTo>
                <a:cubicBezTo>
                  <a:pt x="294587" y="64602"/>
                  <a:pt x="450550" y="0"/>
                  <a:pt x="613174" y="1"/>
                </a:cubicBezTo>
                <a:cubicBezTo>
                  <a:pt x="775797" y="1"/>
                  <a:pt x="931760" y="64603"/>
                  <a:pt x="1046752" y="179596"/>
                </a:cubicBezTo>
                <a:cubicBezTo>
                  <a:pt x="1161744" y="294588"/>
                  <a:pt x="1226346" y="450551"/>
                  <a:pt x="1226345" y="613175"/>
                </a:cubicBezTo>
                <a:cubicBezTo>
                  <a:pt x="1226345" y="775798"/>
                  <a:pt x="1161743" y="931761"/>
                  <a:pt x="1046751" y="1046753"/>
                </a:cubicBezTo>
                <a:cubicBezTo>
                  <a:pt x="931759" y="1161745"/>
                  <a:pt x="775796" y="1226347"/>
                  <a:pt x="613173" y="1226347"/>
                </a:cubicBezTo>
                <a:cubicBezTo>
                  <a:pt x="450550" y="1226347"/>
                  <a:pt x="294587" y="1161745"/>
                  <a:pt x="179595" y="1046753"/>
                </a:cubicBezTo>
                <a:cubicBezTo>
                  <a:pt x="64603" y="931761"/>
                  <a:pt x="1" y="775798"/>
                  <a:pt x="1" y="613175"/>
                </a:cubicBezTo>
                <a:cubicBezTo>
                  <a:pt x="1" y="613174"/>
                  <a:pt x="0" y="613173"/>
                  <a:pt x="0" y="613172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212614" tIns="212614" rIns="212614" bIns="212614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IP  Training</a:t>
            </a:r>
            <a:endParaRPr lang="en-US" sz="1200" kern="12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idx="10"/>
          </p:nvPr>
        </p:nvSpPr>
        <p:spPr>
          <a:xfrm>
            <a:off x="7954800" y="6560100"/>
            <a:ext cx="1189200" cy="297900"/>
          </a:xfrm>
        </p:spPr>
        <p:txBody>
          <a:bodyPr/>
          <a:lstStyle/>
          <a:p>
            <a:fld id="{4E8BBA45-2D99-4E08-A2CA-145CC3EDD352}" type="datetime1">
              <a:rPr lang="en-US" smtClean="0"/>
              <a:pPr/>
              <a:t>03/01/2023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idx="12"/>
          </p:nvPr>
        </p:nvSpPr>
        <p:spPr>
          <a:xfrm>
            <a:off x="8202900" y="647270"/>
            <a:ext cx="941100" cy="301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60" y="334894"/>
            <a:ext cx="7315200" cy="11541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Preparing for the Initiation Visit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278966"/>
            <a:ext cx="7315200" cy="4030267"/>
          </a:xfrm>
        </p:spPr>
        <p:txBody>
          <a:bodyPr/>
          <a:lstStyle/>
          <a:p>
            <a:r>
              <a:rPr lang="en-US" dirty="0" smtClean="0"/>
              <a:t>A meeting room should be available</a:t>
            </a:r>
          </a:p>
          <a:p>
            <a:endParaRPr lang="en-US" dirty="0" smtClean="0"/>
          </a:p>
          <a:p>
            <a:r>
              <a:rPr lang="en-US" dirty="0" smtClean="0"/>
              <a:t>A site checklist is used by the monitor or trial coordinator to ensure that all items have been covered during the initiation visit.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7954800" y="6560100"/>
            <a:ext cx="1189200" cy="297900"/>
          </a:xfrm>
        </p:spPr>
        <p:txBody>
          <a:bodyPr/>
          <a:lstStyle/>
          <a:p>
            <a:fld id="{10406EAB-D745-4004-B552-3C05B705964C}" type="datetime1">
              <a:rPr lang="en-US" smtClean="0"/>
              <a:pPr/>
              <a:t>03/01/2023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202900" y="633203"/>
            <a:ext cx="941100" cy="301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IN" dirty="0"/>
          </a:p>
        </p:txBody>
      </p:sp>
      <p:pic>
        <p:nvPicPr>
          <p:cNvPr id="7" name="Picture 6" descr="download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02" y="4007533"/>
            <a:ext cx="4698609" cy="24565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58" y="407963"/>
            <a:ext cx="7315200" cy="96848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Preparing for the Initiation Visit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250830"/>
            <a:ext cx="7315200" cy="421314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monitor should check that all regulatory documents have been retrieved prior to the meeting.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All trial staff should also be available at the visit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7954800" y="6560100"/>
            <a:ext cx="1189200" cy="297900"/>
          </a:xfrm>
        </p:spPr>
        <p:txBody>
          <a:bodyPr/>
          <a:lstStyle/>
          <a:p>
            <a:fld id="{B95D49C5-9B5A-4B87-A091-6D172E7075D2}" type="datetime1">
              <a:rPr lang="en-US" smtClean="0"/>
              <a:pPr/>
              <a:t>03/01/2023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202900" y="675406"/>
            <a:ext cx="941100" cy="301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IN" dirty="0"/>
          </a:p>
        </p:txBody>
      </p:sp>
      <p:pic>
        <p:nvPicPr>
          <p:cNvPr id="6" name="Picture 5" descr="images (16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834" y="4332851"/>
            <a:ext cx="4235401" cy="20942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755576" y="476672"/>
            <a:ext cx="73152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None/>
            </a:pP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Availability of documents need to be check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27584" y="1628800"/>
            <a:ext cx="7401900" cy="3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288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endParaRPr lang="en-IN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8288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endParaRPr lang="en-IN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8288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CDA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signed date</a:t>
            </a:r>
            <a:endParaRPr dirty="0"/>
          </a:p>
          <a:p>
            <a:pPr marL="228600" lvl="0" indent="-55879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8288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PSP signed date</a:t>
            </a:r>
            <a:endParaRPr dirty="0"/>
          </a:p>
          <a:p>
            <a:pPr marL="228600" lvl="0" indent="-55879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8288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IB and signature page </a:t>
            </a:r>
            <a:endParaRPr dirty="0"/>
          </a:p>
          <a:p>
            <a:pPr marL="228600" lvl="0" indent="-55879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8288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Signed and valid PI CV and MRC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7954800" y="6560100"/>
            <a:ext cx="1189200" cy="297900"/>
          </a:xfrm>
        </p:spPr>
        <p:txBody>
          <a:bodyPr/>
          <a:lstStyle/>
          <a:p>
            <a:fld id="{ACEB12B7-2AB6-43DA-A788-D96085723B63}" type="datetime1">
              <a:rPr lang="en-US" smtClean="0"/>
              <a:pPr/>
              <a:t>03/01/2023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202900" y="647271"/>
            <a:ext cx="941100" cy="301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IN"/>
          </a:p>
        </p:txBody>
      </p:sp>
      <p:pic>
        <p:nvPicPr>
          <p:cNvPr id="6" name="Picture 5" descr="images (10).jpg"/>
          <p:cNvPicPr>
            <a:picLocks noChangeAspect="1"/>
          </p:cNvPicPr>
          <p:nvPr/>
        </p:nvPicPr>
        <p:blipFill>
          <a:blip r:embed="rId3"/>
          <a:srcRect r="8079"/>
          <a:stretch>
            <a:fillRect/>
          </a:stretch>
        </p:blipFill>
        <p:spPr>
          <a:xfrm>
            <a:off x="6231988" y="4322592"/>
            <a:ext cx="2700997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755576" y="620688"/>
            <a:ext cx="7459200" cy="7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Availability of documents need to be check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755576" y="1700808"/>
            <a:ext cx="7473900" cy="3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288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endParaRPr lang="en-IN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8288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endParaRPr lang="en-IN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8288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Singed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and valid sub-I CV and MRC</a:t>
            </a:r>
            <a:endParaRPr dirty="0"/>
          </a:p>
          <a:p>
            <a:pPr marL="228600" lvl="0" indent="-55879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8288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Signed and valid FD-PI and Singed CTA</a:t>
            </a:r>
            <a:endParaRPr dirty="0"/>
          </a:p>
          <a:p>
            <a:pPr marL="228600" lvl="0" indent="-55879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8288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Insurance certificate-EC notification/approval</a:t>
            </a:r>
            <a:endParaRPr dirty="0"/>
          </a:p>
          <a:p>
            <a:pPr marL="228600" lvl="0" indent="-55879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8288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EC approved ICF – all languages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7954800" y="6560100"/>
            <a:ext cx="1189200" cy="297900"/>
          </a:xfrm>
        </p:spPr>
        <p:txBody>
          <a:bodyPr/>
          <a:lstStyle/>
          <a:p>
            <a:fld id="{8F39FAE8-4598-4F7C-87F2-6E9397A95781}" type="datetime1">
              <a:rPr lang="en-US" smtClean="0"/>
              <a:pPr/>
              <a:t>03/01/2023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202900" y="717609"/>
            <a:ext cx="941100" cy="3018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rgbClr val="000000"/>
      </a:dk1>
      <a:lt1>
        <a:srgbClr val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On-screen Show (4:3)</PresentationFormat>
  <Paragraphs>101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     Pre-requisits for SIV</vt:lpstr>
      <vt:lpstr>Content</vt:lpstr>
      <vt:lpstr>Introduction</vt:lpstr>
      <vt:lpstr>Purpose of SIV</vt:lpstr>
      <vt:lpstr>SIV Discussion and Training</vt:lpstr>
      <vt:lpstr>Preparing for the Initiation Visit</vt:lpstr>
      <vt:lpstr>Preparing for the Initiation Visit</vt:lpstr>
      <vt:lpstr>Availability of documents need to be check</vt:lpstr>
      <vt:lpstr>Availability of documents need to be check</vt:lpstr>
      <vt:lpstr>Availability of documents need to be check</vt:lpstr>
      <vt:lpstr>References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Pre-requisits for SIV</dc:title>
  <dc:creator>Shraddha</dc:creator>
  <cp:lastModifiedBy>Shraddha</cp:lastModifiedBy>
  <cp:revision>1</cp:revision>
  <dcterms:modified xsi:type="dcterms:W3CDTF">2023-01-03T14:52:00Z</dcterms:modified>
</cp:coreProperties>
</file>