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8425A-71C4-41CE-8909-F32681D14D30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531E3-8760-47DD-B979-159F7741F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4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31E3-8760-47DD-B979-159F7741F9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79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AABCFBC-ED08-47AF-9EC9-39A0F4F20EE0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6971-9486-4830-84A8-17407E29F89F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0F8E-7BE4-4BB2-AF51-F0A8E712640E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2CD2-617F-4397-A44B-162EC1E16978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1BB6-B79F-49E0-B684-C54869F5FF67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BA5D-9CC1-4539-B0CE-A0EE045B7049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9165-A362-4F99-8EE3-924FE1571B7A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2BDE-73A8-40D7-BEB7-3015A867D765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AA1-6FA8-48B6-B3B0-8EA6EB2A96CD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C010-D240-43C1-8E1F-283E61D504CB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E0B3-1142-4623-818C-CA68AFB800AC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756-9BCD-4AD4-914E-6B5286649165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32CC-0657-4ACA-A26D-EE8CECDEE711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2F8-91BB-4789-87D2-D82D18AD5CAE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D64-076B-4502-9526-E47C9EB6DEEF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8FB6-95E2-458B-9CAA-9CA6A3F3A9C6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5C9D58-3574-42EC-82A6-2B25C95F6B1C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Confidential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266682"/>
            <a:ext cx="8825658" cy="1493268"/>
          </a:xfrm>
        </p:spPr>
        <p:txBody>
          <a:bodyPr/>
          <a:lstStyle/>
          <a:p>
            <a:r>
              <a:rPr lang="en-US" sz="4400" b="1" dirty="0" smtClean="0"/>
              <a:t>Remote &amp; Centralized Monitoring Visit 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0783"/>
            <a:ext cx="8825658" cy="1788017"/>
          </a:xfrm>
        </p:spPr>
        <p:txBody>
          <a:bodyPr>
            <a:noAutofit/>
          </a:bodyPr>
          <a:lstStyle/>
          <a:p>
            <a:pPr algn="r"/>
            <a:r>
              <a:rPr lang="en-US" sz="1600" b="1" cap="none" dirty="0" smtClean="0">
                <a:solidFill>
                  <a:schemeClr val="bg1"/>
                </a:solidFill>
              </a:rPr>
              <a:t>Presented by – </a:t>
            </a:r>
          </a:p>
          <a:p>
            <a:pPr algn="r"/>
            <a:r>
              <a:rPr lang="en-US" sz="1600" b="1" cap="none" dirty="0" smtClean="0">
                <a:solidFill>
                  <a:schemeClr val="bg1"/>
                </a:solidFill>
              </a:rPr>
              <a:t>Manasi </a:t>
            </a:r>
          </a:p>
          <a:p>
            <a:pPr algn="r"/>
            <a:r>
              <a:rPr lang="en-US" sz="1600" b="1" cap="none" dirty="0" smtClean="0">
                <a:solidFill>
                  <a:schemeClr val="bg1"/>
                </a:solidFill>
              </a:rPr>
              <a:t>Aarti </a:t>
            </a:r>
          </a:p>
          <a:p>
            <a:pPr algn="r"/>
            <a:r>
              <a:rPr lang="en-US" sz="1600" b="1" cap="none" dirty="0" smtClean="0">
                <a:solidFill>
                  <a:schemeClr val="bg1"/>
                </a:solidFill>
              </a:rPr>
              <a:t>Adil </a:t>
            </a:r>
          </a:p>
          <a:p>
            <a:pPr algn="r"/>
            <a:r>
              <a:rPr lang="en-US" sz="1600" b="1" cap="none" dirty="0" smtClean="0">
                <a:solidFill>
                  <a:schemeClr val="bg1"/>
                </a:solidFill>
              </a:rPr>
              <a:t>Vinay </a:t>
            </a:r>
            <a:endParaRPr lang="en-IN" sz="1600" b="1" cap="none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54955" y="3759950"/>
            <a:ext cx="882565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Centralized Monitoring Visit (1/6)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Centralized monitoring usually performed from the data collected via CRFs through electronic data capture (EDC).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Allows the identification of outliers or trends that may need attention from the sponsor or CRO to identify and mitigate problems with the trial.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42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Centralized Monitoring Visit (2/6)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Centralized Monitoring Visit –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identify missing data, inconsistent data, data outliers, unexpected lack of variability and protocol deviation.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analyze site characteristics and performance metrics.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select sites and/or processes for targeted on-site monitoring.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30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Centralized Monitoring Visit (3/6)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examine Data trends such as the range, consistency and variability of data within and across sites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evaluate for systematic or significant errors in data collection and reporting at a site or across sites, or potential data manipulation or data integrity problems.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67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Centralized Monitoring Visit (4/6)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2592"/>
            <a:ext cx="9197585" cy="3863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–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protocol registration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temperature logs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EDC data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Various logs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Interview designated site staff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58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Centralized Monitoring Visit (5/6)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5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Eligibility checks prior to randomization.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Rates of recruitments, withdrawals and losses to follow-up by site.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Checks for missing or invalid data (range and consistency checks).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Calendar checks.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Checks for unusual data patterns.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29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Centralized Monitoring Visit (6/6)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5" cy="35654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Checks that dose adjustments, investigation and management of events are consistent with the protocol.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 of adverse events and toxicity reporting rates.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CRFs completed by authorized persons.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External verification (with participant consent) of events. E.g. Birth, Disease and Death registries.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73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Benefits 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Lower Cost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Fewer Errors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Lower review turn out time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Better results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quality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Patient safety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Improved collaboration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Greater compliance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7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Disadvantages 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Economic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Risk aversion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Resistance to change in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Dependent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E0B3-1142-4623-818C-CA68AFB800AC}" type="datetime1">
              <a:rPr lang="en-US" sz="1200" smtClean="0"/>
              <a:t>1/21/2023</a:t>
            </a:fld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ICH GCP E6(R2) Guidelines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55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53" y="305161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!!</a:t>
            </a:r>
            <a:endParaRPr lang="en-IN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b="1" dirty="0" smtClean="0"/>
              <a:t>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995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Layout </a:t>
            </a:r>
            <a:endParaRPr lang="en-IN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9713"/>
            <a:ext cx="9197585" cy="38636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Monitoring Visit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Monitoring Visit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Source Document Verification (rSDV)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On-site Monitoring Visit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Centralized Monitoring Visit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Benefits and disadvantages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FABA-1C0E-470C-B40E-993FF333396C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1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Monitoring Visit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5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 of overseeing the progress of a clinical trial, and of ensuring that it is conducted, recorded, and reported in accordance with the protocol, standard operating procedures (SOPs), GCP, and the applicable regulatory requirement(s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1/21/2023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Confidential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8691" y="5583080"/>
            <a:ext cx="7169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[1] ICH-GCP E6(R2) –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1.38 </a:t>
            </a:r>
            <a:endParaRPr lang="en-IN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Monitoring Visit (1/4) 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5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monitoring in clinical trials means monitors don’t visit the site to transfer and review the data.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Instead, the data monitoring is done virtually with the use of digital technology, CROs and study sponsors/stakeholders can see the data from wherever they are located.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41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Monitoring Visit (2/4)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5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Targeted on-site monitoring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of data in real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Verify source data remotely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 aggregate statistical analysis of study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 analysis of sites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and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administrative and regulatory tasks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63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Monitoring Visit (3/4)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197585" cy="35783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-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based monitoring is an approach where clinical professionals are not needed to visit the research clinic physically for monitoring purposes.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the data remotely through secure online workspaces.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Reviewing data through one such platform like Intralinks VIA is highly useful in this context.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98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Monitoring Visit (4/4)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5471"/>
            <a:ext cx="9197585" cy="37863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Protocol is executed by the research clinics in the normal manner and additionally data is entered in the eCRFs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source documents, medical &amp; lab histories and documents including informed consent forms, etc. are uploaded to the secured online workstation.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 can be immediately accessed by the CRA and the notification of the same is received by the research clinic.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the data is uploaded the CRA compares the source document data with that included on the eCRF and this becomes his monitoring visit.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25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SDV (rSDV) 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9865"/>
            <a:ext cx="9197585" cy="36833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Site teams sharing redacted copies of trial related source documents with the centralized team/monitor, using mobile apps or other technologies like uploading scanned PDFs to validated portals with audit trails.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Video review of records; site staff sharing their computer screen using a secure video conference application.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Providing restricted remote access (read only) to trial participants electronic medical records (EMR).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69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On-site Monitoring Visit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-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Assurance that subjects and study documents exist.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Sense of Quality of overall conduct at a site.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Early in the study.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administrative and regulatory tasks.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E5C-8D4D-4889-90A9-5A4E7A8C3924}" type="datetime1">
              <a:rPr lang="en-US" sz="1200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46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811</Words>
  <Application>Microsoft Office PowerPoint</Application>
  <PresentationFormat>Widescreen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 Boardroom</vt:lpstr>
      <vt:lpstr>Remote &amp; Centralized Monitoring Visit </vt:lpstr>
      <vt:lpstr>Layout </vt:lpstr>
      <vt:lpstr>What is Monitoring Visit [1] </vt:lpstr>
      <vt:lpstr>Remote Monitoring Visit (1/4) </vt:lpstr>
      <vt:lpstr>Remote Monitoring Visit (2/4)</vt:lpstr>
      <vt:lpstr>Remote Monitoring Visit (3/4)</vt:lpstr>
      <vt:lpstr>Remote Monitoring Visit (4/4)</vt:lpstr>
      <vt:lpstr>Remote SDV (rSDV) </vt:lpstr>
      <vt:lpstr>On-site Monitoring Visit</vt:lpstr>
      <vt:lpstr>Centralized Monitoring Visit (1/6)</vt:lpstr>
      <vt:lpstr>Centralized Monitoring Visit (2/6)</vt:lpstr>
      <vt:lpstr>Centralized Monitoring Visit (3/6)</vt:lpstr>
      <vt:lpstr>Centralized Monitoring Visit (4/6)</vt:lpstr>
      <vt:lpstr>Centralized Monitoring Visit (5/6)</vt:lpstr>
      <vt:lpstr>Centralized Monitoring Visit (6/6)</vt:lpstr>
      <vt:lpstr>Benefits </vt:lpstr>
      <vt:lpstr>Disadvantages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&amp; Centralized Monitoring Visit</dc:title>
  <dc:creator>Welcome</dc:creator>
  <cp:lastModifiedBy>Welcome</cp:lastModifiedBy>
  <cp:revision>13</cp:revision>
  <dcterms:created xsi:type="dcterms:W3CDTF">2023-01-21T13:52:35Z</dcterms:created>
  <dcterms:modified xsi:type="dcterms:W3CDTF">2023-01-21T15:39:45Z</dcterms:modified>
</cp:coreProperties>
</file>