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72" r:id="rId3"/>
    <p:sldId id="258" r:id="rId4"/>
    <p:sldId id="257" r:id="rId5"/>
    <p:sldId id="259" r:id="rId6"/>
    <p:sldId id="260" r:id="rId7"/>
    <p:sldId id="261" r:id="rId8"/>
    <p:sldId id="262" r:id="rId9"/>
    <p:sldId id="263" r:id="rId10"/>
    <p:sldId id="264" r:id="rId11"/>
    <p:sldId id="265" r:id="rId12"/>
    <p:sldId id="266" r:id="rId13"/>
    <p:sldId id="270" r:id="rId14"/>
    <p:sldId id="271"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7E8D5-86E8-4158-88C9-90602C7D2A03}" type="datetimeFigureOut">
              <a:rPr lang="en-IN" smtClean="0"/>
              <a:t>29-12-2022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AC775-71FC-4682-A29A-21ABFE45EE2A}" type="slidenum">
              <a:rPr lang="en-IN" smtClean="0"/>
              <a:t>‹#›</a:t>
            </a:fld>
            <a:endParaRPr lang="en-IN"/>
          </a:p>
        </p:txBody>
      </p:sp>
    </p:spTree>
    <p:extLst>
      <p:ext uri="{BB962C8B-B14F-4D97-AF65-F5344CB8AC3E}">
        <p14:creationId xmlns:p14="http://schemas.microsoft.com/office/powerpoint/2010/main" val="1569370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24AC775-71FC-4682-A29A-21ABFE45EE2A}" type="slidenum">
              <a:rPr lang="en-IN" smtClean="0"/>
              <a:t>1</a:t>
            </a:fld>
            <a:endParaRPr lang="en-IN"/>
          </a:p>
        </p:txBody>
      </p:sp>
    </p:spTree>
    <p:extLst>
      <p:ext uri="{BB962C8B-B14F-4D97-AF65-F5344CB8AC3E}">
        <p14:creationId xmlns:p14="http://schemas.microsoft.com/office/powerpoint/2010/main" val="2206277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1480DE9-4F69-490D-85E0-5F8FB9C89A70}" type="datetime1">
              <a:rPr lang="en-US" smtClean="0"/>
              <a:t>12/29/2022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Confidential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619881-2B11-40C4-90F5-96EDCA599CFE}" type="datetime1">
              <a:rPr lang="en-US" smtClean="0"/>
              <a:t>12/29/2022</a:t>
            </a:fld>
            <a:endParaRPr lang="en-US" dirty="0"/>
          </a:p>
        </p:txBody>
      </p:sp>
      <p:sp>
        <p:nvSpPr>
          <p:cNvPr id="5" name="Footer Placeholder 4"/>
          <p:cNvSpPr>
            <a:spLocks noGrp="1"/>
          </p:cNvSpPr>
          <p:nvPr>
            <p:ph type="ftr" sz="quarter" idx="11"/>
          </p:nvPr>
        </p:nvSpPr>
        <p:spPr/>
        <p:txBody>
          <a:bodyPr/>
          <a:lstStyle/>
          <a:p>
            <a:r>
              <a:rPr lang="en-US"/>
              <a:t>Confidential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EA11CCD-35D4-484A-A49D-D26B844739E7}" type="datetime1">
              <a:rPr lang="en-US" smtClean="0"/>
              <a:t>12/29/2022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Confidential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437A9-E793-4B61-BC0E-9356DA4C9BD7}" type="datetime1">
              <a:rPr lang="en-US" smtClean="0"/>
              <a:t>12/29/2022</a:t>
            </a:fld>
            <a:endParaRPr lang="en-US" dirty="0"/>
          </a:p>
        </p:txBody>
      </p:sp>
      <p:sp>
        <p:nvSpPr>
          <p:cNvPr id="5" name="Footer Placeholder 4"/>
          <p:cNvSpPr>
            <a:spLocks noGrp="1"/>
          </p:cNvSpPr>
          <p:nvPr>
            <p:ph type="ftr" sz="quarter" idx="11"/>
          </p:nvPr>
        </p:nvSpPr>
        <p:spPr/>
        <p:txBody>
          <a:bodyPr/>
          <a:lstStyle/>
          <a:p>
            <a:r>
              <a:rPr lang="en-US"/>
              <a:t>Confidential </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3603688-87B6-4E30-AD96-1887274B4F2E}" type="datetime1">
              <a:rPr lang="en-US" smtClean="0"/>
              <a:t>12/29/2022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Confidential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72234-B778-4F4E-8458-52B88B2D539B}" type="datetime1">
              <a:rPr lang="en-US" smtClean="0"/>
              <a:t>12/29/2022</a:t>
            </a:fld>
            <a:endParaRPr lang="en-US" dirty="0"/>
          </a:p>
        </p:txBody>
      </p:sp>
      <p:sp>
        <p:nvSpPr>
          <p:cNvPr id="6" name="Footer Placeholder 5"/>
          <p:cNvSpPr>
            <a:spLocks noGrp="1"/>
          </p:cNvSpPr>
          <p:nvPr>
            <p:ph type="ftr" sz="quarter" idx="11"/>
          </p:nvPr>
        </p:nvSpPr>
        <p:spPr/>
        <p:txBody>
          <a:bodyPr/>
          <a:lstStyle/>
          <a:p>
            <a:r>
              <a:rPr lang="en-US"/>
              <a:t>Confidential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1E5DF-B599-4E2D-AB74-2E92A91C6324}" type="datetime1">
              <a:rPr lang="en-US" smtClean="0"/>
              <a:t>12/29/2022</a:t>
            </a:fld>
            <a:endParaRPr lang="en-US" dirty="0"/>
          </a:p>
        </p:txBody>
      </p:sp>
      <p:sp>
        <p:nvSpPr>
          <p:cNvPr id="8" name="Footer Placeholder 7"/>
          <p:cNvSpPr>
            <a:spLocks noGrp="1"/>
          </p:cNvSpPr>
          <p:nvPr>
            <p:ph type="ftr" sz="quarter" idx="11"/>
          </p:nvPr>
        </p:nvSpPr>
        <p:spPr/>
        <p:txBody>
          <a:bodyPr/>
          <a:lstStyle/>
          <a:p>
            <a:r>
              <a:rPr lang="en-US"/>
              <a:t>Confidential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a:xfrm>
            <a:off x="575894" y="6138698"/>
            <a:ext cx="1421050" cy="365125"/>
          </a:xfrm>
        </p:spPr>
        <p:txBody>
          <a:bodyPr/>
          <a:lstStyle>
            <a:lvl1pPr algn="l">
              <a:defRPr sz="1200">
                <a:latin typeface="Calibri" panose="020F0502020204030204" pitchFamily="34" charset="0"/>
                <a:cs typeface="Calibri" panose="020F0502020204030204" pitchFamily="34" charset="0"/>
              </a:defRPr>
            </a:lvl1pPr>
          </a:lstStyle>
          <a:p>
            <a:fld id="{7BF98E48-2A1D-43A0-A281-850AFAF4D8ED}" type="datetime1">
              <a:rPr lang="en-US" smtClean="0"/>
              <a:pPr/>
              <a:t>12/29/2022</a:t>
            </a:fld>
            <a:endParaRPr lang="en-US" dirty="0"/>
          </a:p>
        </p:txBody>
      </p:sp>
      <p:sp>
        <p:nvSpPr>
          <p:cNvPr id="4" name="Footer Placeholder 3"/>
          <p:cNvSpPr>
            <a:spLocks noGrp="1"/>
          </p:cNvSpPr>
          <p:nvPr>
            <p:ph type="ftr" sz="quarter" idx="11"/>
          </p:nvPr>
        </p:nvSpPr>
        <p:spPr>
          <a:xfrm>
            <a:off x="5343692" y="6138697"/>
            <a:ext cx="1184108" cy="365125"/>
          </a:xfrm>
        </p:spPr>
        <p:txBody>
          <a:bodyPr/>
          <a:lstStyle>
            <a:lvl1pPr algn="ctr">
              <a:defRPr sz="1400">
                <a:latin typeface="Calibri" panose="020F0502020204030204" pitchFamily="34" charset="0"/>
                <a:cs typeface="Calibri" panose="020F0502020204030204" pitchFamily="34" charset="0"/>
              </a:defRPr>
            </a:lvl1pPr>
          </a:lstStyle>
          <a:p>
            <a:r>
              <a:rPr lang="en-US" cap="none" dirty="0"/>
              <a:t>Confidential</a:t>
            </a:r>
            <a:r>
              <a:rPr lang="en-US" dirty="0"/>
              <a:t> </a:t>
            </a:r>
          </a:p>
        </p:txBody>
      </p:sp>
      <p:sp>
        <p:nvSpPr>
          <p:cNvPr id="5" name="Slide Number Placeholder 4"/>
          <p:cNvSpPr>
            <a:spLocks noGrp="1"/>
          </p:cNvSpPr>
          <p:nvPr>
            <p:ph type="sldNum" sz="quarter" idx="12"/>
          </p:nvPr>
        </p:nvSpPr>
        <p:spPr>
          <a:xfrm>
            <a:off x="10553000" y="6138696"/>
            <a:ext cx="1052510" cy="365125"/>
          </a:xfrm>
        </p:spPr>
        <p:txBody>
          <a:bodyPr/>
          <a:lstStyle>
            <a:lvl1pPr>
              <a:defRPr sz="1200">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CC789-392A-4C39-A6B8-AE538F74779B}" type="datetime1">
              <a:rPr lang="en-US" smtClean="0"/>
              <a:t>12/29/2022</a:t>
            </a:fld>
            <a:endParaRPr lang="en-US" dirty="0"/>
          </a:p>
        </p:txBody>
      </p:sp>
      <p:sp>
        <p:nvSpPr>
          <p:cNvPr id="3" name="Footer Placeholder 2"/>
          <p:cNvSpPr>
            <a:spLocks noGrp="1"/>
          </p:cNvSpPr>
          <p:nvPr>
            <p:ph type="ftr" sz="quarter" idx="11"/>
          </p:nvPr>
        </p:nvSpPr>
        <p:spPr/>
        <p:txBody>
          <a:bodyPr/>
          <a:lstStyle/>
          <a:p>
            <a:r>
              <a:rPr lang="en-US"/>
              <a:t>Confidential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D0837C0-2D53-4A7C-BA4C-7924681005FB}" type="datetime1">
              <a:rPr lang="en-US" smtClean="0"/>
              <a:t>12/29/2022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Confidential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F6262-F738-4B68-8C59-3C0C93FF6D85}" type="datetime1">
              <a:rPr lang="en-US" smtClean="0"/>
              <a:t>12/29/2022</a:t>
            </a:fld>
            <a:endParaRPr lang="en-US" dirty="0"/>
          </a:p>
        </p:txBody>
      </p:sp>
      <p:sp>
        <p:nvSpPr>
          <p:cNvPr id="6" name="Footer Placeholder 5"/>
          <p:cNvSpPr>
            <a:spLocks noGrp="1"/>
          </p:cNvSpPr>
          <p:nvPr>
            <p:ph type="ftr" sz="quarter" idx="11"/>
          </p:nvPr>
        </p:nvSpPr>
        <p:spPr/>
        <p:txBody>
          <a:bodyPr/>
          <a:lstStyle/>
          <a:p>
            <a:r>
              <a:rPr lang="en-US"/>
              <a:t>Confidential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5A1065E-8215-4FB5-9E95-2AF3CA49A245}" type="datetime1">
              <a:rPr lang="en-US" smtClean="0"/>
              <a:t>12/29/2022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Confidential </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hyperlink" Target="https://cdscoonline.gov.in/CDSCO/homepage"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hyperlink" Target="https://cdscoonline.gov.in/CDSCO/resources/app_srv/cdsco/global/helpfiles/SAE_UserManual%20_(Online%20_&amp;_Offline).pdf" TargetMode="External" /><Relationship Id="rId2" Type="http://schemas.openxmlformats.org/officeDocument/2006/relationships/hyperlink" Target="https://cdscoonline.gov.in/CDSCO/homepage"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81191" y="2820473"/>
            <a:ext cx="11029615" cy="742149"/>
          </a:xfrm>
        </p:spPr>
        <p:txBody>
          <a:bodyPr>
            <a:normAutofit fontScale="90000"/>
          </a:bodyPr>
          <a:lstStyle/>
          <a:p>
            <a:r>
              <a:rPr lang="en-US" sz="4800" cap="none" dirty="0"/>
              <a:t>Reporting</a:t>
            </a:r>
            <a:r>
              <a:rPr lang="en-US" sz="4800" dirty="0"/>
              <a:t> </a:t>
            </a:r>
            <a:r>
              <a:rPr lang="en-US" sz="4800" cap="none" dirty="0"/>
              <a:t>Requirements</a:t>
            </a:r>
            <a:r>
              <a:rPr lang="en-US" sz="4800" dirty="0"/>
              <a:t> </a:t>
            </a:r>
            <a:r>
              <a:rPr lang="en-US" sz="4800" cap="none" dirty="0"/>
              <a:t>of</a:t>
            </a:r>
            <a:r>
              <a:rPr lang="en-US" sz="4800" dirty="0"/>
              <a:t> SAE </a:t>
            </a:r>
            <a:r>
              <a:rPr lang="en-US" sz="4800" cap="none" dirty="0"/>
              <a:t>in India</a:t>
            </a:r>
            <a:endParaRPr lang="en-IN" sz="4800" cap="none" dirty="0"/>
          </a:p>
        </p:txBody>
      </p:sp>
      <p:sp>
        <p:nvSpPr>
          <p:cNvPr id="7" name="Text Placeholder 6"/>
          <p:cNvSpPr>
            <a:spLocks noGrp="1"/>
          </p:cNvSpPr>
          <p:nvPr>
            <p:ph type="body" idx="1"/>
          </p:nvPr>
        </p:nvSpPr>
        <p:spPr>
          <a:xfrm>
            <a:off x="581190" y="3670479"/>
            <a:ext cx="11029615" cy="1378039"/>
          </a:xfrm>
        </p:spPr>
        <p:txBody>
          <a:bodyPr>
            <a:noAutofit/>
          </a:bodyPr>
          <a:lstStyle/>
          <a:p>
            <a:r>
              <a:rPr lang="en-US" sz="2000" cap="none" dirty="0"/>
              <a:t>Manasi Dhamal </a:t>
            </a:r>
          </a:p>
          <a:p>
            <a:r>
              <a:rPr lang="en-US" sz="2000" cap="none" dirty="0"/>
              <a:t>Arti Yadgire </a:t>
            </a:r>
          </a:p>
          <a:p>
            <a:r>
              <a:rPr lang="en-US" sz="2000" cap="none" dirty="0"/>
              <a:t>Akshata Chandak </a:t>
            </a:r>
            <a:endParaRPr lang="en-IN" sz="2000" cap="none" dirty="0"/>
          </a:p>
        </p:txBody>
      </p:sp>
      <p:cxnSp>
        <p:nvCxnSpPr>
          <p:cNvPr id="9" name="Straight Connector 8"/>
          <p:cNvCxnSpPr/>
          <p:nvPr/>
        </p:nvCxnSpPr>
        <p:spPr>
          <a:xfrm>
            <a:off x="631884" y="3562622"/>
            <a:ext cx="10978921"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11" name="Date Placeholder 10"/>
          <p:cNvSpPr>
            <a:spLocks noGrp="1"/>
          </p:cNvSpPr>
          <p:nvPr>
            <p:ph type="dt" sz="half" idx="10"/>
          </p:nvPr>
        </p:nvSpPr>
        <p:spPr>
          <a:xfrm>
            <a:off x="581190" y="5956135"/>
            <a:ext cx="1474175" cy="365125"/>
          </a:xfrm>
        </p:spPr>
        <p:txBody>
          <a:bodyPr/>
          <a:lstStyle/>
          <a:p>
            <a:pPr algn="l"/>
            <a:fld id="{923CBDC5-E571-437D-A200-3C6E2F84E837}" type="datetime1">
              <a:rPr lang="en-US" sz="1200" smtClean="0">
                <a:solidFill>
                  <a:schemeClr val="bg1"/>
                </a:solidFill>
              </a:rPr>
              <a:pPr algn="l"/>
              <a:t>12/29/2022</a:t>
            </a:fld>
            <a:endParaRPr lang="en-US" sz="1200" dirty="0">
              <a:solidFill>
                <a:schemeClr val="bg1"/>
              </a:solidFill>
            </a:endParaRPr>
          </a:p>
        </p:txBody>
      </p:sp>
      <p:sp>
        <p:nvSpPr>
          <p:cNvPr id="12" name="Footer Placeholder 11"/>
          <p:cNvSpPr>
            <a:spLocks noGrp="1"/>
          </p:cNvSpPr>
          <p:nvPr>
            <p:ph type="ftr" sz="quarter" idx="11"/>
          </p:nvPr>
        </p:nvSpPr>
        <p:spPr>
          <a:xfrm>
            <a:off x="5072537" y="5956136"/>
            <a:ext cx="2097614" cy="365125"/>
          </a:xfrm>
        </p:spPr>
        <p:txBody>
          <a:bodyPr/>
          <a:lstStyle/>
          <a:p>
            <a:pPr algn="ctr"/>
            <a:r>
              <a:rPr lang="en-US" sz="1400" cap="none" dirty="0">
                <a:solidFill>
                  <a:schemeClr val="bg1"/>
                </a:solidFill>
              </a:rPr>
              <a:t>Confidential</a:t>
            </a:r>
            <a:r>
              <a:rPr lang="en-US" sz="1400" cap="none" dirty="0"/>
              <a:t> </a:t>
            </a:r>
          </a:p>
        </p:txBody>
      </p:sp>
      <p:sp>
        <p:nvSpPr>
          <p:cNvPr id="13" name="Slide Number Placeholder 12"/>
          <p:cNvSpPr>
            <a:spLocks noGrp="1"/>
          </p:cNvSpPr>
          <p:nvPr>
            <p:ph type="sldNum" sz="quarter" idx="12"/>
          </p:nvPr>
        </p:nvSpPr>
        <p:spPr/>
        <p:txBody>
          <a:bodyPr/>
          <a:lstStyle/>
          <a:p>
            <a:fld id="{D57F1E4F-1CFF-5643-939E-217C01CDF565}" type="slidenum">
              <a:rPr lang="en-US" sz="1200" smtClean="0">
                <a:solidFill>
                  <a:schemeClr val="bg1"/>
                </a:solidFill>
              </a:rPr>
              <a:pPr/>
              <a:t>1</a:t>
            </a:fld>
            <a:endParaRPr lang="en-US" sz="1200" dirty="0">
              <a:solidFill>
                <a:schemeClr val="bg1"/>
              </a:solidFill>
            </a:endParaRPr>
          </a:p>
        </p:txBody>
      </p:sp>
    </p:spTree>
    <p:extLst>
      <p:ext uri="{BB962C8B-B14F-4D97-AF65-F5344CB8AC3E}">
        <p14:creationId xmlns:p14="http://schemas.microsoft.com/office/powerpoint/2010/main" val="41547453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Flowchart for SAE Reporting/Monitoring </a:t>
            </a:r>
            <a:r>
              <a:rPr lang="en-US" sz="2000" baseline="-25000" dirty="0">
                <a:latin typeface="Calibri" panose="020F0502020204030204" pitchFamily="34" charset="0"/>
                <a:cs typeface="Calibri" panose="020F0502020204030204" pitchFamily="34" charset="0"/>
              </a:rPr>
              <a:t>[6]</a:t>
            </a:r>
            <a:endParaRPr lang="en-IN" sz="2000" cap="none" dirty="0">
              <a:latin typeface="Calibri" panose="020F0502020204030204" pitchFamily="34" charset="0"/>
              <a:cs typeface="Calibri" panose="020F0502020204030204" pitchFamily="34"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8898" y="1813091"/>
            <a:ext cx="8974199" cy="3836988"/>
          </a:xfrm>
        </p:spPr>
      </p:pic>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10</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18691" y="5583080"/>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[6] SAE User Manual  </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190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Process flow for SAEs Reporting </a:t>
            </a:r>
            <a:r>
              <a:rPr lang="en-US" sz="2000" baseline="-25000" dirty="0">
                <a:latin typeface="Calibri" panose="020F0502020204030204" pitchFamily="34" charset="0"/>
                <a:cs typeface="Calibri" panose="020F0502020204030204" pitchFamily="34" charset="0"/>
              </a:rPr>
              <a:t>[7]</a:t>
            </a:r>
            <a:r>
              <a:rPr lang="en-US" sz="4400" cap="none" dirty="0">
                <a:latin typeface="Calibri" panose="020F0502020204030204" pitchFamily="34" charset="0"/>
                <a:cs typeface="Calibri" panose="020F0502020204030204" pitchFamily="34" charset="0"/>
              </a:rPr>
              <a:t> </a:t>
            </a:r>
            <a:endParaRPr lang="en-IN" sz="4400" cap="none" dirty="0">
              <a:latin typeface="Calibri" panose="020F0502020204030204" pitchFamily="34" charset="0"/>
              <a:cs typeface="Calibri" panose="020F0502020204030204" pitchFamily="34" charset="0"/>
            </a:endParaRPr>
          </a:p>
        </p:txBody>
      </p:sp>
      <p:pic>
        <p:nvPicPr>
          <p:cNvPr id="2" name="Content Placeholder 1"/>
          <p:cNvPicPr>
            <a:picLocks noGrp="1" noChangeAspect="1"/>
          </p:cNvPicPr>
          <p:nvPr>
            <p:ph idx="1"/>
          </p:nvPr>
        </p:nvPicPr>
        <p:blipFill>
          <a:blip r:embed="rId2"/>
          <a:stretch>
            <a:fillRect/>
          </a:stretch>
        </p:blipFill>
        <p:spPr>
          <a:xfrm>
            <a:off x="2055845" y="2082655"/>
            <a:ext cx="8080306" cy="3133725"/>
          </a:xfrm>
          <a:prstGeom prst="rect">
            <a:avLst/>
          </a:prstGeom>
        </p:spPr>
      </p:pic>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11</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18691" y="5583080"/>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[7] SAE User Manual – 1.3 </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138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Data Elements for reporting SAE (1/3) </a:t>
            </a:r>
            <a:r>
              <a:rPr lang="en-US" sz="1800" baseline="-25000" dirty="0">
                <a:latin typeface="Calibri" panose="020F0502020204030204" pitchFamily="34" charset="0"/>
                <a:cs typeface="Calibri" panose="020F0502020204030204" pitchFamily="34" charset="0"/>
              </a:rPr>
              <a:t>[8]</a:t>
            </a:r>
            <a:r>
              <a:rPr lang="en-US" sz="4400" cap="none" dirty="0">
                <a:latin typeface="Calibri" panose="020F0502020204030204" pitchFamily="34" charset="0"/>
                <a:cs typeface="Calibri" panose="020F0502020204030204" pitchFamily="34" charset="0"/>
              </a:rPr>
              <a:t> </a:t>
            </a:r>
            <a:endParaRPr lang="en-IN" sz="4400" cap="none" dirty="0">
              <a:latin typeface="Calibri" panose="020F0502020204030204" pitchFamily="34" charset="0"/>
              <a:cs typeface="Calibri" panose="020F0502020204030204" pitchFamily="34" charset="0"/>
            </a:endParaRPr>
          </a:p>
        </p:txBody>
      </p:sp>
      <p:pic>
        <p:nvPicPr>
          <p:cNvPr id="2" name="Content Placeholder 1"/>
          <p:cNvPicPr>
            <a:picLocks noGrp="1" noChangeAspect="1"/>
          </p:cNvPicPr>
          <p:nvPr>
            <p:ph idx="1"/>
          </p:nvPr>
        </p:nvPicPr>
        <p:blipFill>
          <a:blip r:embed="rId2"/>
          <a:stretch>
            <a:fillRect/>
          </a:stretch>
        </p:blipFill>
        <p:spPr>
          <a:xfrm>
            <a:off x="1305426" y="1890477"/>
            <a:ext cx="9262784" cy="3789738"/>
          </a:xfrm>
          <a:prstGeom prst="rect">
            <a:avLst/>
          </a:prstGeom>
        </p:spPr>
      </p:pic>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12</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05812" y="5680215"/>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[8] New Drugs and Clinical Trial Rules 2019 – Table 5 </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353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677865"/>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Data Elements for reporting SAE (2/3) </a:t>
            </a:r>
            <a:r>
              <a:rPr lang="en-US" sz="1800" baseline="-25000" dirty="0">
                <a:latin typeface="Calibri" panose="020F0502020204030204" pitchFamily="34" charset="0"/>
                <a:cs typeface="Calibri" panose="020F0502020204030204" pitchFamily="34" charset="0"/>
              </a:rPr>
              <a:t>[8]</a:t>
            </a:r>
            <a:r>
              <a:rPr lang="en-US" sz="4400" cap="none" dirty="0">
                <a:latin typeface="Calibri" panose="020F0502020204030204" pitchFamily="34" charset="0"/>
                <a:cs typeface="Calibri" panose="020F0502020204030204" pitchFamily="34" charset="0"/>
              </a:rPr>
              <a:t> </a:t>
            </a:r>
            <a:endParaRPr lang="en-IN" sz="4400" cap="none"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13</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05812" y="5680215"/>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[8] New Drugs and Clinical Trial Rules 2019 – Table 5 </a:t>
            </a:r>
            <a:endParaRPr lang="en-IN" sz="1200" b="1"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2508828" y="1999442"/>
            <a:ext cx="7174340" cy="3363718"/>
          </a:xfrm>
          <a:prstGeom prst="rect">
            <a:avLst/>
          </a:prstGeom>
        </p:spPr>
      </p:pic>
    </p:spTree>
    <p:extLst>
      <p:ext uri="{BB962C8B-B14F-4D97-AF65-F5344CB8AC3E}">
        <p14:creationId xmlns:p14="http://schemas.microsoft.com/office/powerpoint/2010/main" val="227352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677865"/>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Data Elements for reporting SAE (3/3) </a:t>
            </a:r>
            <a:r>
              <a:rPr lang="en-US" sz="1800" baseline="-25000" dirty="0">
                <a:latin typeface="Calibri" panose="020F0502020204030204" pitchFamily="34" charset="0"/>
                <a:cs typeface="Calibri" panose="020F0502020204030204" pitchFamily="34" charset="0"/>
              </a:rPr>
              <a:t>[8]</a:t>
            </a:r>
            <a:r>
              <a:rPr lang="en-US" sz="4400" cap="none" dirty="0">
                <a:latin typeface="Calibri" panose="020F0502020204030204" pitchFamily="34" charset="0"/>
                <a:cs typeface="Calibri" panose="020F0502020204030204" pitchFamily="34" charset="0"/>
              </a:rPr>
              <a:t> </a:t>
            </a:r>
            <a:endParaRPr lang="en-IN" sz="4400" cap="none"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14</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05812" y="5680215"/>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[8] New Drugs and Clinical Trial Rules 2019 – Table 5 </a:t>
            </a:r>
            <a:endParaRPr lang="en-IN" sz="12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rotWithShape="1">
          <a:blip r:embed="rId2"/>
          <a:srcRect t="3627" b="-1"/>
          <a:stretch/>
        </p:blipFill>
        <p:spPr>
          <a:xfrm>
            <a:off x="2214640" y="2301434"/>
            <a:ext cx="7762715" cy="3013656"/>
          </a:xfrm>
          <a:prstGeom prst="rect">
            <a:avLst/>
          </a:prstGeom>
        </p:spPr>
      </p:pic>
    </p:spTree>
    <p:extLst>
      <p:ext uri="{BB962C8B-B14F-4D97-AF65-F5344CB8AC3E}">
        <p14:creationId xmlns:p14="http://schemas.microsoft.com/office/powerpoint/2010/main" val="295134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800" cap="none" dirty="0">
                <a:latin typeface="Calibri" panose="020F0502020204030204" pitchFamily="34" charset="0"/>
                <a:cs typeface="Calibri" panose="020F0502020204030204" pitchFamily="34" charset="0"/>
              </a:rPr>
              <a:t>Demo</a:t>
            </a:r>
            <a:r>
              <a:rPr lang="en-US" sz="4400" cap="none" dirty="0">
                <a:latin typeface="Calibri" panose="020F0502020204030204" pitchFamily="34" charset="0"/>
                <a:cs typeface="Calibri" panose="020F0502020204030204" pitchFamily="34" charset="0"/>
              </a:rPr>
              <a:t> </a:t>
            </a:r>
            <a:endParaRPr lang="en-IN" sz="4400" cap="none"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581192" y="2021984"/>
            <a:ext cx="11029615" cy="3836816"/>
          </a:xfrm>
        </p:spPr>
        <p:txBody>
          <a:bodyPr anchor="t">
            <a:normAutofit/>
          </a:bodyPr>
          <a:lstStyle/>
          <a:p>
            <a:r>
              <a:rPr lang="en-IN" sz="2400" u="sng" dirty="0">
                <a:latin typeface="Calibri" panose="020F0502020204030204" pitchFamily="34" charset="0"/>
                <a:cs typeface="Calibri" panose="020F0502020204030204" pitchFamily="34" charset="0"/>
                <a:hlinkClick r:id="rId2"/>
              </a:rPr>
              <a:t>https://cdscoonline.gov.in/CDSCO/homepage</a:t>
            </a:r>
            <a:r>
              <a:rPr lang="en-IN" sz="2400" u="sng" dirty="0">
                <a:latin typeface="Calibri" panose="020F0502020204030204" pitchFamily="34" charset="0"/>
                <a:cs typeface="Calibri" panose="020F0502020204030204" pitchFamily="34" charset="0"/>
              </a:rPr>
              <a:t> </a:t>
            </a:r>
          </a:p>
          <a:p>
            <a:pPr marL="0" indent="0">
              <a:buNone/>
            </a:pPr>
            <a:endParaRPr lang="en-IN" sz="2400" u="sng"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15</a:t>
            </a:fld>
            <a:endParaRPr lang="en-US" sz="12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rotWithShape="1">
          <a:blip r:embed="rId3"/>
          <a:srcRect t="3241"/>
          <a:stretch/>
        </p:blipFill>
        <p:spPr>
          <a:xfrm>
            <a:off x="2141895" y="3325719"/>
            <a:ext cx="7908206" cy="1472529"/>
          </a:xfrm>
          <a:prstGeom prst="rect">
            <a:avLst/>
          </a:prstGeom>
        </p:spPr>
      </p:pic>
    </p:spTree>
    <p:extLst>
      <p:ext uri="{BB962C8B-B14F-4D97-AF65-F5344CB8AC3E}">
        <p14:creationId xmlns:p14="http://schemas.microsoft.com/office/powerpoint/2010/main" val="151671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References </a:t>
            </a:r>
            <a:endParaRPr lang="en-IN" sz="4400" cap="none"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581192" y="2021984"/>
            <a:ext cx="11029615" cy="3836816"/>
          </a:xfrm>
        </p:spPr>
        <p:txBody>
          <a:bodyPr anchor="t">
            <a:normAutofit/>
          </a:bodyPr>
          <a:lstStyle/>
          <a:p>
            <a:r>
              <a:rPr lang="en-US" sz="2400" dirty="0">
                <a:latin typeface="Calibri" panose="020F0502020204030204" pitchFamily="34" charset="0"/>
                <a:cs typeface="Calibri" panose="020F0502020204030204" pitchFamily="34" charset="0"/>
              </a:rPr>
              <a:t>ICH-GCP E6(R2) </a:t>
            </a:r>
          </a:p>
          <a:p>
            <a:r>
              <a:rPr lang="en-US" sz="2400" dirty="0">
                <a:latin typeface="Calibri" panose="020F0502020204030204" pitchFamily="34" charset="0"/>
                <a:cs typeface="Calibri" panose="020F0502020204030204" pitchFamily="34" charset="0"/>
              </a:rPr>
              <a:t>CDSCO Website : </a:t>
            </a:r>
            <a:r>
              <a:rPr lang="en-IN" sz="2400" u="sng" dirty="0">
                <a:latin typeface="Calibri" panose="020F0502020204030204" pitchFamily="34" charset="0"/>
                <a:cs typeface="Calibri" panose="020F0502020204030204" pitchFamily="34" charset="0"/>
                <a:hlinkClick r:id="rId2"/>
              </a:rPr>
              <a:t>https://cdscoonline.gov.in/CDSCO/homepage</a:t>
            </a:r>
            <a:r>
              <a:rPr lang="en-IN" sz="2400" u="sng"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New Drugs and Clinical Trial Rules 2019 </a:t>
            </a:r>
          </a:p>
          <a:p>
            <a:r>
              <a:rPr lang="en-US" sz="2400" dirty="0">
                <a:latin typeface="Calibri" panose="020F0502020204030204" pitchFamily="34" charset="0"/>
                <a:cs typeface="Calibri" panose="020F0502020204030204" pitchFamily="34" charset="0"/>
              </a:rPr>
              <a:t>SAE User Manual : </a:t>
            </a:r>
            <a:r>
              <a:rPr lang="en-US" sz="2400" dirty="0">
                <a:latin typeface="Calibri" panose="020F0502020204030204" pitchFamily="34" charset="0"/>
                <a:cs typeface="Calibri" panose="020F0502020204030204" pitchFamily="34" charset="0"/>
                <a:hlinkClick r:id="rId3"/>
              </a:rPr>
              <a:t>https://cdscoonline.gov.in/CDSCO/resources/app_srv/cdsco/global/helpfiles/SAE_UserManual%20_(Online%20_&amp;_Offline).pdf</a:t>
            </a:r>
            <a:r>
              <a:rPr lang="en-US" sz="2400" dirty="0">
                <a:latin typeface="Calibri" panose="020F0502020204030204" pitchFamily="34" charset="0"/>
                <a:cs typeface="Calibri" panose="020F0502020204030204" pitchFamily="34" charset="0"/>
              </a:rPr>
              <a:t> </a:t>
            </a:r>
          </a:p>
          <a:p>
            <a:pPr marL="0" indent="0">
              <a:buNone/>
            </a:pPr>
            <a:endParaRPr lang="en-IN" sz="24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16</a:t>
            </a:fld>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591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17</a:t>
            </a:fld>
            <a:endParaRPr lang="en-US" sz="1200" dirty="0">
              <a:latin typeface="Calibri" panose="020F0502020204030204" pitchFamily="34" charset="0"/>
              <a:cs typeface="Calibri" panose="020F0502020204030204" pitchFamily="34" charset="0"/>
            </a:endParaRPr>
          </a:p>
        </p:txBody>
      </p:sp>
      <p:sp>
        <p:nvSpPr>
          <p:cNvPr id="7" name="Title 6"/>
          <p:cNvSpPr>
            <a:spLocks noGrp="1"/>
          </p:cNvSpPr>
          <p:nvPr>
            <p:ph type="title" idx="4294967295"/>
          </p:nvPr>
        </p:nvSpPr>
        <p:spPr>
          <a:xfrm>
            <a:off x="1249251" y="2932537"/>
            <a:ext cx="9458727" cy="987425"/>
          </a:xfrm>
          <a:solidFill>
            <a:schemeClr val="bg1"/>
          </a:solidFill>
          <a:ln>
            <a:solidFill>
              <a:schemeClr val="bg1"/>
            </a:solidFill>
          </a:ln>
        </p:spPr>
        <p:txBody>
          <a:bodyPr anchor="ctr">
            <a:normAutofit fontScale="90000"/>
          </a:bodyPr>
          <a:lstStyle/>
          <a:p>
            <a:pPr algn="ctr"/>
            <a:r>
              <a:rPr lang="en-US" sz="4400" cap="none" dirty="0">
                <a:latin typeface="Calibri" panose="020F0502020204030204" pitchFamily="34" charset="0"/>
                <a:cs typeface="Calibri" panose="020F0502020204030204" pitchFamily="34" charset="0"/>
              </a:rPr>
              <a:t> </a:t>
            </a:r>
            <a:r>
              <a:rPr lang="en-US" sz="8000" b="1" cap="none" dirty="0">
                <a:ln w="6600">
                  <a:solidFill>
                    <a:schemeClr val="accent2">
                      <a:lumMod val="60000"/>
                      <a:lumOff val="40000"/>
                    </a:schemeClr>
                  </a:solidFill>
                  <a:prstDash val="solid"/>
                </a:ln>
                <a:solidFill>
                  <a:schemeClr val="accent3"/>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THANK YOU!</a:t>
            </a:r>
            <a:r>
              <a:rPr lang="en-US" sz="4400" b="1" cap="none" dirty="0">
                <a:ln w="6600">
                  <a:solidFill>
                    <a:schemeClr val="accent2">
                      <a:lumMod val="60000"/>
                      <a:lumOff val="40000"/>
                    </a:schemeClr>
                  </a:solidFill>
                  <a:prstDash val="solid"/>
                </a:ln>
                <a:solidFill>
                  <a:schemeClr val="accent3"/>
                </a:solidFill>
                <a:effectLst>
                  <a:outerShdw blurRad="63500" sx="102000" sy="102000" algn="ctr" rotWithShape="0">
                    <a:prstClr val="black">
                      <a:alpha val="40000"/>
                    </a:prstClr>
                  </a:outerShdw>
                </a:effectLst>
                <a:latin typeface="Calibri" panose="020F0502020204030204" pitchFamily="34" charset="0"/>
                <a:cs typeface="Calibri" panose="020F0502020204030204" pitchFamily="34" charset="0"/>
              </a:rPr>
              <a:t> </a:t>
            </a:r>
            <a:r>
              <a:rPr lang="en-US" sz="2000" baseline="-25000" dirty="0">
                <a:latin typeface="Calibri" panose="020F0502020204030204" pitchFamily="34" charset="0"/>
                <a:cs typeface="Calibri" panose="020F0502020204030204" pitchFamily="34" charset="0"/>
              </a:rPr>
              <a:t>[5]</a:t>
            </a:r>
            <a:endParaRPr lang="en-IN" sz="20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6841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fontScale="90000"/>
          </a:bodyPr>
          <a:lstStyle/>
          <a:p>
            <a:r>
              <a:rPr lang="en-US" sz="6600" cap="none" dirty="0">
                <a:latin typeface="Calibri" panose="020F0502020204030204" pitchFamily="34" charset="0"/>
                <a:cs typeface="Calibri" panose="020F0502020204030204" pitchFamily="34" charset="0"/>
              </a:rPr>
              <a:t>Content </a:t>
            </a:r>
            <a:endParaRPr lang="en-IN" sz="6600" cap="none"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581192" y="2021984"/>
            <a:ext cx="11029615" cy="3836816"/>
          </a:xfrm>
        </p:spPr>
        <p:txBody>
          <a:bodyPr anchor="t">
            <a:normAutofit/>
          </a:bodyPr>
          <a:lstStyle/>
          <a:p>
            <a:r>
              <a:rPr lang="en-US" sz="2400" dirty="0">
                <a:latin typeface="Calibri" panose="020F0502020204030204" pitchFamily="34" charset="0"/>
                <a:cs typeface="Calibri" panose="020F0502020204030204" pitchFamily="34" charset="0"/>
              </a:rPr>
              <a:t>What is Adverse Event (AE)?</a:t>
            </a:r>
          </a:p>
          <a:p>
            <a:r>
              <a:rPr lang="en-US" sz="2400" dirty="0">
                <a:latin typeface="Calibri" panose="020F0502020204030204" pitchFamily="34" charset="0"/>
                <a:cs typeface="Calibri" panose="020F0502020204030204" pitchFamily="34" charset="0"/>
              </a:rPr>
              <a:t>What is Serious Adverse Event (SAE)?</a:t>
            </a:r>
          </a:p>
          <a:p>
            <a:r>
              <a:rPr lang="en-US" sz="2400" dirty="0">
                <a:latin typeface="Calibri" panose="020F0502020204030204" pitchFamily="34" charset="0"/>
                <a:cs typeface="Calibri" panose="020F0502020204030204" pitchFamily="34" charset="0"/>
              </a:rPr>
              <a:t>Timeframe for Initial SAE Report submission</a:t>
            </a:r>
          </a:p>
          <a:p>
            <a:r>
              <a:rPr lang="en-US" sz="2400" dirty="0">
                <a:latin typeface="Calibri" panose="020F0502020204030204" pitchFamily="34" charset="0"/>
                <a:cs typeface="Calibri" panose="020F0502020204030204" pitchFamily="34" charset="0"/>
              </a:rPr>
              <a:t>Flowchart for SAE Reporting/Monitoring </a:t>
            </a:r>
          </a:p>
          <a:p>
            <a:r>
              <a:rPr lang="en-US" sz="2400" dirty="0">
                <a:latin typeface="Calibri" panose="020F0502020204030204" pitchFamily="34" charset="0"/>
                <a:cs typeface="Calibri" panose="020F0502020204030204" pitchFamily="34" charset="0"/>
              </a:rPr>
              <a:t>Process flow for SAEs Reporting </a:t>
            </a:r>
          </a:p>
          <a:p>
            <a:r>
              <a:rPr lang="en-US" sz="2400" dirty="0">
                <a:latin typeface="Calibri" panose="020F0502020204030204" pitchFamily="34" charset="0"/>
                <a:cs typeface="Calibri" panose="020F0502020204030204" pitchFamily="34" charset="0"/>
              </a:rPr>
              <a:t>Data Elements for Reporting SAEs </a:t>
            </a:r>
          </a:p>
          <a:p>
            <a:r>
              <a:rPr lang="en-US" sz="2400" dirty="0">
                <a:latin typeface="Calibri" panose="020F0502020204030204" pitchFamily="34" charset="0"/>
                <a:cs typeface="Calibri" panose="020F0502020204030204" pitchFamily="34" charset="0"/>
              </a:rPr>
              <a:t>Demo </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2</a:t>
            </a:fld>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628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What is Adverse Event (AE)? </a:t>
            </a:r>
            <a:r>
              <a:rPr lang="en-US" sz="2000" cap="none" baseline="-25000" dirty="0">
                <a:latin typeface="Calibri" panose="020F0502020204030204" pitchFamily="34" charset="0"/>
                <a:cs typeface="Calibri" panose="020F0502020204030204" pitchFamily="34" charset="0"/>
              </a:rPr>
              <a:t>[1]</a:t>
            </a:r>
            <a:endParaRPr lang="en-IN" sz="2000" cap="none" baseline="-25000"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581192" y="2021984"/>
            <a:ext cx="11029615" cy="3836816"/>
          </a:xfrm>
        </p:spPr>
        <p:txBody>
          <a:bodyPr anchor="t">
            <a:normAutofit/>
          </a:bodyPr>
          <a:lstStyle/>
          <a:p>
            <a:r>
              <a:rPr lang="en-US" sz="2400" dirty="0">
                <a:latin typeface="Calibri" panose="020F0502020204030204" pitchFamily="34" charset="0"/>
                <a:cs typeface="Calibri" panose="020F0502020204030204" pitchFamily="34" charset="0"/>
              </a:rPr>
              <a:t>Any untoward medical occurrence in a patient or clinical investigation subject administered a pharmaceutical product and which does not necessarily have a causal relationship with this treatment. </a:t>
            </a:r>
          </a:p>
          <a:p>
            <a:r>
              <a:rPr lang="en-US" sz="2400" dirty="0">
                <a:latin typeface="Calibri" panose="020F0502020204030204" pitchFamily="34" charset="0"/>
                <a:cs typeface="Calibri" panose="020F0502020204030204" pitchFamily="34" charset="0"/>
              </a:rPr>
              <a:t>An AE can therefore be any </a:t>
            </a:r>
            <a:r>
              <a:rPr lang="en-US" sz="2400" u="sng" dirty="0">
                <a:latin typeface="Calibri" panose="020F0502020204030204" pitchFamily="34" charset="0"/>
                <a:cs typeface="Calibri" panose="020F0502020204030204" pitchFamily="34" charset="0"/>
              </a:rPr>
              <a:t>unfavorable and unintended sign </a:t>
            </a:r>
            <a:r>
              <a:rPr lang="en-US" sz="2400" dirty="0">
                <a:latin typeface="Calibri" panose="020F0502020204030204" pitchFamily="34" charset="0"/>
                <a:cs typeface="Calibri" panose="020F0502020204030204" pitchFamily="34" charset="0"/>
              </a:rPr>
              <a:t>(including an abnormal laboratory finding), </a:t>
            </a:r>
            <a:r>
              <a:rPr lang="en-US" sz="2400" u="sng" dirty="0">
                <a:latin typeface="Calibri" panose="020F0502020204030204" pitchFamily="34" charset="0"/>
                <a:cs typeface="Calibri" panose="020F0502020204030204" pitchFamily="34" charset="0"/>
              </a:rPr>
              <a:t>symptom</a:t>
            </a:r>
            <a:r>
              <a:rPr lang="en-US" sz="2400" dirty="0">
                <a:latin typeface="Calibri" panose="020F0502020204030204" pitchFamily="34" charset="0"/>
                <a:cs typeface="Calibri" panose="020F0502020204030204" pitchFamily="34" charset="0"/>
              </a:rPr>
              <a:t>,</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or </a:t>
            </a:r>
            <a:r>
              <a:rPr lang="en-US" sz="2400" u="sng" dirty="0">
                <a:latin typeface="Calibri" panose="020F0502020204030204" pitchFamily="34" charset="0"/>
                <a:cs typeface="Calibri" panose="020F0502020204030204" pitchFamily="34" charset="0"/>
              </a:rPr>
              <a:t>disease temporally associated </a:t>
            </a:r>
            <a:r>
              <a:rPr lang="en-US" sz="2400" dirty="0">
                <a:latin typeface="Calibri" panose="020F0502020204030204" pitchFamily="34" charset="0"/>
                <a:cs typeface="Calibri" panose="020F0502020204030204" pitchFamily="34" charset="0"/>
              </a:rPr>
              <a:t>with the use of a medicinal (investigational) product, whether or not related to the medicinal (investigational) product.</a:t>
            </a:r>
          </a:p>
          <a:p>
            <a:pPr marL="0" indent="0">
              <a:buNone/>
            </a:pPr>
            <a:endParaRPr lang="en-IN" sz="24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3</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18691" y="5583080"/>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[1] ICH-GCP E6(R2) – 1.2 </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252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What is Serious Adverse Event(SAE)?</a:t>
            </a:r>
            <a:r>
              <a:rPr lang="en-US" sz="2400" cap="none" baseline="30000" dirty="0">
                <a:latin typeface="Calibri" panose="020F0502020204030204" pitchFamily="34" charset="0"/>
                <a:cs typeface="Calibri" panose="020F0502020204030204" pitchFamily="34" charset="0"/>
              </a:rPr>
              <a:t> </a:t>
            </a:r>
            <a:r>
              <a:rPr lang="en-US" sz="4400" cap="none" dirty="0">
                <a:latin typeface="Calibri" panose="020F0502020204030204" pitchFamily="34" charset="0"/>
                <a:cs typeface="Calibri" panose="020F0502020204030204" pitchFamily="34" charset="0"/>
              </a:rPr>
              <a:t>(1/3)</a:t>
            </a:r>
            <a:r>
              <a:rPr lang="en-US" sz="4400" cap="none" baseline="30000" dirty="0">
                <a:latin typeface="Calibri" panose="020F0502020204030204" pitchFamily="34" charset="0"/>
                <a:cs typeface="Calibri" panose="020F0502020204030204" pitchFamily="34" charset="0"/>
              </a:rPr>
              <a:t> </a:t>
            </a:r>
            <a:r>
              <a:rPr lang="en-US" sz="2000" cap="none" baseline="-25000" dirty="0">
                <a:latin typeface="Calibri" panose="020F0502020204030204" pitchFamily="34" charset="0"/>
                <a:cs typeface="Calibri" panose="020F0502020204030204" pitchFamily="34" charset="0"/>
              </a:rPr>
              <a:t>[2] </a:t>
            </a:r>
            <a:endParaRPr lang="en-IN" sz="2000" cap="none" baseline="-25000"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581192" y="2021984"/>
            <a:ext cx="11029615" cy="3836816"/>
          </a:xfrm>
        </p:spPr>
        <p:txBody>
          <a:bodyPr anchor="t">
            <a:normAutofit/>
          </a:bodyPr>
          <a:lstStyle/>
          <a:p>
            <a:r>
              <a:rPr lang="en-US" sz="2400" b="1" dirty="0">
                <a:latin typeface="Calibri" panose="020F0502020204030204" pitchFamily="34" charset="0"/>
                <a:cs typeface="Calibri" panose="020F0502020204030204" pitchFamily="34" charset="0"/>
              </a:rPr>
              <a:t>Serious Adverse Event (SAE) : </a:t>
            </a:r>
            <a:r>
              <a:rPr lang="en-US" sz="2200" dirty="0">
                <a:latin typeface="Calibri" panose="020F0502020204030204" pitchFamily="34" charset="0"/>
                <a:cs typeface="Calibri" panose="020F0502020204030204" pitchFamily="34" charset="0"/>
              </a:rPr>
              <a:t>Any untoward medical occurrence that at any dose – </a:t>
            </a:r>
          </a:p>
          <a:p>
            <a:pPr marL="342900" indent="-342900">
              <a:buFont typeface="+mj-lt"/>
              <a:buAutoNum type="arabicPeriod"/>
            </a:pPr>
            <a:r>
              <a:rPr lang="en-US" sz="2200" dirty="0">
                <a:latin typeface="Calibri" panose="020F0502020204030204" pitchFamily="34" charset="0"/>
                <a:cs typeface="Calibri" panose="020F0502020204030204" pitchFamily="34" charset="0"/>
              </a:rPr>
              <a:t>Results in death</a:t>
            </a:r>
          </a:p>
          <a:p>
            <a:pPr marL="342900" indent="-342900">
              <a:buFont typeface="+mj-lt"/>
              <a:buAutoNum type="arabicPeriod"/>
            </a:pPr>
            <a:r>
              <a:rPr lang="en-US" sz="2200" dirty="0">
                <a:latin typeface="Calibri" panose="020F0502020204030204" pitchFamily="34" charset="0"/>
                <a:cs typeface="Calibri" panose="020F0502020204030204" pitchFamily="34" charset="0"/>
              </a:rPr>
              <a:t>Is life-threatening</a:t>
            </a:r>
          </a:p>
          <a:p>
            <a:pPr marL="342900" indent="-342900">
              <a:buFont typeface="+mj-lt"/>
              <a:buAutoNum type="arabicPeriod"/>
            </a:pPr>
            <a:r>
              <a:rPr lang="en-US" sz="2200" dirty="0">
                <a:latin typeface="Calibri" panose="020F0502020204030204" pitchFamily="34" charset="0"/>
                <a:cs typeface="Calibri" panose="020F0502020204030204" pitchFamily="34" charset="0"/>
              </a:rPr>
              <a:t>Requires inpatient hospitalization or prolongation of existing hospitalization</a:t>
            </a:r>
          </a:p>
          <a:p>
            <a:pPr marL="342900" indent="-342900">
              <a:buFont typeface="+mj-lt"/>
              <a:buAutoNum type="arabicPeriod"/>
            </a:pPr>
            <a:r>
              <a:rPr lang="en-US" sz="2200" dirty="0">
                <a:latin typeface="Calibri" panose="020F0502020204030204" pitchFamily="34" charset="0"/>
                <a:cs typeface="Calibri" panose="020F0502020204030204" pitchFamily="34" charset="0"/>
              </a:rPr>
              <a:t>Results in persistent or significant disability/incapacity</a:t>
            </a:r>
          </a:p>
          <a:p>
            <a:pPr marL="342900" indent="-342900">
              <a:buFont typeface="+mj-lt"/>
              <a:buAutoNum type="arabicPeriod"/>
            </a:pPr>
            <a:r>
              <a:rPr lang="en-US" sz="2200" dirty="0">
                <a:latin typeface="Calibri" panose="020F0502020204030204" pitchFamily="34" charset="0"/>
                <a:cs typeface="Calibri" panose="020F0502020204030204" pitchFamily="34" charset="0"/>
              </a:rPr>
              <a:t>Is a congenital anomaly/birth defect</a:t>
            </a:r>
            <a:endParaRPr lang="en-IN" sz="22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4</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18691" y="5583080"/>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[2] ICH-GCP E6(R2) – 1.50 </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375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What is Serious Adverse Event(SAE)?</a:t>
            </a:r>
            <a:r>
              <a:rPr lang="en-US" sz="2400" cap="none" baseline="30000" dirty="0">
                <a:latin typeface="Calibri" panose="020F0502020204030204" pitchFamily="34" charset="0"/>
                <a:cs typeface="Calibri" panose="020F0502020204030204" pitchFamily="34" charset="0"/>
              </a:rPr>
              <a:t> </a:t>
            </a:r>
            <a:r>
              <a:rPr lang="en-US" sz="4400" cap="none" dirty="0">
                <a:latin typeface="Calibri" panose="020F0502020204030204" pitchFamily="34" charset="0"/>
                <a:cs typeface="Calibri" panose="020F0502020204030204" pitchFamily="34" charset="0"/>
              </a:rPr>
              <a:t>(2/3)</a:t>
            </a:r>
            <a:r>
              <a:rPr lang="en-US" sz="4400" cap="none" baseline="30000" dirty="0">
                <a:latin typeface="Calibri" panose="020F0502020204030204" pitchFamily="34" charset="0"/>
                <a:cs typeface="Calibri" panose="020F0502020204030204" pitchFamily="34" charset="0"/>
              </a:rPr>
              <a:t> </a:t>
            </a:r>
            <a:r>
              <a:rPr lang="en-US" sz="2000" baseline="-25000" dirty="0">
                <a:latin typeface="Calibri" panose="020F0502020204030204" pitchFamily="34" charset="0"/>
                <a:cs typeface="Calibri" panose="020F0502020204030204" pitchFamily="34" charset="0"/>
              </a:rPr>
              <a:t>[3]</a:t>
            </a:r>
            <a:endParaRPr lang="en-IN" sz="2000" cap="none"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581192" y="2021984"/>
            <a:ext cx="11029615" cy="3836816"/>
          </a:xfrm>
        </p:spPr>
        <p:txBody>
          <a:bodyPr anchor="t">
            <a:normAutofit/>
          </a:bodyPr>
          <a:lstStyle/>
          <a:p>
            <a:pPr marL="342900" indent="-342900">
              <a:buFont typeface="+mj-lt"/>
              <a:buAutoNum type="arabicPeriod" startAt="6"/>
            </a:pPr>
            <a:r>
              <a:rPr lang="en-US" sz="2400" dirty="0">
                <a:latin typeface="Calibri" panose="020F0502020204030204" pitchFamily="34" charset="0"/>
                <a:cs typeface="Calibri" panose="020F0502020204030204" pitchFamily="34" charset="0"/>
              </a:rPr>
              <a:t>Important Medical Event (IME) that may not result in death, be life threatening, or require hospitalization may be considered a serious adverse drug experience when, based upon medical judgment, it may jeopardize the patient or subject and may require medical or surgical intervention to prevent one of the outcomes listed in this definition.</a:t>
            </a:r>
          </a:p>
          <a:p>
            <a:pPr>
              <a:buFont typeface="Wingdings" panose="05000000000000000000" pitchFamily="2" charset="2"/>
              <a:buChar char="q"/>
            </a:pPr>
            <a:r>
              <a:rPr lang="en-US" sz="2400" baseline="-25000" dirty="0">
                <a:latin typeface="Calibri" panose="020F0502020204030204" pitchFamily="34" charset="0"/>
                <a:cs typeface="Calibri" panose="020F0502020204030204" pitchFamily="34" charset="0"/>
              </a:rPr>
              <a:t> </a:t>
            </a:r>
            <a:r>
              <a:rPr lang="en-US" sz="2400" b="1" i="1" u="sng" dirty="0">
                <a:latin typeface="Calibri" panose="020F0502020204030204" pitchFamily="34" charset="0"/>
                <a:cs typeface="Calibri" panose="020F0502020204030204" pitchFamily="34" charset="0"/>
              </a:rPr>
              <a:t>It is important to remember that all SAEs are adverse events, but not all adverse events are SAEs</a:t>
            </a:r>
            <a:endParaRPr lang="en-IN" sz="2400" b="1" i="1" u="sng"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5</a:t>
            </a:fld>
            <a:endParaRPr lang="en-US" sz="1200" dirty="0">
              <a:latin typeface="Calibri" panose="020F0502020204030204" pitchFamily="34" charset="0"/>
              <a:cs typeface="Calibri" panose="020F0502020204030204" pitchFamily="34" charset="0"/>
            </a:endParaRPr>
          </a:p>
        </p:txBody>
      </p:sp>
      <p:sp>
        <p:nvSpPr>
          <p:cNvPr id="10" name="TextBox 9"/>
          <p:cNvSpPr txBox="1"/>
          <p:nvPr/>
        </p:nvSpPr>
        <p:spPr>
          <a:xfrm>
            <a:off x="918691" y="5583080"/>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[3] SAE User Manual – 1.1 </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300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What is Serious Adverse Event(SAE)?</a:t>
            </a:r>
            <a:r>
              <a:rPr lang="en-US" sz="2400" cap="none" baseline="30000" dirty="0">
                <a:latin typeface="Calibri" panose="020F0502020204030204" pitchFamily="34" charset="0"/>
                <a:cs typeface="Calibri" panose="020F0502020204030204" pitchFamily="34" charset="0"/>
              </a:rPr>
              <a:t> </a:t>
            </a:r>
            <a:r>
              <a:rPr lang="en-US" sz="4400" cap="none" dirty="0">
                <a:latin typeface="Calibri" panose="020F0502020204030204" pitchFamily="34" charset="0"/>
                <a:cs typeface="Calibri" panose="020F0502020204030204" pitchFamily="34" charset="0"/>
              </a:rPr>
              <a:t>(3/3)</a:t>
            </a:r>
            <a:r>
              <a:rPr lang="en-US" sz="4400" cap="none" baseline="30000" dirty="0">
                <a:latin typeface="Calibri" panose="020F0502020204030204" pitchFamily="34" charset="0"/>
                <a:cs typeface="Calibri" panose="020F0502020204030204" pitchFamily="34" charset="0"/>
              </a:rPr>
              <a:t> </a:t>
            </a:r>
            <a:r>
              <a:rPr lang="en-US" sz="2000" baseline="-25000" dirty="0">
                <a:latin typeface="Calibri" panose="020F0502020204030204" pitchFamily="34" charset="0"/>
                <a:cs typeface="Calibri" panose="020F0502020204030204" pitchFamily="34" charset="0"/>
              </a:rPr>
              <a:t>[3]</a:t>
            </a:r>
            <a:endParaRPr lang="en-IN" sz="4400" cap="none"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581192" y="2021984"/>
            <a:ext cx="11029615" cy="3836816"/>
          </a:xfrm>
        </p:spPr>
        <p:txBody>
          <a:bodyPr anchor="t">
            <a:normAutofit/>
          </a:bodyPr>
          <a:lstStyle/>
          <a:p>
            <a:r>
              <a:rPr lang="en-US" sz="2400" b="1" dirty="0">
                <a:latin typeface="Calibri" panose="020F0502020204030204" pitchFamily="34" charset="0"/>
                <a:cs typeface="Calibri" panose="020F0502020204030204" pitchFamily="34" charset="0"/>
              </a:rPr>
              <a:t>“Life Threatening Adverse Drug Experience” :-  </a:t>
            </a:r>
            <a:r>
              <a:rPr lang="en-US" sz="2400" dirty="0">
                <a:latin typeface="Calibri" panose="020F0502020204030204" pitchFamily="34" charset="0"/>
                <a:cs typeface="Calibri" panose="020F0502020204030204" pitchFamily="34" charset="0"/>
              </a:rPr>
              <a:t>Any adverse experience that places the subject, in the view of the investigator, at </a:t>
            </a:r>
            <a:r>
              <a:rPr lang="en-US" sz="2400" u="sng" dirty="0">
                <a:latin typeface="Calibri" panose="020F0502020204030204" pitchFamily="34" charset="0"/>
                <a:cs typeface="Calibri" panose="020F0502020204030204" pitchFamily="34" charset="0"/>
              </a:rPr>
              <a:t>immediate risk of death</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from the reaction as it occurred, or it is suspected that the </a:t>
            </a:r>
            <a:r>
              <a:rPr lang="en-US" sz="2400" u="sng" dirty="0">
                <a:latin typeface="Calibri" panose="020F0502020204030204" pitchFamily="34" charset="0"/>
                <a:cs typeface="Calibri" panose="020F0502020204030204" pitchFamily="34" charset="0"/>
              </a:rPr>
              <a:t>use or continued use of the product would result in the patient’s death. </a:t>
            </a:r>
          </a:p>
          <a:p>
            <a:r>
              <a:rPr lang="en-US" sz="2400" b="1" dirty="0">
                <a:latin typeface="Calibri" panose="020F0502020204030204" pitchFamily="34" charset="0"/>
                <a:cs typeface="Calibri" panose="020F0502020204030204" pitchFamily="34" charset="0"/>
              </a:rPr>
              <a:t>“Congenital Anomaly” :-</a:t>
            </a:r>
            <a:r>
              <a:rPr lang="en-US" sz="2400" dirty="0">
                <a:latin typeface="Calibri" panose="020F0502020204030204" pitchFamily="34" charset="0"/>
                <a:cs typeface="Calibri" panose="020F0502020204030204" pitchFamily="34" charset="0"/>
              </a:rPr>
              <a:t>  Exposure to a medical product prior to conception or during pregnancy resulting in an </a:t>
            </a:r>
            <a:r>
              <a:rPr lang="en-US" sz="2400" u="sng" dirty="0">
                <a:latin typeface="Calibri" panose="020F0502020204030204" pitchFamily="34" charset="0"/>
                <a:cs typeface="Calibri" panose="020F0502020204030204" pitchFamily="34" charset="0"/>
              </a:rPr>
              <a:t>adverse outcome in the child</a:t>
            </a:r>
            <a:r>
              <a:rPr lang="en-US" sz="2400" dirty="0">
                <a:latin typeface="Calibri" panose="020F0502020204030204" pitchFamily="34" charset="0"/>
                <a:cs typeface="Calibri" panose="020F0502020204030204" pitchFamily="34" charset="0"/>
              </a:rPr>
              <a:t>.</a:t>
            </a:r>
            <a:endParaRPr lang="en-IN" sz="2400" u="sng"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6</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18691" y="5583080"/>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[3] SAE User Manual – 1.1 </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4996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000" cap="none" dirty="0">
                <a:latin typeface="Calibri" panose="020F0502020204030204" pitchFamily="34" charset="0"/>
                <a:cs typeface="Calibri" panose="020F0502020204030204" pitchFamily="34" charset="0"/>
              </a:rPr>
              <a:t>Timeframe for Initial SAE Report submission (1/2) </a:t>
            </a:r>
            <a:r>
              <a:rPr lang="en-US" sz="2000" baseline="-25000" dirty="0">
                <a:latin typeface="Calibri" panose="020F0502020204030204" pitchFamily="34" charset="0"/>
                <a:cs typeface="Calibri" panose="020F0502020204030204" pitchFamily="34" charset="0"/>
              </a:rPr>
              <a:t>[4]</a:t>
            </a:r>
            <a:endParaRPr lang="en-IN" sz="2000" cap="none"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581192" y="2021984"/>
            <a:ext cx="11029615" cy="3966008"/>
          </a:xfrm>
        </p:spPr>
        <p:txBody>
          <a:bodyPr anchor="t">
            <a:normAutofit/>
          </a:bodyPr>
          <a:lstStyle/>
          <a:p>
            <a:r>
              <a:rPr lang="en-US" sz="2200" dirty="0">
                <a:latin typeface="Calibri" panose="020F0502020204030204" pitchFamily="34" charset="0"/>
                <a:cs typeface="Calibri" panose="020F0502020204030204" pitchFamily="34" charset="0"/>
              </a:rPr>
              <a:t>The </a:t>
            </a:r>
            <a:r>
              <a:rPr lang="en-US" sz="2200" b="1" u="sng" dirty="0">
                <a:latin typeface="Calibri" panose="020F0502020204030204" pitchFamily="34" charset="0"/>
                <a:cs typeface="Calibri" panose="020F0502020204030204" pitchFamily="34" charset="0"/>
              </a:rPr>
              <a:t>investigator</a:t>
            </a:r>
            <a:r>
              <a:rPr lang="en-US" sz="2200" u="sng"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shall report all serious adverse events to the Central Licensing Authority (CDSCO), the sponsor or its representative and the Ethics Committee </a:t>
            </a:r>
            <a:r>
              <a:rPr lang="en-US" sz="2200" b="1" u="sng" dirty="0">
                <a:latin typeface="Calibri" panose="020F0502020204030204" pitchFamily="34" charset="0"/>
                <a:cs typeface="Calibri" panose="020F0502020204030204" pitchFamily="34" charset="0"/>
              </a:rPr>
              <a:t>within twenty-four hours </a:t>
            </a:r>
            <a:r>
              <a:rPr lang="en-US" sz="2200" dirty="0">
                <a:latin typeface="Calibri" panose="020F0502020204030204" pitchFamily="34" charset="0"/>
                <a:cs typeface="Calibri" panose="020F0502020204030204" pitchFamily="34" charset="0"/>
              </a:rPr>
              <a:t>of their occurrence and after due analysis to the Central Licensing Authority, Ethics Committee and the head of the institution within fourteen days of the knowledge of occurrence of serious adverse event. </a:t>
            </a:r>
          </a:p>
          <a:p>
            <a:r>
              <a:rPr lang="en-US" sz="2200" dirty="0">
                <a:latin typeface="Calibri" panose="020F0502020204030204" pitchFamily="34" charset="0"/>
                <a:cs typeface="Calibri" panose="020F0502020204030204" pitchFamily="34" charset="0"/>
              </a:rPr>
              <a:t>The </a:t>
            </a:r>
            <a:r>
              <a:rPr lang="en-US" sz="2200" b="1" u="sng" dirty="0">
                <a:latin typeface="Calibri" panose="020F0502020204030204" pitchFamily="34" charset="0"/>
                <a:cs typeface="Calibri" panose="020F0502020204030204" pitchFamily="34" charset="0"/>
              </a:rPr>
              <a:t>sponsor or its representative </a:t>
            </a:r>
            <a:r>
              <a:rPr lang="en-US" sz="2200" dirty="0">
                <a:latin typeface="Calibri" panose="020F0502020204030204" pitchFamily="34" charset="0"/>
                <a:cs typeface="Calibri" panose="020F0502020204030204" pitchFamily="34" charset="0"/>
              </a:rPr>
              <a:t>shall report all serious adverse events to the Central Licensing Authority (CDSCO), head of the institution and Ethics Committee </a:t>
            </a:r>
            <a:r>
              <a:rPr lang="en-US" sz="2200" b="1" u="sng" dirty="0">
                <a:latin typeface="Calibri" panose="020F0502020204030204" pitchFamily="34" charset="0"/>
                <a:cs typeface="Calibri" panose="020F0502020204030204" pitchFamily="34" charset="0"/>
              </a:rPr>
              <a:t>within fourteen days</a:t>
            </a:r>
            <a:r>
              <a:rPr lang="en-US" sz="2200" u="sng"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of the knowledge of occurrence of serious adverse event. </a:t>
            </a:r>
          </a:p>
          <a:p>
            <a:pPr marL="0" indent="0">
              <a:buNone/>
            </a:pPr>
            <a:endParaRPr lang="en-US" sz="22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7</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18691" y="5583080"/>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[4] SAE User Manual – 1.2.1 </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278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000" cap="none" dirty="0">
                <a:latin typeface="Calibri" panose="020F0502020204030204" pitchFamily="34" charset="0"/>
                <a:cs typeface="Calibri" panose="020F0502020204030204" pitchFamily="34" charset="0"/>
              </a:rPr>
              <a:t>Timeframe for Initial SAE Report submission (2/2) </a:t>
            </a:r>
            <a:r>
              <a:rPr lang="en-US" sz="2000" baseline="-25000" dirty="0">
                <a:latin typeface="Calibri" panose="020F0502020204030204" pitchFamily="34" charset="0"/>
                <a:cs typeface="Calibri" panose="020F0502020204030204" pitchFamily="34" charset="0"/>
              </a:rPr>
              <a:t>[4]</a:t>
            </a:r>
            <a:endParaRPr lang="en-IN" sz="4000" cap="none"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581192" y="2021984"/>
            <a:ext cx="11029615" cy="3836816"/>
          </a:xfrm>
        </p:spPr>
        <p:txBody>
          <a:bodyPr anchor="t">
            <a:normAutofit/>
          </a:bodyPr>
          <a:lstStyle/>
          <a:p>
            <a:r>
              <a:rPr lang="en-US" sz="2400" dirty="0">
                <a:latin typeface="Calibri" panose="020F0502020204030204" pitchFamily="34" charset="0"/>
                <a:cs typeface="Calibri" panose="020F0502020204030204" pitchFamily="34" charset="0"/>
              </a:rPr>
              <a:t>The </a:t>
            </a:r>
            <a:r>
              <a:rPr lang="en-US" sz="2400" b="1" u="sng" dirty="0">
                <a:latin typeface="Calibri" panose="020F0502020204030204" pitchFamily="34" charset="0"/>
                <a:cs typeface="Calibri" panose="020F0502020204030204" pitchFamily="34" charset="0"/>
              </a:rPr>
              <a:t>Ethics Committee </a:t>
            </a:r>
            <a:r>
              <a:rPr lang="en-US" sz="2400" dirty="0">
                <a:latin typeface="Calibri" panose="020F0502020204030204" pitchFamily="34" charset="0"/>
                <a:cs typeface="Calibri" panose="020F0502020204030204" pitchFamily="34" charset="0"/>
              </a:rPr>
              <a:t>shall forward its report on serious adverse event </a:t>
            </a:r>
            <a:r>
              <a:rPr lang="en-US" sz="2400" b="1" u="sng" dirty="0">
                <a:latin typeface="Calibri" panose="020F0502020204030204" pitchFamily="34" charset="0"/>
                <a:cs typeface="Calibri" panose="020F0502020204030204" pitchFamily="34" charset="0"/>
              </a:rPr>
              <a:t>within a period of thirty days</a:t>
            </a:r>
            <a:r>
              <a:rPr lang="en-US" sz="2400" u="sng"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of receiving the report of the serious adverse event from the investigator.</a:t>
            </a: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8</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18691" y="5583080"/>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[4] SAE User Manual – 1.2.1 </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245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1192" y="702156"/>
            <a:ext cx="11029616" cy="1013800"/>
          </a:xfrm>
        </p:spPr>
        <p:txBody>
          <a:bodyPr anchor="ctr">
            <a:normAutofit/>
          </a:bodyPr>
          <a:lstStyle/>
          <a:p>
            <a:r>
              <a:rPr lang="en-US" sz="4400" cap="none" dirty="0">
                <a:latin typeface="Calibri" panose="020F0502020204030204" pitchFamily="34" charset="0"/>
                <a:cs typeface="Calibri" panose="020F0502020204030204" pitchFamily="34" charset="0"/>
              </a:rPr>
              <a:t>Recipients of SAEs Reports </a:t>
            </a:r>
            <a:r>
              <a:rPr lang="en-US" sz="2000" baseline="-25000" dirty="0">
                <a:latin typeface="Calibri" panose="020F0502020204030204" pitchFamily="34" charset="0"/>
                <a:cs typeface="Calibri" panose="020F0502020204030204" pitchFamily="34" charset="0"/>
              </a:rPr>
              <a:t>[5]</a:t>
            </a:r>
            <a:endParaRPr lang="en-IN" sz="2000" cap="none"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a:xfrm>
            <a:off x="581192" y="2021984"/>
            <a:ext cx="11029615" cy="3836816"/>
          </a:xfrm>
        </p:spPr>
        <p:txBody>
          <a:bodyPr anchor="t">
            <a:normAutofit/>
          </a:bodyPr>
          <a:lstStyle/>
          <a:p>
            <a:r>
              <a:rPr lang="en-US" sz="2400" u="sng" dirty="0">
                <a:latin typeface="Calibri" panose="020F0502020204030204" pitchFamily="34" charset="0"/>
                <a:cs typeface="Calibri" panose="020F0502020204030204" pitchFamily="34" charset="0"/>
              </a:rPr>
              <a:t>Site Principal Investigators (PI)</a:t>
            </a:r>
            <a:r>
              <a:rPr lang="en-US" sz="2400" dirty="0">
                <a:latin typeface="Calibri" panose="020F0502020204030204" pitchFamily="34" charset="0"/>
                <a:cs typeface="Calibri" panose="020F0502020204030204" pitchFamily="34" charset="0"/>
              </a:rPr>
              <a:t>, who confirmed that SAEs occurred in their trial, are required to report the SAEs to CDSCO and also to their </a:t>
            </a:r>
            <a:r>
              <a:rPr lang="en-US" sz="2400" u="sng" dirty="0">
                <a:latin typeface="Calibri" panose="020F0502020204030204" pitchFamily="34" charset="0"/>
                <a:cs typeface="Calibri" panose="020F0502020204030204" pitchFamily="34" charset="0"/>
              </a:rPr>
              <a:t>Trial Sponsor </a:t>
            </a:r>
            <a:r>
              <a:rPr lang="en-US" sz="2400" dirty="0">
                <a:latin typeface="Calibri" panose="020F0502020204030204" pitchFamily="34" charset="0"/>
                <a:cs typeface="Calibri" panose="020F0502020204030204" pitchFamily="34" charset="0"/>
              </a:rPr>
              <a:t>and </a:t>
            </a:r>
            <a:r>
              <a:rPr lang="en-US" sz="2400" u="sng" dirty="0">
                <a:latin typeface="Calibri" panose="020F0502020204030204" pitchFamily="34" charset="0"/>
                <a:cs typeface="Calibri" panose="020F0502020204030204" pitchFamily="34" charset="0"/>
              </a:rPr>
              <a:t>Ethics Committees.</a:t>
            </a:r>
            <a:endParaRPr lang="en-IN" sz="2400" u="sng"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a:xfrm>
            <a:off x="581192" y="5955453"/>
            <a:ext cx="1667358" cy="365125"/>
          </a:xfrm>
        </p:spPr>
        <p:txBody>
          <a:bodyPr/>
          <a:lstStyle/>
          <a:p>
            <a:pPr algn="l"/>
            <a:fld id="{73603688-87B6-4E30-AD96-1887274B4F2E}" type="datetime1">
              <a:rPr lang="en-US" sz="1200" smtClean="0">
                <a:latin typeface="Calibri" panose="020F0502020204030204" pitchFamily="34" charset="0"/>
                <a:cs typeface="Calibri" panose="020F0502020204030204" pitchFamily="34" charset="0"/>
              </a:rPr>
              <a:pPr algn="l"/>
              <a:t>12/29/2022</a:t>
            </a:fld>
            <a:endParaRPr lang="en-US" sz="1200" dirty="0">
              <a:latin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a:xfrm>
            <a:off x="5407800" y="5987992"/>
            <a:ext cx="1376397" cy="365125"/>
          </a:xfrm>
        </p:spPr>
        <p:txBody>
          <a:bodyPr/>
          <a:lstStyle/>
          <a:p>
            <a:pPr algn="ctr"/>
            <a:r>
              <a:rPr lang="en-US" sz="1400" cap="none" dirty="0">
                <a:latin typeface="Calibri" panose="020F0502020204030204" pitchFamily="34" charset="0"/>
                <a:cs typeface="Calibri" panose="020F0502020204030204" pitchFamily="34" charset="0"/>
              </a:rPr>
              <a:t>Confidential </a:t>
            </a:r>
          </a:p>
        </p:txBody>
      </p:sp>
      <p:sp>
        <p:nvSpPr>
          <p:cNvPr id="6" name="Slide Number Placeholder 5"/>
          <p:cNvSpPr>
            <a:spLocks noGrp="1"/>
          </p:cNvSpPr>
          <p:nvPr>
            <p:ph type="sldNum" sz="quarter" idx="12"/>
          </p:nvPr>
        </p:nvSpPr>
        <p:spPr/>
        <p:txBody>
          <a:bodyPr/>
          <a:lstStyle/>
          <a:p>
            <a:fld id="{D57F1E4F-1CFF-5643-939E-217C01CDF565}" type="slidenum">
              <a:rPr lang="en-US" sz="1200" smtClean="0">
                <a:latin typeface="Calibri" panose="020F0502020204030204" pitchFamily="34" charset="0"/>
                <a:cs typeface="Calibri" panose="020F0502020204030204" pitchFamily="34" charset="0"/>
              </a:rPr>
              <a:pPr/>
              <a:t>9</a:t>
            </a:fld>
            <a:endParaRPr lang="en-US" sz="1200" dirty="0">
              <a:latin typeface="Calibri" panose="020F0502020204030204" pitchFamily="34" charset="0"/>
              <a:cs typeface="Calibri" panose="020F0502020204030204" pitchFamily="34" charset="0"/>
            </a:endParaRPr>
          </a:p>
        </p:txBody>
      </p:sp>
      <p:sp>
        <p:nvSpPr>
          <p:cNvPr id="9" name="TextBox 8"/>
          <p:cNvSpPr txBox="1"/>
          <p:nvPr/>
        </p:nvSpPr>
        <p:spPr>
          <a:xfrm>
            <a:off x="918691" y="5583080"/>
            <a:ext cx="7169241" cy="276999"/>
          </a:xfrm>
          <a:prstGeom prst="rect">
            <a:avLst/>
          </a:prstGeom>
          <a:noFill/>
        </p:spPr>
        <p:txBody>
          <a:bodyPr wrap="square" rtlCol="0">
            <a:spAutoFit/>
          </a:bodyPr>
          <a:lstStyle/>
          <a:p>
            <a:r>
              <a:rPr lang="en-US" sz="1200" b="1" dirty="0">
                <a:latin typeface="Calibri" panose="020F0502020204030204" pitchFamily="34" charset="0"/>
                <a:cs typeface="Calibri" panose="020F0502020204030204" pitchFamily="34" charset="0"/>
              </a:rPr>
              <a:t>[5] SAE User Manual – 1.2.2 </a:t>
            </a:r>
            <a:endParaRPr lang="en-IN"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782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127</TotalTime>
  <Words>816</Words>
  <Application>Microsoft Office PowerPoint</Application>
  <PresentationFormat>Widescreen</PresentationFormat>
  <Paragraphs>114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lpstr>
      <vt:lpstr>Reporting Requirements of SAE in India</vt:lpstr>
      <vt:lpstr>Content </vt:lpstr>
      <vt:lpstr>What is Adverse Event (AE)? [1]</vt:lpstr>
      <vt:lpstr>What is Serious Adverse Event(SAE)? (1/3) [2] </vt:lpstr>
      <vt:lpstr>What is Serious Adverse Event(SAE)? (2/3) [3]</vt:lpstr>
      <vt:lpstr>What is Serious Adverse Event(SAE)? (3/3) [3]</vt:lpstr>
      <vt:lpstr>Timeframe for Initial SAE Report submission (1/2) [4]</vt:lpstr>
      <vt:lpstr>Timeframe for Initial SAE Report submission (2/2) [4]</vt:lpstr>
      <vt:lpstr>Recipients of SAEs Reports [5]</vt:lpstr>
      <vt:lpstr>Flowchart for SAE Reporting/Monitoring [6]</vt:lpstr>
      <vt:lpstr>Process flow for SAEs Reporting [7] </vt:lpstr>
      <vt:lpstr>Data Elements for reporting SAE (1/3) [8] </vt:lpstr>
      <vt:lpstr>Data Elements for reporting SAE (2/3) [8] </vt:lpstr>
      <vt:lpstr>Data Elements for reporting SAE (3/3) [8] </vt:lpstr>
      <vt:lpstr>Demo </vt:lpstr>
      <vt:lpstr>References </vt:lpstr>
      <vt:lpstr> THANK YOU!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Requirements of SAE in India</dc:title>
  <dc:creator>Welcome</dc:creator>
  <cp:lastModifiedBy>manasidhamal7171@gmail.com</cp:lastModifiedBy>
  <cp:revision>17</cp:revision>
  <dcterms:created xsi:type="dcterms:W3CDTF">2022-12-29T05:14:30Z</dcterms:created>
  <dcterms:modified xsi:type="dcterms:W3CDTF">2022-12-29T07:28:02Z</dcterms:modified>
</cp:coreProperties>
</file>