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16"/>
  </p:notesMasterIdLst>
  <p:sldIdLst>
    <p:sldId id="256" r:id="rId2"/>
    <p:sldId id="257" r:id="rId3"/>
    <p:sldId id="258" r:id="rId4"/>
    <p:sldId id="259" r:id="rId5"/>
    <p:sldId id="260" r:id="rId6"/>
    <p:sldId id="263" r:id="rId7"/>
    <p:sldId id="261" r:id="rId8"/>
    <p:sldId id="268" r:id="rId9"/>
    <p:sldId id="262" r:id="rId10"/>
    <p:sldId id="269" r:id="rId11"/>
    <p:sldId id="264"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guide orient="horz" pos="2160"/>
        <p:guide pos="3840"/>
      </p:guideLst>
    </p:cSldViewPr>
  </p:slideViewPr>
  <p:notesTextViewPr>
    <p:cViewPr>
      <p:scale>
        <a:sx n="1" d="1"/>
        <a:sy n="1" d="1"/>
      </p:scale>
      <p:origin x="0" y="-2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5BC411-627B-4240-902B-AB4072C0AC93}" type="datetimeFigureOut">
              <a:rPr lang="en-IN" smtClean="0"/>
              <a:t>10-01-2023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FB8B79-B0B6-4A6A-974D-75EA69C82F7C}" type="slidenum">
              <a:rPr lang="en-IN" smtClean="0"/>
              <a:t>‹#›</a:t>
            </a:fld>
            <a:endParaRPr lang="en-IN"/>
          </a:p>
        </p:txBody>
      </p:sp>
    </p:spTree>
    <p:extLst>
      <p:ext uri="{BB962C8B-B14F-4D97-AF65-F5344CB8AC3E}">
        <p14:creationId xmlns:p14="http://schemas.microsoft.com/office/powerpoint/2010/main" val="2374242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Site selection is a vital process in conducting clinical trails successfully, efficiently and in compliance with regulatory guidelines.</a:t>
            </a:r>
          </a:p>
          <a:p>
            <a:endParaRPr lang="en-IN" dirty="0"/>
          </a:p>
        </p:txBody>
      </p:sp>
      <p:sp>
        <p:nvSpPr>
          <p:cNvPr id="4" name="Slide Number Placeholder 3"/>
          <p:cNvSpPr>
            <a:spLocks noGrp="1"/>
          </p:cNvSpPr>
          <p:nvPr>
            <p:ph type="sldNum" sz="quarter" idx="5"/>
          </p:nvPr>
        </p:nvSpPr>
        <p:spPr/>
        <p:txBody>
          <a:bodyPr/>
          <a:lstStyle/>
          <a:p>
            <a:fld id="{87FB8B79-B0B6-4A6A-974D-75EA69C82F7C}" type="slidenum">
              <a:rPr lang="en-IN" smtClean="0"/>
              <a:t>3</a:t>
            </a:fld>
            <a:endParaRPr lang="en-IN"/>
          </a:p>
        </p:txBody>
      </p:sp>
    </p:spTree>
    <p:extLst>
      <p:ext uri="{BB962C8B-B14F-4D97-AF65-F5344CB8AC3E}">
        <p14:creationId xmlns:p14="http://schemas.microsoft.com/office/powerpoint/2010/main" val="1370905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03341"/>
                </a:solidFill>
                <a:effectLst/>
                <a:latin typeface="Gilroy-Bold"/>
              </a:rPr>
              <a:t>Staff Qualifications</a:t>
            </a:r>
          </a:p>
          <a:p>
            <a:pPr algn="l"/>
            <a:r>
              <a:rPr lang="en-US" b="0" i="0" dirty="0">
                <a:solidFill>
                  <a:srgbClr val="282827"/>
                </a:solidFill>
                <a:effectLst/>
                <a:latin typeface="Gilroy-Regular"/>
              </a:rPr>
              <a:t>Take into consideration the staff availability, their credentials, their experience in clinical research and how their performance adheres to regulatory and ethical guidelines.</a:t>
            </a:r>
          </a:p>
          <a:p>
            <a:pPr algn="l"/>
            <a:r>
              <a:rPr lang="en-US" b="1" i="0" dirty="0">
                <a:solidFill>
                  <a:srgbClr val="003341"/>
                </a:solidFill>
                <a:effectLst/>
                <a:latin typeface="Gilroy-Bold"/>
              </a:rPr>
              <a:t>Facilities and Equipment</a:t>
            </a:r>
          </a:p>
          <a:p>
            <a:pPr algn="l"/>
            <a:r>
              <a:rPr lang="en-US" b="0" i="0" dirty="0">
                <a:solidFill>
                  <a:srgbClr val="282827"/>
                </a:solidFill>
                <a:effectLst/>
                <a:latin typeface="Gilroy-Regular"/>
              </a:rPr>
              <a:t>Does the facility have adequate space available for the clinical trial, drug and device storage space, storage of important documents and equipment needed for the study?</a:t>
            </a:r>
          </a:p>
          <a:p>
            <a:pPr algn="l"/>
            <a:r>
              <a:rPr lang="en-US" b="1" i="0" dirty="0">
                <a:solidFill>
                  <a:srgbClr val="003341"/>
                </a:solidFill>
                <a:effectLst/>
                <a:latin typeface="Gilroy-Bold"/>
              </a:rPr>
              <a:t>Site Profile and Timelines</a:t>
            </a:r>
          </a:p>
          <a:p>
            <a:pPr algn="l"/>
            <a:r>
              <a:rPr lang="en-US" b="0" i="0" dirty="0">
                <a:solidFill>
                  <a:srgbClr val="282827"/>
                </a:solidFill>
                <a:effectLst/>
                <a:latin typeface="Gilroy-Regular"/>
              </a:rPr>
              <a:t>What kind of site is it? (hospital, clinical, non-profit, government or private site), what is the site’s Institutional Review Board (IRB) meeting timeframe and contract negotiation timeline?</a:t>
            </a:r>
          </a:p>
          <a:p>
            <a:pPr algn="l"/>
            <a:r>
              <a:rPr lang="en-US" b="1" i="0" dirty="0">
                <a:solidFill>
                  <a:srgbClr val="003341"/>
                </a:solidFill>
                <a:effectLst/>
                <a:latin typeface="Gilroy-Bold"/>
              </a:rPr>
              <a:t>Population Profile and Access</a:t>
            </a:r>
          </a:p>
          <a:p>
            <a:pPr algn="l"/>
            <a:r>
              <a:rPr lang="en-US" b="0" i="0" dirty="0">
                <a:solidFill>
                  <a:srgbClr val="282827"/>
                </a:solidFill>
                <a:effectLst/>
                <a:latin typeface="Gilroy-Regular"/>
              </a:rPr>
              <a:t>Takes into consideration the eligible participants availability and proximity to the site, their condition, any similar ongoing trials, recruitment capabilities and the resources available for conducting research.</a:t>
            </a:r>
          </a:p>
          <a:p>
            <a:pPr algn="l"/>
            <a:r>
              <a:rPr lang="en-US" b="1" i="0" dirty="0">
                <a:solidFill>
                  <a:srgbClr val="003341"/>
                </a:solidFill>
                <a:effectLst/>
                <a:latin typeface="Gilroy-Bold"/>
              </a:rPr>
              <a:t>Past Performance</a:t>
            </a:r>
          </a:p>
          <a:p>
            <a:pPr algn="l"/>
            <a:r>
              <a:rPr lang="en-US" b="0" i="0" dirty="0">
                <a:solidFill>
                  <a:srgbClr val="282827"/>
                </a:solidFill>
                <a:effectLst/>
                <a:latin typeface="Gilroy-Regular"/>
              </a:rPr>
              <a:t>Look into the past clinical trials conducted at the site, especially trials that had similar enrollment timelines, enrollment targets and past enrollment rates.</a:t>
            </a:r>
          </a:p>
          <a:p>
            <a:pPr algn="l"/>
            <a:r>
              <a:rPr lang="en-US" b="1" i="0" dirty="0">
                <a:solidFill>
                  <a:srgbClr val="003341"/>
                </a:solidFill>
                <a:effectLst/>
                <a:latin typeface="Gilroy-Bold"/>
              </a:rPr>
              <a:t>Competition</a:t>
            </a:r>
          </a:p>
          <a:p>
            <a:pPr algn="l"/>
            <a:r>
              <a:rPr lang="en-US" b="0" i="0" dirty="0">
                <a:solidFill>
                  <a:srgbClr val="282827"/>
                </a:solidFill>
                <a:effectLst/>
                <a:latin typeface="Gilroy-Regular"/>
              </a:rPr>
              <a:t>Look at any current trials which target the same population profile. Are the trials taking place in close proximity to your site? (This would have an impact on participant recruitment).</a:t>
            </a:r>
          </a:p>
          <a:p>
            <a:pPr algn="l"/>
            <a:r>
              <a:rPr lang="en-US" b="1" i="0" dirty="0">
                <a:solidFill>
                  <a:srgbClr val="003341"/>
                </a:solidFill>
                <a:effectLst/>
                <a:latin typeface="Gilroy-Bold"/>
              </a:rPr>
              <a:t>Location</a:t>
            </a:r>
          </a:p>
          <a:p>
            <a:pPr algn="l"/>
            <a:r>
              <a:rPr lang="en-US" b="0" i="0" dirty="0">
                <a:solidFill>
                  <a:srgbClr val="282827"/>
                </a:solidFill>
                <a:effectLst/>
                <a:latin typeface="Gilroy-Regular"/>
              </a:rPr>
              <a:t>Is the site located in a central area that is easy for participants to get to? Is it close to amenities, including public transport, airports and hotels (for interstate and international participants)?</a:t>
            </a:r>
          </a:p>
          <a:p>
            <a:br>
              <a:rPr lang="en-US" dirty="0"/>
            </a:br>
            <a:endParaRPr lang="en-US" b="0" i="0" dirty="0">
              <a:solidFill>
                <a:srgbClr val="282827"/>
              </a:solidFill>
              <a:effectLst/>
              <a:latin typeface="Gilroy-Regular"/>
            </a:endParaRPr>
          </a:p>
        </p:txBody>
      </p:sp>
      <p:sp>
        <p:nvSpPr>
          <p:cNvPr id="4" name="Slide Number Placeholder 3"/>
          <p:cNvSpPr>
            <a:spLocks noGrp="1"/>
          </p:cNvSpPr>
          <p:nvPr>
            <p:ph type="sldNum" sz="quarter" idx="5"/>
          </p:nvPr>
        </p:nvSpPr>
        <p:spPr/>
        <p:txBody>
          <a:bodyPr/>
          <a:lstStyle/>
          <a:p>
            <a:fld id="{87FB8B79-B0B6-4A6A-974D-75EA69C82F7C}" type="slidenum">
              <a:rPr lang="en-IN" smtClean="0"/>
              <a:t>4</a:t>
            </a:fld>
            <a:endParaRPr lang="en-IN"/>
          </a:p>
        </p:txBody>
      </p:sp>
    </p:spTree>
    <p:extLst>
      <p:ext uri="{BB962C8B-B14F-4D97-AF65-F5344CB8AC3E}">
        <p14:creationId xmlns:p14="http://schemas.microsoft.com/office/powerpoint/2010/main" val="3916388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7FB8B79-B0B6-4A6A-974D-75EA69C82F7C}" type="slidenum">
              <a:rPr lang="en-IN" smtClean="0"/>
              <a:t>5</a:t>
            </a:fld>
            <a:endParaRPr lang="en-IN"/>
          </a:p>
        </p:txBody>
      </p:sp>
    </p:spTree>
    <p:extLst>
      <p:ext uri="{BB962C8B-B14F-4D97-AF65-F5344CB8AC3E}">
        <p14:creationId xmlns:p14="http://schemas.microsoft.com/office/powerpoint/2010/main" val="100606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282827"/>
                </a:solidFill>
                <a:effectLst/>
              </a:rPr>
              <a:t>(a contract where one or more parties agree not to disclose confidential information).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282827"/>
                </a:solidFill>
                <a:effectLst/>
              </a:rPr>
              <a:t>(CTAs (Clinical Trial Approvals) are sent to each site and documents can be prepared)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dirty="0">
              <a:solidFill>
                <a:srgbClr val="282827"/>
              </a:solidFill>
              <a:effectLst/>
            </a:endParaRPr>
          </a:p>
          <a:p>
            <a:endParaRPr lang="en-IN" dirty="0"/>
          </a:p>
        </p:txBody>
      </p:sp>
      <p:sp>
        <p:nvSpPr>
          <p:cNvPr id="4" name="Slide Number Placeholder 3"/>
          <p:cNvSpPr>
            <a:spLocks noGrp="1"/>
          </p:cNvSpPr>
          <p:nvPr>
            <p:ph type="sldNum" sz="quarter" idx="10"/>
          </p:nvPr>
        </p:nvSpPr>
        <p:spPr/>
        <p:txBody>
          <a:bodyPr/>
          <a:lstStyle/>
          <a:p>
            <a:fld id="{87FB8B79-B0B6-4A6A-974D-75EA69C82F7C}" type="slidenum">
              <a:rPr lang="en-IN" smtClean="0"/>
              <a:t>9</a:t>
            </a:fld>
            <a:endParaRPr lang="en-IN"/>
          </a:p>
        </p:txBody>
      </p:sp>
    </p:spTree>
    <p:extLst>
      <p:ext uri="{BB962C8B-B14F-4D97-AF65-F5344CB8AC3E}">
        <p14:creationId xmlns:p14="http://schemas.microsoft.com/office/powerpoint/2010/main" val="1552026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 well-defined site selection and site management procedure is required to protect a company’s expenditure; successful completion of a study within a budget and timelines and to ensure high performance and competitiveness (not just getting high numbers of patients who do not comply with the protocol specified visits or high screen failures), meeting global and Indian regulations and guidelines generating high quality data.</a:t>
            </a:r>
            <a:endParaRPr lang="en-IN" dirty="0"/>
          </a:p>
          <a:p>
            <a:endParaRPr lang="en-IN" dirty="0"/>
          </a:p>
        </p:txBody>
      </p:sp>
      <p:sp>
        <p:nvSpPr>
          <p:cNvPr id="4" name="Slide Number Placeholder 3"/>
          <p:cNvSpPr>
            <a:spLocks noGrp="1"/>
          </p:cNvSpPr>
          <p:nvPr>
            <p:ph type="sldNum" sz="quarter" idx="10"/>
          </p:nvPr>
        </p:nvSpPr>
        <p:spPr/>
        <p:txBody>
          <a:bodyPr/>
          <a:lstStyle/>
          <a:p>
            <a:fld id="{87FB8B79-B0B6-4A6A-974D-75EA69C82F7C}" type="slidenum">
              <a:rPr lang="en-IN" smtClean="0"/>
              <a:t>13</a:t>
            </a:fld>
            <a:endParaRPr lang="en-IN"/>
          </a:p>
        </p:txBody>
      </p:sp>
    </p:spTree>
    <p:extLst>
      <p:ext uri="{BB962C8B-B14F-4D97-AF65-F5344CB8AC3E}">
        <p14:creationId xmlns:p14="http://schemas.microsoft.com/office/powerpoint/2010/main" val="631450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205DEA-0715-439A-B54E-6B24866407EE}" type="datetime1">
              <a:rPr lang="en-IN" smtClean="0"/>
              <a:t>10-01-2023</a:t>
            </a:fld>
            <a:endParaRPr lang="en-IN"/>
          </a:p>
        </p:txBody>
      </p:sp>
      <p:sp>
        <p:nvSpPr>
          <p:cNvPr id="5" name="Footer Placeholder 4"/>
          <p:cNvSpPr>
            <a:spLocks noGrp="1"/>
          </p:cNvSpPr>
          <p:nvPr>
            <p:ph type="ftr" sz="quarter" idx="11"/>
          </p:nvPr>
        </p:nvSpPr>
        <p:spPr/>
        <p:txBody>
          <a:bodyPr/>
          <a:lstStyle/>
          <a:p>
            <a:r>
              <a:rPr lang="en-IN"/>
              <a:t>selection of sites </a:t>
            </a:r>
          </a:p>
        </p:txBody>
      </p:sp>
      <p:sp>
        <p:nvSpPr>
          <p:cNvPr id="6" name="Slide Number Placeholder 5"/>
          <p:cNvSpPr>
            <a:spLocks noGrp="1"/>
          </p:cNvSpPr>
          <p:nvPr>
            <p:ph type="sldNum" sz="quarter" idx="12"/>
          </p:nvPr>
        </p:nvSpPr>
        <p:spPr/>
        <p:txBody>
          <a:bodyPr/>
          <a:lstStyle/>
          <a:p>
            <a:fld id="{0CB2B4BA-0607-47C2-A295-2CB6EA0FB20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3721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51380-24E8-44E5-BA36-4932DD5A5D2D}" type="datetime1">
              <a:rPr lang="en-IN" smtClean="0"/>
              <a:t>10-01-2023</a:t>
            </a:fld>
            <a:endParaRPr lang="en-IN"/>
          </a:p>
        </p:txBody>
      </p:sp>
      <p:sp>
        <p:nvSpPr>
          <p:cNvPr id="5" name="Footer Placeholder 4"/>
          <p:cNvSpPr>
            <a:spLocks noGrp="1"/>
          </p:cNvSpPr>
          <p:nvPr>
            <p:ph type="ftr" sz="quarter" idx="11"/>
          </p:nvPr>
        </p:nvSpPr>
        <p:spPr/>
        <p:txBody>
          <a:bodyPr/>
          <a:lstStyle/>
          <a:p>
            <a:r>
              <a:rPr lang="en-IN"/>
              <a:t>selection of sites </a:t>
            </a:r>
          </a:p>
        </p:txBody>
      </p:sp>
      <p:sp>
        <p:nvSpPr>
          <p:cNvPr id="6" name="Slide Number Placeholder 5"/>
          <p:cNvSpPr>
            <a:spLocks noGrp="1"/>
          </p:cNvSpPr>
          <p:nvPr>
            <p:ph type="sldNum" sz="quarter" idx="12"/>
          </p:nvPr>
        </p:nvSpPr>
        <p:spPr/>
        <p:txBody>
          <a:bodyPr/>
          <a:lstStyle/>
          <a:p>
            <a:fld id="{0CB2B4BA-0607-47C2-A295-2CB6EA0FB200}" type="slidenum">
              <a:rPr lang="en-IN" smtClean="0"/>
              <a:t>‹#›</a:t>
            </a:fld>
            <a:endParaRPr lang="en-IN"/>
          </a:p>
        </p:txBody>
      </p:sp>
    </p:spTree>
    <p:extLst>
      <p:ext uri="{BB962C8B-B14F-4D97-AF65-F5344CB8AC3E}">
        <p14:creationId xmlns:p14="http://schemas.microsoft.com/office/powerpoint/2010/main" val="2084439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0C8EF1-253B-4608-AA72-06D982E78EC3}" type="datetime1">
              <a:rPr lang="en-IN" smtClean="0"/>
              <a:t>10-01-2023</a:t>
            </a:fld>
            <a:endParaRPr lang="en-IN"/>
          </a:p>
        </p:txBody>
      </p:sp>
      <p:sp>
        <p:nvSpPr>
          <p:cNvPr id="5" name="Footer Placeholder 4"/>
          <p:cNvSpPr>
            <a:spLocks noGrp="1"/>
          </p:cNvSpPr>
          <p:nvPr>
            <p:ph type="ftr" sz="quarter" idx="11"/>
          </p:nvPr>
        </p:nvSpPr>
        <p:spPr/>
        <p:txBody>
          <a:bodyPr/>
          <a:lstStyle/>
          <a:p>
            <a:r>
              <a:rPr lang="en-IN"/>
              <a:t>selection of sites </a:t>
            </a:r>
          </a:p>
        </p:txBody>
      </p:sp>
      <p:sp>
        <p:nvSpPr>
          <p:cNvPr id="6" name="Slide Number Placeholder 5"/>
          <p:cNvSpPr>
            <a:spLocks noGrp="1"/>
          </p:cNvSpPr>
          <p:nvPr>
            <p:ph type="sldNum" sz="quarter" idx="12"/>
          </p:nvPr>
        </p:nvSpPr>
        <p:spPr/>
        <p:txBody>
          <a:bodyPr/>
          <a:lstStyle/>
          <a:p>
            <a:fld id="{0CB2B4BA-0607-47C2-A295-2CB6EA0FB200}" type="slidenum">
              <a:rPr lang="en-IN" smtClean="0"/>
              <a:t>‹#›</a:t>
            </a:fld>
            <a:endParaRPr lang="en-IN"/>
          </a:p>
        </p:txBody>
      </p:sp>
    </p:spTree>
    <p:extLst>
      <p:ext uri="{BB962C8B-B14F-4D97-AF65-F5344CB8AC3E}">
        <p14:creationId xmlns:p14="http://schemas.microsoft.com/office/powerpoint/2010/main" val="2361864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DDA7C3-F53C-4AE2-A33A-300763CA7153}" type="datetime1">
              <a:rPr lang="en-IN" smtClean="0"/>
              <a:t>10-01-2023</a:t>
            </a:fld>
            <a:endParaRPr lang="en-IN"/>
          </a:p>
        </p:txBody>
      </p:sp>
      <p:sp>
        <p:nvSpPr>
          <p:cNvPr id="5" name="Footer Placeholder 4"/>
          <p:cNvSpPr>
            <a:spLocks noGrp="1"/>
          </p:cNvSpPr>
          <p:nvPr>
            <p:ph type="ftr" sz="quarter" idx="11"/>
          </p:nvPr>
        </p:nvSpPr>
        <p:spPr/>
        <p:txBody>
          <a:bodyPr/>
          <a:lstStyle/>
          <a:p>
            <a:r>
              <a:rPr lang="en-IN"/>
              <a:t>selection of sites </a:t>
            </a:r>
          </a:p>
        </p:txBody>
      </p:sp>
      <p:sp>
        <p:nvSpPr>
          <p:cNvPr id="6" name="Slide Number Placeholder 5"/>
          <p:cNvSpPr>
            <a:spLocks noGrp="1"/>
          </p:cNvSpPr>
          <p:nvPr>
            <p:ph type="sldNum" sz="quarter" idx="12"/>
          </p:nvPr>
        </p:nvSpPr>
        <p:spPr/>
        <p:txBody>
          <a:bodyPr/>
          <a:lstStyle/>
          <a:p>
            <a:fld id="{0CB2B4BA-0607-47C2-A295-2CB6EA0FB200}" type="slidenum">
              <a:rPr lang="en-IN" smtClean="0"/>
              <a:t>‹#›</a:t>
            </a:fld>
            <a:endParaRPr lang="en-IN"/>
          </a:p>
        </p:txBody>
      </p:sp>
    </p:spTree>
    <p:extLst>
      <p:ext uri="{BB962C8B-B14F-4D97-AF65-F5344CB8AC3E}">
        <p14:creationId xmlns:p14="http://schemas.microsoft.com/office/powerpoint/2010/main" val="34547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020A9C-F927-41E2-88B9-11E4ABDE26BA}" type="datetime1">
              <a:rPr lang="en-IN" smtClean="0"/>
              <a:t>10-01-2023</a:t>
            </a:fld>
            <a:endParaRPr lang="en-IN"/>
          </a:p>
        </p:txBody>
      </p:sp>
      <p:sp>
        <p:nvSpPr>
          <p:cNvPr id="5" name="Footer Placeholder 4"/>
          <p:cNvSpPr>
            <a:spLocks noGrp="1"/>
          </p:cNvSpPr>
          <p:nvPr>
            <p:ph type="ftr" sz="quarter" idx="11"/>
          </p:nvPr>
        </p:nvSpPr>
        <p:spPr/>
        <p:txBody>
          <a:bodyPr/>
          <a:lstStyle/>
          <a:p>
            <a:r>
              <a:rPr lang="en-IN"/>
              <a:t>selection of sites </a:t>
            </a:r>
          </a:p>
        </p:txBody>
      </p:sp>
      <p:sp>
        <p:nvSpPr>
          <p:cNvPr id="6" name="Slide Number Placeholder 5"/>
          <p:cNvSpPr>
            <a:spLocks noGrp="1"/>
          </p:cNvSpPr>
          <p:nvPr>
            <p:ph type="sldNum" sz="quarter" idx="12"/>
          </p:nvPr>
        </p:nvSpPr>
        <p:spPr/>
        <p:txBody>
          <a:bodyPr/>
          <a:lstStyle/>
          <a:p>
            <a:fld id="{0CB2B4BA-0607-47C2-A295-2CB6EA0FB20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8869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5847E9-F25B-4045-AFFE-B18E7BF5ABD9}" type="datetime1">
              <a:rPr lang="en-IN" smtClean="0"/>
              <a:t>10-01-2023</a:t>
            </a:fld>
            <a:endParaRPr lang="en-IN"/>
          </a:p>
        </p:txBody>
      </p:sp>
      <p:sp>
        <p:nvSpPr>
          <p:cNvPr id="6" name="Footer Placeholder 5"/>
          <p:cNvSpPr>
            <a:spLocks noGrp="1"/>
          </p:cNvSpPr>
          <p:nvPr>
            <p:ph type="ftr" sz="quarter" idx="11"/>
          </p:nvPr>
        </p:nvSpPr>
        <p:spPr/>
        <p:txBody>
          <a:bodyPr/>
          <a:lstStyle/>
          <a:p>
            <a:r>
              <a:rPr lang="en-IN"/>
              <a:t>selection of sites </a:t>
            </a:r>
          </a:p>
        </p:txBody>
      </p:sp>
      <p:sp>
        <p:nvSpPr>
          <p:cNvPr id="7" name="Slide Number Placeholder 6"/>
          <p:cNvSpPr>
            <a:spLocks noGrp="1"/>
          </p:cNvSpPr>
          <p:nvPr>
            <p:ph type="sldNum" sz="quarter" idx="12"/>
          </p:nvPr>
        </p:nvSpPr>
        <p:spPr/>
        <p:txBody>
          <a:bodyPr/>
          <a:lstStyle/>
          <a:p>
            <a:fld id="{0CB2B4BA-0607-47C2-A295-2CB6EA0FB200}" type="slidenum">
              <a:rPr lang="en-IN" smtClean="0"/>
              <a:t>‹#›</a:t>
            </a:fld>
            <a:endParaRPr lang="en-IN"/>
          </a:p>
        </p:txBody>
      </p:sp>
    </p:spTree>
    <p:extLst>
      <p:ext uri="{BB962C8B-B14F-4D97-AF65-F5344CB8AC3E}">
        <p14:creationId xmlns:p14="http://schemas.microsoft.com/office/powerpoint/2010/main" val="3967603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92BDDC-FF66-4F4A-B66A-7D35C21AAED9}" type="datetime1">
              <a:rPr lang="en-IN" smtClean="0"/>
              <a:t>10-01-2023</a:t>
            </a:fld>
            <a:endParaRPr lang="en-IN"/>
          </a:p>
        </p:txBody>
      </p:sp>
      <p:sp>
        <p:nvSpPr>
          <p:cNvPr id="8" name="Footer Placeholder 7"/>
          <p:cNvSpPr>
            <a:spLocks noGrp="1"/>
          </p:cNvSpPr>
          <p:nvPr>
            <p:ph type="ftr" sz="quarter" idx="11"/>
          </p:nvPr>
        </p:nvSpPr>
        <p:spPr/>
        <p:txBody>
          <a:bodyPr/>
          <a:lstStyle/>
          <a:p>
            <a:r>
              <a:rPr lang="en-IN"/>
              <a:t>selection of sites </a:t>
            </a:r>
          </a:p>
        </p:txBody>
      </p:sp>
      <p:sp>
        <p:nvSpPr>
          <p:cNvPr id="9" name="Slide Number Placeholder 8"/>
          <p:cNvSpPr>
            <a:spLocks noGrp="1"/>
          </p:cNvSpPr>
          <p:nvPr>
            <p:ph type="sldNum" sz="quarter" idx="12"/>
          </p:nvPr>
        </p:nvSpPr>
        <p:spPr/>
        <p:txBody>
          <a:bodyPr/>
          <a:lstStyle/>
          <a:p>
            <a:fld id="{0CB2B4BA-0607-47C2-A295-2CB6EA0FB200}" type="slidenum">
              <a:rPr lang="en-IN" smtClean="0"/>
              <a:t>‹#›</a:t>
            </a:fld>
            <a:endParaRPr lang="en-IN"/>
          </a:p>
        </p:txBody>
      </p:sp>
    </p:spTree>
    <p:extLst>
      <p:ext uri="{BB962C8B-B14F-4D97-AF65-F5344CB8AC3E}">
        <p14:creationId xmlns:p14="http://schemas.microsoft.com/office/powerpoint/2010/main" val="4034384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3E848D-C540-4393-810C-760228C850AE}" type="datetime1">
              <a:rPr lang="en-IN" smtClean="0"/>
              <a:t>10-01-2023</a:t>
            </a:fld>
            <a:endParaRPr lang="en-IN"/>
          </a:p>
        </p:txBody>
      </p:sp>
      <p:sp>
        <p:nvSpPr>
          <p:cNvPr id="4" name="Footer Placeholder 3"/>
          <p:cNvSpPr>
            <a:spLocks noGrp="1"/>
          </p:cNvSpPr>
          <p:nvPr>
            <p:ph type="ftr" sz="quarter" idx="11"/>
          </p:nvPr>
        </p:nvSpPr>
        <p:spPr/>
        <p:txBody>
          <a:bodyPr/>
          <a:lstStyle/>
          <a:p>
            <a:r>
              <a:rPr lang="en-IN"/>
              <a:t>selection of sites </a:t>
            </a:r>
          </a:p>
        </p:txBody>
      </p:sp>
      <p:sp>
        <p:nvSpPr>
          <p:cNvPr id="5" name="Slide Number Placeholder 4"/>
          <p:cNvSpPr>
            <a:spLocks noGrp="1"/>
          </p:cNvSpPr>
          <p:nvPr>
            <p:ph type="sldNum" sz="quarter" idx="12"/>
          </p:nvPr>
        </p:nvSpPr>
        <p:spPr/>
        <p:txBody>
          <a:bodyPr/>
          <a:lstStyle/>
          <a:p>
            <a:fld id="{0CB2B4BA-0607-47C2-A295-2CB6EA0FB200}" type="slidenum">
              <a:rPr lang="en-IN" smtClean="0"/>
              <a:t>‹#›</a:t>
            </a:fld>
            <a:endParaRPr lang="en-IN"/>
          </a:p>
        </p:txBody>
      </p:sp>
    </p:spTree>
    <p:extLst>
      <p:ext uri="{BB962C8B-B14F-4D97-AF65-F5344CB8AC3E}">
        <p14:creationId xmlns:p14="http://schemas.microsoft.com/office/powerpoint/2010/main" val="1985438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4B56CDE-E817-4563-A72F-709BF058AA01}" type="datetime1">
              <a:rPr lang="en-IN" smtClean="0"/>
              <a:t>10-01-2023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selection of sites </a:t>
            </a:r>
          </a:p>
        </p:txBody>
      </p:sp>
      <p:sp>
        <p:nvSpPr>
          <p:cNvPr id="9" name="Slide Number Placeholder 8"/>
          <p:cNvSpPr>
            <a:spLocks noGrp="1"/>
          </p:cNvSpPr>
          <p:nvPr>
            <p:ph type="sldNum" sz="quarter" idx="12"/>
          </p:nvPr>
        </p:nvSpPr>
        <p:spPr/>
        <p:txBody>
          <a:bodyPr/>
          <a:lstStyle/>
          <a:p>
            <a:fld id="{0CB2B4BA-0607-47C2-A295-2CB6EA0FB200}" type="slidenum">
              <a:rPr lang="en-IN" smtClean="0"/>
              <a:t>‹#›</a:t>
            </a:fld>
            <a:endParaRPr lang="en-IN"/>
          </a:p>
        </p:txBody>
      </p:sp>
    </p:spTree>
    <p:extLst>
      <p:ext uri="{BB962C8B-B14F-4D97-AF65-F5344CB8AC3E}">
        <p14:creationId xmlns:p14="http://schemas.microsoft.com/office/powerpoint/2010/main" val="620809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8623EF2-D2A6-4E4B-8FCA-83CD5FE29E70}" type="datetime1">
              <a:rPr lang="en-IN" smtClean="0"/>
              <a:t>10-01-2023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a:t>selection of sites </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CB2B4BA-0607-47C2-A295-2CB6EA0FB200}" type="slidenum">
              <a:rPr lang="en-IN" smtClean="0"/>
              <a:t>‹#›</a:t>
            </a:fld>
            <a:endParaRPr lang="en-IN"/>
          </a:p>
        </p:txBody>
      </p:sp>
    </p:spTree>
    <p:extLst>
      <p:ext uri="{BB962C8B-B14F-4D97-AF65-F5344CB8AC3E}">
        <p14:creationId xmlns:p14="http://schemas.microsoft.com/office/powerpoint/2010/main" val="995657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ACA349-D901-4F25-BAD0-C771A18392C5}" type="datetime1">
              <a:rPr lang="en-IN" smtClean="0"/>
              <a:t>10-01-2023</a:t>
            </a:fld>
            <a:endParaRPr lang="en-IN"/>
          </a:p>
        </p:txBody>
      </p:sp>
      <p:sp>
        <p:nvSpPr>
          <p:cNvPr id="6" name="Footer Placeholder 5"/>
          <p:cNvSpPr>
            <a:spLocks noGrp="1"/>
          </p:cNvSpPr>
          <p:nvPr>
            <p:ph type="ftr" sz="quarter" idx="11"/>
          </p:nvPr>
        </p:nvSpPr>
        <p:spPr/>
        <p:txBody>
          <a:bodyPr/>
          <a:lstStyle/>
          <a:p>
            <a:r>
              <a:rPr lang="en-IN"/>
              <a:t>selection of sites </a:t>
            </a:r>
          </a:p>
        </p:txBody>
      </p:sp>
      <p:sp>
        <p:nvSpPr>
          <p:cNvPr id="7" name="Slide Number Placeholder 6"/>
          <p:cNvSpPr>
            <a:spLocks noGrp="1"/>
          </p:cNvSpPr>
          <p:nvPr>
            <p:ph type="sldNum" sz="quarter" idx="12"/>
          </p:nvPr>
        </p:nvSpPr>
        <p:spPr/>
        <p:txBody>
          <a:bodyPr/>
          <a:lstStyle/>
          <a:p>
            <a:fld id="{0CB2B4BA-0607-47C2-A295-2CB6EA0FB200}" type="slidenum">
              <a:rPr lang="en-IN" smtClean="0"/>
              <a:t>‹#›</a:t>
            </a:fld>
            <a:endParaRPr lang="en-IN"/>
          </a:p>
        </p:txBody>
      </p:sp>
    </p:spTree>
    <p:extLst>
      <p:ext uri="{BB962C8B-B14F-4D97-AF65-F5344CB8AC3E}">
        <p14:creationId xmlns:p14="http://schemas.microsoft.com/office/powerpoint/2010/main" val="1225809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4EB8877-76EB-4EB7-9FBC-DDE219F3FA54}" type="datetime1">
              <a:rPr lang="en-IN" smtClean="0"/>
              <a:t>10-01-2023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selection of sites </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CB2B4BA-0607-47C2-A295-2CB6EA0FB200}"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4383756"/>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6B770-E031-4DBD-AD05-F03C4A56B513}"/>
              </a:ext>
            </a:extLst>
          </p:cNvPr>
          <p:cNvSpPr>
            <a:spLocks noGrp="1"/>
          </p:cNvSpPr>
          <p:nvPr>
            <p:ph type="ctrTitle"/>
          </p:nvPr>
        </p:nvSpPr>
        <p:spPr>
          <a:xfrm>
            <a:off x="3169086" y="663879"/>
            <a:ext cx="5787024" cy="789140"/>
          </a:xfrm>
        </p:spPr>
        <p:txBody>
          <a:bodyPr>
            <a:normAutofit fontScale="90000"/>
          </a:bodyPr>
          <a:lstStyle/>
          <a:p>
            <a:r>
              <a:rPr lang="en-IN" sz="6600" b="1" i="0" dirty="0">
                <a:solidFill>
                  <a:schemeClr val="accent4"/>
                </a:solidFill>
                <a:effectLst>
                  <a:outerShdw blurRad="38100" dist="38100" dir="2700000" algn="tl">
                    <a:srgbClr val="000000">
                      <a:alpha val="43137"/>
                    </a:srgbClr>
                  </a:outerShdw>
                </a:effectLst>
                <a:latin typeface="+mn-lt"/>
              </a:rPr>
              <a:t>Selection Of Sites</a:t>
            </a:r>
            <a:endParaRPr lang="en-IN" sz="6600" b="1" dirty="0">
              <a:solidFill>
                <a:schemeClr val="accent4"/>
              </a:solidFill>
              <a:effectLst>
                <a:outerShdw blurRad="38100" dist="38100" dir="2700000" algn="tl">
                  <a:srgbClr val="000000">
                    <a:alpha val="43137"/>
                  </a:srgbClr>
                </a:outerShdw>
              </a:effectLst>
              <a:latin typeface="+mn-lt"/>
            </a:endParaRPr>
          </a:p>
        </p:txBody>
      </p:sp>
      <p:sp>
        <p:nvSpPr>
          <p:cNvPr id="3" name="Subtitle 2">
            <a:extLst>
              <a:ext uri="{FF2B5EF4-FFF2-40B4-BE49-F238E27FC236}">
                <a16:creationId xmlns:a16="http://schemas.microsoft.com/office/drawing/2014/main" id="{9552D512-B9D0-4515-B8D7-AC98B0EAF54A}"/>
              </a:ext>
            </a:extLst>
          </p:cNvPr>
          <p:cNvSpPr>
            <a:spLocks noGrp="1"/>
          </p:cNvSpPr>
          <p:nvPr>
            <p:ph type="subTitle" idx="1"/>
          </p:nvPr>
        </p:nvSpPr>
        <p:spPr/>
        <p:txBody>
          <a:bodyPr/>
          <a:lstStyle/>
          <a:p>
            <a:r>
              <a:rPr lang="en-US" cap="none" dirty="0">
                <a:solidFill>
                  <a:srgbClr val="002060"/>
                </a:solidFill>
                <a:latin typeface="+mn-lt"/>
              </a:rPr>
              <a:t>Presented By :- Manali, Mayuri, </a:t>
            </a:r>
            <a:r>
              <a:rPr lang="en-US" cap="none" dirty="0" err="1">
                <a:solidFill>
                  <a:srgbClr val="002060"/>
                </a:solidFill>
                <a:latin typeface="+mn-lt"/>
              </a:rPr>
              <a:t>Aarti,vinay</a:t>
            </a:r>
            <a:endParaRPr lang="en-IN" cap="none" dirty="0">
              <a:solidFill>
                <a:srgbClr val="002060"/>
              </a:solidFill>
              <a:latin typeface="+mn-lt"/>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5123" y="1853852"/>
            <a:ext cx="3895595" cy="226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65" y="1853852"/>
            <a:ext cx="3444658" cy="226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89489F66-BDCB-46EC-81E7-1AD34387388F}" type="datetime1">
              <a:rPr lang="en-IN" smtClean="0"/>
              <a:t>10-01-2023</a:t>
            </a:fld>
            <a:endParaRPr lang="en-IN"/>
          </a:p>
        </p:txBody>
      </p:sp>
      <p:sp>
        <p:nvSpPr>
          <p:cNvPr id="5" name="Footer Placeholder 4"/>
          <p:cNvSpPr>
            <a:spLocks noGrp="1"/>
          </p:cNvSpPr>
          <p:nvPr>
            <p:ph type="ftr" sz="quarter" idx="11"/>
          </p:nvPr>
        </p:nvSpPr>
        <p:spPr/>
        <p:txBody>
          <a:bodyPr/>
          <a:lstStyle/>
          <a:p>
            <a:r>
              <a:rPr lang="en-IN"/>
              <a:t>selection of sites </a:t>
            </a:r>
          </a:p>
        </p:txBody>
      </p:sp>
      <p:sp>
        <p:nvSpPr>
          <p:cNvPr id="6" name="Slide Number Placeholder 5"/>
          <p:cNvSpPr>
            <a:spLocks noGrp="1"/>
          </p:cNvSpPr>
          <p:nvPr>
            <p:ph type="sldNum" sz="quarter" idx="12"/>
          </p:nvPr>
        </p:nvSpPr>
        <p:spPr/>
        <p:txBody>
          <a:bodyPr/>
          <a:lstStyle/>
          <a:p>
            <a:fld id="{0CB2B4BA-0607-47C2-A295-2CB6EA0FB200}" type="slidenum">
              <a:rPr lang="en-IN" smtClean="0"/>
              <a:t>1</a:t>
            </a:fld>
            <a:endParaRPr lang="en-IN"/>
          </a:p>
        </p:txBody>
      </p:sp>
      <p:sp>
        <p:nvSpPr>
          <p:cNvPr id="7" name="TextBox 6"/>
          <p:cNvSpPr txBox="1"/>
          <p:nvPr/>
        </p:nvSpPr>
        <p:spPr>
          <a:xfrm>
            <a:off x="3206663" y="926926"/>
            <a:ext cx="4947781"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1979701130"/>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51770"/>
            <a:ext cx="10058400" cy="885590"/>
          </a:xfrm>
        </p:spPr>
        <p:txBody>
          <a:bodyPr/>
          <a:lstStyle/>
          <a:p>
            <a:r>
              <a:rPr lang="en-US" dirty="0">
                <a:solidFill>
                  <a:srgbClr val="002060"/>
                </a:solidFill>
                <a:latin typeface="+mn-lt"/>
              </a:rPr>
              <a:t>Process for selecting the right site (4/4)</a:t>
            </a:r>
            <a:endParaRPr lang="en-IN" dirty="0">
              <a:solidFill>
                <a:srgbClr val="002060"/>
              </a:solidFill>
              <a:latin typeface="+mn-lt"/>
            </a:endParaRPr>
          </a:p>
        </p:txBody>
      </p:sp>
      <p:sp>
        <p:nvSpPr>
          <p:cNvPr id="3" name="Content Placeholder 2"/>
          <p:cNvSpPr>
            <a:spLocks noGrp="1"/>
          </p:cNvSpPr>
          <p:nvPr>
            <p:ph idx="1"/>
          </p:nvPr>
        </p:nvSpPr>
        <p:spPr/>
        <p:txBody>
          <a:bodyPr>
            <a:noAutofit/>
          </a:bodyPr>
          <a:lstStyle/>
          <a:p>
            <a:pPr>
              <a:buFont typeface="Arial" pitchFamily="34" charset="0"/>
              <a:buChar char="•"/>
            </a:pPr>
            <a:r>
              <a:rPr lang="en-US" sz="2400" dirty="0">
                <a:solidFill>
                  <a:srgbClr val="282827"/>
                </a:solidFill>
              </a:rPr>
              <a:t> </a:t>
            </a:r>
            <a:r>
              <a:rPr lang="en-US" sz="2400" dirty="0">
                <a:solidFill>
                  <a:schemeClr val="tx1"/>
                </a:solidFill>
              </a:rPr>
              <a:t>Pre study visits (PSVs) and Site Selection Visits or Site Assessment Visits (SAVs) are   conducted by Site Monitors.</a:t>
            </a:r>
          </a:p>
          <a:p>
            <a:pPr>
              <a:buFont typeface="Arial" pitchFamily="34" charset="0"/>
              <a:buChar char="•"/>
            </a:pPr>
            <a:r>
              <a:rPr lang="en-US" sz="2400" dirty="0">
                <a:solidFill>
                  <a:schemeClr val="tx1"/>
                </a:solidFill>
              </a:rPr>
              <a:t>  A meeting is conducted to establish a relationship with the PI and site staff and to explain the study in more detail, including study objectives, overall design, procedures and endpoints.</a:t>
            </a:r>
          </a:p>
          <a:p>
            <a:pPr>
              <a:buFont typeface="Arial" pitchFamily="34" charset="0"/>
              <a:buChar char="•"/>
            </a:pPr>
            <a:r>
              <a:rPr lang="en-US" sz="2400" dirty="0">
                <a:solidFill>
                  <a:schemeClr val="tx1"/>
                </a:solidFill>
              </a:rPr>
              <a:t>  After all the relevant information has been collected, reviewed, and evaluated an objective comparison and decisions can be made.</a:t>
            </a:r>
          </a:p>
          <a:p>
            <a:pPr>
              <a:buFont typeface="Arial" pitchFamily="34" charset="0"/>
              <a:buChar char="•"/>
            </a:pPr>
            <a:r>
              <a:rPr lang="en-US" sz="2400" dirty="0">
                <a:solidFill>
                  <a:schemeClr val="tx1"/>
                </a:solidFill>
              </a:rPr>
              <a:t>  After a thorough evaluation, the final sites are notified of their selection for the trial. </a:t>
            </a:r>
            <a:endParaRPr lang="en-IN" sz="2400" dirty="0">
              <a:solidFill>
                <a:schemeClr val="tx1"/>
              </a:solidFill>
            </a:endParaRPr>
          </a:p>
          <a:p>
            <a:endParaRPr lang="en-IN" sz="2400" dirty="0"/>
          </a:p>
        </p:txBody>
      </p:sp>
      <p:sp>
        <p:nvSpPr>
          <p:cNvPr id="4" name="Date Placeholder 3"/>
          <p:cNvSpPr>
            <a:spLocks noGrp="1"/>
          </p:cNvSpPr>
          <p:nvPr>
            <p:ph type="dt" sz="half" idx="10"/>
          </p:nvPr>
        </p:nvSpPr>
        <p:spPr/>
        <p:txBody>
          <a:bodyPr/>
          <a:lstStyle/>
          <a:p>
            <a:fld id="{74D38F97-67D2-426E-B37F-AA2B952D95E0}" type="datetime1">
              <a:rPr lang="en-IN" smtClean="0"/>
              <a:t>10-01-2023</a:t>
            </a:fld>
            <a:endParaRPr lang="en-IN"/>
          </a:p>
        </p:txBody>
      </p:sp>
      <p:sp>
        <p:nvSpPr>
          <p:cNvPr id="5" name="Footer Placeholder 4"/>
          <p:cNvSpPr>
            <a:spLocks noGrp="1"/>
          </p:cNvSpPr>
          <p:nvPr>
            <p:ph type="ftr" sz="quarter" idx="11"/>
          </p:nvPr>
        </p:nvSpPr>
        <p:spPr/>
        <p:txBody>
          <a:bodyPr/>
          <a:lstStyle/>
          <a:p>
            <a:r>
              <a:rPr lang="en-IN"/>
              <a:t>selection of sites </a:t>
            </a:r>
          </a:p>
        </p:txBody>
      </p:sp>
      <p:sp>
        <p:nvSpPr>
          <p:cNvPr id="6" name="Slide Number Placeholder 5"/>
          <p:cNvSpPr>
            <a:spLocks noGrp="1"/>
          </p:cNvSpPr>
          <p:nvPr>
            <p:ph type="sldNum" sz="quarter" idx="12"/>
          </p:nvPr>
        </p:nvSpPr>
        <p:spPr/>
        <p:txBody>
          <a:bodyPr/>
          <a:lstStyle/>
          <a:p>
            <a:fld id="{0CB2B4BA-0607-47C2-A295-2CB6EA0FB200}" type="slidenum">
              <a:rPr lang="en-IN" smtClean="0"/>
              <a:t>10</a:t>
            </a:fld>
            <a:endParaRPr lang="en-IN"/>
          </a:p>
        </p:txBody>
      </p:sp>
    </p:spTree>
    <p:extLst>
      <p:ext uri="{BB962C8B-B14F-4D97-AF65-F5344CB8AC3E}">
        <p14:creationId xmlns:p14="http://schemas.microsoft.com/office/powerpoint/2010/main" val="2185224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5D059-0E44-439E-AD48-0DF6EF0CF834}"/>
              </a:ext>
            </a:extLst>
          </p:cNvPr>
          <p:cNvSpPr>
            <a:spLocks noGrp="1"/>
          </p:cNvSpPr>
          <p:nvPr>
            <p:ph type="title"/>
          </p:nvPr>
        </p:nvSpPr>
        <p:spPr>
          <a:xfrm>
            <a:off x="1097280" y="1027136"/>
            <a:ext cx="10058400" cy="1252602"/>
          </a:xfrm>
        </p:spPr>
        <p:txBody>
          <a:bodyPr>
            <a:noAutofit/>
          </a:bodyPr>
          <a:lstStyle/>
          <a:p>
            <a:br>
              <a:rPr lang="en-US" dirty="0">
                <a:solidFill>
                  <a:srgbClr val="002060"/>
                </a:solidFill>
                <a:latin typeface="+mn-lt"/>
              </a:rPr>
            </a:br>
            <a:br>
              <a:rPr lang="en-US" dirty="0">
                <a:solidFill>
                  <a:srgbClr val="002060"/>
                </a:solidFill>
                <a:latin typeface="+mn-lt"/>
              </a:rPr>
            </a:br>
            <a:br>
              <a:rPr lang="en-US" dirty="0">
                <a:solidFill>
                  <a:srgbClr val="002060"/>
                </a:solidFill>
                <a:latin typeface="+mn-lt"/>
              </a:rPr>
            </a:br>
            <a:r>
              <a:rPr lang="en-US" dirty="0">
                <a:solidFill>
                  <a:srgbClr val="002060"/>
                </a:solidFill>
                <a:latin typeface="+mn-lt"/>
              </a:rPr>
              <a:t>        </a:t>
            </a:r>
            <a:br>
              <a:rPr lang="en-US" dirty="0">
                <a:solidFill>
                  <a:srgbClr val="002060"/>
                </a:solidFill>
                <a:latin typeface="+mn-lt"/>
              </a:rPr>
            </a:br>
            <a:r>
              <a:rPr lang="en-US" dirty="0">
                <a:solidFill>
                  <a:srgbClr val="002060"/>
                </a:solidFill>
                <a:latin typeface="+mn-lt"/>
              </a:rPr>
              <a:t>Interaction between the clinical trial sponsor/ CRO and study site </a:t>
            </a:r>
            <a:br>
              <a:rPr lang="en-US" i="0" dirty="0">
                <a:solidFill>
                  <a:srgbClr val="002060"/>
                </a:solidFill>
                <a:effectLst/>
                <a:latin typeface="+mn-lt"/>
              </a:rPr>
            </a:br>
            <a:endParaRPr lang="en-IN" dirty="0">
              <a:solidFill>
                <a:srgbClr val="002060"/>
              </a:solidFill>
              <a:latin typeface="+mn-lt"/>
            </a:endParaRPr>
          </a:p>
        </p:txBody>
      </p:sp>
      <p:sp>
        <p:nvSpPr>
          <p:cNvPr id="3" name="Content Placeholder 2">
            <a:extLst>
              <a:ext uri="{FF2B5EF4-FFF2-40B4-BE49-F238E27FC236}">
                <a16:creationId xmlns:a16="http://schemas.microsoft.com/office/drawing/2014/main" id="{BC78F878-3C2E-45BC-B556-FAB59F484E12}"/>
              </a:ext>
            </a:extLst>
          </p:cNvPr>
          <p:cNvSpPr>
            <a:spLocks noGrp="1"/>
          </p:cNvSpPr>
          <p:nvPr>
            <p:ph idx="1"/>
          </p:nvPr>
        </p:nvSpPr>
        <p:spPr/>
        <p:txBody>
          <a:bodyPr>
            <a:noAutofit/>
          </a:bodyPr>
          <a:lstStyle/>
          <a:p>
            <a:pPr algn="l"/>
            <a:r>
              <a:rPr lang="en-US" sz="2400" b="1" i="0" dirty="0">
                <a:solidFill>
                  <a:srgbClr val="282827"/>
                </a:solidFill>
                <a:effectLst/>
              </a:rPr>
              <a:t>Expect a Site Initiation Visit Before the Study:</a:t>
            </a:r>
            <a:r>
              <a:rPr lang="en-US" sz="2400" b="0" i="0" dirty="0">
                <a:solidFill>
                  <a:srgbClr val="282827"/>
                </a:solidFill>
                <a:effectLst/>
              </a:rPr>
              <a:t> A representative from the sponsor company will go to the site and introduce key staff to the study, answer any questions and make sure they’re prepared for the upcoming trial.</a:t>
            </a:r>
          </a:p>
          <a:p>
            <a:pPr algn="l"/>
            <a:r>
              <a:rPr lang="en-US" sz="2400" b="1" i="0" dirty="0">
                <a:solidFill>
                  <a:srgbClr val="282827"/>
                </a:solidFill>
                <a:effectLst/>
              </a:rPr>
              <a:t>Prepare for Visits by Monitors:</a:t>
            </a:r>
            <a:r>
              <a:rPr lang="en-US" sz="2400" b="0" i="0" dirty="0">
                <a:solidFill>
                  <a:srgbClr val="282827"/>
                </a:solidFill>
                <a:effectLst/>
              </a:rPr>
              <a:t> Monitors (auditors from the sponsor company) regularly visit the various research sites employed by the sponsor to ensure that required processes are being followed.</a:t>
            </a:r>
          </a:p>
          <a:p>
            <a:pPr algn="l"/>
            <a:r>
              <a:rPr lang="en-US" sz="2400" b="1" i="0" dirty="0">
                <a:solidFill>
                  <a:srgbClr val="282827"/>
                </a:solidFill>
                <a:effectLst/>
              </a:rPr>
              <a:t>Sponsor Support:</a:t>
            </a:r>
            <a:r>
              <a:rPr lang="en-US" sz="2400" b="0" i="0" dirty="0">
                <a:solidFill>
                  <a:srgbClr val="282827"/>
                </a:solidFill>
                <a:effectLst/>
              </a:rPr>
              <a:t> The sponsor is there to guide the research site through the clinical trial. It’s their job to ensure that a site is well-informed. The sponsor is also the first person who should be informed about any legal, ethical or structural issues that may arise during the trial</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2129" y="297201"/>
            <a:ext cx="2001154" cy="1281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920E06D3-6CBA-426E-89A6-46C5F145C6BD}" type="datetime1">
              <a:rPr lang="en-IN" smtClean="0"/>
              <a:t>10-01-2023</a:t>
            </a:fld>
            <a:endParaRPr lang="en-IN"/>
          </a:p>
        </p:txBody>
      </p:sp>
      <p:sp>
        <p:nvSpPr>
          <p:cNvPr id="5" name="Footer Placeholder 4"/>
          <p:cNvSpPr>
            <a:spLocks noGrp="1"/>
          </p:cNvSpPr>
          <p:nvPr>
            <p:ph type="ftr" sz="quarter" idx="11"/>
          </p:nvPr>
        </p:nvSpPr>
        <p:spPr/>
        <p:txBody>
          <a:bodyPr/>
          <a:lstStyle/>
          <a:p>
            <a:r>
              <a:rPr lang="en-IN"/>
              <a:t>selection of sites </a:t>
            </a:r>
          </a:p>
        </p:txBody>
      </p:sp>
      <p:sp>
        <p:nvSpPr>
          <p:cNvPr id="6" name="Slide Number Placeholder 5"/>
          <p:cNvSpPr>
            <a:spLocks noGrp="1"/>
          </p:cNvSpPr>
          <p:nvPr>
            <p:ph type="sldNum" sz="quarter" idx="12"/>
          </p:nvPr>
        </p:nvSpPr>
        <p:spPr/>
        <p:txBody>
          <a:bodyPr/>
          <a:lstStyle/>
          <a:p>
            <a:fld id="{0CB2B4BA-0607-47C2-A295-2CB6EA0FB200}" type="slidenum">
              <a:rPr lang="en-IN" smtClean="0"/>
              <a:t>11</a:t>
            </a:fld>
            <a:endParaRPr lang="en-IN"/>
          </a:p>
        </p:txBody>
      </p:sp>
    </p:spTree>
    <p:extLst>
      <p:ext uri="{BB962C8B-B14F-4D97-AF65-F5344CB8AC3E}">
        <p14:creationId xmlns:p14="http://schemas.microsoft.com/office/powerpoint/2010/main" val="635584063"/>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213B7-2AAF-4809-9DA1-5E46445871A0}"/>
              </a:ext>
            </a:extLst>
          </p:cNvPr>
          <p:cNvSpPr>
            <a:spLocks noGrp="1"/>
          </p:cNvSpPr>
          <p:nvPr>
            <p:ph type="title"/>
          </p:nvPr>
        </p:nvSpPr>
        <p:spPr/>
        <p:txBody>
          <a:bodyPr>
            <a:normAutofit/>
          </a:bodyPr>
          <a:lstStyle/>
          <a:p>
            <a:pPr algn="ctr"/>
            <a:r>
              <a:rPr lang="en-US" sz="5400" dirty="0">
                <a:solidFill>
                  <a:srgbClr val="002060"/>
                </a:solidFill>
                <a:latin typeface="+mn-lt"/>
              </a:rPr>
              <a:t>Conclusion</a:t>
            </a:r>
            <a:endParaRPr lang="en-IN" sz="5400" dirty="0">
              <a:solidFill>
                <a:srgbClr val="002060"/>
              </a:solidFill>
              <a:latin typeface="+mn-lt"/>
            </a:endParaRPr>
          </a:p>
        </p:txBody>
      </p:sp>
      <p:sp>
        <p:nvSpPr>
          <p:cNvPr id="3" name="Content Placeholder 2">
            <a:extLst>
              <a:ext uri="{FF2B5EF4-FFF2-40B4-BE49-F238E27FC236}">
                <a16:creationId xmlns:a16="http://schemas.microsoft.com/office/drawing/2014/main" id="{2F73D2ED-16FD-4664-ADB9-009F9D064FEA}"/>
              </a:ext>
            </a:extLst>
          </p:cNvPr>
          <p:cNvSpPr>
            <a:spLocks noGrp="1"/>
          </p:cNvSpPr>
          <p:nvPr>
            <p:ph idx="1"/>
          </p:nvPr>
        </p:nvSpPr>
        <p:spPr/>
        <p:txBody>
          <a:bodyPr>
            <a:noAutofit/>
          </a:bodyPr>
          <a:lstStyle/>
          <a:p>
            <a:pPr>
              <a:buFont typeface="Arial" pitchFamily="34" charset="0"/>
              <a:buChar char="•"/>
            </a:pPr>
            <a:r>
              <a:rPr lang="en-US" dirty="0">
                <a:solidFill>
                  <a:schemeClr val="tx1"/>
                </a:solidFill>
              </a:rPr>
              <a:t> Proper site selection is the key factor in determining timely completion of the study, without  any major hurdles. Hence, many activities need to be performed and should be done with most care. </a:t>
            </a:r>
          </a:p>
          <a:p>
            <a:pPr>
              <a:buFont typeface="Arial" pitchFamily="34" charset="0"/>
              <a:buChar char="•"/>
            </a:pPr>
            <a:r>
              <a:rPr lang="en-US" dirty="0">
                <a:solidFill>
                  <a:schemeClr val="tx1"/>
                </a:solidFill>
              </a:rPr>
              <a:t> The site has to be evaluated continuously throughout the study since it is not a one-time  activity performed at the time of site selection.</a:t>
            </a:r>
          </a:p>
          <a:p>
            <a:pPr>
              <a:buFont typeface="Arial" pitchFamily="34" charset="0"/>
              <a:buChar char="•"/>
            </a:pPr>
            <a:r>
              <a:rPr lang="en-US" dirty="0">
                <a:solidFill>
                  <a:schemeClr val="tx1"/>
                </a:solidFill>
              </a:rPr>
              <a:t>  As problems may be expected to arise at any time during the study, which can delay its completion, continuous and vigilant evaluation of the site is absolutely necessary.</a:t>
            </a:r>
          </a:p>
          <a:p>
            <a:pPr>
              <a:buFont typeface="Arial" pitchFamily="34" charset="0"/>
              <a:buChar char="•"/>
            </a:pPr>
            <a:r>
              <a:rPr lang="en-US" dirty="0">
                <a:solidFill>
                  <a:schemeClr val="tx1"/>
                </a:solidFill>
              </a:rPr>
              <a:t>  Sponsors have to dedicate a lot of time and effort on this aspect. </a:t>
            </a:r>
          </a:p>
          <a:p>
            <a:pPr>
              <a:buFont typeface="Arial" pitchFamily="34" charset="0"/>
              <a:buChar char="•"/>
            </a:pPr>
            <a:r>
              <a:rPr lang="en-US" dirty="0">
                <a:solidFill>
                  <a:schemeClr val="tx1"/>
                </a:solidFill>
              </a:rPr>
              <a:t> With proper training and supervision, many sites and institutions in towns and districts can be utilized. </a:t>
            </a:r>
          </a:p>
        </p:txBody>
      </p:sp>
      <p:sp>
        <p:nvSpPr>
          <p:cNvPr id="4" name="Date Placeholder 3"/>
          <p:cNvSpPr>
            <a:spLocks noGrp="1"/>
          </p:cNvSpPr>
          <p:nvPr>
            <p:ph type="dt" sz="half" idx="10"/>
          </p:nvPr>
        </p:nvSpPr>
        <p:spPr/>
        <p:txBody>
          <a:bodyPr/>
          <a:lstStyle/>
          <a:p>
            <a:fld id="{0AB9F1FD-6FD7-485B-BEE1-A2D71488ECCA}" type="datetime1">
              <a:rPr lang="en-IN" smtClean="0"/>
              <a:t>10-01-2023</a:t>
            </a:fld>
            <a:endParaRPr lang="en-IN"/>
          </a:p>
        </p:txBody>
      </p:sp>
      <p:sp>
        <p:nvSpPr>
          <p:cNvPr id="5" name="Footer Placeholder 4"/>
          <p:cNvSpPr>
            <a:spLocks noGrp="1"/>
          </p:cNvSpPr>
          <p:nvPr>
            <p:ph type="ftr" sz="quarter" idx="11"/>
          </p:nvPr>
        </p:nvSpPr>
        <p:spPr/>
        <p:txBody>
          <a:bodyPr/>
          <a:lstStyle/>
          <a:p>
            <a:r>
              <a:rPr lang="en-IN"/>
              <a:t>selection of sites </a:t>
            </a:r>
          </a:p>
        </p:txBody>
      </p:sp>
      <p:sp>
        <p:nvSpPr>
          <p:cNvPr id="6" name="Slide Number Placeholder 5"/>
          <p:cNvSpPr>
            <a:spLocks noGrp="1"/>
          </p:cNvSpPr>
          <p:nvPr>
            <p:ph type="sldNum" sz="quarter" idx="12"/>
          </p:nvPr>
        </p:nvSpPr>
        <p:spPr/>
        <p:txBody>
          <a:bodyPr/>
          <a:lstStyle/>
          <a:p>
            <a:fld id="{0CB2B4BA-0607-47C2-A295-2CB6EA0FB200}" type="slidenum">
              <a:rPr lang="en-IN" smtClean="0"/>
              <a:t>12</a:t>
            </a:fld>
            <a:endParaRPr lang="en-IN"/>
          </a:p>
        </p:txBody>
      </p:sp>
    </p:spTree>
    <p:extLst>
      <p:ext uri="{BB962C8B-B14F-4D97-AF65-F5344CB8AC3E}">
        <p14:creationId xmlns:p14="http://schemas.microsoft.com/office/powerpoint/2010/main" val="1263898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FEDED-38DA-4775-A19C-24961094CA5B}"/>
              </a:ext>
            </a:extLst>
          </p:cNvPr>
          <p:cNvSpPr>
            <a:spLocks noGrp="1"/>
          </p:cNvSpPr>
          <p:nvPr>
            <p:ph type="title"/>
          </p:nvPr>
        </p:nvSpPr>
        <p:spPr/>
        <p:txBody>
          <a:bodyPr>
            <a:normAutofit/>
          </a:bodyPr>
          <a:lstStyle/>
          <a:p>
            <a:pPr algn="ctr"/>
            <a:r>
              <a:rPr lang="en-US" sz="5400" dirty="0">
                <a:solidFill>
                  <a:srgbClr val="002060"/>
                </a:solidFill>
                <a:latin typeface="+mn-lt"/>
              </a:rPr>
              <a:t>References</a:t>
            </a:r>
            <a:endParaRPr lang="en-IN" sz="5400" dirty="0">
              <a:solidFill>
                <a:srgbClr val="002060"/>
              </a:solidFill>
              <a:latin typeface="+mn-lt"/>
            </a:endParaRPr>
          </a:p>
        </p:txBody>
      </p:sp>
      <p:sp>
        <p:nvSpPr>
          <p:cNvPr id="3" name="Content Placeholder 2">
            <a:extLst>
              <a:ext uri="{FF2B5EF4-FFF2-40B4-BE49-F238E27FC236}">
                <a16:creationId xmlns:a16="http://schemas.microsoft.com/office/drawing/2014/main" id="{64A8DBBD-0265-4E6C-AF82-E06B07AD7F26}"/>
              </a:ext>
            </a:extLst>
          </p:cNvPr>
          <p:cNvSpPr>
            <a:spLocks noGrp="1"/>
          </p:cNvSpPr>
          <p:nvPr>
            <p:ph idx="1"/>
          </p:nvPr>
        </p:nvSpPr>
        <p:spPr>
          <a:xfrm>
            <a:off x="1227550" y="1966302"/>
            <a:ext cx="10126249" cy="3545150"/>
          </a:xfrm>
        </p:spPr>
        <p:txBody>
          <a:bodyPr>
            <a:normAutofit/>
          </a:bodyPr>
          <a:lstStyle/>
          <a:p>
            <a:pPr>
              <a:buFont typeface="Arial" pitchFamily="34" charset="0"/>
              <a:buChar char="•"/>
            </a:pPr>
            <a:r>
              <a:rPr lang="en-US" sz="2400" dirty="0"/>
              <a:t> </a:t>
            </a:r>
            <a:r>
              <a:rPr lang="en-US" sz="2400" dirty="0">
                <a:solidFill>
                  <a:schemeClr val="tx1"/>
                </a:solidFill>
              </a:rPr>
              <a:t>Site Selection For Clinical Research In India,</a:t>
            </a:r>
            <a:r>
              <a:rPr lang="en-IN" sz="2400" dirty="0">
                <a:solidFill>
                  <a:schemeClr val="tx1"/>
                </a:solidFill>
              </a:rPr>
              <a:t> Sudhakar Bangera1, </a:t>
            </a:r>
            <a:r>
              <a:rPr lang="en-IN" sz="2400" dirty="0" err="1">
                <a:solidFill>
                  <a:schemeClr val="tx1"/>
                </a:solidFill>
              </a:rPr>
              <a:t>Latha</a:t>
            </a:r>
            <a:r>
              <a:rPr lang="en-IN" sz="2400" dirty="0">
                <a:solidFill>
                  <a:schemeClr val="tx1"/>
                </a:solidFill>
              </a:rPr>
              <a:t> Ms2 1program Director, Clinical Development Service Agency, Gurgaon, India. 2professor Of Pharmacology, Hyderabad, India.</a:t>
            </a:r>
          </a:p>
          <a:p>
            <a:pPr>
              <a:buFont typeface="Arial" pitchFamily="34" charset="0"/>
              <a:buChar char="•"/>
            </a:pPr>
            <a:endParaRPr lang="en-IN" sz="2400" dirty="0">
              <a:solidFill>
                <a:schemeClr val="tx1"/>
              </a:solidFill>
            </a:endParaRPr>
          </a:p>
          <a:p>
            <a:pPr>
              <a:buFont typeface="Arial" pitchFamily="34" charset="0"/>
              <a:buChar char="•"/>
            </a:pPr>
            <a:r>
              <a:rPr lang="en-US" sz="2400" b="0" dirty="0">
                <a:solidFill>
                  <a:schemeClr val="tx1"/>
                </a:solidFill>
                <a:effectLst/>
              </a:rPr>
              <a:t> ICH-GCP E6(R1) : Guideline For Good Clinical Practice </a:t>
            </a:r>
            <a:endParaRPr lang="en-IN" sz="2400" dirty="0">
              <a:solidFill>
                <a:schemeClr val="tx1"/>
              </a:solidFill>
            </a:endParaRPr>
          </a:p>
        </p:txBody>
      </p:sp>
      <p:sp>
        <p:nvSpPr>
          <p:cNvPr id="4" name="Date Placeholder 3"/>
          <p:cNvSpPr>
            <a:spLocks noGrp="1"/>
          </p:cNvSpPr>
          <p:nvPr>
            <p:ph type="dt" sz="half" idx="10"/>
          </p:nvPr>
        </p:nvSpPr>
        <p:spPr/>
        <p:txBody>
          <a:bodyPr/>
          <a:lstStyle/>
          <a:p>
            <a:fld id="{F9856679-72E3-41D2-B262-AD9D15A2C8E4}" type="datetime1">
              <a:rPr lang="en-IN" smtClean="0"/>
              <a:t>10-01-2023</a:t>
            </a:fld>
            <a:endParaRPr lang="en-IN"/>
          </a:p>
        </p:txBody>
      </p:sp>
      <p:sp>
        <p:nvSpPr>
          <p:cNvPr id="5" name="Footer Placeholder 4"/>
          <p:cNvSpPr>
            <a:spLocks noGrp="1"/>
          </p:cNvSpPr>
          <p:nvPr>
            <p:ph type="ftr" sz="quarter" idx="11"/>
          </p:nvPr>
        </p:nvSpPr>
        <p:spPr/>
        <p:txBody>
          <a:bodyPr/>
          <a:lstStyle/>
          <a:p>
            <a:r>
              <a:rPr lang="en-IN"/>
              <a:t>selection of sites </a:t>
            </a:r>
          </a:p>
        </p:txBody>
      </p:sp>
      <p:sp>
        <p:nvSpPr>
          <p:cNvPr id="6" name="Slide Number Placeholder 5"/>
          <p:cNvSpPr>
            <a:spLocks noGrp="1"/>
          </p:cNvSpPr>
          <p:nvPr>
            <p:ph type="sldNum" sz="quarter" idx="12"/>
          </p:nvPr>
        </p:nvSpPr>
        <p:spPr/>
        <p:txBody>
          <a:bodyPr/>
          <a:lstStyle/>
          <a:p>
            <a:fld id="{0CB2B4BA-0607-47C2-A295-2CB6EA0FB200}" type="slidenum">
              <a:rPr lang="en-IN" smtClean="0"/>
              <a:t>13</a:t>
            </a:fld>
            <a:endParaRPr lang="en-IN"/>
          </a:p>
        </p:txBody>
      </p:sp>
    </p:spTree>
    <p:extLst>
      <p:ext uri="{BB962C8B-B14F-4D97-AF65-F5344CB8AC3E}">
        <p14:creationId xmlns:p14="http://schemas.microsoft.com/office/powerpoint/2010/main" val="1394613518"/>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F222036-5013-64B8-ABCE-7ED38910A11D}"/>
              </a:ext>
            </a:extLst>
          </p:cNvPr>
          <p:cNvPicPr>
            <a:picLocks noChangeAspect="1"/>
          </p:cNvPicPr>
          <p:nvPr/>
        </p:nvPicPr>
        <p:blipFill>
          <a:blip r:embed="rId2"/>
          <a:stretch>
            <a:fillRect/>
          </a:stretch>
        </p:blipFill>
        <p:spPr>
          <a:xfrm>
            <a:off x="2066925" y="1501557"/>
            <a:ext cx="8058150" cy="3429000"/>
          </a:xfrm>
          <a:prstGeom prst="rect">
            <a:avLst/>
          </a:prstGeom>
        </p:spPr>
      </p:pic>
      <p:sp>
        <p:nvSpPr>
          <p:cNvPr id="3" name="Date Placeholder 2"/>
          <p:cNvSpPr>
            <a:spLocks noGrp="1"/>
          </p:cNvSpPr>
          <p:nvPr>
            <p:ph type="dt" sz="half" idx="10"/>
          </p:nvPr>
        </p:nvSpPr>
        <p:spPr/>
        <p:txBody>
          <a:bodyPr/>
          <a:lstStyle/>
          <a:p>
            <a:fld id="{FD8813DF-3445-4DF2-93BC-EAE8E0E66F26}" type="datetime1">
              <a:rPr lang="en-IN" smtClean="0"/>
              <a:t>10-01-2023</a:t>
            </a:fld>
            <a:endParaRPr lang="en-IN"/>
          </a:p>
        </p:txBody>
      </p:sp>
      <p:sp>
        <p:nvSpPr>
          <p:cNvPr id="4" name="Footer Placeholder 3"/>
          <p:cNvSpPr>
            <a:spLocks noGrp="1"/>
          </p:cNvSpPr>
          <p:nvPr>
            <p:ph type="ftr" sz="quarter" idx="11"/>
          </p:nvPr>
        </p:nvSpPr>
        <p:spPr/>
        <p:txBody>
          <a:bodyPr/>
          <a:lstStyle/>
          <a:p>
            <a:r>
              <a:rPr lang="en-IN"/>
              <a:t>selection of sites </a:t>
            </a:r>
          </a:p>
        </p:txBody>
      </p:sp>
      <p:sp>
        <p:nvSpPr>
          <p:cNvPr id="5" name="Slide Number Placeholder 4"/>
          <p:cNvSpPr>
            <a:spLocks noGrp="1"/>
          </p:cNvSpPr>
          <p:nvPr>
            <p:ph type="sldNum" sz="quarter" idx="12"/>
          </p:nvPr>
        </p:nvSpPr>
        <p:spPr/>
        <p:txBody>
          <a:bodyPr/>
          <a:lstStyle/>
          <a:p>
            <a:fld id="{0CB2B4BA-0607-47C2-A295-2CB6EA0FB200}" type="slidenum">
              <a:rPr lang="en-IN" smtClean="0"/>
              <a:t>14</a:t>
            </a:fld>
            <a:endParaRPr lang="en-IN"/>
          </a:p>
        </p:txBody>
      </p:sp>
    </p:spTree>
    <p:extLst>
      <p:ext uri="{BB962C8B-B14F-4D97-AF65-F5344CB8AC3E}">
        <p14:creationId xmlns:p14="http://schemas.microsoft.com/office/powerpoint/2010/main" val="238527967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9455D-E5A8-4303-98AB-6ACD6DBECF0A}"/>
              </a:ext>
            </a:extLst>
          </p:cNvPr>
          <p:cNvSpPr>
            <a:spLocks noGrp="1"/>
          </p:cNvSpPr>
          <p:nvPr>
            <p:ph type="title"/>
          </p:nvPr>
        </p:nvSpPr>
        <p:spPr>
          <a:xfrm>
            <a:off x="1147385" y="286603"/>
            <a:ext cx="10058400" cy="1450757"/>
          </a:xfrm>
        </p:spPr>
        <p:txBody>
          <a:bodyPr>
            <a:normAutofit/>
          </a:bodyPr>
          <a:lstStyle/>
          <a:p>
            <a:pPr algn="ctr"/>
            <a:r>
              <a:rPr lang="en-US" sz="5400" dirty="0">
                <a:solidFill>
                  <a:srgbClr val="002060"/>
                </a:solidFill>
                <a:latin typeface="+mn-lt"/>
              </a:rPr>
              <a:t>Content</a:t>
            </a:r>
            <a:endParaRPr lang="en-IN" sz="5400" dirty="0">
              <a:solidFill>
                <a:srgbClr val="002060"/>
              </a:solidFill>
              <a:latin typeface="+mn-lt"/>
            </a:endParaRPr>
          </a:p>
        </p:txBody>
      </p:sp>
      <p:sp>
        <p:nvSpPr>
          <p:cNvPr id="3" name="Content Placeholder 2">
            <a:extLst>
              <a:ext uri="{FF2B5EF4-FFF2-40B4-BE49-F238E27FC236}">
                <a16:creationId xmlns:a16="http://schemas.microsoft.com/office/drawing/2014/main" id="{82CA3B70-CFFF-4E0E-88AC-C4045DF82DB4}"/>
              </a:ext>
            </a:extLst>
          </p:cNvPr>
          <p:cNvSpPr>
            <a:spLocks noGrp="1"/>
          </p:cNvSpPr>
          <p:nvPr>
            <p:ph idx="1"/>
          </p:nvPr>
        </p:nvSpPr>
        <p:spPr>
          <a:xfrm>
            <a:off x="1039660" y="1883312"/>
            <a:ext cx="10333973" cy="4404754"/>
          </a:xfrm>
        </p:spPr>
        <p:txBody>
          <a:bodyPr>
            <a:normAutofit/>
          </a:bodyPr>
          <a:lstStyle/>
          <a:p>
            <a:pPr>
              <a:buFont typeface="Wingdings" pitchFamily="2" charset="2"/>
              <a:buChar char="v"/>
            </a:pPr>
            <a:r>
              <a:rPr lang="en-US" sz="2400" dirty="0">
                <a:solidFill>
                  <a:schemeClr val="tx1"/>
                </a:solidFill>
              </a:rPr>
              <a:t> Site selection</a:t>
            </a:r>
          </a:p>
          <a:p>
            <a:pPr>
              <a:buFont typeface="Wingdings" pitchFamily="2" charset="2"/>
              <a:buChar char="v"/>
            </a:pPr>
            <a:r>
              <a:rPr lang="en-US" sz="2400" dirty="0">
                <a:solidFill>
                  <a:schemeClr val="tx1"/>
                </a:solidFill>
              </a:rPr>
              <a:t> Factors for selection</a:t>
            </a:r>
          </a:p>
          <a:p>
            <a:pPr>
              <a:buFont typeface="Wingdings" pitchFamily="2" charset="2"/>
              <a:buChar char="v"/>
            </a:pPr>
            <a:r>
              <a:rPr lang="en-US" sz="2400" i="0" dirty="0">
                <a:solidFill>
                  <a:schemeClr val="tx1"/>
                </a:solidFill>
                <a:effectLst/>
              </a:rPr>
              <a:t> Interaction between the clinical trial sponsor/CRO </a:t>
            </a:r>
          </a:p>
          <a:p>
            <a:pPr marL="0" indent="0">
              <a:buNone/>
            </a:pPr>
            <a:r>
              <a:rPr lang="en-US" sz="2400" dirty="0">
                <a:solidFill>
                  <a:schemeClr val="tx1"/>
                </a:solidFill>
              </a:rPr>
              <a:t>     </a:t>
            </a:r>
            <a:r>
              <a:rPr lang="en-US" sz="2400" i="0" dirty="0">
                <a:solidFill>
                  <a:schemeClr val="tx1"/>
                </a:solidFill>
                <a:effectLst/>
              </a:rPr>
              <a:t>and study site</a:t>
            </a:r>
          </a:p>
          <a:p>
            <a:pPr>
              <a:buFont typeface="Wingdings" pitchFamily="2" charset="2"/>
              <a:buChar char="v"/>
            </a:pPr>
            <a:r>
              <a:rPr lang="en-US" sz="2400" dirty="0">
                <a:solidFill>
                  <a:schemeClr val="tx1"/>
                </a:solidFill>
              </a:rPr>
              <a:t> Conclusion</a:t>
            </a:r>
          </a:p>
          <a:p>
            <a:pPr>
              <a:buFont typeface="Wingdings" pitchFamily="2" charset="2"/>
              <a:buChar char="v"/>
            </a:pPr>
            <a:r>
              <a:rPr lang="en-US" sz="2400" dirty="0">
                <a:solidFill>
                  <a:schemeClr val="tx1"/>
                </a:solidFill>
              </a:rPr>
              <a:t> References</a:t>
            </a:r>
            <a:br>
              <a:rPr lang="en-US" sz="2400" b="1" i="0" dirty="0">
                <a:solidFill>
                  <a:schemeClr val="tx1"/>
                </a:solidFill>
                <a:effectLst/>
                <a:latin typeface="Gilroy-Bold"/>
              </a:rPr>
            </a:br>
            <a:endParaRPr lang="en-IN" sz="2400" b="1" dirty="0">
              <a:solidFill>
                <a:schemeClr val="tx1"/>
              </a:solidFill>
            </a:endParaRPr>
          </a:p>
        </p:txBody>
      </p:sp>
      <p:sp>
        <p:nvSpPr>
          <p:cNvPr id="4" name="Date Placeholder 3"/>
          <p:cNvSpPr>
            <a:spLocks noGrp="1"/>
          </p:cNvSpPr>
          <p:nvPr>
            <p:ph type="dt" sz="half" idx="10"/>
          </p:nvPr>
        </p:nvSpPr>
        <p:spPr/>
        <p:txBody>
          <a:bodyPr/>
          <a:lstStyle/>
          <a:p>
            <a:fld id="{6DE0498E-513A-410F-8B8E-47AAF9DC799D}" type="datetime1">
              <a:rPr lang="en-IN" smtClean="0"/>
              <a:t>10-01-2023</a:t>
            </a:fld>
            <a:endParaRPr lang="en-IN"/>
          </a:p>
        </p:txBody>
      </p:sp>
      <p:sp>
        <p:nvSpPr>
          <p:cNvPr id="5" name="Footer Placeholder 4"/>
          <p:cNvSpPr>
            <a:spLocks noGrp="1"/>
          </p:cNvSpPr>
          <p:nvPr>
            <p:ph type="ftr" sz="quarter" idx="11"/>
          </p:nvPr>
        </p:nvSpPr>
        <p:spPr/>
        <p:txBody>
          <a:bodyPr/>
          <a:lstStyle/>
          <a:p>
            <a:r>
              <a:rPr lang="en-IN"/>
              <a:t>selection of sites </a:t>
            </a:r>
          </a:p>
        </p:txBody>
      </p:sp>
      <p:sp>
        <p:nvSpPr>
          <p:cNvPr id="6" name="Slide Number Placeholder 5"/>
          <p:cNvSpPr>
            <a:spLocks noGrp="1"/>
          </p:cNvSpPr>
          <p:nvPr>
            <p:ph type="sldNum" sz="quarter" idx="12"/>
          </p:nvPr>
        </p:nvSpPr>
        <p:spPr/>
        <p:txBody>
          <a:bodyPr/>
          <a:lstStyle/>
          <a:p>
            <a:fld id="{0CB2B4BA-0607-47C2-A295-2CB6EA0FB200}" type="slidenum">
              <a:rPr lang="en-IN" smtClean="0"/>
              <a:t>2</a:t>
            </a:fld>
            <a:endParaRPr lang="en-IN"/>
          </a:p>
        </p:txBody>
      </p:sp>
    </p:spTree>
    <p:extLst>
      <p:ext uri="{BB962C8B-B14F-4D97-AF65-F5344CB8AC3E}">
        <p14:creationId xmlns:p14="http://schemas.microsoft.com/office/powerpoint/2010/main" val="154585407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09819-A2A2-41DF-B63C-0AC0E5EED6FD}"/>
              </a:ext>
            </a:extLst>
          </p:cNvPr>
          <p:cNvSpPr>
            <a:spLocks noGrp="1"/>
          </p:cNvSpPr>
          <p:nvPr>
            <p:ph type="title"/>
          </p:nvPr>
        </p:nvSpPr>
        <p:spPr>
          <a:xfrm>
            <a:off x="1097279" y="274077"/>
            <a:ext cx="10058400" cy="1450757"/>
          </a:xfrm>
        </p:spPr>
        <p:txBody>
          <a:bodyPr>
            <a:normAutofit/>
          </a:bodyPr>
          <a:lstStyle/>
          <a:p>
            <a:pPr algn="ctr"/>
            <a:r>
              <a:rPr lang="en-US" sz="5400" dirty="0">
                <a:solidFill>
                  <a:srgbClr val="002060"/>
                </a:solidFill>
                <a:latin typeface="+mn-lt"/>
              </a:rPr>
              <a:t>Site Selection</a:t>
            </a:r>
            <a:endParaRPr lang="en-IN" sz="5400" dirty="0">
              <a:solidFill>
                <a:srgbClr val="002060"/>
              </a:solidFill>
              <a:latin typeface="+mn-lt"/>
            </a:endParaRPr>
          </a:p>
        </p:txBody>
      </p:sp>
      <p:sp>
        <p:nvSpPr>
          <p:cNvPr id="3" name="Content Placeholder 2">
            <a:extLst>
              <a:ext uri="{FF2B5EF4-FFF2-40B4-BE49-F238E27FC236}">
                <a16:creationId xmlns:a16="http://schemas.microsoft.com/office/drawing/2014/main" id="{32D80A93-2019-4895-A081-25B7085AF86E}"/>
              </a:ext>
            </a:extLst>
          </p:cNvPr>
          <p:cNvSpPr>
            <a:spLocks noGrp="1"/>
          </p:cNvSpPr>
          <p:nvPr>
            <p:ph idx="1"/>
          </p:nvPr>
        </p:nvSpPr>
        <p:spPr/>
        <p:txBody>
          <a:bodyPr/>
          <a:lstStyle/>
          <a:p>
            <a:pPr algn="l">
              <a:buFont typeface="Arial" pitchFamily="34" charset="0"/>
              <a:buChar char="•"/>
            </a:pPr>
            <a:r>
              <a:rPr lang="en-US" sz="2400" b="0" i="0" dirty="0">
                <a:solidFill>
                  <a:schemeClr val="tx1"/>
                </a:solidFill>
                <a:effectLst/>
              </a:rPr>
              <a:t> The site selection is crucial to the outcome of a clinical trial; it has the power to either make or break it.</a:t>
            </a:r>
          </a:p>
          <a:p>
            <a:pPr algn="l">
              <a:buFont typeface="Arial" pitchFamily="34" charset="0"/>
              <a:buChar char="•"/>
            </a:pPr>
            <a:r>
              <a:rPr lang="en-US" sz="2400" b="0" i="0" dirty="0">
                <a:solidFill>
                  <a:schemeClr val="tx1"/>
                </a:solidFill>
                <a:effectLst/>
              </a:rPr>
              <a:t>  A clearly defined evaluation criteria taken from the research design makes it easier to identify and compare suitable sites so that the best possible one is selected.</a:t>
            </a:r>
          </a:p>
          <a:p>
            <a:pPr algn="l">
              <a:buFont typeface="Arial" pitchFamily="34" charset="0"/>
              <a:buChar char="•"/>
            </a:pPr>
            <a:r>
              <a:rPr lang="en-US" sz="2400" b="0" i="0" dirty="0">
                <a:solidFill>
                  <a:schemeClr val="tx1"/>
                </a:solidFill>
                <a:effectLst/>
              </a:rPr>
              <a:t> The geographical location and the local population are among the most important factors to consider when choosing a site. </a:t>
            </a:r>
          </a:p>
          <a:p>
            <a:pPr algn="l">
              <a:buFont typeface="Arial" pitchFamily="34" charset="0"/>
              <a:buChar char="•"/>
            </a:pPr>
            <a:r>
              <a:rPr lang="en-US" sz="2400" b="0" i="0" dirty="0">
                <a:solidFill>
                  <a:schemeClr val="tx1"/>
                </a:solidFill>
                <a:effectLst/>
              </a:rPr>
              <a:t> Other factors revolve around the site staff, facility requirements, the study duration and target timelines.</a:t>
            </a:r>
          </a:p>
          <a:p>
            <a:endParaRPr lang="en-US" dirty="0">
              <a:solidFill>
                <a:schemeClr val="tx1"/>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7775" y="242661"/>
            <a:ext cx="2217107" cy="1348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B564A677-C7C0-4DC4-B03B-C1BED3057E7F}" type="datetime1">
              <a:rPr lang="en-IN" smtClean="0"/>
              <a:t>10-01-2023</a:t>
            </a:fld>
            <a:endParaRPr lang="en-IN"/>
          </a:p>
        </p:txBody>
      </p:sp>
      <p:sp>
        <p:nvSpPr>
          <p:cNvPr id="5" name="Footer Placeholder 4"/>
          <p:cNvSpPr>
            <a:spLocks noGrp="1"/>
          </p:cNvSpPr>
          <p:nvPr>
            <p:ph type="ftr" sz="quarter" idx="11"/>
          </p:nvPr>
        </p:nvSpPr>
        <p:spPr/>
        <p:txBody>
          <a:bodyPr/>
          <a:lstStyle/>
          <a:p>
            <a:r>
              <a:rPr lang="en-IN"/>
              <a:t>selection of sites </a:t>
            </a:r>
          </a:p>
        </p:txBody>
      </p:sp>
      <p:sp>
        <p:nvSpPr>
          <p:cNvPr id="6" name="Slide Number Placeholder 5"/>
          <p:cNvSpPr>
            <a:spLocks noGrp="1"/>
          </p:cNvSpPr>
          <p:nvPr>
            <p:ph type="sldNum" sz="quarter" idx="12"/>
          </p:nvPr>
        </p:nvSpPr>
        <p:spPr/>
        <p:txBody>
          <a:bodyPr/>
          <a:lstStyle/>
          <a:p>
            <a:fld id="{0CB2B4BA-0607-47C2-A295-2CB6EA0FB200}" type="slidenum">
              <a:rPr lang="en-IN" smtClean="0"/>
              <a:t>3</a:t>
            </a:fld>
            <a:endParaRPr lang="en-IN"/>
          </a:p>
        </p:txBody>
      </p:sp>
    </p:spTree>
    <p:extLst>
      <p:ext uri="{BB962C8B-B14F-4D97-AF65-F5344CB8AC3E}">
        <p14:creationId xmlns:p14="http://schemas.microsoft.com/office/powerpoint/2010/main" val="4091740651"/>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B5579-78E9-4074-BB91-8A94865AB314}"/>
              </a:ext>
            </a:extLst>
          </p:cNvPr>
          <p:cNvSpPr>
            <a:spLocks noGrp="1"/>
          </p:cNvSpPr>
          <p:nvPr>
            <p:ph type="title"/>
          </p:nvPr>
        </p:nvSpPr>
        <p:spPr/>
        <p:txBody>
          <a:bodyPr>
            <a:normAutofit/>
          </a:bodyPr>
          <a:lstStyle/>
          <a:p>
            <a:pPr algn="ctr"/>
            <a:r>
              <a:rPr lang="en-US" sz="5400" dirty="0">
                <a:solidFill>
                  <a:srgbClr val="002060"/>
                </a:solidFill>
                <a:latin typeface="+mn-lt"/>
              </a:rPr>
              <a:t>Factors For Selection</a:t>
            </a:r>
            <a:endParaRPr lang="en-IN" sz="5400" dirty="0">
              <a:solidFill>
                <a:srgbClr val="002060"/>
              </a:solidFill>
              <a:latin typeface="+mn-lt"/>
            </a:endParaRPr>
          </a:p>
        </p:txBody>
      </p:sp>
      <p:sp>
        <p:nvSpPr>
          <p:cNvPr id="3" name="Content Placeholder 2">
            <a:extLst>
              <a:ext uri="{FF2B5EF4-FFF2-40B4-BE49-F238E27FC236}">
                <a16:creationId xmlns:a16="http://schemas.microsoft.com/office/drawing/2014/main" id="{F0C13CB8-F226-4A27-9308-BA9FB54CC3F2}"/>
              </a:ext>
            </a:extLst>
          </p:cNvPr>
          <p:cNvSpPr>
            <a:spLocks noGrp="1"/>
          </p:cNvSpPr>
          <p:nvPr>
            <p:ph idx="1"/>
          </p:nvPr>
        </p:nvSpPr>
        <p:spPr/>
        <p:txBody>
          <a:bodyPr>
            <a:normAutofit/>
          </a:bodyPr>
          <a:lstStyle/>
          <a:p>
            <a:pPr>
              <a:buClrTx/>
              <a:buFont typeface="Wingdings" pitchFamily="2" charset="2"/>
              <a:buChar char="q"/>
            </a:pPr>
            <a:r>
              <a:rPr lang="en-IN" sz="2400" i="0" dirty="0">
                <a:solidFill>
                  <a:schemeClr val="tx1"/>
                </a:solidFill>
                <a:effectLst/>
                <a:cs typeface="DilleniaUPC" pitchFamily="18" charset="-34"/>
              </a:rPr>
              <a:t> Staff Qualifications</a:t>
            </a:r>
          </a:p>
          <a:p>
            <a:pPr>
              <a:buClrTx/>
              <a:buFont typeface="Wingdings" pitchFamily="2" charset="2"/>
              <a:buChar char="q"/>
            </a:pPr>
            <a:r>
              <a:rPr lang="en-IN" sz="2400" i="0" dirty="0">
                <a:solidFill>
                  <a:schemeClr val="tx1"/>
                </a:solidFill>
                <a:effectLst/>
                <a:cs typeface="DilleniaUPC" pitchFamily="18" charset="-34"/>
              </a:rPr>
              <a:t> Facilities and Equipment</a:t>
            </a:r>
          </a:p>
          <a:p>
            <a:pPr>
              <a:buClrTx/>
              <a:buFont typeface="Wingdings" pitchFamily="2" charset="2"/>
              <a:buChar char="q"/>
            </a:pPr>
            <a:r>
              <a:rPr lang="en-IN" sz="2400" i="0" dirty="0">
                <a:solidFill>
                  <a:schemeClr val="tx1"/>
                </a:solidFill>
                <a:effectLst/>
                <a:cs typeface="DilleniaUPC" pitchFamily="18" charset="-34"/>
              </a:rPr>
              <a:t> Site Profile and Timelines</a:t>
            </a:r>
          </a:p>
          <a:p>
            <a:pPr>
              <a:buClrTx/>
              <a:buFont typeface="Wingdings" pitchFamily="2" charset="2"/>
              <a:buChar char="q"/>
            </a:pPr>
            <a:r>
              <a:rPr lang="en-IN" sz="2400" i="0" dirty="0">
                <a:solidFill>
                  <a:schemeClr val="tx1"/>
                </a:solidFill>
                <a:effectLst/>
                <a:cs typeface="DilleniaUPC" pitchFamily="18" charset="-34"/>
              </a:rPr>
              <a:t> Population Profile and Access</a:t>
            </a:r>
          </a:p>
          <a:p>
            <a:pPr>
              <a:buClrTx/>
              <a:buFont typeface="Wingdings" pitchFamily="2" charset="2"/>
              <a:buChar char="q"/>
            </a:pPr>
            <a:r>
              <a:rPr lang="en-IN" sz="2400" i="0" dirty="0">
                <a:solidFill>
                  <a:schemeClr val="tx1"/>
                </a:solidFill>
                <a:effectLst/>
                <a:cs typeface="DilleniaUPC" pitchFamily="18" charset="-34"/>
              </a:rPr>
              <a:t> Past Performance</a:t>
            </a:r>
          </a:p>
          <a:p>
            <a:pPr>
              <a:buClrTx/>
              <a:buFont typeface="Wingdings" pitchFamily="2" charset="2"/>
              <a:buChar char="q"/>
            </a:pPr>
            <a:r>
              <a:rPr lang="en-IN" sz="2400" i="0" dirty="0">
                <a:solidFill>
                  <a:schemeClr val="tx1"/>
                </a:solidFill>
                <a:effectLst/>
                <a:cs typeface="DilleniaUPC" pitchFamily="18" charset="-34"/>
              </a:rPr>
              <a:t> Competition</a:t>
            </a:r>
          </a:p>
          <a:p>
            <a:pPr>
              <a:buClrTx/>
              <a:buFont typeface="Wingdings" pitchFamily="2" charset="2"/>
              <a:buChar char="q"/>
            </a:pPr>
            <a:r>
              <a:rPr lang="en-IN" sz="2400" i="0" dirty="0">
                <a:solidFill>
                  <a:schemeClr val="tx1"/>
                </a:solidFill>
                <a:effectLst/>
                <a:cs typeface="DilleniaUPC" pitchFamily="18" charset="-34"/>
              </a:rPr>
              <a:t> Location</a:t>
            </a:r>
          </a:p>
          <a:p>
            <a:endParaRPr lang="en-IN" sz="2400" dirty="0">
              <a:solidFill>
                <a:schemeClr val="tx1"/>
              </a:solidFill>
            </a:endParaRP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13950" y="2555310"/>
            <a:ext cx="4796277" cy="2755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3A263126-D908-426B-9036-ACCEA835048C}" type="datetime1">
              <a:rPr lang="en-IN" smtClean="0"/>
              <a:t>10-01-2023</a:t>
            </a:fld>
            <a:endParaRPr lang="en-IN"/>
          </a:p>
        </p:txBody>
      </p:sp>
      <p:sp>
        <p:nvSpPr>
          <p:cNvPr id="5" name="Footer Placeholder 4"/>
          <p:cNvSpPr>
            <a:spLocks noGrp="1"/>
          </p:cNvSpPr>
          <p:nvPr>
            <p:ph type="ftr" sz="quarter" idx="11"/>
          </p:nvPr>
        </p:nvSpPr>
        <p:spPr/>
        <p:txBody>
          <a:bodyPr/>
          <a:lstStyle/>
          <a:p>
            <a:r>
              <a:rPr lang="en-IN"/>
              <a:t>selection of sites </a:t>
            </a:r>
          </a:p>
        </p:txBody>
      </p:sp>
      <p:sp>
        <p:nvSpPr>
          <p:cNvPr id="6" name="Slide Number Placeholder 5"/>
          <p:cNvSpPr>
            <a:spLocks noGrp="1"/>
          </p:cNvSpPr>
          <p:nvPr>
            <p:ph type="sldNum" sz="quarter" idx="12"/>
          </p:nvPr>
        </p:nvSpPr>
        <p:spPr/>
        <p:txBody>
          <a:bodyPr/>
          <a:lstStyle/>
          <a:p>
            <a:fld id="{0CB2B4BA-0607-47C2-A295-2CB6EA0FB200}" type="slidenum">
              <a:rPr lang="en-IN" smtClean="0"/>
              <a:t>4</a:t>
            </a:fld>
            <a:endParaRPr lang="en-IN"/>
          </a:p>
        </p:txBody>
      </p:sp>
    </p:spTree>
    <p:extLst>
      <p:ext uri="{BB962C8B-B14F-4D97-AF65-F5344CB8AC3E}">
        <p14:creationId xmlns:p14="http://schemas.microsoft.com/office/powerpoint/2010/main" val="3949124978"/>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2783A-E751-43AF-A542-3D0E3607CA01}"/>
              </a:ext>
            </a:extLst>
          </p:cNvPr>
          <p:cNvSpPr>
            <a:spLocks noGrp="1"/>
          </p:cNvSpPr>
          <p:nvPr>
            <p:ph type="title"/>
          </p:nvPr>
        </p:nvSpPr>
        <p:spPr/>
        <p:txBody>
          <a:bodyPr>
            <a:normAutofit/>
          </a:bodyPr>
          <a:lstStyle/>
          <a:p>
            <a:pPr algn="ctr"/>
            <a:r>
              <a:rPr lang="en-US" sz="5400" dirty="0">
                <a:solidFill>
                  <a:srgbClr val="002060"/>
                </a:solidFill>
                <a:latin typeface="+mn-lt"/>
              </a:rPr>
              <a:t>Site Selection Process In India</a:t>
            </a:r>
            <a:endParaRPr lang="en-IN" sz="5400" dirty="0">
              <a:solidFill>
                <a:srgbClr val="002060"/>
              </a:solidFill>
              <a:latin typeface="+mn-lt"/>
            </a:endParaRPr>
          </a:p>
        </p:txBody>
      </p:sp>
      <p:pic>
        <p:nvPicPr>
          <p:cNvPr id="5" name="Content Placeholder 4">
            <a:extLst>
              <a:ext uri="{FF2B5EF4-FFF2-40B4-BE49-F238E27FC236}">
                <a16:creationId xmlns:a16="http://schemas.microsoft.com/office/drawing/2014/main" id="{DEEDA3A4-5F02-48EE-91E9-7EFCE11FFD29}"/>
              </a:ext>
            </a:extLst>
          </p:cNvPr>
          <p:cNvPicPr>
            <a:picLocks noGrp="1" noChangeAspect="1"/>
          </p:cNvPicPr>
          <p:nvPr>
            <p:ph idx="1"/>
          </p:nvPr>
        </p:nvPicPr>
        <p:blipFill rotWithShape="1">
          <a:blip r:embed="rId3"/>
          <a:srcRect l="31152" t="16381" r="10332" b="11690"/>
          <a:stretch/>
        </p:blipFill>
        <p:spPr>
          <a:xfrm>
            <a:off x="2354893" y="1941534"/>
            <a:ext cx="7415408" cy="4246323"/>
          </a:xfrm>
        </p:spPr>
      </p:pic>
      <p:sp>
        <p:nvSpPr>
          <p:cNvPr id="3" name="Date Placeholder 2"/>
          <p:cNvSpPr>
            <a:spLocks noGrp="1"/>
          </p:cNvSpPr>
          <p:nvPr>
            <p:ph type="dt" sz="half" idx="10"/>
          </p:nvPr>
        </p:nvSpPr>
        <p:spPr/>
        <p:txBody>
          <a:bodyPr/>
          <a:lstStyle/>
          <a:p>
            <a:fld id="{0F15FE3E-C6EF-449C-B583-27BCC7F44A9E}" type="datetime1">
              <a:rPr lang="en-IN" smtClean="0"/>
              <a:t>10-01-2023</a:t>
            </a:fld>
            <a:endParaRPr lang="en-IN"/>
          </a:p>
        </p:txBody>
      </p:sp>
      <p:sp>
        <p:nvSpPr>
          <p:cNvPr id="4" name="Footer Placeholder 3"/>
          <p:cNvSpPr>
            <a:spLocks noGrp="1"/>
          </p:cNvSpPr>
          <p:nvPr>
            <p:ph type="ftr" sz="quarter" idx="11"/>
          </p:nvPr>
        </p:nvSpPr>
        <p:spPr/>
        <p:txBody>
          <a:bodyPr/>
          <a:lstStyle/>
          <a:p>
            <a:r>
              <a:rPr lang="en-IN"/>
              <a:t>selection of sites </a:t>
            </a:r>
          </a:p>
        </p:txBody>
      </p:sp>
      <p:sp>
        <p:nvSpPr>
          <p:cNvPr id="6" name="Slide Number Placeholder 5"/>
          <p:cNvSpPr>
            <a:spLocks noGrp="1"/>
          </p:cNvSpPr>
          <p:nvPr>
            <p:ph type="sldNum" sz="quarter" idx="12"/>
          </p:nvPr>
        </p:nvSpPr>
        <p:spPr/>
        <p:txBody>
          <a:bodyPr/>
          <a:lstStyle/>
          <a:p>
            <a:fld id="{0CB2B4BA-0607-47C2-A295-2CB6EA0FB200}" type="slidenum">
              <a:rPr lang="en-IN" smtClean="0"/>
              <a:t>5</a:t>
            </a:fld>
            <a:endParaRPr lang="en-IN"/>
          </a:p>
        </p:txBody>
      </p:sp>
    </p:spTree>
    <p:extLst>
      <p:ext uri="{BB962C8B-B14F-4D97-AF65-F5344CB8AC3E}">
        <p14:creationId xmlns:p14="http://schemas.microsoft.com/office/powerpoint/2010/main" val="2131918480"/>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ADC55-34E5-419D-B58A-8FA5BCB31189}"/>
              </a:ext>
            </a:extLst>
          </p:cNvPr>
          <p:cNvSpPr>
            <a:spLocks noGrp="1"/>
          </p:cNvSpPr>
          <p:nvPr>
            <p:ph type="title"/>
          </p:nvPr>
        </p:nvSpPr>
        <p:spPr>
          <a:xfrm>
            <a:off x="1097280" y="450937"/>
            <a:ext cx="10058400" cy="1286423"/>
          </a:xfrm>
        </p:spPr>
        <p:txBody>
          <a:bodyPr>
            <a:noAutofit/>
          </a:bodyPr>
          <a:lstStyle/>
          <a:p>
            <a:pPr algn="ctr"/>
            <a:r>
              <a:rPr lang="en-US" dirty="0">
                <a:solidFill>
                  <a:srgbClr val="002060"/>
                </a:solidFill>
                <a:latin typeface="+mn-lt"/>
              </a:rPr>
              <a:t>Important things to remember when selecting a site </a:t>
            </a:r>
            <a:endParaRPr lang="en-IN" dirty="0">
              <a:solidFill>
                <a:srgbClr val="002060"/>
              </a:solidFill>
              <a:latin typeface="+mn-lt"/>
            </a:endParaRPr>
          </a:p>
        </p:txBody>
      </p:sp>
      <p:sp>
        <p:nvSpPr>
          <p:cNvPr id="3" name="Content Placeholder 2">
            <a:extLst>
              <a:ext uri="{FF2B5EF4-FFF2-40B4-BE49-F238E27FC236}">
                <a16:creationId xmlns:a16="http://schemas.microsoft.com/office/drawing/2014/main" id="{7D3DD68C-3DFA-4721-907E-0C47F05CA608}"/>
              </a:ext>
            </a:extLst>
          </p:cNvPr>
          <p:cNvSpPr>
            <a:spLocks noGrp="1"/>
          </p:cNvSpPr>
          <p:nvPr>
            <p:ph idx="1"/>
          </p:nvPr>
        </p:nvSpPr>
        <p:spPr/>
        <p:txBody>
          <a:bodyPr>
            <a:normAutofit/>
          </a:bodyPr>
          <a:lstStyle/>
          <a:p>
            <a:pPr algn="l">
              <a:buFont typeface="Arial" panose="020B0604020202020204" pitchFamily="34" charset="0"/>
              <a:buChar char="•"/>
            </a:pPr>
            <a:r>
              <a:rPr lang="en-US" sz="2400" b="0" i="0" dirty="0">
                <a:solidFill>
                  <a:schemeClr val="tx1"/>
                </a:solidFill>
                <a:effectLst/>
              </a:rPr>
              <a:t> An unbiased and systematic review of the site’s compatibility with the study needs to take place.</a:t>
            </a:r>
          </a:p>
          <a:p>
            <a:pPr algn="l">
              <a:buFont typeface="Arial" panose="020B0604020202020204" pitchFamily="34" charset="0"/>
              <a:buChar char="•"/>
            </a:pPr>
            <a:endParaRPr lang="en-US" sz="2400" b="0" i="0" dirty="0">
              <a:solidFill>
                <a:schemeClr val="tx1"/>
              </a:solidFill>
              <a:effectLst/>
            </a:endParaRPr>
          </a:p>
          <a:p>
            <a:pPr algn="l">
              <a:buFont typeface="Arial" panose="020B0604020202020204" pitchFamily="34" charset="0"/>
              <a:buChar char="•"/>
            </a:pPr>
            <a:r>
              <a:rPr lang="en-US" sz="2400" b="0" i="0" dirty="0">
                <a:solidFill>
                  <a:schemeClr val="tx1"/>
                </a:solidFill>
                <a:effectLst/>
              </a:rPr>
              <a:t> Proper site selection is not the sole factor for site performance and study success, although it does play a crucial role.</a:t>
            </a:r>
          </a:p>
          <a:p>
            <a:pPr algn="l">
              <a:buFont typeface="Arial" panose="020B0604020202020204" pitchFamily="34" charset="0"/>
              <a:buChar char="•"/>
            </a:pPr>
            <a:endParaRPr lang="en-US" sz="2400" b="0" i="0" dirty="0">
              <a:solidFill>
                <a:schemeClr val="tx1"/>
              </a:solidFill>
              <a:effectLst/>
            </a:endParaRPr>
          </a:p>
          <a:p>
            <a:pPr algn="l">
              <a:buFont typeface="Arial" panose="020B0604020202020204" pitchFamily="34" charset="0"/>
              <a:buChar char="•"/>
            </a:pPr>
            <a:r>
              <a:rPr lang="en-US" sz="2400" b="0" i="0" dirty="0">
                <a:solidFill>
                  <a:schemeClr val="tx1"/>
                </a:solidFill>
                <a:effectLst/>
              </a:rPr>
              <a:t> External forces can challenge study conduct (clinical trial design, protocol, difficult to meet inclusion/exclusion criteria, supply chain demands, cultural and technological considerations).</a:t>
            </a:r>
          </a:p>
        </p:txBody>
      </p:sp>
      <p:sp>
        <p:nvSpPr>
          <p:cNvPr id="4" name="Date Placeholder 3"/>
          <p:cNvSpPr>
            <a:spLocks noGrp="1"/>
          </p:cNvSpPr>
          <p:nvPr>
            <p:ph type="dt" sz="half" idx="10"/>
          </p:nvPr>
        </p:nvSpPr>
        <p:spPr/>
        <p:txBody>
          <a:bodyPr/>
          <a:lstStyle/>
          <a:p>
            <a:fld id="{C0468941-64B1-4307-8DCA-12A9E85A49B5}" type="datetime1">
              <a:rPr lang="en-IN" smtClean="0"/>
              <a:t>10-01-2023</a:t>
            </a:fld>
            <a:endParaRPr lang="en-IN"/>
          </a:p>
        </p:txBody>
      </p:sp>
      <p:sp>
        <p:nvSpPr>
          <p:cNvPr id="5" name="Footer Placeholder 4"/>
          <p:cNvSpPr>
            <a:spLocks noGrp="1"/>
          </p:cNvSpPr>
          <p:nvPr>
            <p:ph type="ftr" sz="quarter" idx="11"/>
          </p:nvPr>
        </p:nvSpPr>
        <p:spPr/>
        <p:txBody>
          <a:bodyPr/>
          <a:lstStyle/>
          <a:p>
            <a:r>
              <a:rPr lang="en-IN"/>
              <a:t>selection of sites </a:t>
            </a:r>
          </a:p>
        </p:txBody>
      </p:sp>
      <p:sp>
        <p:nvSpPr>
          <p:cNvPr id="6" name="Slide Number Placeholder 5"/>
          <p:cNvSpPr>
            <a:spLocks noGrp="1"/>
          </p:cNvSpPr>
          <p:nvPr>
            <p:ph type="sldNum" sz="quarter" idx="12"/>
          </p:nvPr>
        </p:nvSpPr>
        <p:spPr/>
        <p:txBody>
          <a:bodyPr/>
          <a:lstStyle/>
          <a:p>
            <a:fld id="{0CB2B4BA-0607-47C2-A295-2CB6EA0FB200}" type="slidenum">
              <a:rPr lang="en-IN" smtClean="0"/>
              <a:t>6</a:t>
            </a:fld>
            <a:endParaRPr lang="en-IN"/>
          </a:p>
        </p:txBody>
      </p:sp>
    </p:spTree>
    <p:extLst>
      <p:ext uri="{BB962C8B-B14F-4D97-AF65-F5344CB8AC3E}">
        <p14:creationId xmlns:p14="http://schemas.microsoft.com/office/powerpoint/2010/main" val="3612636894"/>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83DDE-8FBA-463E-B8DD-289784F3E365}"/>
              </a:ext>
            </a:extLst>
          </p:cNvPr>
          <p:cNvSpPr>
            <a:spLocks noGrp="1"/>
          </p:cNvSpPr>
          <p:nvPr>
            <p:ph type="title"/>
          </p:nvPr>
        </p:nvSpPr>
        <p:spPr>
          <a:xfrm>
            <a:off x="1097280" y="1027134"/>
            <a:ext cx="9925624" cy="710226"/>
          </a:xfrm>
        </p:spPr>
        <p:txBody>
          <a:bodyPr>
            <a:noAutofit/>
          </a:bodyPr>
          <a:lstStyle/>
          <a:p>
            <a:br>
              <a:rPr lang="en-US" i="0" dirty="0">
                <a:solidFill>
                  <a:srgbClr val="002060"/>
                </a:solidFill>
                <a:effectLst/>
                <a:latin typeface="+mn-lt"/>
              </a:rPr>
            </a:br>
            <a:br>
              <a:rPr lang="en-US" dirty="0">
                <a:solidFill>
                  <a:srgbClr val="002060"/>
                </a:solidFill>
                <a:latin typeface="+mn-lt"/>
              </a:rPr>
            </a:br>
            <a:br>
              <a:rPr lang="en-US" dirty="0">
                <a:solidFill>
                  <a:srgbClr val="002060"/>
                </a:solidFill>
                <a:latin typeface="+mn-lt"/>
              </a:rPr>
            </a:br>
            <a:br>
              <a:rPr lang="en-US" dirty="0">
                <a:solidFill>
                  <a:srgbClr val="002060"/>
                </a:solidFill>
                <a:latin typeface="+mn-lt"/>
              </a:rPr>
            </a:br>
            <a:br>
              <a:rPr lang="en-US" dirty="0">
                <a:solidFill>
                  <a:srgbClr val="002060"/>
                </a:solidFill>
                <a:latin typeface="+mn-lt"/>
              </a:rPr>
            </a:br>
            <a:br>
              <a:rPr lang="en-US" dirty="0">
                <a:solidFill>
                  <a:srgbClr val="002060"/>
                </a:solidFill>
                <a:latin typeface="+mn-lt"/>
              </a:rPr>
            </a:br>
            <a:br>
              <a:rPr lang="en-US" dirty="0">
                <a:solidFill>
                  <a:srgbClr val="002060"/>
                </a:solidFill>
                <a:latin typeface="+mn-lt"/>
              </a:rPr>
            </a:br>
            <a:br>
              <a:rPr lang="en-US" i="0" dirty="0">
                <a:solidFill>
                  <a:srgbClr val="002060"/>
                </a:solidFill>
                <a:effectLst/>
                <a:latin typeface="+mn-lt"/>
              </a:rPr>
            </a:br>
            <a:r>
              <a:rPr lang="en-US" dirty="0">
                <a:solidFill>
                  <a:srgbClr val="002060"/>
                </a:solidFill>
                <a:latin typeface="+mn-lt"/>
              </a:rPr>
              <a:t>Process for selecting the right site (1/4)</a:t>
            </a:r>
            <a:endParaRPr lang="en-IN" dirty="0">
              <a:solidFill>
                <a:srgbClr val="002060"/>
              </a:solidFill>
              <a:latin typeface="+mn-lt"/>
            </a:endParaRPr>
          </a:p>
        </p:txBody>
      </p:sp>
      <p:sp>
        <p:nvSpPr>
          <p:cNvPr id="3" name="Content Placeholder 2">
            <a:extLst>
              <a:ext uri="{FF2B5EF4-FFF2-40B4-BE49-F238E27FC236}">
                <a16:creationId xmlns:a16="http://schemas.microsoft.com/office/drawing/2014/main" id="{CE8402DD-0EB4-490F-90A0-A380D7ABD42E}"/>
              </a:ext>
            </a:extLst>
          </p:cNvPr>
          <p:cNvSpPr>
            <a:spLocks noGrp="1"/>
          </p:cNvSpPr>
          <p:nvPr>
            <p:ph idx="1"/>
          </p:nvPr>
        </p:nvSpPr>
        <p:spPr/>
        <p:txBody>
          <a:bodyPr>
            <a:normAutofit lnSpcReduction="10000"/>
          </a:bodyPr>
          <a:lstStyle/>
          <a:p>
            <a:pPr>
              <a:buFont typeface="Arial" pitchFamily="34" charset="0"/>
              <a:buChar char="•"/>
            </a:pPr>
            <a:r>
              <a:rPr lang="en-US" sz="2400" b="0" i="0" dirty="0">
                <a:solidFill>
                  <a:schemeClr val="tx1"/>
                </a:solidFill>
                <a:effectLst/>
              </a:rPr>
              <a:t> Once a potential site has been identified, the Principal Investigator (PI) is sent an enquiry for clinical trial participation which includes a study synopsis to assess interest and request the site’s CV.</a:t>
            </a:r>
          </a:p>
          <a:p>
            <a:pPr algn="l">
              <a:buFont typeface="+mj-lt"/>
              <a:buAutoNum type="arabicPeriod"/>
            </a:pPr>
            <a:endParaRPr lang="en-US" sz="2400" b="0" i="0" dirty="0">
              <a:solidFill>
                <a:schemeClr val="tx1"/>
              </a:solidFill>
              <a:effectLst/>
            </a:endParaRPr>
          </a:p>
          <a:p>
            <a:pPr marL="914400" lvl="1" indent="-457200" algn="l">
              <a:buFont typeface="+mj-lt"/>
              <a:buAutoNum type="alphaLcParenR"/>
            </a:pPr>
            <a:r>
              <a:rPr lang="en-US" sz="2400" b="0" i="0" dirty="0">
                <a:solidFill>
                  <a:schemeClr val="tx1"/>
                </a:solidFill>
                <a:effectLst/>
              </a:rPr>
              <a:t>A successful site’s CV will include:</a:t>
            </a:r>
          </a:p>
          <a:p>
            <a:pPr marL="1257300" lvl="2" indent="-342900" algn="l">
              <a:buFont typeface="Arial" pitchFamily="34" charset="0"/>
              <a:buChar char="•"/>
            </a:pPr>
            <a:r>
              <a:rPr lang="en-US" sz="2400" b="0" i="0" dirty="0">
                <a:solidFill>
                  <a:schemeClr val="tx1"/>
                </a:solidFill>
                <a:effectLst/>
              </a:rPr>
              <a:t>Evidence of Good Clinical Practice.</a:t>
            </a:r>
          </a:p>
          <a:p>
            <a:pPr marL="1257300" lvl="2" indent="-342900" algn="l">
              <a:buFont typeface="Arial" pitchFamily="34" charset="0"/>
              <a:buChar char="•"/>
            </a:pPr>
            <a:r>
              <a:rPr lang="en-US" sz="2400" b="0" i="0" dirty="0">
                <a:solidFill>
                  <a:schemeClr val="tx1"/>
                </a:solidFill>
                <a:effectLst/>
              </a:rPr>
              <a:t>Staff member’s CVs, roles and experiences.</a:t>
            </a:r>
          </a:p>
          <a:p>
            <a:pPr marL="1257300" lvl="2" indent="-342900" algn="l">
              <a:buFont typeface="Arial" pitchFamily="34" charset="0"/>
              <a:buChar char="•"/>
            </a:pPr>
            <a:r>
              <a:rPr lang="en-US" sz="2400" b="0" i="0" dirty="0">
                <a:solidFill>
                  <a:schemeClr val="tx1"/>
                </a:solidFill>
                <a:effectLst/>
              </a:rPr>
              <a:t>Training certificates for EDC (Electronical Data Capture).</a:t>
            </a:r>
          </a:p>
          <a:p>
            <a:pPr marL="1257300" lvl="2" indent="-342900" algn="l">
              <a:buFont typeface="Arial" pitchFamily="34" charset="0"/>
              <a:buChar char="•"/>
            </a:pPr>
            <a:r>
              <a:rPr lang="en-US" sz="2400" b="0" i="0" dirty="0">
                <a:solidFill>
                  <a:schemeClr val="tx1"/>
                </a:solidFill>
                <a:effectLst/>
              </a:rPr>
              <a:t>Equipment calibration certificates.</a:t>
            </a:r>
          </a:p>
          <a:p>
            <a:pPr marL="1257300" lvl="2" indent="-342900" algn="l">
              <a:buFont typeface="Arial" pitchFamily="34" charset="0"/>
              <a:buChar char="•"/>
            </a:pPr>
            <a:r>
              <a:rPr lang="en-US" sz="2400" b="0" i="0" dirty="0">
                <a:solidFill>
                  <a:schemeClr val="tx1"/>
                </a:solidFill>
                <a:effectLst/>
              </a:rPr>
              <a:t>IMP (Investigational Medicinal Product) temperature monitoring SOPs (Standard Operating Procedures)</a:t>
            </a:r>
          </a:p>
          <a:p>
            <a:endParaRPr lang="en-IN" dirty="0">
              <a:solidFill>
                <a:schemeClr val="tx1"/>
              </a:solidFill>
            </a:endParaRPr>
          </a:p>
        </p:txBody>
      </p:sp>
      <p:sp>
        <p:nvSpPr>
          <p:cNvPr id="4" name="Date Placeholder 3"/>
          <p:cNvSpPr>
            <a:spLocks noGrp="1"/>
          </p:cNvSpPr>
          <p:nvPr>
            <p:ph type="dt" sz="half" idx="10"/>
          </p:nvPr>
        </p:nvSpPr>
        <p:spPr/>
        <p:txBody>
          <a:bodyPr/>
          <a:lstStyle/>
          <a:p>
            <a:fld id="{E1BBDF6E-5996-414C-962C-7A309B4B6A96}" type="datetime1">
              <a:rPr lang="en-IN" smtClean="0"/>
              <a:t>10-01-2023</a:t>
            </a:fld>
            <a:endParaRPr lang="en-IN"/>
          </a:p>
        </p:txBody>
      </p:sp>
      <p:sp>
        <p:nvSpPr>
          <p:cNvPr id="5" name="Footer Placeholder 4"/>
          <p:cNvSpPr>
            <a:spLocks noGrp="1"/>
          </p:cNvSpPr>
          <p:nvPr>
            <p:ph type="ftr" sz="quarter" idx="11"/>
          </p:nvPr>
        </p:nvSpPr>
        <p:spPr/>
        <p:txBody>
          <a:bodyPr/>
          <a:lstStyle/>
          <a:p>
            <a:r>
              <a:rPr lang="en-IN"/>
              <a:t>selection of sites </a:t>
            </a:r>
          </a:p>
        </p:txBody>
      </p:sp>
      <p:sp>
        <p:nvSpPr>
          <p:cNvPr id="6" name="Slide Number Placeholder 5"/>
          <p:cNvSpPr>
            <a:spLocks noGrp="1"/>
          </p:cNvSpPr>
          <p:nvPr>
            <p:ph type="sldNum" sz="quarter" idx="12"/>
          </p:nvPr>
        </p:nvSpPr>
        <p:spPr/>
        <p:txBody>
          <a:bodyPr/>
          <a:lstStyle/>
          <a:p>
            <a:fld id="{0CB2B4BA-0607-47C2-A295-2CB6EA0FB200}" type="slidenum">
              <a:rPr lang="en-IN" smtClean="0"/>
              <a:t>7</a:t>
            </a:fld>
            <a:endParaRPr lang="en-IN"/>
          </a:p>
        </p:txBody>
      </p:sp>
    </p:spTree>
    <p:extLst>
      <p:ext uri="{BB962C8B-B14F-4D97-AF65-F5344CB8AC3E}">
        <p14:creationId xmlns:p14="http://schemas.microsoft.com/office/powerpoint/2010/main" val="2336012169"/>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26926"/>
            <a:ext cx="10058400" cy="810434"/>
          </a:xfrm>
        </p:spPr>
        <p:txBody>
          <a:bodyPr/>
          <a:lstStyle/>
          <a:p>
            <a:r>
              <a:rPr lang="en-US" dirty="0">
                <a:solidFill>
                  <a:srgbClr val="002060"/>
                </a:solidFill>
                <a:latin typeface="+mn-lt"/>
              </a:rPr>
              <a:t>Process for selecting the right site (2/4)</a:t>
            </a:r>
            <a:endParaRPr lang="en-IN" dirty="0">
              <a:solidFill>
                <a:srgbClr val="002060"/>
              </a:solidFill>
              <a:latin typeface="+mn-lt"/>
            </a:endParaRPr>
          </a:p>
        </p:txBody>
      </p:sp>
      <p:sp>
        <p:nvSpPr>
          <p:cNvPr id="3" name="Content Placeholder 2"/>
          <p:cNvSpPr>
            <a:spLocks noGrp="1"/>
          </p:cNvSpPr>
          <p:nvPr>
            <p:ph idx="1"/>
          </p:nvPr>
        </p:nvSpPr>
        <p:spPr/>
        <p:txBody>
          <a:bodyPr/>
          <a:lstStyle/>
          <a:p>
            <a:pPr marL="1200150" lvl="2" indent="-285750">
              <a:buFont typeface="Arial" pitchFamily="34" charset="0"/>
              <a:buChar char="•"/>
            </a:pPr>
            <a:r>
              <a:rPr lang="en-US" sz="2400" dirty="0">
                <a:solidFill>
                  <a:schemeClr val="tx1"/>
                </a:solidFill>
              </a:rPr>
              <a:t>IMP (Investigational Medicinal Product) temperature monitoring SOPs (Standard Operating Procedures)</a:t>
            </a:r>
          </a:p>
          <a:p>
            <a:pPr marL="1200150" lvl="2" indent="-285750">
              <a:buFont typeface="Arial" pitchFamily="34" charset="0"/>
              <a:buChar char="•"/>
            </a:pPr>
            <a:r>
              <a:rPr lang="en-US" sz="2400" dirty="0">
                <a:solidFill>
                  <a:schemeClr val="tx1"/>
                </a:solidFill>
              </a:rPr>
              <a:t>Details of the electronic system used for patient records.</a:t>
            </a:r>
          </a:p>
          <a:p>
            <a:pPr marL="1200150" lvl="2" indent="-285750">
              <a:buFont typeface="Arial" pitchFamily="34" charset="0"/>
              <a:buChar char="•"/>
            </a:pPr>
            <a:r>
              <a:rPr lang="en-US" sz="2400" dirty="0">
                <a:solidFill>
                  <a:schemeClr val="tx1"/>
                </a:solidFill>
              </a:rPr>
              <a:t>Number of patients the site has access to.</a:t>
            </a:r>
          </a:p>
          <a:p>
            <a:pPr marL="1200150" lvl="2" indent="-285750">
              <a:buFont typeface="Arial" pitchFamily="34" charset="0"/>
              <a:buChar char="•"/>
            </a:pPr>
            <a:r>
              <a:rPr lang="en-US" sz="2400" dirty="0">
                <a:solidFill>
                  <a:schemeClr val="tx1"/>
                </a:solidFill>
              </a:rPr>
              <a:t>Details of past performance - percentage recruitment to target, retention rate, First Patient, First Visit dates met (FPFV)</a:t>
            </a:r>
          </a:p>
          <a:p>
            <a:pPr marL="1200150" lvl="2" indent="-285750">
              <a:buFont typeface="Arial" pitchFamily="34" charset="0"/>
              <a:buChar char="•"/>
            </a:pPr>
            <a:r>
              <a:rPr lang="en-US" sz="2400" dirty="0">
                <a:solidFill>
                  <a:schemeClr val="tx1"/>
                </a:solidFill>
              </a:rPr>
              <a:t>How long has the site been involved in trials and what phase trials are they experienced in conducting.</a:t>
            </a:r>
          </a:p>
          <a:p>
            <a:pPr marL="1200150" lvl="2" indent="-285750">
              <a:buFont typeface="Arial" pitchFamily="34" charset="0"/>
              <a:buChar char="•"/>
            </a:pPr>
            <a:r>
              <a:rPr lang="en-US" sz="2400" dirty="0">
                <a:solidFill>
                  <a:schemeClr val="tx1"/>
                </a:solidFill>
              </a:rPr>
              <a:t>Audit findings.</a:t>
            </a:r>
          </a:p>
          <a:p>
            <a:pPr marL="1200150" lvl="2" indent="-285750">
              <a:buFont typeface="Arial" pitchFamily="34" charset="0"/>
              <a:buChar char="•"/>
            </a:pPr>
            <a:r>
              <a:rPr lang="en-US" sz="2400" dirty="0">
                <a:solidFill>
                  <a:schemeClr val="tx1"/>
                </a:solidFill>
              </a:rPr>
              <a:t>Directions to the site and parking information.</a:t>
            </a:r>
          </a:p>
          <a:p>
            <a:endParaRPr lang="en-IN" dirty="0">
              <a:solidFill>
                <a:schemeClr val="tx1"/>
              </a:solidFill>
            </a:endParaRPr>
          </a:p>
        </p:txBody>
      </p:sp>
      <p:sp>
        <p:nvSpPr>
          <p:cNvPr id="4" name="Date Placeholder 3"/>
          <p:cNvSpPr>
            <a:spLocks noGrp="1"/>
          </p:cNvSpPr>
          <p:nvPr>
            <p:ph type="dt" sz="half" idx="10"/>
          </p:nvPr>
        </p:nvSpPr>
        <p:spPr/>
        <p:txBody>
          <a:bodyPr/>
          <a:lstStyle/>
          <a:p>
            <a:fld id="{4F6C006A-84B4-4032-84F5-917806323C31}" type="datetime1">
              <a:rPr lang="en-IN" smtClean="0"/>
              <a:t>10-01-2023</a:t>
            </a:fld>
            <a:endParaRPr lang="en-IN"/>
          </a:p>
        </p:txBody>
      </p:sp>
      <p:sp>
        <p:nvSpPr>
          <p:cNvPr id="5" name="Footer Placeholder 4"/>
          <p:cNvSpPr>
            <a:spLocks noGrp="1"/>
          </p:cNvSpPr>
          <p:nvPr>
            <p:ph type="ftr" sz="quarter" idx="11"/>
          </p:nvPr>
        </p:nvSpPr>
        <p:spPr/>
        <p:txBody>
          <a:bodyPr/>
          <a:lstStyle/>
          <a:p>
            <a:r>
              <a:rPr lang="en-IN"/>
              <a:t>selection of sites </a:t>
            </a:r>
          </a:p>
        </p:txBody>
      </p:sp>
      <p:sp>
        <p:nvSpPr>
          <p:cNvPr id="6" name="Slide Number Placeholder 5"/>
          <p:cNvSpPr>
            <a:spLocks noGrp="1"/>
          </p:cNvSpPr>
          <p:nvPr>
            <p:ph type="sldNum" sz="quarter" idx="12"/>
          </p:nvPr>
        </p:nvSpPr>
        <p:spPr/>
        <p:txBody>
          <a:bodyPr/>
          <a:lstStyle/>
          <a:p>
            <a:fld id="{0CB2B4BA-0607-47C2-A295-2CB6EA0FB200}" type="slidenum">
              <a:rPr lang="en-IN" smtClean="0"/>
              <a:t>8</a:t>
            </a:fld>
            <a:endParaRPr lang="en-IN"/>
          </a:p>
        </p:txBody>
      </p:sp>
    </p:spTree>
    <p:extLst>
      <p:ext uri="{BB962C8B-B14F-4D97-AF65-F5344CB8AC3E}">
        <p14:creationId xmlns:p14="http://schemas.microsoft.com/office/powerpoint/2010/main" val="1909795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80D09-C677-47C1-9B80-B4937C9C8311}"/>
              </a:ext>
            </a:extLst>
          </p:cNvPr>
          <p:cNvSpPr>
            <a:spLocks noGrp="1"/>
          </p:cNvSpPr>
          <p:nvPr>
            <p:ph type="title"/>
          </p:nvPr>
        </p:nvSpPr>
        <p:spPr>
          <a:xfrm>
            <a:off x="1097280" y="789141"/>
            <a:ext cx="10058400" cy="948220"/>
          </a:xfrm>
        </p:spPr>
        <p:txBody>
          <a:bodyPr>
            <a:normAutofit/>
          </a:bodyPr>
          <a:lstStyle/>
          <a:p>
            <a:r>
              <a:rPr lang="en-US" dirty="0">
                <a:solidFill>
                  <a:srgbClr val="002060"/>
                </a:solidFill>
                <a:latin typeface="+mn-lt"/>
              </a:rPr>
              <a:t>Process for selecting the right site (3/4)</a:t>
            </a:r>
            <a:endParaRPr lang="en-IN" dirty="0">
              <a:solidFill>
                <a:srgbClr val="002060"/>
              </a:solidFill>
              <a:latin typeface="+mn-lt"/>
            </a:endParaRPr>
          </a:p>
        </p:txBody>
      </p:sp>
      <p:sp>
        <p:nvSpPr>
          <p:cNvPr id="3" name="Content Placeholder 2">
            <a:extLst>
              <a:ext uri="{FF2B5EF4-FFF2-40B4-BE49-F238E27FC236}">
                <a16:creationId xmlns:a16="http://schemas.microsoft.com/office/drawing/2014/main" id="{D115538A-5B9E-4178-9585-27E99BB233CE}"/>
              </a:ext>
            </a:extLst>
          </p:cNvPr>
          <p:cNvSpPr>
            <a:spLocks noGrp="1"/>
          </p:cNvSpPr>
          <p:nvPr>
            <p:ph idx="1"/>
          </p:nvPr>
        </p:nvSpPr>
        <p:spPr>
          <a:xfrm>
            <a:off x="1077238" y="1845733"/>
            <a:ext cx="10008296" cy="4191812"/>
          </a:xfrm>
        </p:spPr>
        <p:txBody>
          <a:bodyPr>
            <a:noAutofit/>
          </a:bodyPr>
          <a:lstStyle/>
          <a:p>
            <a:pPr algn="l">
              <a:lnSpc>
                <a:spcPct val="110000"/>
              </a:lnSpc>
              <a:buFont typeface="Arial" pitchFamily="34" charset="0"/>
              <a:buChar char="•"/>
            </a:pPr>
            <a:r>
              <a:rPr lang="en-US" sz="2400" b="0" i="0" dirty="0">
                <a:solidFill>
                  <a:schemeClr val="tx1"/>
                </a:solidFill>
                <a:effectLst/>
                <a:latin typeface="Gilroy-Regular"/>
              </a:rPr>
              <a:t> </a:t>
            </a:r>
            <a:r>
              <a:rPr lang="en-US" sz="2400" b="0" i="0" dirty="0">
                <a:solidFill>
                  <a:schemeClr val="tx1"/>
                </a:solidFill>
                <a:effectLst/>
              </a:rPr>
              <a:t>If the PI is interested, set up a Non-Disclosure Agreement </a:t>
            </a:r>
            <a:r>
              <a:rPr lang="en-US" sz="2400" dirty="0">
                <a:solidFill>
                  <a:schemeClr val="tx1"/>
                </a:solidFill>
              </a:rPr>
              <a:t>(</a:t>
            </a:r>
            <a:r>
              <a:rPr lang="en-US" sz="2400" b="0" i="0" dirty="0">
                <a:solidFill>
                  <a:schemeClr val="tx1"/>
                </a:solidFill>
                <a:effectLst/>
              </a:rPr>
              <a:t>NDA)</a:t>
            </a:r>
          </a:p>
          <a:p>
            <a:pPr algn="l">
              <a:lnSpc>
                <a:spcPct val="110000"/>
              </a:lnSpc>
              <a:buFont typeface="Arial" pitchFamily="34" charset="0"/>
              <a:buChar char="•"/>
            </a:pPr>
            <a:r>
              <a:rPr lang="en-US" sz="2400" b="0" i="0" dirty="0">
                <a:solidFill>
                  <a:schemeClr val="tx1"/>
                </a:solidFill>
                <a:effectLst/>
              </a:rPr>
              <a:t> Once the NDA is completed, the study protocol can be shared with the PI and a survey that addresses the pre-defined criteria can be provided to the site.</a:t>
            </a:r>
          </a:p>
          <a:p>
            <a:pPr algn="l">
              <a:lnSpc>
                <a:spcPct val="110000"/>
              </a:lnSpc>
              <a:buFont typeface="Arial" pitchFamily="34" charset="0"/>
              <a:buChar char="•"/>
            </a:pPr>
            <a:r>
              <a:rPr lang="en-US" sz="2400" b="0" i="0" dirty="0">
                <a:solidFill>
                  <a:schemeClr val="tx1"/>
                </a:solidFill>
                <a:effectLst/>
              </a:rPr>
              <a:t> The questionnaire can be submitted to an online survey system which can allow results to be compared and can produce results that can be easily exported to a spreadsheet.</a:t>
            </a:r>
          </a:p>
          <a:p>
            <a:pPr algn="l">
              <a:lnSpc>
                <a:spcPct val="110000"/>
              </a:lnSpc>
              <a:buFont typeface="Arial" pitchFamily="34" charset="0"/>
              <a:buChar char="•"/>
            </a:pPr>
            <a:r>
              <a:rPr lang="en-US" sz="2400" b="0" i="0" dirty="0">
                <a:solidFill>
                  <a:schemeClr val="tx1"/>
                </a:solidFill>
                <a:effectLst/>
              </a:rPr>
              <a:t> Discuss contracting and budgeting with admin staff early on in the process.</a:t>
            </a:r>
          </a:p>
        </p:txBody>
      </p:sp>
      <p:sp>
        <p:nvSpPr>
          <p:cNvPr id="4" name="Date Placeholder 3"/>
          <p:cNvSpPr>
            <a:spLocks noGrp="1"/>
          </p:cNvSpPr>
          <p:nvPr>
            <p:ph type="dt" sz="half" idx="10"/>
          </p:nvPr>
        </p:nvSpPr>
        <p:spPr/>
        <p:txBody>
          <a:bodyPr/>
          <a:lstStyle/>
          <a:p>
            <a:fld id="{75F44555-C695-4BC2-B606-8CB34AF3BB39}" type="datetime1">
              <a:rPr lang="en-IN" smtClean="0"/>
              <a:t>10-01-2023</a:t>
            </a:fld>
            <a:endParaRPr lang="en-IN"/>
          </a:p>
        </p:txBody>
      </p:sp>
      <p:sp>
        <p:nvSpPr>
          <p:cNvPr id="5" name="Footer Placeholder 4"/>
          <p:cNvSpPr>
            <a:spLocks noGrp="1"/>
          </p:cNvSpPr>
          <p:nvPr>
            <p:ph type="ftr" sz="quarter" idx="11"/>
          </p:nvPr>
        </p:nvSpPr>
        <p:spPr/>
        <p:txBody>
          <a:bodyPr/>
          <a:lstStyle/>
          <a:p>
            <a:r>
              <a:rPr lang="en-IN"/>
              <a:t>selection of sites </a:t>
            </a:r>
          </a:p>
        </p:txBody>
      </p:sp>
      <p:sp>
        <p:nvSpPr>
          <p:cNvPr id="6" name="Slide Number Placeholder 5"/>
          <p:cNvSpPr>
            <a:spLocks noGrp="1"/>
          </p:cNvSpPr>
          <p:nvPr>
            <p:ph type="sldNum" sz="quarter" idx="12"/>
          </p:nvPr>
        </p:nvSpPr>
        <p:spPr/>
        <p:txBody>
          <a:bodyPr/>
          <a:lstStyle/>
          <a:p>
            <a:fld id="{0CB2B4BA-0607-47C2-A295-2CB6EA0FB200}" type="slidenum">
              <a:rPr lang="en-IN" smtClean="0"/>
              <a:t>9</a:t>
            </a:fld>
            <a:endParaRPr lang="en-IN"/>
          </a:p>
        </p:txBody>
      </p:sp>
    </p:spTree>
    <p:extLst>
      <p:ext uri="{BB962C8B-B14F-4D97-AF65-F5344CB8AC3E}">
        <p14:creationId xmlns:p14="http://schemas.microsoft.com/office/powerpoint/2010/main" val="2269468929"/>
      </p:ext>
    </p:extLst>
  </p:cSld>
  <p:clrMapOvr>
    <a:masterClrMapping/>
  </p:clrMapOvr>
  <p:transition spd="slow">
    <p:fade/>
  </p:transition>
</p:sld>
</file>

<file path=ppt/theme/theme1.xml><?xml version="1.0" encoding="utf-8"?>
<a:theme xmlns:a="http://schemas.openxmlformats.org/drawingml/2006/main" name="Retrospec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144</TotalTime>
  <Words>1409</Words>
  <Application>Microsoft Office PowerPoint</Application>
  <PresentationFormat>Widescreen</PresentationFormat>
  <Paragraphs>136</Paragraphs>
  <Slides>14</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Gilroy-Bold</vt:lpstr>
      <vt:lpstr>Gilroy-Regular</vt:lpstr>
      <vt:lpstr>Wingdings</vt:lpstr>
      <vt:lpstr>Retrospect</vt:lpstr>
      <vt:lpstr>Selection Of Sites</vt:lpstr>
      <vt:lpstr>Content</vt:lpstr>
      <vt:lpstr>Site Selection</vt:lpstr>
      <vt:lpstr>Factors For Selection</vt:lpstr>
      <vt:lpstr>Site Selection Process In India</vt:lpstr>
      <vt:lpstr>Important things to remember when selecting a site </vt:lpstr>
      <vt:lpstr>        Process for selecting the right site (1/4)</vt:lpstr>
      <vt:lpstr>Process for selecting the right site (2/4)</vt:lpstr>
      <vt:lpstr>Process for selecting the right site (3/4)</vt:lpstr>
      <vt:lpstr>Process for selecting the right site (4/4)</vt:lpstr>
      <vt:lpstr>            Interaction between the clinical trial sponsor/ CRO and study site  </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Selection of Sites</dc:title>
  <dc:creator>Ajit Patil</dc:creator>
  <cp:lastModifiedBy>Ajit Patil</cp:lastModifiedBy>
  <cp:revision>37</cp:revision>
  <dcterms:created xsi:type="dcterms:W3CDTF">2023-01-07T14:14:57Z</dcterms:created>
  <dcterms:modified xsi:type="dcterms:W3CDTF">2023-01-10T15:01:17Z</dcterms:modified>
</cp:coreProperties>
</file>