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2" r:id="rId7"/>
    <p:sldId id="263" r:id="rId8"/>
    <p:sldId id="264" r:id="rId9"/>
    <p:sldId id="269" r:id="rId10"/>
    <p:sldId id="274" r:id="rId11"/>
    <p:sldId id="270" r:id="rId12"/>
    <p:sldId id="271" r:id="rId13"/>
    <p:sldId id="272" r:id="rId14"/>
    <p:sldId id="273"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4662D-2928-4AB4-A561-118EF475C90E}" type="datetimeFigureOut">
              <a:rPr lang="en-IN" smtClean="0"/>
              <a:pPr/>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B604D-278A-43B0-B4BE-A246BB923AC1}" type="slidenum">
              <a:rPr lang="en-IN" smtClean="0"/>
              <a:pPr/>
              <a:t>‹#›</a:t>
            </a:fld>
            <a:endParaRPr lang="en-IN"/>
          </a:p>
        </p:txBody>
      </p:sp>
    </p:spTree>
    <p:extLst>
      <p:ext uri="{BB962C8B-B14F-4D97-AF65-F5344CB8AC3E}">
        <p14:creationId xmlns:p14="http://schemas.microsoft.com/office/powerpoint/2010/main" xmlns="" val="290600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48D7368D-31D9-8101-473D-CD39E706FD22}"/>
              </a:ext>
              <a:ext uri="{C183D7F6-B498-43B3-948B-1728B52AA6E4}">
                <adec:decorative xmlns:adec="http://schemas.microsoft.com/office/drawing/2017/decorative" xmlns=""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C43946B-3F5A-C916-B62B-8D5938EA8285}"/>
              </a:ext>
            </a:extLst>
          </p:cNvPr>
          <p:cNvSpPr>
            <a:spLocks noGrp="1"/>
          </p:cNvSpPr>
          <p:nvPr>
            <p:ph type="dt" sz="half" idx="10"/>
          </p:nvPr>
        </p:nvSpPr>
        <p:spPr/>
        <p:txBody>
          <a:bodyPr/>
          <a:lstStyle/>
          <a:p>
            <a:fld id="{F5591DA7-2473-4D3E-8F7D-1BBF9F0E089B}" type="datetime1">
              <a:rPr lang="en-US" smtClean="0"/>
              <a:pPr/>
              <a:t>3/20/2023</a:t>
            </a:fld>
            <a:endParaRPr lang="en-US"/>
          </a:p>
        </p:txBody>
      </p:sp>
      <p:sp>
        <p:nvSpPr>
          <p:cNvPr id="5" name="Footer Placeholder 4">
            <a:extLst>
              <a:ext uri="{FF2B5EF4-FFF2-40B4-BE49-F238E27FC236}">
                <a16:creationId xmlns:a16="http://schemas.microsoft.com/office/drawing/2014/main" xmlns="" id="{5986539F-2DB8-FCDA-C884-9C3CD29B8C4C}"/>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xmlns="" id="{80DAA7B3-5D3B-D493-8F6F-1FEBB8576D62}"/>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359906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0940D3-6996-1C08-F1AF-87C354657912}"/>
              </a:ext>
            </a:extLst>
          </p:cNvPr>
          <p:cNvSpPr>
            <a:spLocks noGrp="1"/>
          </p:cNvSpPr>
          <p:nvPr>
            <p:ph type="dt" sz="half" idx="10"/>
          </p:nvPr>
        </p:nvSpPr>
        <p:spPr/>
        <p:txBody>
          <a:bodyPr/>
          <a:lstStyle/>
          <a:p>
            <a:fld id="{BD162F76-645E-4549-B72D-8822AF9D6C1D}" type="datetime1">
              <a:rPr lang="en-US" smtClean="0"/>
              <a:pPr/>
              <a:t>3/20/2023</a:t>
            </a:fld>
            <a:endParaRPr lang="en-US"/>
          </a:p>
        </p:txBody>
      </p:sp>
      <p:sp>
        <p:nvSpPr>
          <p:cNvPr id="5" name="Footer Placeholder 4">
            <a:extLst>
              <a:ext uri="{FF2B5EF4-FFF2-40B4-BE49-F238E27FC236}">
                <a16:creationId xmlns:a16="http://schemas.microsoft.com/office/drawing/2014/main" xmlns="" id="{4C3676C3-588F-B636-8CE0-AA2CBFBCE969}"/>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xmlns="" id="{D8CEF8A9-EB1E-B344-A4B8-B58D0633630B}"/>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14112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E314B3C-96CD-071C-C2AD-2C7E04F819C0}"/>
              </a:ext>
            </a:extLst>
          </p:cNvPr>
          <p:cNvSpPr>
            <a:spLocks noGrp="1"/>
          </p:cNvSpPr>
          <p:nvPr>
            <p:ph type="dt" sz="half" idx="10"/>
          </p:nvPr>
        </p:nvSpPr>
        <p:spPr/>
        <p:txBody>
          <a:bodyPr/>
          <a:lstStyle/>
          <a:p>
            <a:fld id="{C21F8075-660C-4F39-AE0D-5A6731303941}" type="datetime1">
              <a:rPr lang="en-US" smtClean="0"/>
              <a:pPr/>
              <a:t>3/20/2023</a:t>
            </a:fld>
            <a:endParaRPr lang="en-US"/>
          </a:p>
        </p:txBody>
      </p:sp>
      <p:sp>
        <p:nvSpPr>
          <p:cNvPr id="5" name="Footer Placeholder 4">
            <a:extLst>
              <a:ext uri="{FF2B5EF4-FFF2-40B4-BE49-F238E27FC236}">
                <a16:creationId xmlns:a16="http://schemas.microsoft.com/office/drawing/2014/main" xmlns="" id="{F5AA2B04-F5E0-C5A3-C77D-6AE9A9E91326}"/>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xmlns="" id="{F6155BC2-C712-C4A4-50EC-E10D88344310}"/>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43631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AE15260-1C0B-A965-3114-D7C40D18BDF4}"/>
              </a:ext>
            </a:extLst>
          </p:cNvPr>
          <p:cNvSpPr>
            <a:spLocks noGrp="1"/>
          </p:cNvSpPr>
          <p:nvPr>
            <p:ph type="dt" sz="half" idx="10"/>
          </p:nvPr>
        </p:nvSpPr>
        <p:spPr/>
        <p:txBody>
          <a:bodyPr/>
          <a:lstStyle/>
          <a:p>
            <a:fld id="{36A48F30-ED59-416C-868D-C8CD5E15EB94}" type="datetime1">
              <a:rPr lang="en-US" smtClean="0"/>
              <a:pPr/>
              <a:t>3/20/2023</a:t>
            </a:fld>
            <a:endParaRPr lang="en-US"/>
          </a:p>
        </p:txBody>
      </p:sp>
      <p:sp>
        <p:nvSpPr>
          <p:cNvPr id="5" name="Footer Placeholder 4">
            <a:extLst>
              <a:ext uri="{FF2B5EF4-FFF2-40B4-BE49-F238E27FC236}">
                <a16:creationId xmlns:a16="http://schemas.microsoft.com/office/drawing/2014/main" xmlns="" id="{19AAF4D1-0334-3F24-69B4-06C7BD7426FD}"/>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xmlns="" id="{6D8BA76D-3B8B-429D-9B32-54D6A6297C0A}"/>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12529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5CF3052-6EE8-979F-04FB-1B8DF81F29B9}"/>
              </a:ext>
            </a:extLst>
          </p:cNvPr>
          <p:cNvSpPr>
            <a:spLocks noGrp="1"/>
          </p:cNvSpPr>
          <p:nvPr>
            <p:ph type="dt" sz="half" idx="10"/>
          </p:nvPr>
        </p:nvSpPr>
        <p:spPr/>
        <p:txBody>
          <a:bodyPr/>
          <a:lstStyle/>
          <a:p>
            <a:fld id="{A8F66637-7059-4413-9808-FEF9B94D7CF5}" type="datetime1">
              <a:rPr lang="en-US" smtClean="0"/>
              <a:pPr/>
              <a:t>3/20/2023</a:t>
            </a:fld>
            <a:endParaRPr lang="en-US"/>
          </a:p>
        </p:txBody>
      </p:sp>
      <p:sp>
        <p:nvSpPr>
          <p:cNvPr id="5" name="Footer Placeholder 4">
            <a:extLst>
              <a:ext uri="{FF2B5EF4-FFF2-40B4-BE49-F238E27FC236}">
                <a16:creationId xmlns:a16="http://schemas.microsoft.com/office/drawing/2014/main" xmlns="" id="{7D986285-161A-6869-27C2-0A159C234404}"/>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xmlns="" id="{BB7ED64F-5DAB-238D-C34A-1DCCB12221DD}"/>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49237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23BD680-4E7A-5155-3CAE-6BD44EE8BA83}"/>
              </a:ext>
            </a:extLst>
          </p:cNvPr>
          <p:cNvSpPr>
            <a:spLocks noGrp="1"/>
          </p:cNvSpPr>
          <p:nvPr>
            <p:ph type="dt" sz="half" idx="10"/>
          </p:nvPr>
        </p:nvSpPr>
        <p:spPr/>
        <p:txBody>
          <a:bodyPr/>
          <a:lstStyle/>
          <a:p>
            <a:fld id="{2AF6D10D-D4E6-49E9-836B-9CFE8B71AB1D}" type="datetime1">
              <a:rPr lang="en-US" smtClean="0"/>
              <a:pPr/>
              <a:t>3/20/2023</a:t>
            </a:fld>
            <a:endParaRPr lang="en-US"/>
          </a:p>
        </p:txBody>
      </p:sp>
      <p:sp>
        <p:nvSpPr>
          <p:cNvPr id="6" name="Footer Placeholder 5">
            <a:extLst>
              <a:ext uri="{FF2B5EF4-FFF2-40B4-BE49-F238E27FC236}">
                <a16:creationId xmlns:a16="http://schemas.microsoft.com/office/drawing/2014/main" xmlns="" id="{4F6A152D-EFF2-B3AA-3F25-14E1136734A8}"/>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xmlns="" id="{70BD6032-FD7A-BFFD-9BE5-48EDBEFBD147}"/>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321243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D38F7E4-7D9E-4736-3269-4F0C46996125}"/>
              </a:ext>
            </a:extLst>
          </p:cNvPr>
          <p:cNvSpPr>
            <a:spLocks noGrp="1"/>
          </p:cNvSpPr>
          <p:nvPr>
            <p:ph type="dt" sz="half" idx="10"/>
          </p:nvPr>
        </p:nvSpPr>
        <p:spPr/>
        <p:txBody>
          <a:bodyPr/>
          <a:lstStyle/>
          <a:p>
            <a:fld id="{F8DC6EAB-D95C-44CA-8FFD-5A8D54448063}" type="datetime1">
              <a:rPr lang="en-US" smtClean="0"/>
              <a:pPr/>
              <a:t>3/20/2023</a:t>
            </a:fld>
            <a:endParaRPr lang="en-US"/>
          </a:p>
        </p:txBody>
      </p:sp>
      <p:sp>
        <p:nvSpPr>
          <p:cNvPr id="8" name="Footer Placeholder 7">
            <a:extLst>
              <a:ext uri="{FF2B5EF4-FFF2-40B4-BE49-F238E27FC236}">
                <a16:creationId xmlns:a16="http://schemas.microsoft.com/office/drawing/2014/main" xmlns="" id="{218386CF-9A84-8D2A-BC47-C951DD99492D}"/>
              </a:ext>
            </a:extLst>
          </p:cNvPr>
          <p:cNvSpPr>
            <a:spLocks noGrp="1"/>
          </p:cNvSpPr>
          <p:nvPr>
            <p:ph type="ftr" sz="quarter" idx="11"/>
          </p:nvPr>
        </p:nvSpPr>
        <p:spPr/>
        <p:txBody>
          <a:bodyPr/>
          <a:lstStyle/>
          <a:p>
            <a:r>
              <a:rPr lang="en-US"/>
              <a:t>www.siroinstitute.com</a:t>
            </a:r>
          </a:p>
        </p:txBody>
      </p:sp>
      <p:sp>
        <p:nvSpPr>
          <p:cNvPr id="9" name="Slide Number Placeholder 8">
            <a:extLst>
              <a:ext uri="{FF2B5EF4-FFF2-40B4-BE49-F238E27FC236}">
                <a16:creationId xmlns:a16="http://schemas.microsoft.com/office/drawing/2014/main" xmlns="" id="{6980844D-FE1F-49E7-3BBD-527FB72ECD1D}"/>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392108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76E055BD-4154-B9D1-0B5B-B1E3A06B6B31}"/>
              </a:ext>
            </a:extLst>
          </p:cNvPr>
          <p:cNvSpPr>
            <a:spLocks noGrp="1"/>
          </p:cNvSpPr>
          <p:nvPr>
            <p:ph type="dt" sz="half" idx="10"/>
          </p:nvPr>
        </p:nvSpPr>
        <p:spPr/>
        <p:txBody>
          <a:bodyPr/>
          <a:lstStyle/>
          <a:p>
            <a:fld id="{71E9052B-12F6-4697-A397-50111EF7B747}" type="datetime1">
              <a:rPr lang="en-US" smtClean="0"/>
              <a:pPr/>
              <a:t>3/20/2023</a:t>
            </a:fld>
            <a:endParaRPr lang="en-US"/>
          </a:p>
        </p:txBody>
      </p:sp>
      <p:sp>
        <p:nvSpPr>
          <p:cNvPr id="4" name="Footer Placeholder 3">
            <a:extLst>
              <a:ext uri="{FF2B5EF4-FFF2-40B4-BE49-F238E27FC236}">
                <a16:creationId xmlns:a16="http://schemas.microsoft.com/office/drawing/2014/main" xmlns="" id="{0C2A9E4A-03D1-7A8B-233D-014A3248F0B8}"/>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xmlns="" id="{582CEFC4-D276-DF45-F395-F5BD2EA70114}"/>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235975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12C0AD-76F4-FCE4-2717-0A9AA4351B6D}"/>
              </a:ext>
            </a:extLst>
          </p:cNvPr>
          <p:cNvSpPr>
            <a:spLocks noGrp="1"/>
          </p:cNvSpPr>
          <p:nvPr>
            <p:ph type="dt" sz="half" idx="10"/>
          </p:nvPr>
        </p:nvSpPr>
        <p:spPr/>
        <p:txBody>
          <a:bodyPr/>
          <a:lstStyle/>
          <a:p>
            <a:fld id="{ACBDDFA6-D537-4CD4-A2D4-4D6EB7453CF6}" type="datetime1">
              <a:rPr lang="en-US" smtClean="0"/>
              <a:pPr/>
              <a:t>3/20/2023</a:t>
            </a:fld>
            <a:endParaRPr lang="en-US"/>
          </a:p>
        </p:txBody>
      </p:sp>
      <p:sp>
        <p:nvSpPr>
          <p:cNvPr id="3" name="Footer Placeholder 2">
            <a:extLst>
              <a:ext uri="{FF2B5EF4-FFF2-40B4-BE49-F238E27FC236}">
                <a16:creationId xmlns:a16="http://schemas.microsoft.com/office/drawing/2014/main" xmlns="" id="{BE83BB66-3F41-7F1D-5108-B3F679A88E60}"/>
              </a:ext>
            </a:extLst>
          </p:cNvPr>
          <p:cNvSpPr>
            <a:spLocks noGrp="1"/>
          </p:cNvSpPr>
          <p:nvPr>
            <p:ph type="ftr" sz="quarter" idx="11"/>
          </p:nvPr>
        </p:nvSpPr>
        <p:spPr/>
        <p:txBody>
          <a:bodyPr/>
          <a:lstStyle/>
          <a:p>
            <a:r>
              <a:rPr lang="en-US"/>
              <a:t>www.siroinstitute.com</a:t>
            </a:r>
          </a:p>
        </p:txBody>
      </p:sp>
      <p:sp>
        <p:nvSpPr>
          <p:cNvPr id="4" name="Slide Number Placeholder 3">
            <a:extLst>
              <a:ext uri="{FF2B5EF4-FFF2-40B4-BE49-F238E27FC236}">
                <a16:creationId xmlns:a16="http://schemas.microsoft.com/office/drawing/2014/main" xmlns="" id="{7FAA6DA0-07AE-4BE4-B82F-7936D0E3E37D}"/>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218673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FDBFED3-7CB3-1B8B-9504-13A121CAD015}"/>
              </a:ext>
            </a:extLst>
          </p:cNvPr>
          <p:cNvSpPr>
            <a:spLocks noGrp="1"/>
          </p:cNvSpPr>
          <p:nvPr>
            <p:ph type="dt" sz="half" idx="10"/>
          </p:nvPr>
        </p:nvSpPr>
        <p:spPr/>
        <p:txBody>
          <a:bodyPr/>
          <a:lstStyle/>
          <a:p>
            <a:fld id="{B7E3B690-EDCE-4BDC-862E-1BCAE718E13A}" type="datetime1">
              <a:rPr lang="en-US" smtClean="0"/>
              <a:pPr/>
              <a:t>3/20/2023</a:t>
            </a:fld>
            <a:endParaRPr lang="en-US"/>
          </a:p>
        </p:txBody>
      </p:sp>
      <p:sp>
        <p:nvSpPr>
          <p:cNvPr id="6" name="Footer Placeholder 5">
            <a:extLst>
              <a:ext uri="{FF2B5EF4-FFF2-40B4-BE49-F238E27FC236}">
                <a16:creationId xmlns:a16="http://schemas.microsoft.com/office/drawing/2014/main" xmlns="" id="{152456C9-19A0-4441-B1AF-B7AFBF642FCE}"/>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xmlns="" id="{AA8898EA-84CC-411C-0012-D314953696B9}"/>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263126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B0DB38-7CB9-2140-BC21-6D2E7DD0B6B5}"/>
              </a:ext>
            </a:extLst>
          </p:cNvPr>
          <p:cNvSpPr>
            <a:spLocks noGrp="1"/>
          </p:cNvSpPr>
          <p:nvPr>
            <p:ph type="dt" sz="half" idx="10"/>
          </p:nvPr>
        </p:nvSpPr>
        <p:spPr/>
        <p:txBody>
          <a:bodyPr/>
          <a:lstStyle/>
          <a:p>
            <a:fld id="{F244835B-773F-4816-93DB-94A25BC9A642}" type="datetime1">
              <a:rPr lang="en-US" smtClean="0"/>
              <a:pPr/>
              <a:t>3/20/2023</a:t>
            </a:fld>
            <a:endParaRPr lang="en-US"/>
          </a:p>
        </p:txBody>
      </p:sp>
      <p:sp>
        <p:nvSpPr>
          <p:cNvPr id="6" name="Footer Placeholder 5">
            <a:extLst>
              <a:ext uri="{FF2B5EF4-FFF2-40B4-BE49-F238E27FC236}">
                <a16:creationId xmlns:a16="http://schemas.microsoft.com/office/drawing/2014/main" xmlns="" id="{C7B448AD-3B1D-4B5E-CAB9-BB5FD2CDEBC0}"/>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xmlns="" id="{CBEEF53D-CF5A-87A2-E973-3B8CCDEBAA2B}"/>
              </a:ext>
            </a:extLst>
          </p:cNvPr>
          <p:cNvSpPr>
            <a:spLocks noGrp="1"/>
          </p:cNvSpPr>
          <p:nvPr>
            <p:ph type="sldNum" sz="quarter" idx="12"/>
          </p:nvPr>
        </p:nvSpPr>
        <p:spPr/>
        <p:txBody>
          <a:body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315161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2829DA22-53DC-45D3-AEE9-E96AD1CE63B4}" type="datetime1">
              <a:rPr lang="en-US" smtClean="0"/>
              <a:pPr/>
              <a:t>3/20/2023</a:t>
            </a:fld>
            <a:endParaRPr lang="en-US"/>
          </a:p>
        </p:txBody>
      </p:sp>
      <p:sp>
        <p:nvSpPr>
          <p:cNvPr id="5" name="Footer Placeholder 4">
            <a:extLst>
              <a:ext uri="{FF2B5EF4-FFF2-40B4-BE49-F238E27FC236}">
                <a16:creationId xmlns:a16="http://schemas.microsoft.com/office/drawing/2014/main" xmlns=""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r>
              <a:rPr lang="en-US"/>
              <a:t>www.siroinstitute.com</a:t>
            </a:r>
          </a:p>
        </p:txBody>
      </p:sp>
      <p:sp>
        <p:nvSpPr>
          <p:cNvPr id="6" name="Slide Number Placeholder 5">
            <a:extLst>
              <a:ext uri="{FF2B5EF4-FFF2-40B4-BE49-F238E27FC236}">
                <a16:creationId xmlns:a16="http://schemas.microsoft.com/office/drawing/2014/main" xmlns=""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pPr/>
              <a:t>‹#›</a:t>
            </a:fld>
            <a:endParaRPr lang="en-US"/>
          </a:p>
        </p:txBody>
      </p:sp>
    </p:spTree>
    <p:extLst>
      <p:ext uri="{BB962C8B-B14F-4D97-AF65-F5344CB8AC3E}">
        <p14:creationId xmlns:p14="http://schemas.microsoft.com/office/powerpoint/2010/main" xmlns="" val="41624520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oolbox.eupati.eu/glossary/investigators-brochure/"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toolbox.eupati.eu/glossary/investigational-medicinal-produc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89EBE4E-5983-B393-1D5E-731351065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xmlns="" id="{4B623798-6EAC-7EFB-2DBD-F47712F030C7}"/>
              </a:ext>
            </a:extLst>
          </p:cNvPr>
          <p:cNvPicPr>
            <a:picLocks noChangeAspect="1"/>
          </p:cNvPicPr>
          <p:nvPr/>
        </p:nvPicPr>
        <p:blipFill rotWithShape="1">
          <a:blip r:embed="rId2"/>
          <a:srcRect t="1799" b="15175"/>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xmlns="" id="{2CEF5482-568A-9463-C672-BC6D644DF9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55ACFB25-97B8-5FF2-8FA7-3AF7DB945CB0}"/>
              </a:ext>
            </a:extLst>
          </p:cNvPr>
          <p:cNvSpPr>
            <a:spLocks noGrp="1"/>
          </p:cNvSpPr>
          <p:nvPr>
            <p:ph type="ctrTitle"/>
          </p:nvPr>
        </p:nvSpPr>
        <p:spPr>
          <a:xfrm>
            <a:off x="937142" y="691723"/>
            <a:ext cx="6855578" cy="1819658"/>
          </a:xfrm>
        </p:spPr>
        <p:txBody>
          <a:bodyPr>
            <a:normAutofit/>
          </a:bodyPr>
          <a:lstStyle/>
          <a:p>
            <a:r>
              <a:rPr lang="en-IN"/>
              <a:t>Writing Investigator’s Brochure</a:t>
            </a:r>
            <a:endParaRPr lang="en-IN" dirty="0"/>
          </a:p>
        </p:txBody>
      </p:sp>
      <p:sp>
        <p:nvSpPr>
          <p:cNvPr id="3" name="Subtitle 2">
            <a:extLst>
              <a:ext uri="{FF2B5EF4-FFF2-40B4-BE49-F238E27FC236}">
                <a16:creationId xmlns:a16="http://schemas.microsoft.com/office/drawing/2014/main" xmlns="" id="{E4F8CEF1-C325-A35F-71A6-C7A2B0457222}"/>
              </a:ext>
            </a:extLst>
          </p:cNvPr>
          <p:cNvSpPr>
            <a:spLocks noGrp="1"/>
          </p:cNvSpPr>
          <p:nvPr>
            <p:ph type="subTitle" idx="1"/>
          </p:nvPr>
        </p:nvSpPr>
        <p:spPr>
          <a:xfrm>
            <a:off x="937144" y="2555544"/>
            <a:ext cx="4000616" cy="896819"/>
          </a:xfrm>
        </p:spPr>
        <p:txBody>
          <a:bodyPr>
            <a:normAutofit lnSpcReduction="10000"/>
          </a:bodyPr>
          <a:lstStyle/>
          <a:p>
            <a:r>
              <a:rPr lang="en-IN" dirty="0"/>
              <a:t>Presented By:- </a:t>
            </a:r>
            <a:r>
              <a:rPr lang="en-IN" dirty="0" err="1"/>
              <a:t>Aarti</a:t>
            </a:r>
            <a:r>
              <a:rPr lang="en-IN" dirty="0"/>
              <a:t> </a:t>
            </a:r>
            <a:r>
              <a:rPr lang="en-IN" dirty="0" err="1"/>
              <a:t>Yadgire</a:t>
            </a:r>
            <a:endParaRPr lang="en-IN" dirty="0"/>
          </a:p>
          <a:p>
            <a:r>
              <a:rPr lang="en-IN" dirty="0"/>
              <a:t>                        </a:t>
            </a:r>
            <a:r>
              <a:rPr lang="en-IN" dirty="0" smtClean="0"/>
              <a:t> Dr</a:t>
            </a:r>
            <a:r>
              <a:rPr lang="en-IN" dirty="0"/>
              <a:t>. </a:t>
            </a:r>
            <a:r>
              <a:rPr lang="en-IN" dirty="0" err="1"/>
              <a:t>Geetu</a:t>
            </a:r>
            <a:r>
              <a:rPr lang="en-IN" dirty="0"/>
              <a:t> Mohan</a:t>
            </a:r>
          </a:p>
        </p:txBody>
      </p:sp>
      <p:sp>
        <p:nvSpPr>
          <p:cNvPr id="13" name="Freeform: Shape 12">
            <a:extLst>
              <a:ext uri="{FF2B5EF4-FFF2-40B4-BE49-F238E27FC236}">
                <a16:creationId xmlns:a16="http://schemas.microsoft.com/office/drawing/2014/main" xmlns="" id="{D38784C3-11AE-0BE2-6339-1A2BDAC7F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Date Placeholder 4">
            <a:extLst>
              <a:ext uri="{FF2B5EF4-FFF2-40B4-BE49-F238E27FC236}">
                <a16:creationId xmlns:a16="http://schemas.microsoft.com/office/drawing/2014/main" xmlns="" id="{6BBE2A5A-AFEE-1C11-2B53-3E9E8EB2536F}"/>
              </a:ext>
            </a:extLst>
          </p:cNvPr>
          <p:cNvSpPr>
            <a:spLocks noGrp="1"/>
          </p:cNvSpPr>
          <p:nvPr>
            <p:ph type="dt" sz="half" idx="10"/>
          </p:nvPr>
        </p:nvSpPr>
        <p:spPr/>
        <p:txBody>
          <a:bodyPr/>
          <a:lstStyle/>
          <a:p>
            <a:fld id="{91E1A134-3316-4E39-B2E1-3590945368CC}" type="datetime1">
              <a:rPr lang="en-US" smtClean="0"/>
              <a:pPr/>
              <a:t>3/20/2023</a:t>
            </a:fld>
            <a:endParaRPr lang="en-US"/>
          </a:p>
        </p:txBody>
      </p:sp>
      <p:sp>
        <p:nvSpPr>
          <p:cNvPr id="6" name="Footer Placeholder 5">
            <a:extLst>
              <a:ext uri="{FF2B5EF4-FFF2-40B4-BE49-F238E27FC236}">
                <a16:creationId xmlns:a16="http://schemas.microsoft.com/office/drawing/2014/main" xmlns="" id="{5153D569-3497-5AB6-F841-15280D5A5AE5}"/>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xmlns="" id="{3DA23E0E-BEFA-13D4-ECCE-B6369724CB4D}"/>
              </a:ext>
            </a:extLst>
          </p:cNvPr>
          <p:cNvSpPr>
            <a:spLocks noGrp="1"/>
          </p:cNvSpPr>
          <p:nvPr>
            <p:ph type="sldNum" sz="quarter" idx="12"/>
          </p:nvPr>
        </p:nvSpPr>
        <p:spPr/>
        <p:txBody>
          <a:bodyPr/>
          <a:lstStyle/>
          <a:p>
            <a:fld id="{5A33CB2A-1702-4C1D-9CC4-8D472D39F19E}" type="slidenum">
              <a:rPr lang="en-US" smtClean="0"/>
              <a:pPr/>
              <a:t>1</a:t>
            </a:fld>
            <a:endParaRPr lang="en-US"/>
          </a:p>
        </p:txBody>
      </p:sp>
      <p:pic>
        <p:nvPicPr>
          <p:cNvPr id="10" name="Picture 9" descr="Graphical user interface&#10;&#10;Description automatically generated with medium confidence">
            <a:extLst>
              <a:ext uri="{FF2B5EF4-FFF2-40B4-BE49-F238E27FC236}">
                <a16:creationId xmlns:a16="http://schemas.microsoft.com/office/drawing/2014/main" xmlns="" id="{57B25B8F-D480-80DE-BFE2-0C54F630009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2198" y="5256448"/>
            <a:ext cx="2397718" cy="1819658"/>
          </a:xfrm>
          <a:prstGeom prst="rect">
            <a:avLst/>
          </a:prstGeom>
        </p:spPr>
      </p:pic>
    </p:spTree>
    <p:extLst>
      <p:ext uri="{BB962C8B-B14F-4D97-AF65-F5344CB8AC3E}">
        <p14:creationId xmlns:p14="http://schemas.microsoft.com/office/powerpoint/2010/main" xmlns="" val="337228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59" y="633492"/>
            <a:ext cx="7820297" cy="1684021"/>
          </a:xfrm>
        </p:spPr>
        <p:txBody>
          <a:bodyPr anchor="b">
            <a:normAutofit/>
          </a:bodyPr>
          <a:lstStyle/>
          <a:p>
            <a:pPr marL="571500" indent="-571500">
              <a:buFont typeface="Wingdings" panose="05000000000000000000" pitchFamily="2" charset="2"/>
              <a:buChar char="q"/>
            </a:pPr>
            <a:r>
              <a:rPr lang="en-US" i="1" dirty="0" smtClean="0">
                <a:latin typeface="Calibri" panose="020F0502020204030204" pitchFamily="34" charset="0"/>
                <a:cs typeface="Calibri" panose="020F0502020204030204" pitchFamily="34" charset="0"/>
              </a:rPr>
              <a:t>A Summary For Investigators And But For Other </a:t>
            </a:r>
            <a:r>
              <a:rPr lang="en-US" i="1" dirty="0" smtClean="0">
                <a:latin typeface="Calibri" panose="020F0502020204030204" pitchFamily="34" charset="0"/>
                <a:cs typeface="Calibri" panose="020F0502020204030204" pitchFamily="34" charset="0"/>
              </a:rPr>
              <a:t>Stakeholders Also</a:t>
            </a:r>
            <a:endParaRPr lang="en-US" i="1" dirty="0">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dirty="0" smtClean="0"/>
              <a:t>In drug development, the Investigator’s Brochure (IB) summarizes the main elements of the entire development </a:t>
            </a:r>
            <a:r>
              <a:rPr lang="en-US" dirty="0" err="1" smtClean="0"/>
              <a:t>programme</a:t>
            </a:r>
            <a:r>
              <a:rPr lang="en-US" dirty="0" smtClean="0"/>
              <a:t> to date, </a:t>
            </a:r>
            <a:r>
              <a:rPr lang="en-US" dirty="0" smtClean="0">
                <a:solidFill>
                  <a:srgbClr val="FF0000"/>
                </a:solidFill>
              </a:rPr>
              <a:t>primarily for the benefit of investigators </a:t>
            </a:r>
            <a:r>
              <a:rPr lang="en-US" dirty="0" smtClean="0"/>
              <a:t>conducting clinical studies.</a:t>
            </a:r>
          </a:p>
          <a:p>
            <a:pPr marL="342900" indent="-342900">
              <a:buFont typeface="Arial" panose="020B0604020202020204" pitchFamily="34" charset="0"/>
              <a:buChar char="•"/>
            </a:pPr>
            <a:r>
              <a:rPr lang="en-US" dirty="0" smtClean="0"/>
              <a:t>Its </a:t>
            </a:r>
            <a:r>
              <a:rPr lang="en-US" dirty="0" smtClean="0">
                <a:solidFill>
                  <a:srgbClr val="FF0000"/>
                </a:solidFill>
              </a:rPr>
              <a:t>also used by independent ethics committees </a:t>
            </a:r>
            <a:r>
              <a:rPr lang="en-US" dirty="0" smtClean="0"/>
              <a:t>when deciding on ethical approval for conducting a clinical study.</a:t>
            </a:r>
            <a:endParaRPr lang="en-US" dirty="0">
              <a:solidFill>
                <a:srgbClr val="FF0000"/>
              </a:solidFill>
            </a:endParaRPr>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10</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60" y="633492"/>
            <a:ext cx="6255894" cy="1684021"/>
          </a:xfrm>
        </p:spPr>
        <p:txBody>
          <a:bodyPr anchor="b">
            <a:normAutofit/>
          </a:bodyPr>
          <a:lstStyle/>
          <a:p>
            <a:pPr marL="571500" indent="-571500">
              <a:buFont typeface="Wingdings" panose="05000000000000000000" pitchFamily="2" charset="2"/>
              <a:buChar char="q"/>
            </a:pPr>
            <a:r>
              <a:rPr lang="en-US" i="1" dirty="0" smtClean="0">
                <a:latin typeface="Calibri" panose="020F0502020204030204" pitchFamily="34" charset="0"/>
                <a:cs typeface="Calibri" panose="020F0502020204030204" pitchFamily="34" charset="0"/>
              </a:rPr>
              <a:t>Challenges For Medical Writers</a:t>
            </a:r>
            <a:endParaRPr lang="en-US" i="1" dirty="0">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dirty="0" smtClean="0">
                <a:latin typeface="Calibri" pitchFamily="34" charset="0"/>
                <a:cs typeface="Calibri" pitchFamily="34" charset="0"/>
              </a:rPr>
              <a:t>To achieve the concise and focused presentation style, finding an appropriate balance between completeness and readability- </a:t>
            </a:r>
            <a:r>
              <a:rPr lang="en-US" dirty="0" smtClean="0">
                <a:solidFill>
                  <a:srgbClr val="FF0000"/>
                </a:solidFill>
                <a:latin typeface="Calibri" pitchFamily="34" charset="0"/>
                <a:cs typeface="Calibri" pitchFamily="34" charset="0"/>
              </a:rPr>
              <a:t>Needs time and efforts</a:t>
            </a:r>
          </a:p>
          <a:p>
            <a:pPr marL="342900" indent="-342900">
              <a:buFont typeface="Arial" panose="020B0604020202020204" pitchFamily="34" charset="0"/>
              <a:buChar char="•"/>
            </a:pPr>
            <a:r>
              <a:rPr lang="en-US" dirty="0" smtClean="0">
                <a:latin typeface="Calibri" pitchFamily="34" charset="0"/>
                <a:cs typeface="Calibri" pitchFamily="34" charset="0"/>
              </a:rPr>
              <a:t>IB tend to become inflated with information with time to make it complete but then the result can often be unreadable.</a:t>
            </a:r>
          </a:p>
          <a:p>
            <a:pPr marL="342900" indent="-342900">
              <a:buFont typeface="Arial" panose="020B0604020202020204" pitchFamily="34" charset="0"/>
              <a:buChar char="•"/>
            </a:pPr>
            <a:r>
              <a:rPr lang="en-US" dirty="0" smtClean="0">
                <a:latin typeface="Calibri" pitchFamily="34" charset="0"/>
                <a:cs typeface="Calibri" pitchFamily="34" charset="0"/>
              </a:rPr>
              <a:t>This type of situation calls to mind the French philosopher </a:t>
            </a:r>
            <a:r>
              <a:rPr lang="en-US" dirty="0" err="1" smtClean="0">
                <a:latin typeface="Calibri" pitchFamily="34" charset="0"/>
                <a:cs typeface="Calibri" pitchFamily="34" charset="0"/>
              </a:rPr>
              <a:t>Blaise</a:t>
            </a:r>
            <a:r>
              <a:rPr lang="en-US" dirty="0" smtClean="0">
                <a:latin typeface="Calibri" pitchFamily="34" charset="0"/>
                <a:cs typeface="Calibri" pitchFamily="34" charset="0"/>
              </a:rPr>
              <a:t> Pascal, who wrote: </a:t>
            </a:r>
            <a:r>
              <a:rPr lang="en-US" dirty="0" smtClean="0">
                <a:solidFill>
                  <a:srgbClr val="FF0000"/>
                </a:solidFill>
                <a:latin typeface="Calibri" pitchFamily="34" charset="0"/>
                <a:cs typeface="Calibri" pitchFamily="34" charset="0"/>
              </a:rPr>
              <a:t>‘I have only made this letter longer because I have not had the time to make it shorter’.   </a:t>
            </a:r>
            <a:endParaRPr lang="en-US" dirty="0">
              <a:solidFill>
                <a:srgbClr val="FF0000"/>
              </a:solidFill>
              <a:latin typeface="Calibri" pitchFamily="34" charset="0"/>
              <a:cs typeface="Calibri" pitchFamily="34" charset="0"/>
            </a:endParaRPr>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11</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60" y="633492"/>
            <a:ext cx="6255894" cy="1684021"/>
          </a:xfrm>
        </p:spPr>
        <p:txBody>
          <a:bodyPr anchor="b">
            <a:normAutofit/>
          </a:bodyPr>
          <a:lstStyle/>
          <a:p>
            <a:pPr marL="571500" indent="-571500">
              <a:buFont typeface="Wingdings" panose="05000000000000000000" pitchFamily="2" charset="2"/>
              <a:buChar char="q"/>
            </a:pPr>
            <a:r>
              <a:rPr lang="en-US" i="1" dirty="0" smtClean="0">
                <a:latin typeface="Calibri" panose="020F0502020204030204" pitchFamily="34" charset="0"/>
                <a:cs typeface="Calibri" panose="020F0502020204030204" pitchFamily="34" charset="0"/>
              </a:rPr>
              <a:t>Challenges For Medical Writers (Contd.)</a:t>
            </a:r>
            <a:endParaRPr lang="en-US" i="1" dirty="0">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dirty="0" smtClean="0">
                <a:solidFill>
                  <a:srgbClr val="FF0000"/>
                </a:solidFill>
                <a:latin typeface="Calibri" pitchFamily="34" charset="0"/>
                <a:cs typeface="Calibri" pitchFamily="34" charset="0"/>
              </a:rPr>
              <a:t>Need for conciseness- </a:t>
            </a:r>
            <a:r>
              <a:rPr lang="en-US" dirty="0" smtClean="0">
                <a:latin typeface="Calibri" pitchFamily="34" charset="0"/>
                <a:cs typeface="Calibri" pitchFamily="34" charset="0"/>
              </a:rPr>
              <a:t>At each update, the contents of the entire IB should be revisited not only in terms of what should be added, but also in terms of how much of the existing content can be reduced or omitted.</a:t>
            </a:r>
            <a:endParaRPr lang="en-US" dirty="0">
              <a:latin typeface="Calibri" pitchFamily="34" charset="0"/>
              <a:cs typeface="Calibri" pitchFamily="34" charset="0"/>
            </a:endParaRPr>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12</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60" y="633492"/>
            <a:ext cx="6255894" cy="1684021"/>
          </a:xfrm>
        </p:spPr>
        <p:txBody>
          <a:bodyPr anchor="b">
            <a:normAutofit/>
          </a:bodyPr>
          <a:lstStyle/>
          <a:p>
            <a:pPr marL="571500" indent="-571500">
              <a:buFont typeface="Wingdings" panose="05000000000000000000" pitchFamily="2" charset="2"/>
              <a:buChar char="q"/>
            </a:pPr>
            <a:r>
              <a:rPr lang="en-US" i="1" dirty="0" smtClean="0">
                <a:latin typeface="Calibri" panose="020F0502020204030204" pitchFamily="34" charset="0"/>
                <a:cs typeface="Calibri" panose="020F0502020204030204" pitchFamily="34" charset="0"/>
              </a:rPr>
              <a:t>Project Management Aspect</a:t>
            </a:r>
            <a:endParaRPr lang="en-US" i="1" dirty="0">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dirty="0" smtClean="0">
                <a:latin typeface="Calibri" pitchFamily="34" charset="0"/>
                <a:cs typeface="Calibri" pitchFamily="34" charset="0"/>
              </a:rPr>
              <a:t>Medical Writer needs to be a good project manager.</a:t>
            </a:r>
          </a:p>
          <a:p>
            <a:pPr marL="342900" indent="-342900">
              <a:buFont typeface="Arial" panose="020B0604020202020204" pitchFamily="34" charset="0"/>
              <a:buChar char="•"/>
            </a:pPr>
            <a:r>
              <a:rPr lang="en-US" dirty="0" smtClean="0">
                <a:latin typeface="Calibri" pitchFamily="34" charset="0"/>
                <a:cs typeface="Calibri" pitchFamily="34" charset="0"/>
              </a:rPr>
              <a:t>Interaction with different team members (non-clinical and clinical department) to obtain information needed. </a:t>
            </a:r>
          </a:p>
          <a:p>
            <a:pPr marL="342900" indent="-342900">
              <a:buFont typeface="Arial" panose="020B0604020202020204" pitchFamily="34" charset="0"/>
              <a:buChar char="•"/>
            </a:pPr>
            <a:r>
              <a:rPr lang="en-US" dirty="0" smtClean="0">
                <a:latin typeface="Calibri" pitchFamily="34" charset="0"/>
                <a:cs typeface="Calibri" pitchFamily="34" charset="0"/>
              </a:rPr>
              <a:t>Need to track the reviewing and revision of individuals sections.</a:t>
            </a:r>
          </a:p>
          <a:p>
            <a:pPr marL="342900" indent="-342900">
              <a:buFont typeface="Arial" panose="020B0604020202020204" pitchFamily="34" charset="0"/>
              <a:buChar char="•"/>
            </a:pPr>
            <a:endParaRPr lang="en-US" dirty="0">
              <a:latin typeface="Calibri" pitchFamily="34" charset="0"/>
              <a:cs typeface="Calibri" pitchFamily="34" charset="0"/>
            </a:endParaRPr>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13</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60" y="633492"/>
            <a:ext cx="6255894" cy="1684021"/>
          </a:xfrm>
        </p:spPr>
        <p:txBody>
          <a:bodyPr anchor="b">
            <a:normAutofit/>
          </a:bodyPr>
          <a:lstStyle/>
          <a:p>
            <a:pPr marL="571500" indent="-571500">
              <a:buFont typeface="Wingdings" panose="05000000000000000000" pitchFamily="2" charset="2"/>
              <a:buChar char="q"/>
            </a:pPr>
            <a:r>
              <a:rPr lang="en-US" i="1" dirty="0" smtClean="0">
                <a:latin typeface="Calibri" panose="020F0502020204030204" pitchFamily="34" charset="0"/>
                <a:cs typeface="Calibri" panose="020F0502020204030204" pitchFamily="34" charset="0"/>
              </a:rPr>
              <a:t>Conclusion </a:t>
            </a:r>
            <a:endParaRPr lang="en-US" i="1" dirty="0">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dirty="0" smtClean="0">
                <a:latin typeface="Calibri" pitchFamily="34" charset="0"/>
                <a:cs typeface="Calibri" pitchFamily="34" charset="0"/>
              </a:rPr>
              <a:t>IB is </a:t>
            </a:r>
            <a:r>
              <a:rPr lang="en-US" dirty="0" smtClean="0">
                <a:solidFill>
                  <a:srgbClr val="FF0000"/>
                </a:solidFill>
                <a:latin typeface="Calibri" pitchFamily="34" charset="0"/>
                <a:cs typeface="Calibri" pitchFamily="34" charset="0"/>
              </a:rPr>
              <a:t>living document</a:t>
            </a:r>
            <a:r>
              <a:rPr lang="en-US" dirty="0" smtClean="0">
                <a:latin typeface="Calibri" pitchFamily="34" charset="0"/>
                <a:cs typeface="Calibri" pitchFamily="34" charset="0"/>
              </a:rPr>
              <a:t>- needs regular updating.</a:t>
            </a:r>
          </a:p>
          <a:p>
            <a:pPr marL="342900" indent="-342900">
              <a:buFont typeface="Arial" panose="020B0604020202020204" pitchFamily="34" charset="0"/>
              <a:buChar char="•"/>
            </a:pPr>
            <a:r>
              <a:rPr lang="en-US" dirty="0" smtClean="0">
                <a:latin typeface="Calibri" pitchFamily="34" charset="0"/>
                <a:cs typeface="Calibri" pitchFamily="34" charset="0"/>
              </a:rPr>
              <a:t> Main challenge and responsibility is to ensure that the information presented in the IB is as </a:t>
            </a:r>
            <a:r>
              <a:rPr lang="en-US" dirty="0" smtClean="0">
                <a:solidFill>
                  <a:srgbClr val="FF0000"/>
                </a:solidFill>
                <a:latin typeface="Calibri" pitchFamily="34" charset="0"/>
                <a:cs typeface="Calibri" pitchFamily="34" charset="0"/>
              </a:rPr>
              <a:t>concise</a:t>
            </a:r>
            <a:r>
              <a:rPr lang="en-US" dirty="0" smtClean="0">
                <a:latin typeface="Calibri" pitchFamily="34" charset="0"/>
                <a:cs typeface="Calibri" pitchFamily="34" charset="0"/>
              </a:rPr>
              <a:t>, </a:t>
            </a:r>
            <a:r>
              <a:rPr lang="en-US" dirty="0" smtClean="0">
                <a:solidFill>
                  <a:srgbClr val="FF0000"/>
                </a:solidFill>
                <a:latin typeface="Calibri" pitchFamily="34" charset="0"/>
                <a:cs typeface="Calibri" pitchFamily="34" charset="0"/>
              </a:rPr>
              <a:t>complete</a:t>
            </a:r>
            <a:r>
              <a:rPr lang="en-US" dirty="0" smtClean="0">
                <a:latin typeface="Calibri" pitchFamily="34" charset="0"/>
                <a:cs typeface="Calibri" pitchFamily="34" charset="0"/>
              </a:rPr>
              <a:t>, and </a:t>
            </a:r>
            <a:r>
              <a:rPr lang="en-US" dirty="0" smtClean="0">
                <a:solidFill>
                  <a:srgbClr val="FF0000"/>
                </a:solidFill>
                <a:latin typeface="Calibri" pitchFamily="34" charset="0"/>
                <a:cs typeface="Calibri" pitchFamily="34" charset="0"/>
              </a:rPr>
              <a:t>focused </a:t>
            </a:r>
            <a:r>
              <a:rPr lang="en-US" dirty="0" smtClean="0">
                <a:latin typeface="Calibri" pitchFamily="34" charset="0"/>
                <a:cs typeface="Calibri" pitchFamily="34" charset="0"/>
              </a:rPr>
              <a:t>as possible, and that the IB is </a:t>
            </a:r>
            <a:r>
              <a:rPr lang="en-US" dirty="0" smtClean="0">
                <a:solidFill>
                  <a:srgbClr val="FF0000"/>
                </a:solidFill>
                <a:latin typeface="Calibri" pitchFamily="34" charset="0"/>
                <a:cs typeface="Calibri" pitchFamily="34" charset="0"/>
              </a:rPr>
              <a:t>appropriately structured </a:t>
            </a:r>
            <a:r>
              <a:rPr lang="en-US" dirty="0" smtClean="0">
                <a:latin typeface="Calibri" pitchFamily="34" charset="0"/>
                <a:cs typeface="Calibri" pitchFamily="34" charset="0"/>
              </a:rPr>
              <a:t>to enable it to effectively communicate what an investigator needs to know for evaluating the benefits and risks of using the investigational product.</a:t>
            </a:r>
          </a:p>
          <a:p>
            <a:pPr marL="342900" indent="-342900">
              <a:buFont typeface="Arial" panose="020B0604020202020204" pitchFamily="34" charset="0"/>
              <a:buChar char="•"/>
            </a:pPr>
            <a:endParaRPr lang="en-US" dirty="0">
              <a:latin typeface="Calibri" pitchFamily="34" charset="0"/>
              <a:cs typeface="Calibri" pitchFamily="34" charset="0"/>
            </a:endParaRPr>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14</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066801" y="810491"/>
            <a:ext cx="6255894" cy="1684021"/>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References</a:t>
            </a: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6878320" cy="2653509"/>
          </a:xfrm>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ICH GCP E6 (R2)</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https://trilogywriting.com/publications/investigators-brochure-multidisciplinary-document/</a:t>
            </a:r>
          </a:p>
        </p:txBody>
      </p:sp>
      <p:sp>
        <p:nvSpPr>
          <p:cNvPr id="4" name="Date Placeholder 3">
            <a:extLst>
              <a:ext uri="{FF2B5EF4-FFF2-40B4-BE49-F238E27FC236}">
                <a16:creationId xmlns:a16="http://schemas.microsoft.com/office/drawing/2014/main" xmlns="" id="{BE2728D5-2C5A-D291-3E31-B616982027DE}"/>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861C24D3-45B0-8188-0D2A-0608730FD176}"/>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836335B7-945D-5A73-E72D-55BB7EA803C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15</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9C83773-C329-726E-D46F-26FD7B9EA6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3037700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4714240" y="2908385"/>
            <a:ext cx="3129995" cy="1761681"/>
          </a:xfrm>
        </p:spPr>
        <p:txBody>
          <a:bodyPr>
            <a:normAutofit/>
          </a:bodyPr>
          <a:lstStyle/>
          <a:p>
            <a:r>
              <a:rPr lang="en-US" sz="3600" dirty="0"/>
              <a:t>Thank you!!</a:t>
            </a:r>
          </a:p>
        </p:txBody>
      </p:sp>
      <p:sp>
        <p:nvSpPr>
          <p:cNvPr id="4" name="Date Placeholder 3">
            <a:extLst>
              <a:ext uri="{FF2B5EF4-FFF2-40B4-BE49-F238E27FC236}">
                <a16:creationId xmlns:a16="http://schemas.microsoft.com/office/drawing/2014/main" xmlns="" id="{F75D7A23-22FD-EC34-73DB-69D3F750EB20}"/>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8D326131-92C6-AFAF-559D-5AB86334B1A1}"/>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3DCBDCE6-4A4E-9DB9-3054-E35721CF2475}"/>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16</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B4C164C1-9153-CA78-573C-A0BD2F0FC5D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175629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046480" y="292331"/>
            <a:ext cx="6255894" cy="1144583"/>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Content</a:t>
            </a:r>
          </a:p>
        </p:txBody>
      </p:sp>
      <p:sp>
        <p:nvSpPr>
          <p:cNvPr id="2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198880" y="1724297"/>
            <a:ext cx="6255894" cy="4232366"/>
          </a:xfrm>
        </p:spPr>
        <p:txBody>
          <a:bodyPr>
            <a:normAutofit fontScale="85000" lnSpcReduction="20000"/>
          </a:bodyPr>
          <a:lstStyle/>
          <a:p>
            <a:pPr marL="342900" indent="-342900">
              <a:buFont typeface="Arial" panose="020B0604020202020204" pitchFamily="34" charset="0"/>
              <a:buChar char="•"/>
            </a:pPr>
            <a:r>
              <a:rPr lang="en-US" dirty="0">
                <a:latin typeface="Calibri" pitchFamily="34" charset="0"/>
                <a:cs typeface="Calibri" pitchFamily="34" charset="0"/>
              </a:rPr>
              <a:t>Introduction</a:t>
            </a:r>
          </a:p>
          <a:p>
            <a:pPr marL="342900" indent="-342900">
              <a:buFont typeface="Arial" panose="020B0604020202020204" pitchFamily="34" charset="0"/>
              <a:buChar char="•"/>
            </a:pPr>
            <a:r>
              <a:rPr lang="en-US" dirty="0">
                <a:latin typeface="Calibri" pitchFamily="34" charset="0"/>
                <a:cs typeface="Calibri" pitchFamily="34" charset="0"/>
              </a:rPr>
              <a:t>Purpose of Investigator Brochure</a:t>
            </a:r>
          </a:p>
          <a:p>
            <a:pPr marL="342900" indent="-342900">
              <a:buFont typeface="Arial" panose="020B0604020202020204" pitchFamily="34" charset="0"/>
              <a:buChar char="•"/>
            </a:pPr>
            <a:r>
              <a:rPr lang="en-US" dirty="0">
                <a:latin typeface="Calibri" pitchFamily="34" charset="0"/>
                <a:cs typeface="Calibri" pitchFamily="34" charset="0"/>
              </a:rPr>
              <a:t>Requirements when Writing an IB</a:t>
            </a:r>
          </a:p>
          <a:p>
            <a:pPr marL="342900" indent="-342900">
              <a:buFont typeface="Arial" panose="020B0604020202020204" pitchFamily="34" charset="0"/>
              <a:buChar char="•"/>
            </a:pPr>
            <a:r>
              <a:rPr lang="en-US" dirty="0">
                <a:latin typeface="Calibri" pitchFamily="34" charset="0"/>
                <a:cs typeface="Calibri" pitchFamily="34" charset="0"/>
              </a:rPr>
              <a:t>General Consideration of IB</a:t>
            </a:r>
          </a:p>
          <a:p>
            <a:pPr marL="342900" indent="-342900">
              <a:buFont typeface="Arial" panose="020B0604020202020204" pitchFamily="34" charset="0"/>
              <a:buChar char="•"/>
            </a:pPr>
            <a:r>
              <a:rPr lang="en-US" dirty="0">
                <a:latin typeface="Calibri" pitchFamily="34" charset="0"/>
                <a:cs typeface="Calibri" pitchFamily="34" charset="0"/>
              </a:rPr>
              <a:t>Contents of IB</a:t>
            </a:r>
          </a:p>
          <a:p>
            <a:pPr marL="342900" indent="-342900">
              <a:buFont typeface="Arial" panose="020B0604020202020204" pitchFamily="34" charset="0"/>
              <a:buChar char="•"/>
            </a:pPr>
            <a:r>
              <a:rPr lang="en-US" dirty="0">
                <a:latin typeface="Calibri" pitchFamily="34" charset="0"/>
                <a:cs typeface="Calibri" pitchFamily="34" charset="0"/>
              </a:rPr>
              <a:t>Updating the </a:t>
            </a:r>
            <a:r>
              <a:rPr lang="en-US" dirty="0" smtClean="0">
                <a:latin typeface="Calibri" pitchFamily="34" charset="0"/>
                <a:cs typeface="Calibri" pitchFamily="34" charset="0"/>
              </a:rPr>
              <a:t>IB</a:t>
            </a:r>
          </a:p>
          <a:p>
            <a:pPr marL="342900" indent="-342900">
              <a:buFont typeface="Arial" panose="020B0604020202020204" pitchFamily="34" charset="0"/>
              <a:buChar char="•"/>
            </a:pPr>
            <a:r>
              <a:rPr lang="en-US" dirty="0" smtClean="0">
                <a:latin typeface="Calibri" pitchFamily="34" charset="0"/>
                <a:cs typeface="Calibri" pitchFamily="34" charset="0"/>
              </a:rPr>
              <a:t>Regulatory guidance on Structure &amp; Content</a:t>
            </a:r>
          </a:p>
          <a:p>
            <a:pPr marL="342900" indent="-342900">
              <a:buFont typeface="Arial" panose="020B0604020202020204" pitchFamily="34" charset="0"/>
              <a:buChar char="•"/>
            </a:pPr>
            <a:r>
              <a:rPr lang="en-US" dirty="0" smtClean="0">
                <a:latin typeface="Calibri" pitchFamily="34" charset="0"/>
                <a:cs typeface="Calibri" pitchFamily="34" charset="0"/>
              </a:rPr>
              <a:t>Challenges for Medical Writers</a:t>
            </a:r>
          </a:p>
          <a:p>
            <a:pPr marL="342900" indent="-342900">
              <a:buFont typeface="Arial" panose="020B0604020202020204" pitchFamily="34" charset="0"/>
              <a:buChar char="•"/>
            </a:pPr>
            <a:r>
              <a:rPr lang="en-US" dirty="0" smtClean="0">
                <a:latin typeface="Calibri" pitchFamily="34" charset="0"/>
                <a:cs typeface="Calibri" pitchFamily="34" charset="0"/>
              </a:rPr>
              <a:t>Project Management Aspect</a:t>
            </a:r>
          </a:p>
          <a:p>
            <a:pPr marL="342900" indent="-342900">
              <a:buFont typeface="Arial" panose="020B0604020202020204" pitchFamily="34" charset="0"/>
              <a:buChar char="•"/>
            </a:pPr>
            <a:r>
              <a:rPr lang="en-US" dirty="0" smtClean="0">
                <a:latin typeface="Calibri" pitchFamily="34" charset="0"/>
                <a:cs typeface="Calibri" pitchFamily="34" charset="0"/>
              </a:rPr>
              <a:t>Conclusion </a:t>
            </a:r>
            <a:endParaRPr lang="en-US" dirty="0">
              <a:latin typeface="Calibri" pitchFamily="34" charset="0"/>
              <a:cs typeface="Calibri" pitchFamily="34" charset="0"/>
            </a:endParaRPr>
          </a:p>
          <a:p>
            <a:pPr marL="342900" indent="-342900">
              <a:buFont typeface="Arial" panose="020B0604020202020204" pitchFamily="34" charset="0"/>
              <a:buChar char="•"/>
            </a:pPr>
            <a:r>
              <a:rPr lang="en-US" dirty="0">
                <a:latin typeface="Calibri" pitchFamily="34" charset="0"/>
                <a:cs typeface="Calibri" pitchFamily="34" charset="0"/>
              </a:rPr>
              <a:t>References</a:t>
            </a:r>
          </a:p>
          <a:p>
            <a:endParaRPr lang="en-US" dirty="0">
              <a:latin typeface="Calibri" pitchFamily="34" charset="0"/>
              <a:cs typeface="Calibri" pitchFamily="34" charset="0"/>
            </a:endParaRPr>
          </a:p>
        </p:txBody>
      </p:sp>
      <p:sp>
        <p:nvSpPr>
          <p:cNvPr id="12" name="Date Placeholder 1">
            <a:extLst>
              <a:ext uri="{FF2B5EF4-FFF2-40B4-BE49-F238E27FC236}">
                <a16:creationId xmlns:a16="http://schemas.microsoft.com/office/drawing/2014/main" xmlns="" id="{6D3A378B-30F2-677E-ADE3-D99793471434}"/>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4E0B852A-DD0D-42C9-AF94-E0B0D5246D6F}" type="datetime1">
              <a:rPr lang="en-US" smtClean="0"/>
              <a:pPr>
                <a:spcAft>
                  <a:spcPts val="600"/>
                </a:spcAft>
              </a:pPr>
              <a:t>3/20/2023</a:t>
            </a:fld>
            <a:endParaRPr lang="en-US"/>
          </a:p>
        </p:txBody>
      </p:sp>
      <p:sp>
        <p:nvSpPr>
          <p:cNvPr id="14" name="Footer Placeholder 2">
            <a:extLst>
              <a:ext uri="{FF2B5EF4-FFF2-40B4-BE49-F238E27FC236}">
                <a16:creationId xmlns:a16="http://schemas.microsoft.com/office/drawing/2014/main" xmlns="" id="{9C23378E-16EF-7D77-ECA0-65A9A9CBCAEA}"/>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16" name="Slide Number Placeholder 3">
            <a:extLst>
              <a:ext uri="{FF2B5EF4-FFF2-40B4-BE49-F238E27FC236}">
                <a16:creationId xmlns:a16="http://schemas.microsoft.com/office/drawing/2014/main" xmlns="" id="{EE0CB3F7-D607-DD27-6318-D95A7FBB1439}"/>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2</a:t>
            </a:fld>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xmlns="" id="{B0902E1D-DEAA-A843-C90A-3E132B99070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83620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1">
            <a:extLst>
              <a:ext uri="{FF2B5EF4-FFF2-40B4-BE49-F238E27FC236}">
                <a16:creationId xmlns:a16="http://schemas.microsoft.com/office/drawing/2014/main" xmlns="" id="{DD084BC9-9589-DA0E-171E-997C32DCC0AD}"/>
              </a:ext>
            </a:extLst>
          </p:cNvPr>
          <p:cNvSpPr>
            <a:spLocks noGrp="1"/>
          </p:cNvSpPr>
          <p:nvPr>
            <p:ph type="ctrTitle"/>
          </p:nvPr>
        </p:nvSpPr>
        <p:spPr>
          <a:xfrm>
            <a:off x="1066800" y="524885"/>
            <a:ext cx="6196885" cy="1655289"/>
          </a:xfrm>
        </p:spPr>
        <p:txBody>
          <a:bodyPr>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Introduction</a:t>
            </a:r>
          </a:p>
        </p:txBody>
      </p:sp>
      <p:sp>
        <p:nvSpPr>
          <p:cNvPr id="13" name="Subtitle 12">
            <a:extLst>
              <a:ext uri="{FF2B5EF4-FFF2-40B4-BE49-F238E27FC236}">
                <a16:creationId xmlns:a16="http://schemas.microsoft.com/office/drawing/2014/main" xmlns="" id="{F8FE6C11-B56E-D593-91F8-4157FCB4AFD4}"/>
              </a:ext>
            </a:extLst>
          </p:cNvPr>
          <p:cNvSpPr>
            <a:spLocks noGrp="1"/>
          </p:cNvSpPr>
          <p:nvPr>
            <p:ph type="subTitle" idx="1"/>
          </p:nvPr>
        </p:nvSpPr>
        <p:spPr>
          <a:xfrm>
            <a:off x="1066800" y="2514600"/>
            <a:ext cx="7863840" cy="3379909"/>
          </a:xfrm>
        </p:spPr>
        <p:txBody>
          <a:bodyPr>
            <a:normAutofit/>
          </a:bodyPr>
          <a:lstStyle/>
          <a:p>
            <a:r>
              <a:rPr lang="en-US" b="1" dirty="0" smtClean="0">
                <a:latin typeface="Calibri" panose="020F0502020204030204" pitchFamily="34" charset="0"/>
                <a:cs typeface="Calibri" panose="020F0502020204030204" pitchFamily="34" charset="0"/>
              </a:rPr>
              <a:t>Investigator </a:t>
            </a:r>
            <a:r>
              <a:rPr lang="en-US" b="1" dirty="0">
                <a:latin typeface="Calibri" panose="020F0502020204030204" pitchFamily="34" charset="0"/>
                <a:cs typeface="Calibri" panose="020F0502020204030204" pitchFamily="34" charset="0"/>
              </a:rPr>
              <a:t>Brochure (IB):-  </a:t>
            </a:r>
          </a:p>
          <a:p>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Investigator's Brochure (IB) is a compilation of the clinical and nonclinical data on the investigational product(s) that are relevant to the study of the product(s) in human subjects. </a:t>
            </a:r>
          </a:p>
        </p:txBody>
      </p:sp>
      <p:sp>
        <p:nvSpPr>
          <p:cNvPr id="4" name="Date Placeholder 3">
            <a:extLst>
              <a:ext uri="{FF2B5EF4-FFF2-40B4-BE49-F238E27FC236}">
                <a16:creationId xmlns:a16="http://schemas.microsoft.com/office/drawing/2014/main" xmlns="" id="{75AB0342-28AB-8715-AE97-170B5F173E5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BCB41A82-BDD3-3A13-BF5C-225E0E717AC4}"/>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D38348E9-58D4-9CE6-3069-3E840AD7D94C}"/>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3</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B5666FFC-FCA0-3A15-9FBD-46CB6801FA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8362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8A857188-CD37-B06A-DBD8-0C2F03073B4D}"/>
              </a:ext>
            </a:extLst>
          </p:cNvPr>
          <p:cNvSpPr>
            <a:spLocks noGrp="1"/>
          </p:cNvSpPr>
          <p:nvPr>
            <p:ph type="ctrTitle"/>
          </p:nvPr>
        </p:nvSpPr>
        <p:spPr>
          <a:xfrm>
            <a:off x="908594" y="709808"/>
            <a:ext cx="7543802" cy="715922"/>
          </a:xfrm>
        </p:spPr>
        <p:txBody>
          <a:bodyPr anchor="b">
            <a:normAutofit fontScale="90000"/>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Purpose of Investigator Brochure (IB)</a:t>
            </a:r>
          </a:p>
        </p:txBody>
      </p:sp>
      <p:sp>
        <p:nvSpPr>
          <p:cNvPr id="16"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1867990"/>
            <a:ext cx="8321040" cy="4271072"/>
          </a:xfrm>
        </p:spPr>
        <p:txBody>
          <a:bodyPr/>
          <a:lstStyle/>
          <a:p>
            <a:pPr marL="342900" indent="-342900">
              <a:buFontTx/>
              <a:buChar char="-"/>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investigators and others involved in the trial with the information to facilitate their understanding of the rationale for, and their compliance with, many key features of the protocol, such as the dose, dose frequency/interval, methods of </a:t>
            </a:r>
            <a:r>
              <a:rPr lang="en-US" dirty="0" smtClean="0">
                <a:latin typeface="Calibri" panose="020F0502020204030204" pitchFamily="34" charset="0"/>
                <a:cs typeface="Calibri" panose="020F0502020204030204" pitchFamily="34" charset="0"/>
              </a:rPr>
              <a:t>administration and </a:t>
            </a:r>
            <a:r>
              <a:rPr lang="en-US" dirty="0">
                <a:latin typeface="Calibri" panose="020F0502020204030204" pitchFamily="34" charset="0"/>
                <a:cs typeface="Calibri" panose="020F0502020204030204" pitchFamily="34" charset="0"/>
              </a:rPr>
              <a:t>safety monitoring </a:t>
            </a:r>
            <a:r>
              <a:rPr lang="en-US" dirty="0" smtClean="0">
                <a:latin typeface="Calibri" panose="020F0502020204030204" pitchFamily="34" charset="0"/>
                <a:cs typeface="Calibri" panose="020F0502020204030204" pitchFamily="34" charset="0"/>
              </a:rPr>
              <a:t>procedures.</a:t>
            </a:r>
            <a:endParaRPr lang="en-US" dirty="0">
              <a:latin typeface="Calibri" panose="020F0502020204030204" pitchFamily="34" charset="0"/>
              <a:cs typeface="Calibri" panose="020F0502020204030204" pitchFamily="34" charset="0"/>
            </a:endParaRPr>
          </a:p>
          <a:p>
            <a:pPr marL="342900" indent="-342900">
              <a:buFontTx/>
              <a:buChar char="-"/>
            </a:pPr>
            <a:r>
              <a:rPr lang="en-US" dirty="0">
                <a:latin typeface="Calibri" panose="020F0502020204030204" pitchFamily="34" charset="0"/>
                <a:cs typeface="Calibri" panose="020F0502020204030204" pitchFamily="34" charset="0"/>
              </a:rPr>
              <a:t>The IB also provides insight to support the clinical management of the study subjects during the course of the clinical trial</a:t>
            </a:r>
            <a:r>
              <a:rPr lang="en-US" dirty="0" smtClean="0">
                <a:latin typeface="Calibri" panose="020F0502020204030204" pitchFamily="34" charset="0"/>
                <a:cs typeface="Calibri" panose="020F0502020204030204" pitchFamily="34" charset="0"/>
              </a:rPr>
              <a:t>.</a:t>
            </a:r>
          </a:p>
          <a:p>
            <a:pPr marL="342900" indent="-342900">
              <a:buFontTx/>
              <a:buChar char="-"/>
            </a:pPr>
            <a:r>
              <a:rPr lang="en-US" dirty="0" smtClean="0">
                <a:latin typeface="Calibri" panose="020F0502020204030204" pitchFamily="34" charset="0"/>
                <a:cs typeface="Calibri" panose="020F0502020204030204" pitchFamily="34" charset="0"/>
              </a:rPr>
              <a:t>Written to enable investigators conducting clinical studies to assess the risks and benefits associated with an investigational product.</a:t>
            </a:r>
            <a:endParaRPr lang="en-US" dirty="0">
              <a:latin typeface="Calibri" pitchFamily="34" charset="0"/>
              <a:cs typeface="Calibri" pitchFamily="34" charset="0"/>
            </a:endParaRPr>
          </a:p>
          <a:p>
            <a:endParaRPr lang="en-US" dirty="0"/>
          </a:p>
        </p:txBody>
      </p:sp>
      <p:sp>
        <p:nvSpPr>
          <p:cNvPr id="4" name="Date Placeholder 3">
            <a:extLst>
              <a:ext uri="{FF2B5EF4-FFF2-40B4-BE49-F238E27FC236}">
                <a16:creationId xmlns:a16="http://schemas.microsoft.com/office/drawing/2014/main" xmlns="" id="{A8BFEFF4-B5A0-C6C4-81DF-8FFD55C51C4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1F8CEBA4-FB1C-CF87-F243-C0243C078FE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F1845B5E-0941-D02B-BBD9-8F39788D5DDC}"/>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4</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CE91E89D-AE96-6295-F3A1-413D25F4A4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106228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985520" y="373611"/>
            <a:ext cx="7274560" cy="1684021"/>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Requirements when writing an IB </a:t>
            </a: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316479"/>
            <a:ext cx="7741920" cy="3822581"/>
          </a:xfrm>
        </p:spPr>
        <p:txBody>
          <a:bodyPr>
            <a:normAutofit fontScale="92500" lnSpcReduction="20000"/>
          </a:bodyPr>
          <a:lstStyle/>
          <a:p>
            <a:r>
              <a:rPr lang="en-US" sz="2200" dirty="0">
                <a:latin typeface="Calibri" panose="020F0502020204030204" pitchFamily="34" charset="0"/>
                <a:cs typeface="Calibri" panose="020F0502020204030204" pitchFamily="34" charset="0"/>
              </a:rPr>
              <a:t>The information in the IB should be </a:t>
            </a:r>
          </a:p>
          <a:p>
            <a:pPr marL="342900" indent="-342900">
              <a:buFontTx/>
              <a:buChar char="-"/>
            </a:pPr>
            <a:r>
              <a:rPr lang="en-US" sz="2200" dirty="0">
                <a:latin typeface="Calibri" panose="020F0502020204030204" pitchFamily="34" charset="0"/>
                <a:cs typeface="Calibri" panose="020F0502020204030204" pitchFamily="34" charset="0"/>
              </a:rPr>
              <a:t>Concise</a:t>
            </a:r>
          </a:p>
          <a:p>
            <a:pPr marL="342900" indent="-342900">
              <a:buFontTx/>
              <a:buChar char="-"/>
            </a:pPr>
            <a:r>
              <a:rPr lang="en-US" sz="2200" dirty="0">
                <a:latin typeface="Calibri" panose="020F0502020204030204" pitchFamily="34" charset="0"/>
                <a:cs typeface="Calibri" panose="020F0502020204030204" pitchFamily="34" charset="0"/>
              </a:rPr>
              <a:t>Simple</a:t>
            </a:r>
          </a:p>
          <a:p>
            <a:pPr marL="342900" indent="-342900">
              <a:buFontTx/>
              <a:buChar char="-"/>
            </a:pPr>
            <a:r>
              <a:rPr lang="en-US" sz="2200" dirty="0">
                <a:latin typeface="Calibri" panose="020F0502020204030204" pitchFamily="34" charset="0"/>
                <a:cs typeface="Calibri" panose="020F0502020204030204" pitchFamily="34" charset="0"/>
              </a:rPr>
              <a:t>Objective</a:t>
            </a:r>
          </a:p>
          <a:p>
            <a:pPr marL="342900" indent="-342900">
              <a:buFontTx/>
              <a:buChar char="-"/>
            </a:pPr>
            <a:r>
              <a:rPr lang="en-US" sz="2200" dirty="0">
                <a:latin typeface="Calibri" panose="020F0502020204030204" pitchFamily="34" charset="0"/>
                <a:cs typeface="Calibri" panose="020F0502020204030204" pitchFamily="34" charset="0"/>
              </a:rPr>
              <a:t>Balanced</a:t>
            </a:r>
          </a:p>
          <a:p>
            <a:pPr marL="342900" indent="-342900">
              <a:buFontTx/>
              <a:buChar char="-"/>
            </a:pPr>
            <a:r>
              <a:rPr lang="en-US" sz="2200" dirty="0">
                <a:latin typeface="Calibri" panose="020F0502020204030204" pitchFamily="34" charset="0"/>
                <a:cs typeface="Calibri" panose="020F0502020204030204" pitchFamily="34" charset="0"/>
              </a:rPr>
              <a:t>Non promotional in form</a:t>
            </a:r>
          </a:p>
          <a:p>
            <a:r>
              <a:rPr lang="en-US" sz="2200" dirty="0">
                <a:latin typeface="Calibri" panose="020F0502020204030204" pitchFamily="34" charset="0"/>
                <a:cs typeface="Calibri" panose="020F0502020204030204" pitchFamily="34" charset="0"/>
              </a:rPr>
              <a:t>To enables a clinician, or potential investigator, to understand it and make his/her own unbiased risk-benefit assessment of the appropriateness of the proposed trial.</a:t>
            </a:r>
          </a:p>
        </p:txBody>
      </p:sp>
      <p:sp>
        <p:nvSpPr>
          <p:cNvPr id="4" name="Date Placeholder 3">
            <a:extLst>
              <a:ext uri="{FF2B5EF4-FFF2-40B4-BE49-F238E27FC236}">
                <a16:creationId xmlns:a16="http://schemas.microsoft.com/office/drawing/2014/main" xmlns="" id="{8CA0803A-939B-1E40-8817-F9EF2A52CE93}"/>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04498222-C583-7C8A-5A2E-1C15863C9233}"/>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60928975-327C-97D5-A95B-81BF85B709E4}"/>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5</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0675D6DD-3732-2AAC-A8E8-ECC81872946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18270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046484" y="546331"/>
            <a:ext cx="6255894" cy="1684021"/>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General Consideration of IB</a:t>
            </a:r>
          </a:p>
        </p:txBody>
      </p:sp>
      <p:sp>
        <p:nvSpPr>
          <p:cNvPr id="4" name="Date Placeholder 3">
            <a:extLst>
              <a:ext uri="{FF2B5EF4-FFF2-40B4-BE49-F238E27FC236}">
                <a16:creationId xmlns:a16="http://schemas.microsoft.com/office/drawing/2014/main" xmlns="" id="{7B31381D-E4FF-63AF-CA8F-CE0A1D6B18B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4870D147-65F7-C887-898D-468758398FDB}"/>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03D0C7BA-5160-D177-C4E4-7E7F18C55C0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6</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6931CD7C-5F8E-B6FE-A80F-55A75A4EB22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
        <p:nvSpPr>
          <p:cNvPr id="3" name="Subtitle 2">
            <a:extLst>
              <a:ext uri="{FF2B5EF4-FFF2-40B4-BE49-F238E27FC236}">
                <a16:creationId xmlns:a16="http://schemas.microsoft.com/office/drawing/2014/main" xmlns="" id="{EF917AF0-40B9-A524-D5C6-A4963C2105C0}"/>
              </a:ext>
            </a:extLst>
          </p:cNvPr>
          <p:cNvSpPr>
            <a:spLocks noGrp="1"/>
          </p:cNvSpPr>
          <p:nvPr>
            <p:ph type="subTitle" idx="1"/>
          </p:nvPr>
        </p:nvSpPr>
        <p:spPr>
          <a:xfrm>
            <a:off x="1066802" y="2611119"/>
            <a:ext cx="7325358" cy="3283389"/>
          </a:xfrm>
        </p:spPr>
        <p:txBody>
          <a:bodyPr/>
          <a:lstStyle/>
          <a:p>
            <a:endParaRPr lang="en-IN" dirty="0"/>
          </a:p>
          <a:p>
            <a:endParaRPr lang="en-IN" dirty="0"/>
          </a:p>
        </p:txBody>
      </p:sp>
      <p:sp>
        <p:nvSpPr>
          <p:cNvPr id="9" name="TextBox 8">
            <a:extLst>
              <a:ext uri="{FF2B5EF4-FFF2-40B4-BE49-F238E27FC236}">
                <a16:creationId xmlns:a16="http://schemas.microsoft.com/office/drawing/2014/main" xmlns="" id="{3D8A825A-3B4E-788E-88AA-15B466991B9B}"/>
              </a:ext>
            </a:extLst>
          </p:cNvPr>
          <p:cNvSpPr txBox="1"/>
          <p:nvPr/>
        </p:nvSpPr>
        <p:spPr>
          <a:xfrm>
            <a:off x="1211454" y="2624850"/>
            <a:ext cx="8282988" cy="3170099"/>
          </a:xfrm>
          <a:prstGeom prst="rect">
            <a:avLst/>
          </a:prstGeom>
          <a:noFill/>
        </p:spPr>
        <p:txBody>
          <a:bodyPr wrap="square">
            <a:spAutoFit/>
          </a:bodyPr>
          <a:lstStyle/>
          <a:p>
            <a:pPr algn="l"/>
            <a:r>
              <a:rPr lang="en-US" sz="2000" b="0" i="0" dirty="0">
                <a:effectLst/>
                <a:latin typeface="Calibri" panose="020F0502020204030204" pitchFamily="34" charset="0"/>
              </a:rPr>
              <a:t>The </a:t>
            </a:r>
            <a:r>
              <a:rPr lang="en-US" sz="2000" b="0" i="0" u="none" strike="noStrike" dirty="0">
                <a:effectLst/>
                <a:latin typeface="Calibri" panose="020F0502020204030204" pitchFamily="34" charset="0"/>
                <a:hlinkClick r:id="rId3">
                  <a:extLst>
                    <a:ext uri="{A12FA001-AC4F-418D-AE19-62706E023703}">
                      <ahyp:hlinkClr xmlns:ahyp="http://schemas.microsoft.com/office/drawing/2018/hyperlinkcolor" xmlns="" val="tx"/>
                    </a:ext>
                  </a:extLst>
                </a:hlinkClick>
              </a:rPr>
              <a:t>IB</a:t>
            </a:r>
            <a:r>
              <a:rPr lang="en-US" sz="2000" b="0" i="0" dirty="0">
                <a:effectLst/>
                <a:latin typeface="Calibri" panose="020F0502020204030204" pitchFamily="34" charset="0"/>
              </a:rPr>
              <a:t> must include the following for each </a:t>
            </a:r>
            <a:r>
              <a:rPr lang="en-US" sz="2000" b="0" i="0" u="none" strike="noStrike" dirty="0">
                <a:effectLst/>
                <a:latin typeface="Calibri" panose="020F0502020204030204" pitchFamily="34" charset="0"/>
                <a:hlinkClick r:id="rId4">
                  <a:extLst>
                    <a:ext uri="{A12FA001-AC4F-418D-AE19-62706E023703}">
                      <ahyp:hlinkClr xmlns:ahyp="http://schemas.microsoft.com/office/drawing/2018/hyperlinkcolor" xmlns="" val="tx"/>
                    </a:ext>
                  </a:extLst>
                </a:hlinkClick>
              </a:rPr>
              <a:t>investigational medicinal product</a:t>
            </a:r>
            <a:r>
              <a:rPr lang="en-US" sz="2000" b="0" i="0" dirty="0">
                <a:effectLst/>
                <a:latin typeface="Calibri" panose="020F0502020204030204" pitchFamily="34" charset="0"/>
              </a:rPr>
              <a:t>:</a:t>
            </a:r>
          </a:p>
          <a:p>
            <a:pPr algn="l"/>
            <a:endParaRPr lang="en-US" sz="2000" b="0" i="0" dirty="0">
              <a:effectLst/>
              <a:latin typeface="Calibri" panose="020F0502020204030204" pitchFamily="34" charset="0"/>
            </a:endParaRPr>
          </a:p>
          <a:p>
            <a:pPr algn="l">
              <a:buFont typeface="Arial" panose="020B0604020202020204" pitchFamily="34" charset="0"/>
              <a:buChar char="•"/>
            </a:pPr>
            <a:r>
              <a:rPr lang="en-US" sz="2000" b="0" i="0" dirty="0">
                <a:effectLst/>
                <a:latin typeface="Calibri" panose="020F0502020204030204" pitchFamily="34" charset="0"/>
              </a:rPr>
              <a:t>  Information about the sponsor's name and the product's identification (research number, generic and trade names)</a:t>
            </a:r>
          </a:p>
          <a:p>
            <a:pPr algn="l">
              <a:buFont typeface="Arial" panose="020B0604020202020204" pitchFamily="34" charset="0"/>
              <a:buChar char="•"/>
            </a:pPr>
            <a:r>
              <a:rPr lang="en-US" sz="2000" b="0" i="0" dirty="0">
                <a:effectLst/>
                <a:latin typeface="Calibri" panose="020F0502020204030204" pitchFamily="34" charset="0"/>
              </a:rPr>
              <a:t>  A confidentiality statement instructing the investigator's team, review boards, and ethical committees to consider the document confidential</a:t>
            </a:r>
          </a:p>
          <a:p>
            <a:pPr algn="l">
              <a:buFont typeface="Arial" panose="020B0604020202020204" pitchFamily="34" charset="0"/>
              <a:buChar char="•"/>
            </a:pPr>
            <a:r>
              <a:rPr lang="en-US" sz="2000" b="0" i="0" dirty="0">
                <a:effectLst/>
                <a:latin typeface="Calibri" panose="020F0502020204030204" pitchFamily="34" charset="0"/>
              </a:rPr>
              <a:t>  A collection of results from non-clinical and clinical investigations on the investigational medicinal product</a:t>
            </a:r>
          </a:p>
          <a:p>
            <a:pPr algn="l">
              <a:buFont typeface="Arial" panose="020B0604020202020204" pitchFamily="34" charset="0"/>
              <a:buChar char="•"/>
            </a:pPr>
            <a:r>
              <a:rPr lang="en-US" sz="2000" b="0" i="0" dirty="0">
                <a:effectLst/>
                <a:latin typeface="Calibri" panose="020F0502020204030204" pitchFamily="34" charset="0"/>
              </a:rPr>
              <a:t>  Background information about the investigational medicinal product's properties and history</a:t>
            </a:r>
          </a:p>
        </p:txBody>
      </p:sp>
    </p:spTree>
    <p:extLst>
      <p:ext uri="{BB962C8B-B14F-4D97-AF65-F5344CB8AC3E}">
        <p14:creationId xmlns:p14="http://schemas.microsoft.com/office/powerpoint/2010/main" xmlns="" val="5660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975360" y="174055"/>
            <a:ext cx="7162799" cy="1684021"/>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Contents of IB</a:t>
            </a: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853440" y="2367280"/>
            <a:ext cx="8605520" cy="3527229"/>
          </a:xfrm>
        </p:spPr>
        <p:txBody>
          <a:bodyPr/>
          <a:lstStyle/>
          <a:p>
            <a:r>
              <a:rPr lang="en-US" dirty="0"/>
              <a:t>The six main </a:t>
            </a:r>
            <a:r>
              <a:rPr lang="en-US" dirty="0" smtClean="0"/>
              <a:t>sections </a:t>
            </a:r>
            <a:r>
              <a:rPr lang="en-US" dirty="0"/>
              <a:t>of an </a:t>
            </a:r>
            <a:r>
              <a:rPr lang="en-US" dirty="0" smtClean="0"/>
              <a:t>Investigator </a:t>
            </a:r>
            <a:r>
              <a:rPr lang="en-US" dirty="0"/>
              <a:t>Brochure are :-</a:t>
            </a:r>
          </a:p>
          <a:p>
            <a:pPr algn="l">
              <a:buFont typeface="Arial" panose="020B0604020202020204" pitchFamily="34" charset="0"/>
              <a:buChar char="•"/>
            </a:pPr>
            <a:r>
              <a:rPr lang="en-US" b="0" i="0" dirty="0">
                <a:solidFill>
                  <a:srgbClr val="414042"/>
                </a:solidFill>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Summary</a:t>
            </a:r>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Introduction</a:t>
            </a:r>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Physical, chemical, and pharmaceutical properties and formulation</a:t>
            </a:r>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Non-clinical studies</a:t>
            </a:r>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Effects in humans</a:t>
            </a:r>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Summary of data and guidance for the investigator.</a:t>
            </a:r>
          </a:p>
          <a:p>
            <a:endParaRPr lang="en-US" dirty="0"/>
          </a:p>
          <a:p>
            <a:endParaRPr lang="en-US" dirty="0"/>
          </a:p>
        </p:txBody>
      </p:sp>
      <p:sp>
        <p:nvSpPr>
          <p:cNvPr id="4" name="Date Placeholder 3">
            <a:extLst>
              <a:ext uri="{FF2B5EF4-FFF2-40B4-BE49-F238E27FC236}">
                <a16:creationId xmlns:a16="http://schemas.microsoft.com/office/drawing/2014/main" xmlns="" id="{A4100631-5787-E0C7-46BB-5812C8B6424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446DE8C7-93E7-23C2-49A3-C18C1F8A80C8}"/>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ABB591E9-80FC-486A-65EB-E508EDE0FC0B}"/>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7</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7C335986-7B8D-FD3B-8AE4-E76154E033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151704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A857188-CD37-B06A-DBD8-0C2F03073B4D}"/>
              </a:ext>
            </a:extLst>
          </p:cNvPr>
          <p:cNvSpPr>
            <a:spLocks noGrp="1"/>
          </p:cNvSpPr>
          <p:nvPr>
            <p:ph type="ctrTitle"/>
          </p:nvPr>
        </p:nvSpPr>
        <p:spPr>
          <a:xfrm>
            <a:off x="1127760" y="633492"/>
            <a:ext cx="6255894" cy="1684021"/>
          </a:xfrm>
        </p:spPr>
        <p:txBody>
          <a:bodyPr anchor="b">
            <a:normAutofit/>
          </a:bodyPr>
          <a:lstStyle/>
          <a:p>
            <a:pPr marL="571500" indent="-571500">
              <a:buFont typeface="Wingdings" panose="05000000000000000000" pitchFamily="2" charset="2"/>
              <a:buChar char="q"/>
            </a:pPr>
            <a:r>
              <a:rPr lang="en-US" i="1" dirty="0">
                <a:latin typeface="Calibri" panose="020F0502020204030204" pitchFamily="34" charset="0"/>
                <a:cs typeface="Calibri" panose="020F0502020204030204" pitchFamily="34" charset="0"/>
              </a:rPr>
              <a:t>Updating the IB </a:t>
            </a:r>
          </a:p>
        </p:txBody>
      </p:sp>
      <p:sp>
        <p:nvSpPr>
          <p:cNvPr id="13" name="Subtitle 2">
            <a:extLst>
              <a:ext uri="{FF2B5EF4-FFF2-40B4-BE49-F238E27FC236}">
                <a16:creationId xmlns:a16="http://schemas.microsoft.com/office/drawing/2014/main" xmlns="" id="{FFF44CBA-6187-7260-37EE-B4BEA4B80ADC}"/>
              </a:ext>
            </a:extLst>
          </p:cNvPr>
          <p:cNvSpPr>
            <a:spLocks noGrp="1"/>
          </p:cNvSpPr>
          <p:nvPr>
            <p:ph type="subTitle" idx="1"/>
          </p:nvPr>
        </p:nvSpPr>
        <p:spPr>
          <a:xfrm>
            <a:off x="1066800" y="2588450"/>
            <a:ext cx="7660640" cy="3459059"/>
          </a:xfrm>
        </p:spPr>
        <p:txBody>
          <a:bodyPr/>
          <a:lstStyle/>
          <a:p>
            <a:pPr marL="342900" indent="-342900">
              <a:buFont typeface="Arial" panose="020B0604020202020204" pitchFamily="34" charset="0"/>
              <a:buChar char="•"/>
            </a:pPr>
            <a:r>
              <a:rPr lang="en-US" b="0" i="0" dirty="0">
                <a:effectLst/>
                <a:latin typeface="Calibri" panose="020F0502020204030204" pitchFamily="34" charset="0"/>
              </a:rPr>
              <a:t>The editing of the IB should be overseen by a medically certified practitioner. </a:t>
            </a:r>
          </a:p>
          <a:p>
            <a:pPr marL="342900" indent="-342900">
              <a:buFont typeface="Arial" panose="020B0604020202020204" pitchFamily="34" charset="0"/>
              <a:buChar char="•"/>
            </a:pPr>
            <a:r>
              <a:rPr lang="en-US" b="0" i="0" dirty="0">
                <a:effectLst/>
                <a:latin typeface="Calibri" panose="020F0502020204030204" pitchFamily="34" charset="0"/>
              </a:rPr>
              <a:t>An IB should be evaluated once a year and amended as needed in accordance with the written requirements of the sponsor. </a:t>
            </a:r>
          </a:p>
          <a:p>
            <a:pPr marL="342900" indent="-342900">
              <a:buFont typeface="Arial" panose="020B0604020202020204" pitchFamily="34" charset="0"/>
              <a:buChar char="•"/>
            </a:pPr>
            <a:r>
              <a:rPr lang="en-US" b="0" i="0" dirty="0">
                <a:solidFill>
                  <a:srgbClr val="717171"/>
                </a:solidFill>
                <a:effectLst/>
                <a:latin typeface="Calibri" panose="020F0502020204030204" pitchFamily="34" charset="0"/>
              </a:rPr>
              <a:t> </a:t>
            </a:r>
            <a:r>
              <a:rPr lang="en-US" b="0" i="0" dirty="0">
                <a:effectLst/>
                <a:latin typeface="Calibri" panose="020F0502020204030204" pitchFamily="34" charset="0"/>
              </a:rPr>
              <a:t>The sponsor guarantees that the investigators have access to an up-to-date IB while the investigators are responsible for presenting an updated copy of the IB to the necessary Institutional Review Boards (IRBs) and Independent Ethics Committees (IECs).</a:t>
            </a:r>
            <a:endParaRPr lang="en-US" dirty="0"/>
          </a:p>
        </p:txBody>
      </p:sp>
      <p:sp>
        <p:nvSpPr>
          <p:cNvPr id="4" name="Date Placeholder 3">
            <a:extLst>
              <a:ext uri="{FF2B5EF4-FFF2-40B4-BE49-F238E27FC236}">
                <a16:creationId xmlns:a16="http://schemas.microsoft.com/office/drawing/2014/main" xmlns="" id="{26747B46-B21A-4C65-59B9-1932B83AFF38}"/>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6A48F30-ED59-416C-868D-C8CD5E15EB94}" type="datetime1">
              <a:rPr lang="en-US" smtClean="0"/>
              <a:pPr>
                <a:spcAft>
                  <a:spcPts val="600"/>
                </a:spcAft>
              </a:pPr>
              <a:t>3/20/2023</a:t>
            </a:fld>
            <a:endParaRPr lang="en-US"/>
          </a:p>
        </p:txBody>
      </p:sp>
      <p:sp>
        <p:nvSpPr>
          <p:cNvPr id="5" name="Footer Placeholder 4">
            <a:extLst>
              <a:ext uri="{FF2B5EF4-FFF2-40B4-BE49-F238E27FC236}">
                <a16:creationId xmlns:a16="http://schemas.microsoft.com/office/drawing/2014/main" xmlns="" id="{96C19F1A-6433-2522-411C-161C91CB729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www.siroinstitute.com</a:t>
            </a:r>
          </a:p>
        </p:txBody>
      </p:sp>
      <p:sp>
        <p:nvSpPr>
          <p:cNvPr id="6" name="Slide Number Placeholder 5">
            <a:extLst>
              <a:ext uri="{FF2B5EF4-FFF2-40B4-BE49-F238E27FC236}">
                <a16:creationId xmlns:a16="http://schemas.microsoft.com/office/drawing/2014/main" xmlns="" id="{5F02F2CA-38C3-5EE5-E84A-5921DB016CF0}"/>
              </a:ext>
            </a:extLst>
          </p:cNvPr>
          <p:cNvSpPr>
            <a:spLocks noGrp="1"/>
          </p:cNvSpPr>
          <p:nvPr>
            <p:ph type="sldNum" sz="quarter" idx="12"/>
          </p:nvPr>
        </p:nvSpPr>
        <p:spPr>
          <a:xfrm>
            <a:off x="11353800" y="6318446"/>
            <a:ext cx="615696" cy="365125"/>
          </a:xfrm>
        </p:spPr>
        <p:txBody>
          <a:bodyPr>
            <a:normAutofit/>
          </a:bodyPr>
          <a:lstStyle/>
          <a:p>
            <a:pPr>
              <a:spcAft>
                <a:spcPts val="600"/>
              </a:spcAft>
            </a:pPr>
            <a:fld id="{5A33CB2A-1702-4C1D-9CC4-8D472D39F19E}" type="slidenum">
              <a:rPr lang="en-US" smtClean="0"/>
              <a:pPr>
                <a:spcAft>
                  <a:spcPts val="600"/>
                </a:spcAft>
              </a:pPr>
              <a:t>8</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xmlns="" id="{8DC68885-C6F3-71BC-8CCC-0C56CC336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80" y="5894509"/>
            <a:ext cx="1747360" cy="963491"/>
          </a:xfrm>
          <a:prstGeom prst="rect">
            <a:avLst/>
          </a:prstGeom>
        </p:spPr>
      </p:pic>
    </p:spTree>
    <p:extLst>
      <p:ext uri="{BB962C8B-B14F-4D97-AF65-F5344CB8AC3E}">
        <p14:creationId xmlns:p14="http://schemas.microsoft.com/office/powerpoint/2010/main" xmlns="" val="240404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2363"/>
            <a:ext cx="8573588" cy="1555523"/>
          </a:xfrm>
        </p:spPr>
        <p:txBody>
          <a:bodyPr/>
          <a:lstStyle/>
          <a:p>
            <a:r>
              <a:rPr lang="en-US" dirty="0" smtClean="0"/>
              <a:t>Regulatory Guidance On Structure And Content</a:t>
            </a:r>
            <a:endParaRPr lang="en-US" dirty="0"/>
          </a:p>
        </p:txBody>
      </p:sp>
      <p:sp>
        <p:nvSpPr>
          <p:cNvPr id="3" name="Subtitle 2"/>
          <p:cNvSpPr>
            <a:spLocks noGrp="1"/>
          </p:cNvSpPr>
          <p:nvPr>
            <p:ph type="subTitle" idx="1"/>
          </p:nvPr>
        </p:nvSpPr>
        <p:spPr/>
        <p:style>
          <a:lnRef idx="3">
            <a:schemeClr val="lt1"/>
          </a:lnRef>
          <a:fillRef idx="1">
            <a:schemeClr val="accent2"/>
          </a:fillRef>
          <a:effectRef idx="1">
            <a:schemeClr val="accent2"/>
          </a:effectRef>
          <a:fontRef idx="minor">
            <a:schemeClr val="lt1"/>
          </a:fontRef>
        </p:style>
        <p:txBody>
          <a:bodyPr/>
          <a:lstStyle/>
          <a:p>
            <a:r>
              <a:rPr lang="en-US" dirty="0" smtClean="0"/>
              <a:t>Section 7 of ICH E6 provides what is essentially a table of contents that is almost always used unchanged</a:t>
            </a:r>
          </a:p>
          <a:p>
            <a:endParaRPr lang="en-US" dirty="0"/>
          </a:p>
        </p:txBody>
      </p:sp>
      <p:sp>
        <p:nvSpPr>
          <p:cNvPr id="4" name="Date Placeholder 3"/>
          <p:cNvSpPr>
            <a:spLocks noGrp="1"/>
          </p:cNvSpPr>
          <p:nvPr>
            <p:ph type="dt" sz="half" idx="10"/>
          </p:nvPr>
        </p:nvSpPr>
        <p:spPr/>
        <p:txBody>
          <a:bodyPr/>
          <a:lstStyle/>
          <a:p>
            <a:fld id="{F5591DA7-2473-4D3E-8F7D-1BBF9F0E089B}" type="datetime1">
              <a:rPr lang="en-US" smtClean="0"/>
              <a:pPr/>
              <a:t>3/20/2023</a:t>
            </a:fld>
            <a:endParaRPr lang="en-US"/>
          </a:p>
        </p:txBody>
      </p:sp>
      <p:sp>
        <p:nvSpPr>
          <p:cNvPr id="5" name="Footer Placeholder 4"/>
          <p:cNvSpPr>
            <a:spLocks noGrp="1"/>
          </p:cNvSpPr>
          <p:nvPr>
            <p:ph type="ftr" sz="quarter" idx="11"/>
          </p:nvPr>
        </p:nvSpPr>
        <p:spPr/>
        <p:txBody>
          <a:bodyPr/>
          <a:lstStyle/>
          <a:p>
            <a:r>
              <a:rPr lang="en-US" smtClean="0"/>
              <a:t>www.siroinstitute.com</a:t>
            </a:r>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pPr/>
              <a:t>9</a:t>
            </a:fld>
            <a:endParaRPr lang="en-US"/>
          </a:p>
        </p:txBody>
      </p:sp>
    </p:spTree>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627</Words>
  <Application>Microsoft Office PowerPoint</Application>
  <PresentationFormat>Custom</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SwellVTI</vt:lpstr>
      <vt:lpstr>Writing Investigator’s Brochure</vt:lpstr>
      <vt:lpstr>Content</vt:lpstr>
      <vt:lpstr>Introduction</vt:lpstr>
      <vt:lpstr>Purpose of Investigator Brochure (IB)</vt:lpstr>
      <vt:lpstr>Requirements when writing an IB </vt:lpstr>
      <vt:lpstr>General Consideration of IB</vt:lpstr>
      <vt:lpstr>Contents of IB</vt:lpstr>
      <vt:lpstr>Updating the IB </vt:lpstr>
      <vt:lpstr>Regulatory Guidance On Structure And Content</vt:lpstr>
      <vt:lpstr>A Summary For Investigators And But For Other Stakeholders Also</vt:lpstr>
      <vt:lpstr>Challenges For Medical Writers</vt:lpstr>
      <vt:lpstr>Challenges For Medical Writers (Contd.)</vt:lpstr>
      <vt:lpstr>Project Management Aspect</vt:lpstr>
      <vt:lpstr>Conclusion </vt:lpstr>
      <vt:lpstr>References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Investigator’s Brochure</dc:title>
  <dc:creator>Aarti Yadgire</dc:creator>
  <cp:lastModifiedBy>rajes</cp:lastModifiedBy>
  <cp:revision>18</cp:revision>
  <dcterms:created xsi:type="dcterms:W3CDTF">2023-03-19T10:19:02Z</dcterms:created>
  <dcterms:modified xsi:type="dcterms:W3CDTF">2023-03-20T15:24:18Z</dcterms:modified>
</cp:coreProperties>
</file>