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35700-0C96-4CA0-954B-55385DD62A0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91D1-E02F-43CC-BE47-A055FDE30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8089-7A06-6FAA-FCDD-8A328290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5EAA-4979-142B-8C9A-C9CC91EA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F195-4226-052B-336C-A8C8BC8A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3FD-DCD7-46C3-9C87-CD23F327C7D5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ABC7-6D2F-E0BC-1DA8-D9D83777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707F-269C-341A-4164-30A2905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7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1161-BE85-CC52-4BDC-C348784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86CA2-76F9-E694-6D93-B298CFB9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347F-AE20-F510-3307-72E0B44F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1C0-6E5F-4AEC-9999-C8F31C8B8692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E4D1-3E34-CBCC-AFF1-8AA112CB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D067-F546-691F-0B21-FB88D56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D499A-1D8B-4B6C-AC63-C08627952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600B-B8B6-276E-0715-60A3B5FE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3679-DD03-5AC9-DE05-F9466B6C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F07D-CD00-4512-906D-599AD2D09830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DC34-A07F-5223-17AC-4BDAE667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9765-2B60-A771-C9E2-E989D6A1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7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B61D-1E84-88DC-C272-058B4526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E8A8-71E6-C662-BC20-75A1F3DF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9F66-D106-50C1-2413-4BC1C507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678D-35FA-414D-9BA8-EF282A92B2ED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F7FF-B612-A568-07AA-9E26EE3C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FB29-B4B8-28E6-B493-A080087A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578C-ED1B-2B88-696D-2599E1B4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0BE0-C097-7846-CC3C-9EB3CF12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C768-F776-3AAF-AD66-A2501A1E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7B56-1468-4DBA-BA28-73D19F142E0C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784E-8B22-7660-6F7F-D408C3B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1981-D0F1-B39B-59A0-EE65A1A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0276-BBC5-9CEA-7819-F70FF3B1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5772-3ECD-5827-8C81-9072BE40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D8F5-8A37-D44A-AC93-BCED973A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58668-D6D3-DF81-CA38-2974826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538-B53B-45B2-B5FD-863DF3558C2A}" type="datetime1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C670-6619-AB2A-B8E1-EF6B5E6A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F3211-9408-A5BF-995A-43F3C46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8A8D-8260-761A-8DD8-CC486ED8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FBF2-29BF-F8E9-781C-794E9AC4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C439F-DA2F-D0B9-9B30-1CD1F7518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FE7F-2967-90B3-7D8D-676B1D4B5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53A64-7814-E246-8816-1DFAF209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5E22C-49FC-915B-94E4-648F19B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E6B4-EC20-49FD-896E-05E9D4ECB40A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2E8A-B312-4DC0-E574-21492BE6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D3629-49B3-B17D-8450-2E879B7A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730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D680-4E74-8B46-10A8-7C283B1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CF5E-6E1E-7573-3E01-C1BDCC9C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C9E-A7BC-4BA2-B7ED-5F515B1D59AC}" type="datetime1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88C-E650-5F1F-5998-903CD008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0E21F-B332-50F7-3F3D-76A9F6B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F88A2-682E-3167-4A5C-3A9BBA35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013-98BA-4CB5-8141-35B510CF732B}" type="datetime1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9FDF7-2FD6-9658-1197-8FFE188A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9A864-4E2A-6486-A11F-4A8F6D93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A3F0-4D6F-11CD-7EF4-6D5D850F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7A15-8951-D30C-8C1A-DB623029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F198-653D-1B78-3766-E4B64788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C1677-F777-19CC-0A3F-88854B21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22A5-58B9-42ED-B6B9-D521EA0284B2}" type="datetime1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5805-D321-9E13-3E71-E90A7CCC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2993-6216-19C2-4AB8-62C54EEC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D7D6-0393-AEF3-55D7-14A74A99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D8930-9B0A-502A-1C1C-07F3BB89F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F90BE-89BD-95CB-CB41-9BA40E1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3481-40B5-4FCC-C5EB-87BB7377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BC50-124E-450E-A7A9-14B694B83FBD}" type="datetime1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4C5B-9A7A-04C6-44F2-9E1A147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C6EF-4AE5-A1DE-77C3-B8C06B12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8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0985-1F38-08D8-014B-414AFC21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6221-C5EA-9470-407A-950F7935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6986-D50A-5B58-0B34-EAA4496C9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E6B4-EC20-49FD-896E-05E9D4ECB40A}" type="datetime1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951A-A338-4775-05E9-3BDF086E2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055F-7D9C-7818-4DEE-E5FE083CE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2759-37F4-42D9-94C8-AE44037FF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ProvidedDocs/46/NCT03653546/Prot_000.pdf" TargetMode="External"/><Relationship Id="rId2" Type="http://schemas.openxmlformats.org/officeDocument/2006/relationships/hyperlink" Target="https://protocolbuilderpro.com/6-key-elements-to-writing-a-strong-clinical-trial-protocol-synop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5B25-4287-D69B-979B-38E2FABC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2387600"/>
            <a:ext cx="9250680" cy="589280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Writing Synopsis for Clinical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9BB-54D2-FB8F-4EDE-7A0CE87B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840" y="3175000"/>
            <a:ext cx="9890760" cy="1808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by:- Aarti Yadgire</a:t>
            </a:r>
          </a:p>
          <a:p>
            <a:pPr marL="0" indent="0">
              <a:buNone/>
            </a:pPr>
            <a:r>
              <a:rPr lang="en-IN" dirty="0"/>
              <a:t>                          </a:t>
            </a:r>
            <a:r>
              <a:rPr lang="en-IN" dirty="0" err="1"/>
              <a:t>Sonal</a:t>
            </a:r>
            <a:r>
              <a:rPr lang="en-IN" dirty="0"/>
              <a:t> </a:t>
            </a:r>
            <a:r>
              <a:rPr lang="en-IN" dirty="0" err="1"/>
              <a:t>Takarkhede</a:t>
            </a: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AB41AB-F329-D719-E36C-DCE2C00D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C07-6625-4D1A-8911-1262D65D6668}" type="datetime1">
              <a:rPr lang="en-IN" smtClean="0"/>
              <a:t>11-02-2023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9845-AF61-A785-2B11-1E236F9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E4428-1071-2900-3BF3-3872A36A7A73}"/>
              </a:ext>
            </a:extLst>
          </p:cNvPr>
          <p:cNvSpPr txBox="1"/>
          <p:nvPr/>
        </p:nvSpPr>
        <p:spPr>
          <a:xfrm>
            <a:off x="2090420" y="6426835"/>
            <a:ext cx="568198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E7A27B-DC4B-CA7F-B2F2-818D34BD6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577840"/>
            <a:ext cx="2722880" cy="13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9307-066D-5F5B-6D8E-D20662E7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839"/>
            <a:ext cx="10515600" cy="3139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Thank you!!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2377389-27EA-CA5C-591C-EA0538F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F353-815F-4B91-B39D-006B917B1D79}" type="datetime1">
              <a:rPr lang="en-IN" smtClean="0"/>
              <a:t>11-02-2023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6A119B-F71E-46E4-7BFE-F857F3EE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00423-9616-EEEF-8D61-C0EFCA1531BE}"/>
              </a:ext>
            </a:extLst>
          </p:cNvPr>
          <p:cNvSpPr txBox="1"/>
          <p:nvPr/>
        </p:nvSpPr>
        <p:spPr>
          <a:xfrm>
            <a:off x="2461260" y="6538912"/>
            <a:ext cx="572008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36D6F1-2AA0-E1D2-3D05-281CA3AE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577840"/>
            <a:ext cx="2722880" cy="13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5E09-CDF5-907D-FEF5-5E42D99A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34C3-B8E9-CF25-38C6-13556776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/>
          <a:lstStyle/>
          <a:p>
            <a:r>
              <a:rPr lang="en-IN" dirty="0"/>
              <a:t>Synopsis</a:t>
            </a:r>
          </a:p>
          <a:p>
            <a:r>
              <a:rPr lang="en-IN" dirty="0"/>
              <a:t>Purpose of writing a synopsis</a:t>
            </a:r>
          </a:p>
          <a:p>
            <a:r>
              <a:rPr lang="en-IN" dirty="0"/>
              <a:t>Steps for writing a synopsis</a:t>
            </a:r>
          </a:p>
          <a:p>
            <a:r>
              <a:rPr lang="en-IN" dirty="0"/>
              <a:t>Contents of a clinical trial Synopsis</a:t>
            </a:r>
          </a:p>
          <a:p>
            <a:r>
              <a:rPr lang="en-IN" dirty="0"/>
              <a:t>Key elements to writing a good synopsis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BDA6AD-405F-9065-3EBF-F1448BF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921-CCF0-439B-97F6-901E01E4AD0E}" type="datetime1">
              <a:rPr lang="en-IN" smtClean="0"/>
              <a:t>11-02-2023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49AED0E-EFF4-7A4C-43AF-DAC8162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3EE0A-3C40-8804-FCD6-36B3216E676E}"/>
              </a:ext>
            </a:extLst>
          </p:cNvPr>
          <p:cNvSpPr txBox="1"/>
          <p:nvPr/>
        </p:nvSpPr>
        <p:spPr>
          <a:xfrm>
            <a:off x="2209800" y="6362462"/>
            <a:ext cx="532384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</a:t>
            </a:r>
            <a:r>
              <a:rPr lang="en-IN" sz="1800" dirty="0"/>
              <a:t>.</a:t>
            </a:r>
            <a:r>
              <a:rPr lang="en-IN" sz="1400" dirty="0"/>
              <a:t>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B1F42-020B-26A7-7D62-551C934B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4DDE9-E3A4-E761-191E-39689006B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158240"/>
            <a:ext cx="4732972" cy="28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DA24-4C27-0C2F-0059-601F4BBC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274320"/>
            <a:ext cx="10185400" cy="1375728"/>
          </a:xfrm>
        </p:spPr>
        <p:txBody>
          <a:bodyPr>
            <a:normAutofit/>
          </a:bodyPr>
          <a:lstStyle/>
          <a:p>
            <a:r>
              <a:rPr lang="en-IN" sz="3600" b="1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2554-23FF-526F-86ED-B2AABC4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605280"/>
            <a:ext cx="8930640" cy="457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Synopsis is a brief overview prepared at the conclusion of a clinical trial as a part of a regulatory submission, which summarises the study plan and results.</a:t>
            </a:r>
          </a:p>
          <a:p>
            <a:endParaRPr lang="en-IN" sz="2400" dirty="0"/>
          </a:p>
          <a:p>
            <a:r>
              <a:rPr lang="en-IN" sz="2400" dirty="0"/>
              <a:t>It is like an outline or a blueprint of entire research process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It is written at the beginning of a research, before the research actually begins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344E-4E2E-694D-216F-4BBAF800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CB5-8059-4DE1-BF0B-D7A1B12B6FAE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040809-AF6B-18C9-79C2-C829273C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BA5AE-52B6-950C-1F76-291F7BD80C82}"/>
              </a:ext>
            </a:extLst>
          </p:cNvPr>
          <p:cNvSpPr txBox="1"/>
          <p:nvPr/>
        </p:nvSpPr>
        <p:spPr>
          <a:xfrm>
            <a:off x="2448560" y="6429791"/>
            <a:ext cx="547624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C6F9F-4B7F-5FFE-AB4B-BF106F7E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619E-98B4-A9F8-51F8-75E03CE4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Purpose of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60C-83B6-EB61-947C-E8EA6718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574800"/>
            <a:ext cx="10347960" cy="4602163"/>
          </a:xfrm>
        </p:spPr>
        <p:txBody>
          <a:bodyPr>
            <a:normAutofit/>
          </a:bodyPr>
          <a:lstStyle/>
          <a:p>
            <a:r>
              <a:rPr lang="en-IN" sz="2400" dirty="0"/>
              <a:t>It describes what the researcher intends to do, why and how.</a:t>
            </a:r>
          </a:p>
          <a:p>
            <a:endParaRPr lang="en-IN" sz="2400" dirty="0"/>
          </a:p>
          <a:p>
            <a:r>
              <a:rPr lang="en-IN" sz="2400" dirty="0"/>
              <a:t>It provides a reader/reviewers a summary of the whole project</a:t>
            </a:r>
          </a:p>
          <a:p>
            <a:endParaRPr lang="en-IN" sz="2400" dirty="0"/>
          </a:p>
          <a:p>
            <a:r>
              <a:rPr lang="en-IN" sz="2400" dirty="0"/>
              <a:t>To get ethical clearance</a:t>
            </a:r>
          </a:p>
          <a:p>
            <a:endParaRPr lang="en-IN" sz="2400" dirty="0"/>
          </a:p>
          <a:p>
            <a:r>
              <a:rPr lang="en-IN" sz="2400" dirty="0"/>
              <a:t>It is precise in length , but include all major points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To provide a detailed description of the proposed research/project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C7807-1E0F-24B1-B490-14073A80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760" y="6435527"/>
            <a:ext cx="2743200" cy="365125"/>
          </a:xfrm>
        </p:spPr>
        <p:txBody>
          <a:bodyPr/>
          <a:lstStyle/>
          <a:p>
            <a:fld id="{AE7E036E-4A6A-4890-9C7D-262D4E44B260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15D38E-D504-D755-2731-AFE72A67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A2B3F-28B6-BB45-9274-B91B0B5E8D27}"/>
              </a:ext>
            </a:extLst>
          </p:cNvPr>
          <p:cNvSpPr txBox="1"/>
          <p:nvPr/>
        </p:nvSpPr>
        <p:spPr>
          <a:xfrm>
            <a:off x="2118360" y="6464200"/>
            <a:ext cx="567944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B27D1-6B19-4831-C490-F4D5B472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F9FB-97F0-2619-3A51-DA9EA85A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96240"/>
            <a:ext cx="10530840" cy="1294448"/>
          </a:xfrm>
        </p:spPr>
        <p:txBody>
          <a:bodyPr>
            <a:normAutofit/>
          </a:bodyPr>
          <a:lstStyle/>
          <a:p>
            <a:r>
              <a:rPr lang="en-IN" sz="3600" b="1" dirty="0"/>
              <a:t>Steps of writing a Research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6EEC-95E6-4AAD-8120-09C2CE85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10677"/>
            <a:ext cx="10287000" cy="47037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Title page</a:t>
            </a:r>
          </a:p>
          <a:p>
            <a:endParaRPr lang="en-IN" dirty="0"/>
          </a:p>
          <a:p>
            <a:r>
              <a:rPr lang="en-IN" dirty="0"/>
              <a:t>Introduction</a:t>
            </a:r>
          </a:p>
          <a:p>
            <a:endParaRPr lang="en-IN" dirty="0"/>
          </a:p>
          <a:p>
            <a:r>
              <a:rPr lang="en-IN" dirty="0"/>
              <a:t>Background </a:t>
            </a:r>
          </a:p>
          <a:p>
            <a:endParaRPr lang="en-IN" dirty="0"/>
          </a:p>
          <a:p>
            <a:r>
              <a:rPr lang="en-IN" dirty="0"/>
              <a:t>Emergence of the problem</a:t>
            </a:r>
          </a:p>
          <a:p>
            <a:endParaRPr lang="en-IN" dirty="0"/>
          </a:p>
          <a:p>
            <a:r>
              <a:rPr lang="en-IN" dirty="0"/>
              <a:t>Justification of the problem</a:t>
            </a:r>
          </a:p>
          <a:p>
            <a:endParaRPr lang="en-IN" dirty="0"/>
          </a:p>
          <a:p>
            <a:r>
              <a:rPr lang="en-IN" dirty="0"/>
              <a:t>Literature review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Research questions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44F66-CED3-BE1A-5CF5-A3F041D6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69FC-1D15-4A6A-813A-36055FFE139B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F1E220-46F5-5E22-F3A0-D00BA30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EF62B-2B0C-80D5-DFAB-D7177C9F168C}"/>
              </a:ext>
            </a:extLst>
          </p:cNvPr>
          <p:cNvSpPr txBox="1"/>
          <p:nvPr/>
        </p:nvSpPr>
        <p:spPr>
          <a:xfrm>
            <a:off x="2533650" y="6413698"/>
            <a:ext cx="547624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23480-DB90-7997-77F4-043F5489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963C-B411-E941-F1D1-FAEA6E3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Contents of the clinical trial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DDC5-4567-F3BC-1114-B61FE841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300480"/>
            <a:ext cx="10419080" cy="4876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Name of sponsor</a:t>
            </a:r>
          </a:p>
          <a:p>
            <a:endParaRPr lang="en-IN" sz="2400" dirty="0"/>
          </a:p>
          <a:p>
            <a:r>
              <a:rPr lang="en-IN" sz="2400" dirty="0"/>
              <a:t>Title of protocol</a:t>
            </a:r>
          </a:p>
          <a:p>
            <a:endParaRPr lang="en-IN" sz="2400" dirty="0"/>
          </a:p>
          <a:p>
            <a:r>
              <a:rPr lang="en-IN" sz="2400" dirty="0"/>
              <a:t>Compound name </a:t>
            </a:r>
          </a:p>
          <a:p>
            <a:endParaRPr lang="en-IN" sz="2400" dirty="0"/>
          </a:p>
          <a:p>
            <a:r>
              <a:rPr lang="en-IN" sz="2400" dirty="0"/>
              <a:t>Study phase</a:t>
            </a:r>
          </a:p>
          <a:p>
            <a:endParaRPr lang="en-IN" sz="2400" dirty="0"/>
          </a:p>
          <a:p>
            <a:r>
              <a:rPr lang="en-IN" sz="2400" dirty="0"/>
              <a:t>Study design</a:t>
            </a:r>
          </a:p>
          <a:p>
            <a:endParaRPr lang="en-IN" sz="2400" dirty="0"/>
          </a:p>
          <a:p>
            <a:r>
              <a:rPr lang="en-IN" sz="2400" dirty="0"/>
              <a:t>Primary and secondary objective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Subject population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91014-F58C-6120-5D07-AFBEA615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801-7726-4BD3-8458-336D6C30235A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8369A7-E86B-7AE2-0FE7-08E731F6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7A6CB-016A-45E3-872B-14C43154210C}"/>
              </a:ext>
            </a:extLst>
          </p:cNvPr>
          <p:cNvSpPr txBox="1"/>
          <p:nvPr/>
        </p:nvSpPr>
        <p:spPr>
          <a:xfrm>
            <a:off x="2369820" y="6457950"/>
            <a:ext cx="575056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B7626-79D5-A0EF-48D7-A1B67A56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B5A5-227F-FAC6-05CA-6AFACA6E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Contents of the clinical trial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6DA7-86B6-BA67-0F35-236B8742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1690688"/>
            <a:ext cx="10215880" cy="4486275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Number of subjects and sites</a:t>
            </a:r>
          </a:p>
          <a:p>
            <a:endParaRPr lang="en-IN" dirty="0"/>
          </a:p>
          <a:p>
            <a:r>
              <a:rPr lang="en-IN" dirty="0"/>
              <a:t>Dose level</a:t>
            </a:r>
          </a:p>
          <a:p>
            <a:endParaRPr lang="en-IN" dirty="0"/>
          </a:p>
          <a:p>
            <a:r>
              <a:rPr lang="en-IN" dirty="0"/>
              <a:t>Route of administration</a:t>
            </a:r>
          </a:p>
          <a:p>
            <a:endParaRPr lang="en-IN" dirty="0"/>
          </a:p>
          <a:p>
            <a:r>
              <a:rPr lang="en-IN" dirty="0"/>
              <a:t>Duration of treatment </a:t>
            </a:r>
          </a:p>
          <a:p>
            <a:endParaRPr lang="en-IN" dirty="0"/>
          </a:p>
          <a:p>
            <a:r>
              <a:rPr lang="en-IN" dirty="0"/>
              <a:t>Schedule of assessment</a:t>
            </a:r>
          </a:p>
          <a:p>
            <a:endParaRPr lang="en-IN" dirty="0"/>
          </a:p>
          <a:p>
            <a:r>
              <a:rPr lang="en-IN" dirty="0"/>
              <a:t>Inclusion and Exclusion criteria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Statistical consideration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09EA3-7FDD-BC2D-823B-5193F99D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33A-7AF7-4198-868C-D012E7E414A9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0CFAE-88FF-5298-1B49-1FCB8A65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DA387-A92A-F557-37E7-913214312AF7}"/>
              </a:ext>
            </a:extLst>
          </p:cNvPr>
          <p:cNvSpPr txBox="1"/>
          <p:nvPr/>
        </p:nvSpPr>
        <p:spPr>
          <a:xfrm>
            <a:off x="2524760" y="6492875"/>
            <a:ext cx="567944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885FE-D3CF-D8A3-461B-3921398D6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C3FB-EDDA-A138-FFA1-DC0906DF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Key elements to writing a good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BB50-FA4B-0D72-9951-EBFE8C59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i="0" dirty="0">
                <a:effectLst/>
              </a:rPr>
              <a:t>Design a study to achieve your goals</a:t>
            </a:r>
          </a:p>
          <a:p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Connect your endpoints to the objectives</a:t>
            </a:r>
          </a:p>
          <a:p>
            <a:endParaRPr lang="en-US" sz="2400" b="0" i="0" dirty="0">
              <a:effectLst/>
            </a:endParaRPr>
          </a:p>
          <a:p>
            <a:r>
              <a:rPr lang="en-IN" sz="2400" b="0" i="0" dirty="0">
                <a:effectLst/>
              </a:rPr>
              <a:t>Define measurable objectives</a:t>
            </a:r>
          </a:p>
          <a:p>
            <a:endParaRPr lang="en-IN" sz="2400" b="0" i="0" dirty="0">
              <a:effectLst/>
            </a:endParaRPr>
          </a:p>
          <a:p>
            <a:r>
              <a:rPr lang="en-IN" sz="2400" b="0" i="0" dirty="0">
                <a:effectLst/>
              </a:rPr>
              <a:t>Develop a hypothesis</a:t>
            </a:r>
          </a:p>
          <a:p>
            <a:endParaRPr lang="en-IN" sz="2400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Start with a clear research question</a:t>
            </a:r>
          </a:p>
          <a:p>
            <a:pPr marL="0" indent="0" algn="l" fontAlgn="base">
              <a:buNone/>
            </a:pPr>
            <a:endParaRPr lang="en-US" sz="2400" b="0" i="0" dirty="0">
              <a:effectLst/>
            </a:endParaRPr>
          </a:p>
          <a:p>
            <a:pPr fontAlgn="base"/>
            <a:r>
              <a:rPr lang="en-IN" sz="2400" b="0" i="0" dirty="0">
                <a:effectLst/>
              </a:rPr>
              <a:t>Know your study population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18B04-06D9-2F3F-24DC-9A146A70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164-2318-48E8-A6BB-F042F2EF35FE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3BB53A-BAA4-11C7-5A8B-1AD42E4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4CA8B-B558-D2B8-65D3-A384C5B11343}"/>
              </a:ext>
            </a:extLst>
          </p:cNvPr>
          <p:cNvSpPr txBox="1"/>
          <p:nvPr/>
        </p:nvSpPr>
        <p:spPr>
          <a:xfrm>
            <a:off x="2313940" y="6492875"/>
            <a:ext cx="580136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7392D-C4FD-F9C6-AB0C-A4344A25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D0F1-E3A7-B117-2AF9-15E115C9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B190-878C-11D9-91EE-BCA990E6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https://protocolbuilderpro.com/6-key-elements-to-writing-a-strong-clinical-trial-protocol-synopsis/</a:t>
            </a:r>
            <a:endParaRPr lang="en-IN" dirty="0"/>
          </a:p>
          <a:p>
            <a:r>
              <a:rPr lang="en-IN" dirty="0">
                <a:hlinkClick r:id="rId3"/>
              </a:rPr>
              <a:t>https://clinicaltrials.gov/ProvidedDocs/46/NCT03653546/Prot_000.pdf</a:t>
            </a:r>
            <a:endParaRPr lang="en-IN" dirty="0"/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A60CA-8948-E181-34C9-CCCE1F84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71CA-1844-419B-B1D5-0F942648062E}" type="datetime1">
              <a:rPr lang="en-IN" smtClean="0"/>
              <a:t>11-02-2023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AB5758-0B19-41D8-0374-0F6AF55C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2759-37F4-42D9-94C8-AE44037FF746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582E-0D91-2513-703D-CAA80C4690F4}"/>
              </a:ext>
            </a:extLst>
          </p:cNvPr>
          <p:cNvSpPr txBox="1"/>
          <p:nvPr/>
        </p:nvSpPr>
        <p:spPr>
          <a:xfrm>
            <a:off x="2512060" y="6492875"/>
            <a:ext cx="560832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Siro Clinical Research Institute                             www.siroinstitute.com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F754F-C470-629F-BFB0-3298AFC80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5770880"/>
            <a:ext cx="2600960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400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Writing Synopsis for Clinical Trial</vt:lpstr>
      <vt:lpstr>Content</vt:lpstr>
      <vt:lpstr>Synopsis</vt:lpstr>
      <vt:lpstr>Purpose of synopsis</vt:lpstr>
      <vt:lpstr>Steps of writing a Research Synopsis</vt:lpstr>
      <vt:lpstr>Contents of the clinical trial synopsis</vt:lpstr>
      <vt:lpstr>Contents of the clinical trial synopsis</vt:lpstr>
      <vt:lpstr>Key elements to writing a good synopsis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Synopsis for Clinical Trial</dc:title>
  <dc:creator>Aarti Yadgire</dc:creator>
  <cp:lastModifiedBy>Aarti Yadgire</cp:lastModifiedBy>
  <cp:revision>2</cp:revision>
  <dcterms:created xsi:type="dcterms:W3CDTF">2023-02-11T12:14:28Z</dcterms:created>
  <dcterms:modified xsi:type="dcterms:W3CDTF">2023-02-11T15:23:19Z</dcterms:modified>
</cp:coreProperties>
</file>