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F277DC8-BB5C-4DCE-AE51-4AA49B33FD78}" type="datetimeFigureOut">
              <a:rPr lang="en-IN" smtClean="0"/>
              <a:t>22-09-2022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7A8C37D0-4173-4418-B797-CC9097D7B971}" type="slidenum">
              <a:rPr lang="en-IN" smtClean="0"/>
              <a:t>‹#›</a:t>
            </a:fld>
            <a:endParaRPr lang="en-IN"/>
          </a:p>
        </p:txBody>
      </p:sp>
    </p:spTree>
    <p:extLst>
      <p:ext uri="{BB962C8B-B14F-4D97-AF65-F5344CB8AC3E}">
        <p14:creationId xmlns:p14="http://schemas.microsoft.com/office/powerpoint/2010/main" val="753869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277DC8-BB5C-4DCE-AE51-4AA49B33FD78}" type="datetimeFigureOut">
              <a:rPr lang="en-IN" smtClean="0"/>
              <a:t>22-09-2022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8C37D0-4173-4418-B797-CC9097D7B971}" type="slidenum">
              <a:rPr lang="en-IN" smtClean="0"/>
              <a:t>‹#›</a:t>
            </a:fld>
            <a:endParaRPr lang="en-IN"/>
          </a:p>
        </p:txBody>
      </p:sp>
    </p:spTree>
    <p:extLst>
      <p:ext uri="{BB962C8B-B14F-4D97-AF65-F5344CB8AC3E}">
        <p14:creationId xmlns:p14="http://schemas.microsoft.com/office/powerpoint/2010/main" val="140353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F277DC8-BB5C-4DCE-AE51-4AA49B33FD78}" type="datetimeFigureOut">
              <a:rPr lang="en-IN" smtClean="0"/>
              <a:t>22-09-2022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7A8C37D0-4173-4418-B797-CC9097D7B971}" type="slidenum">
              <a:rPr lang="en-IN" smtClean="0"/>
              <a:t>‹#›</a:t>
            </a:fld>
            <a:endParaRPr lang="en-IN"/>
          </a:p>
        </p:txBody>
      </p:sp>
    </p:spTree>
    <p:extLst>
      <p:ext uri="{BB962C8B-B14F-4D97-AF65-F5344CB8AC3E}">
        <p14:creationId xmlns:p14="http://schemas.microsoft.com/office/powerpoint/2010/main" val="2219197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F277DC8-BB5C-4DCE-AE51-4AA49B33FD78}" type="datetimeFigureOut">
              <a:rPr lang="en-IN" smtClean="0"/>
              <a:t>22-09-2022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7A8C37D0-4173-4418-B797-CC9097D7B971}"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55818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F277DC8-BB5C-4DCE-AE51-4AA49B33FD78}" type="datetimeFigureOut">
              <a:rPr lang="en-IN" smtClean="0"/>
              <a:t>22-09-2022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7A8C37D0-4173-4418-B797-CC9097D7B971}" type="slidenum">
              <a:rPr lang="en-IN" smtClean="0"/>
              <a:t>‹#›</a:t>
            </a:fld>
            <a:endParaRPr lang="en-IN"/>
          </a:p>
        </p:txBody>
      </p:sp>
    </p:spTree>
    <p:extLst>
      <p:ext uri="{BB962C8B-B14F-4D97-AF65-F5344CB8AC3E}">
        <p14:creationId xmlns:p14="http://schemas.microsoft.com/office/powerpoint/2010/main" val="85047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277DC8-BB5C-4DCE-AE51-4AA49B33FD78}" type="datetimeFigureOut">
              <a:rPr lang="en-IN" smtClean="0"/>
              <a:t>22-09-2022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8C37D0-4173-4418-B797-CC9097D7B971}" type="slidenum">
              <a:rPr lang="en-IN" smtClean="0"/>
              <a:t>‹#›</a:t>
            </a:fld>
            <a:endParaRPr lang="en-IN"/>
          </a:p>
        </p:txBody>
      </p:sp>
    </p:spTree>
    <p:extLst>
      <p:ext uri="{BB962C8B-B14F-4D97-AF65-F5344CB8AC3E}">
        <p14:creationId xmlns:p14="http://schemas.microsoft.com/office/powerpoint/2010/main" val="788072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277DC8-BB5C-4DCE-AE51-4AA49B33FD78}" type="datetimeFigureOut">
              <a:rPr lang="en-IN" smtClean="0"/>
              <a:t>22-09-2022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8C37D0-4173-4418-B797-CC9097D7B971}" type="slidenum">
              <a:rPr lang="en-IN" smtClean="0"/>
              <a:t>‹#›</a:t>
            </a:fld>
            <a:endParaRPr lang="en-IN"/>
          </a:p>
        </p:txBody>
      </p:sp>
    </p:spTree>
    <p:extLst>
      <p:ext uri="{BB962C8B-B14F-4D97-AF65-F5344CB8AC3E}">
        <p14:creationId xmlns:p14="http://schemas.microsoft.com/office/powerpoint/2010/main" val="4018317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277DC8-BB5C-4DCE-AE51-4AA49B33FD78}"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8C37D0-4173-4418-B797-CC9097D7B971}" type="slidenum">
              <a:rPr lang="en-IN" smtClean="0"/>
              <a:t>‹#›</a:t>
            </a:fld>
            <a:endParaRPr lang="en-IN"/>
          </a:p>
        </p:txBody>
      </p:sp>
    </p:spTree>
    <p:extLst>
      <p:ext uri="{BB962C8B-B14F-4D97-AF65-F5344CB8AC3E}">
        <p14:creationId xmlns:p14="http://schemas.microsoft.com/office/powerpoint/2010/main" val="340278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F277DC8-BB5C-4DCE-AE51-4AA49B33FD78}" type="datetimeFigureOut">
              <a:rPr lang="en-IN" smtClean="0"/>
              <a:t>22-09-2022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7A8C37D0-4173-4418-B797-CC9097D7B971}" type="slidenum">
              <a:rPr lang="en-IN" smtClean="0"/>
              <a:t>‹#›</a:t>
            </a:fld>
            <a:endParaRPr lang="en-IN"/>
          </a:p>
        </p:txBody>
      </p:sp>
    </p:spTree>
    <p:extLst>
      <p:ext uri="{BB962C8B-B14F-4D97-AF65-F5344CB8AC3E}">
        <p14:creationId xmlns:p14="http://schemas.microsoft.com/office/powerpoint/2010/main" val="45569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277DC8-BB5C-4DCE-AE51-4AA49B33FD78}"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8C37D0-4173-4418-B797-CC9097D7B971}" type="slidenum">
              <a:rPr lang="en-IN" smtClean="0"/>
              <a:t>‹#›</a:t>
            </a:fld>
            <a:endParaRPr lang="en-IN"/>
          </a:p>
        </p:txBody>
      </p:sp>
    </p:spTree>
    <p:extLst>
      <p:ext uri="{BB962C8B-B14F-4D97-AF65-F5344CB8AC3E}">
        <p14:creationId xmlns:p14="http://schemas.microsoft.com/office/powerpoint/2010/main" val="392389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F277DC8-BB5C-4DCE-AE51-4AA49B33FD78}" type="datetimeFigureOut">
              <a:rPr lang="en-IN" smtClean="0"/>
              <a:t>22-09-2022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7A8C37D0-4173-4418-B797-CC9097D7B971}" type="slidenum">
              <a:rPr lang="en-IN" smtClean="0"/>
              <a:t>‹#›</a:t>
            </a:fld>
            <a:endParaRPr lang="en-IN"/>
          </a:p>
        </p:txBody>
      </p:sp>
    </p:spTree>
    <p:extLst>
      <p:ext uri="{BB962C8B-B14F-4D97-AF65-F5344CB8AC3E}">
        <p14:creationId xmlns:p14="http://schemas.microsoft.com/office/powerpoint/2010/main" val="201192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277DC8-BB5C-4DCE-AE51-4AA49B33FD78}" type="datetimeFigureOut">
              <a:rPr lang="en-IN" smtClean="0"/>
              <a:t>22-09-2022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8C37D0-4173-4418-B797-CC9097D7B971}" type="slidenum">
              <a:rPr lang="en-IN" smtClean="0"/>
              <a:t>‹#›</a:t>
            </a:fld>
            <a:endParaRPr lang="en-IN"/>
          </a:p>
        </p:txBody>
      </p:sp>
    </p:spTree>
    <p:extLst>
      <p:ext uri="{BB962C8B-B14F-4D97-AF65-F5344CB8AC3E}">
        <p14:creationId xmlns:p14="http://schemas.microsoft.com/office/powerpoint/2010/main" val="1367140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277DC8-BB5C-4DCE-AE51-4AA49B33FD78}" type="datetimeFigureOut">
              <a:rPr lang="en-IN" smtClean="0"/>
              <a:t>22-09-2022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8C37D0-4173-4418-B797-CC9097D7B971}" type="slidenum">
              <a:rPr lang="en-IN" smtClean="0"/>
              <a:t>‹#›</a:t>
            </a:fld>
            <a:endParaRPr lang="en-IN"/>
          </a:p>
        </p:txBody>
      </p:sp>
    </p:spTree>
    <p:extLst>
      <p:ext uri="{BB962C8B-B14F-4D97-AF65-F5344CB8AC3E}">
        <p14:creationId xmlns:p14="http://schemas.microsoft.com/office/powerpoint/2010/main" val="4215140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277DC8-BB5C-4DCE-AE51-4AA49B33FD78}" type="datetimeFigureOut">
              <a:rPr lang="en-IN" smtClean="0"/>
              <a:t>22-09-2022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8C37D0-4173-4418-B797-CC9097D7B971}" type="slidenum">
              <a:rPr lang="en-IN" smtClean="0"/>
              <a:t>‹#›</a:t>
            </a:fld>
            <a:endParaRPr lang="en-IN"/>
          </a:p>
        </p:txBody>
      </p:sp>
    </p:spTree>
    <p:extLst>
      <p:ext uri="{BB962C8B-B14F-4D97-AF65-F5344CB8AC3E}">
        <p14:creationId xmlns:p14="http://schemas.microsoft.com/office/powerpoint/2010/main" val="2589633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277DC8-BB5C-4DCE-AE51-4AA49B33FD78}" type="datetimeFigureOut">
              <a:rPr lang="en-IN" smtClean="0"/>
              <a:t>22-09-2022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8C37D0-4173-4418-B797-CC9097D7B971}" type="slidenum">
              <a:rPr lang="en-IN" smtClean="0"/>
              <a:t>‹#›</a:t>
            </a:fld>
            <a:endParaRPr lang="en-IN"/>
          </a:p>
        </p:txBody>
      </p:sp>
    </p:spTree>
    <p:extLst>
      <p:ext uri="{BB962C8B-B14F-4D97-AF65-F5344CB8AC3E}">
        <p14:creationId xmlns:p14="http://schemas.microsoft.com/office/powerpoint/2010/main" val="2384470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277DC8-BB5C-4DCE-AE51-4AA49B33FD78}" type="datetimeFigureOut">
              <a:rPr lang="en-IN" smtClean="0"/>
              <a:t>22-09-2022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8C37D0-4173-4418-B797-CC9097D7B971}" type="slidenum">
              <a:rPr lang="en-IN" smtClean="0"/>
              <a:t>‹#›</a:t>
            </a:fld>
            <a:endParaRPr lang="en-IN"/>
          </a:p>
        </p:txBody>
      </p:sp>
    </p:spTree>
    <p:extLst>
      <p:ext uri="{BB962C8B-B14F-4D97-AF65-F5344CB8AC3E}">
        <p14:creationId xmlns:p14="http://schemas.microsoft.com/office/powerpoint/2010/main" val="3902130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277DC8-BB5C-4DCE-AE51-4AA49B33FD78}" type="datetimeFigureOut">
              <a:rPr lang="en-IN" smtClean="0"/>
              <a:t>22-09-2022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8C37D0-4173-4418-B797-CC9097D7B971}" type="slidenum">
              <a:rPr lang="en-IN" smtClean="0"/>
              <a:t>‹#›</a:t>
            </a:fld>
            <a:endParaRPr lang="en-IN"/>
          </a:p>
        </p:txBody>
      </p:sp>
    </p:spTree>
    <p:extLst>
      <p:ext uri="{BB962C8B-B14F-4D97-AF65-F5344CB8AC3E}">
        <p14:creationId xmlns:p14="http://schemas.microsoft.com/office/powerpoint/2010/main" val="400279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277DC8-BB5C-4DCE-AE51-4AA49B33FD78}" type="datetimeFigureOut">
              <a:rPr lang="en-IN" smtClean="0"/>
              <a:t>22-09-2022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8C37D0-4173-4418-B797-CC9097D7B971}" type="slidenum">
              <a:rPr lang="en-IN" smtClean="0"/>
              <a:t>‹#›</a:t>
            </a:fld>
            <a:endParaRPr lang="en-IN"/>
          </a:p>
        </p:txBody>
      </p:sp>
    </p:spTree>
    <p:extLst>
      <p:ext uri="{BB962C8B-B14F-4D97-AF65-F5344CB8AC3E}">
        <p14:creationId xmlns:p14="http://schemas.microsoft.com/office/powerpoint/2010/main" val="66302725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DA9C8-57AE-60B3-C133-ED13F0E9FDB5}"/>
              </a:ext>
            </a:extLst>
          </p:cNvPr>
          <p:cNvSpPr>
            <a:spLocks noGrp="1"/>
          </p:cNvSpPr>
          <p:nvPr>
            <p:ph type="ctrTitle"/>
          </p:nvPr>
        </p:nvSpPr>
        <p:spPr>
          <a:xfrm>
            <a:off x="1423416" y="393191"/>
            <a:ext cx="9144000" cy="1370267"/>
          </a:xfrm>
        </p:spPr>
        <p:txBody>
          <a:bodyPr>
            <a:normAutofit fontScale="90000"/>
          </a:bodyPr>
          <a:lstStyle/>
          <a:p>
            <a:pPr algn="ctr"/>
            <a:r>
              <a:rPr lang="en-US" sz="4400" b="1" u="sng" dirty="0">
                <a:solidFill>
                  <a:schemeClr val="accent5"/>
                </a:solidFill>
                <a:latin typeface="Arial Rounded MT Bold" panose="020F0704030504030204" pitchFamily="34" charset="0"/>
              </a:rPr>
              <a:t>Library management system</a:t>
            </a:r>
            <a:br>
              <a:rPr lang="en-US" sz="4400" dirty="0">
                <a:latin typeface="Arial Rounded MT Bold" panose="020F0704030504030204" pitchFamily="34" charset="0"/>
              </a:rPr>
            </a:br>
            <a:r>
              <a:rPr lang="en-US" sz="3300" b="1" u="sng" dirty="0">
                <a:solidFill>
                  <a:srgbClr val="FFFF00"/>
                </a:solidFill>
                <a:latin typeface="Arial Rounded MT Bold" panose="020F0704030504030204" pitchFamily="34" charset="0"/>
              </a:rPr>
              <a:t>(SRS Report)</a:t>
            </a:r>
            <a:br>
              <a:rPr lang="en-US" sz="3300" dirty="0">
                <a:solidFill>
                  <a:srgbClr val="FFFF00"/>
                </a:solidFill>
                <a:latin typeface="Arial Rounded MT Bold" panose="020F0704030504030204" pitchFamily="34" charset="0"/>
              </a:rPr>
            </a:br>
            <a:endParaRPr lang="en-IN" sz="3300" dirty="0">
              <a:solidFill>
                <a:srgbClr val="FFFF00"/>
              </a:solidFill>
              <a:latin typeface="Arial Rounded MT Bold" panose="020F0704030504030204" pitchFamily="34" charset="0"/>
            </a:endParaRPr>
          </a:p>
        </p:txBody>
      </p:sp>
      <p:sp>
        <p:nvSpPr>
          <p:cNvPr id="3" name="Subtitle 2">
            <a:extLst>
              <a:ext uri="{FF2B5EF4-FFF2-40B4-BE49-F238E27FC236}">
                <a16:creationId xmlns:a16="http://schemas.microsoft.com/office/drawing/2014/main" id="{2D70E8C2-CE4C-5548-59C7-FDE0081A00D2}"/>
              </a:ext>
            </a:extLst>
          </p:cNvPr>
          <p:cNvSpPr>
            <a:spLocks noGrp="1"/>
          </p:cNvSpPr>
          <p:nvPr>
            <p:ph type="subTitle" idx="1"/>
          </p:nvPr>
        </p:nvSpPr>
        <p:spPr>
          <a:xfrm>
            <a:off x="1188720" y="2121408"/>
            <a:ext cx="9814560" cy="4114800"/>
          </a:xfrm>
        </p:spPr>
        <p:txBody>
          <a:bodyPr>
            <a:normAutofit/>
          </a:bodyPr>
          <a:lstStyle/>
          <a:p>
            <a:r>
              <a:rPr lang="en-US" dirty="0">
                <a:solidFill>
                  <a:schemeClr val="accent1"/>
                </a:solidFill>
                <a:latin typeface="Arial Rounded MT Bold" panose="020F0704030504030204" pitchFamily="34" charset="0"/>
              </a:rPr>
              <a:t>Prepared By	:</a:t>
            </a:r>
            <a:r>
              <a:rPr lang="en-US" dirty="0">
                <a:latin typeface="Arial Rounded MT Bold" panose="020F0704030504030204" pitchFamily="34" charset="0"/>
              </a:rPr>
              <a:t> </a:t>
            </a:r>
            <a:r>
              <a:rPr lang="en-US" dirty="0">
                <a:solidFill>
                  <a:schemeClr val="accent5"/>
                </a:solidFill>
                <a:latin typeface="Arial Rounded MT Bold" panose="020F0704030504030204" pitchFamily="34" charset="0"/>
              </a:rPr>
              <a:t>Dhineshkumar D</a:t>
            </a:r>
          </a:p>
          <a:p>
            <a:r>
              <a:rPr lang="en-US" dirty="0">
                <a:solidFill>
                  <a:schemeClr val="accent1"/>
                </a:solidFill>
                <a:latin typeface="Arial Rounded MT Bold" panose="020F0704030504030204" pitchFamily="34" charset="0"/>
              </a:rPr>
              <a:t>Reg No		: </a:t>
            </a:r>
            <a:r>
              <a:rPr lang="en-US" dirty="0">
                <a:solidFill>
                  <a:schemeClr val="accent5"/>
                </a:solidFill>
                <a:latin typeface="Arial Rounded MT Bold" panose="020F0704030504030204" pitchFamily="34" charset="0"/>
              </a:rPr>
              <a:t>613520104008</a:t>
            </a:r>
          </a:p>
          <a:p>
            <a:endParaRPr lang="en-US" dirty="0">
              <a:latin typeface="Arial Rounded MT Bold" panose="020F0704030504030204" pitchFamily="34" charset="0"/>
            </a:endParaRPr>
          </a:p>
          <a:p>
            <a:r>
              <a:rPr lang="en-US" dirty="0">
                <a:latin typeface="Arial Rounded MT Bold" panose="020F0704030504030204" pitchFamily="34" charset="0"/>
              </a:rPr>
              <a:t>					</a:t>
            </a:r>
            <a:r>
              <a:rPr lang="en-US" dirty="0">
                <a:solidFill>
                  <a:schemeClr val="accent1"/>
                </a:solidFill>
                <a:latin typeface="Arial Rounded MT Bold" panose="020F0704030504030204" pitchFamily="34" charset="0"/>
              </a:rPr>
              <a:t>Members:</a:t>
            </a:r>
          </a:p>
          <a:p>
            <a:r>
              <a:rPr lang="en-US" dirty="0">
                <a:latin typeface="Arial Rounded MT Bold" panose="020F0704030504030204" pitchFamily="34" charset="0"/>
              </a:rPr>
              <a:t>					</a:t>
            </a:r>
            <a:r>
              <a:rPr lang="en-US" dirty="0">
                <a:solidFill>
                  <a:schemeClr val="accent5"/>
                </a:solidFill>
                <a:latin typeface="Arial Rounded MT Bold" panose="020F0704030504030204" pitchFamily="34" charset="0"/>
              </a:rPr>
              <a:t>Sivasakthi V		</a:t>
            </a:r>
            <a:r>
              <a:rPr lang="en-US" dirty="0">
                <a:solidFill>
                  <a:srgbClr val="FFFF00"/>
                </a:solidFill>
                <a:latin typeface="Arial Rounded MT Bold" panose="020F0704030504030204" pitchFamily="34" charset="0"/>
              </a:rPr>
              <a:t>(613520104036)</a:t>
            </a:r>
            <a:endParaRPr lang="en-US" dirty="0">
              <a:solidFill>
                <a:schemeClr val="accent5"/>
              </a:solidFill>
              <a:latin typeface="Arial Rounded MT Bold" panose="020F0704030504030204" pitchFamily="34" charset="0"/>
            </a:endParaRPr>
          </a:p>
          <a:p>
            <a:r>
              <a:rPr lang="en-US" dirty="0">
                <a:solidFill>
                  <a:schemeClr val="accent5"/>
                </a:solidFill>
                <a:latin typeface="Arial Rounded MT Bold" panose="020F0704030504030204" pitchFamily="34" charset="0"/>
              </a:rPr>
              <a:t>					Chandru K		</a:t>
            </a:r>
            <a:r>
              <a:rPr lang="en-US" dirty="0">
                <a:solidFill>
                  <a:srgbClr val="FFFF00"/>
                </a:solidFill>
                <a:latin typeface="Arial Rounded MT Bold" panose="020F0704030504030204" pitchFamily="34" charset="0"/>
              </a:rPr>
              <a:t>(613520104303)</a:t>
            </a:r>
            <a:endParaRPr lang="en-US" dirty="0">
              <a:solidFill>
                <a:schemeClr val="accent5"/>
              </a:solidFill>
              <a:latin typeface="Arial Rounded MT Bold" panose="020F0704030504030204" pitchFamily="34" charset="0"/>
            </a:endParaRPr>
          </a:p>
          <a:p>
            <a:r>
              <a:rPr lang="en-US" dirty="0">
                <a:solidFill>
                  <a:schemeClr val="accent5"/>
                </a:solidFill>
                <a:latin typeface="Arial Rounded MT Bold" panose="020F0704030504030204" pitchFamily="34" charset="0"/>
              </a:rPr>
              <a:t>					Dhineshkumar D	</a:t>
            </a:r>
            <a:r>
              <a:rPr lang="en-US" dirty="0">
                <a:solidFill>
                  <a:srgbClr val="FFFF00"/>
                </a:solidFill>
                <a:latin typeface="Arial Rounded MT Bold" panose="020F0704030504030204" pitchFamily="34" charset="0"/>
              </a:rPr>
              <a:t>(613520104008)</a:t>
            </a:r>
          </a:p>
          <a:p>
            <a:endParaRPr lang="en-US" dirty="0">
              <a:latin typeface="Arial Rounded MT Bold" panose="020F0704030504030204" pitchFamily="34" charset="0"/>
            </a:endParaRPr>
          </a:p>
          <a:p>
            <a:endParaRPr lang="en-US" dirty="0">
              <a:latin typeface="Arial Rounded MT Bold" panose="020F0704030504030204" pitchFamily="34" charset="0"/>
            </a:endParaRPr>
          </a:p>
          <a:p>
            <a:r>
              <a:rPr lang="en-US" dirty="0">
                <a:solidFill>
                  <a:srgbClr val="FF0000"/>
                </a:solidFill>
                <a:latin typeface="Arial Rounded MT Bold" panose="020F0704030504030204" pitchFamily="34" charset="0"/>
              </a:rPr>
              <a:t>College Name : </a:t>
            </a:r>
            <a:r>
              <a:rPr lang="en-US" dirty="0">
                <a:solidFill>
                  <a:srgbClr val="FFFF00"/>
                </a:solidFill>
                <a:latin typeface="Arial Rounded MT Bold" panose="020F0704030504030204" pitchFamily="34" charset="0"/>
              </a:rPr>
              <a:t>GCE – DPI</a:t>
            </a:r>
            <a:r>
              <a:rPr lang="en-US" dirty="0">
                <a:latin typeface="Arial Rounded MT Bold" panose="020F0704030504030204" pitchFamily="34" charset="0"/>
              </a:rPr>
              <a:t>			</a:t>
            </a:r>
            <a:r>
              <a:rPr lang="en-US" dirty="0">
                <a:solidFill>
                  <a:srgbClr val="FF0000"/>
                </a:solidFill>
                <a:latin typeface="Arial Rounded MT Bold" panose="020F0704030504030204" pitchFamily="34" charset="0"/>
              </a:rPr>
              <a:t>Department : </a:t>
            </a:r>
            <a:r>
              <a:rPr lang="en-US" dirty="0">
                <a:solidFill>
                  <a:srgbClr val="FFFF00"/>
                </a:solidFill>
                <a:latin typeface="Arial Rounded MT Bold" panose="020F0704030504030204" pitchFamily="34" charset="0"/>
              </a:rPr>
              <a:t>CSE</a:t>
            </a:r>
            <a:endParaRPr lang="en-IN" dirty="0">
              <a:solidFill>
                <a:srgbClr val="FFFF00"/>
              </a:solidFill>
              <a:latin typeface="Arial Rounded MT Bold" panose="020F0704030504030204" pitchFamily="34" charset="0"/>
            </a:endParaRPr>
          </a:p>
        </p:txBody>
      </p:sp>
    </p:spTree>
    <p:extLst>
      <p:ext uri="{BB962C8B-B14F-4D97-AF65-F5344CB8AC3E}">
        <p14:creationId xmlns:p14="http://schemas.microsoft.com/office/powerpoint/2010/main" val="1515068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823552-C8BF-2001-FF2B-4A9FA2DC3432}"/>
              </a:ext>
            </a:extLst>
          </p:cNvPr>
          <p:cNvSpPr>
            <a:spLocks noGrp="1"/>
          </p:cNvSpPr>
          <p:nvPr>
            <p:ph idx="1"/>
          </p:nvPr>
        </p:nvSpPr>
        <p:spPr>
          <a:xfrm>
            <a:off x="393192" y="593558"/>
            <a:ext cx="11247120" cy="5999266"/>
          </a:xfrm>
        </p:spPr>
        <p:txBody>
          <a:bodyPr>
            <a:normAutofit/>
          </a:bodyPr>
          <a:lstStyle/>
          <a:p>
            <a:pPr marL="0" indent="0" algn="l">
              <a:buNone/>
            </a:pPr>
            <a:r>
              <a:rPr lang="en-US" sz="2000" b="1" dirty="0">
                <a:solidFill>
                  <a:srgbClr val="FFFF00"/>
                </a:solidFill>
                <a:latin typeface="Arial Rounded MT Bold" panose="020F0704030504030204" pitchFamily="34" charset="0"/>
              </a:rPr>
              <a:t>	</a:t>
            </a:r>
            <a:r>
              <a:rPr lang="en-US" sz="3000" b="1" i="0" dirty="0">
                <a:solidFill>
                  <a:srgbClr val="FFFF00"/>
                </a:solidFill>
                <a:effectLst/>
                <a:latin typeface="Arial Rounded MT Bold" panose="020F0704030504030204" pitchFamily="34" charset="0"/>
              </a:rPr>
              <a:t> </a:t>
            </a:r>
            <a:r>
              <a:rPr lang="en-US" sz="1900" b="1" u="sng" dirty="0">
                <a:solidFill>
                  <a:srgbClr val="FFFF00"/>
                </a:solidFill>
                <a:latin typeface="Arial Rounded MT Bold" panose="020F0704030504030204" pitchFamily="34" charset="0"/>
              </a:rPr>
              <a:t>2.7</a:t>
            </a:r>
            <a:r>
              <a:rPr lang="en-US" sz="1900" b="1" i="0" dirty="0">
                <a:solidFill>
                  <a:srgbClr val="FFFF00"/>
                </a:solidFill>
                <a:effectLst/>
                <a:latin typeface="Arial Rounded MT Bold" panose="020F0704030504030204" pitchFamily="34" charset="0"/>
              </a:rPr>
              <a:t> </a:t>
            </a:r>
            <a:r>
              <a:rPr lang="en-US" sz="1900" b="1" u="sng" dirty="0">
                <a:solidFill>
                  <a:srgbClr val="FFFF00"/>
                </a:solidFill>
                <a:latin typeface="Arial Rounded MT Bold" panose="020F0704030504030204" pitchFamily="34" charset="0"/>
              </a:rPr>
              <a:t>CLASS DIAGRAM</a:t>
            </a:r>
            <a:endParaRPr lang="en-US" sz="1400" dirty="0">
              <a:latin typeface="Arial Rounded MT Bold" panose="020F0704030504030204" pitchFamily="34" charset="0"/>
            </a:endParaRPr>
          </a:p>
          <a:p>
            <a:pPr marL="1371600" lvl="3" indent="0" algn="just">
              <a:lnSpc>
                <a:spcPct val="150000"/>
              </a:lnSpc>
              <a:buNone/>
            </a:pPr>
            <a:endParaRPr lang="en-US" sz="1400" dirty="0">
              <a:latin typeface="Arial Rounded MT Bold" panose="020F0704030504030204" pitchFamily="34" charset="0"/>
            </a:endParaRPr>
          </a:p>
          <a:p>
            <a:pPr marL="1371600" lvl="3" indent="0" algn="just">
              <a:lnSpc>
                <a:spcPct val="150000"/>
              </a:lnSpc>
              <a:buNone/>
            </a:pPr>
            <a:endParaRPr lang="en-US" sz="1400" dirty="0">
              <a:latin typeface="Arial Rounded MT Bold" panose="020F0704030504030204" pitchFamily="34" charset="0"/>
            </a:endParaRPr>
          </a:p>
        </p:txBody>
      </p:sp>
      <p:pic>
        <p:nvPicPr>
          <p:cNvPr id="4" name="Picture 3">
            <a:extLst>
              <a:ext uri="{FF2B5EF4-FFF2-40B4-BE49-F238E27FC236}">
                <a16:creationId xmlns:a16="http://schemas.microsoft.com/office/drawing/2014/main" id="{B7397712-F551-B9DC-47F3-543EDDAB807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89816" y="1258662"/>
            <a:ext cx="7953287" cy="5318638"/>
          </a:xfrm>
          <a:prstGeom prst="rect">
            <a:avLst/>
          </a:prstGeom>
        </p:spPr>
      </p:pic>
    </p:spTree>
    <p:extLst>
      <p:ext uri="{BB962C8B-B14F-4D97-AF65-F5344CB8AC3E}">
        <p14:creationId xmlns:p14="http://schemas.microsoft.com/office/powerpoint/2010/main" val="22792722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823552-C8BF-2001-FF2B-4A9FA2DC3432}"/>
              </a:ext>
            </a:extLst>
          </p:cNvPr>
          <p:cNvSpPr>
            <a:spLocks noGrp="1"/>
          </p:cNvSpPr>
          <p:nvPr>
            <p:ph idx="1"/>
          </p:nvPr>
        </p:nvSpPr>
        <p:spPr>
          <a:xfrm>
            <a:off x="393192" y="603504"/>
            <a:ext cx="11247120" cy="5989320"/>
          </a:xfrm>
        </p:spPr>
        <p:txBody>
          <a:bodyPr>
            <a:normAutofit/>
          </a:bodyPr>
          <a:lstStyle/>
          <a:p>
            <a:pPr marL="0" indent="0" algn="l">
              <a:buNone/>
            </a:pPr>
            <a:r>
              <a:rPr lang="en-US" sz="2000" b="1" dirty="0">
                <a:solidFill>
                  <a:srgbClr val="FFFF00"/>
                </a:solidFill>
                <a:latin typeface="Arial Rounded MT Bold" panose="020F0704030504030204" pitchFamily="34" charset="0"/>
              </a:rPr>
              <a:t>	</a:t>
            </a:r>
            <a:r>
              <a:rPr lang="en-US" sz="3000" b="1" i="0" dirty="0">
                <a:solidFill>
                  <a:srgbClr val="FFFF00"/>
                </a:solidFill>
                <a:effectLst/>
                <a:latin typeface="Arial Rounded MT Bold" panose="020F0704030504030204" pitchFamily="34" charset="0"/>
              </a:rPr>
              <a:t> </a:t>
            </a:r>
            <a:r>
              <a:rPr lang="en-US" sz="1900" b="1" u="sng" dirty="0">
                <a:solidFill>
                  <a:srgbClr val="FFFF00"/>
                </a:solidFill>
                <a:latin typeface="Arial Rounded MT Bold" panose="020F0704030504030204" pitchFamily="34" charset="0"/>
              </a:rPr>
              <a:t>2.8</a:t>
            </a:r>
            <a:r>
              <a:rPr lang="en-US" sz="1900" b="1" i="0" dirty="0">
                <a:solidFill>
                  <a:srgbClr val="FFFF00"/>
                </a:solidFill>
                <a:effectLst/>
                <a:latin typeface="Arial Rounded MT Bold" panose="020F0704030504030204" pitchFamily="34" charset="0"/>
              </a:rPr>
              <a:t> </a:t>
            </a:r>
            <a:r>
              <a:rPr lang="en-US" sz="1900" b="1" u="sng" dirty="0">
                <a:solidFill>
                  <a:srgbClr val="FFFF00"/>
                </a:solidFill>
                <a:latin typeface="Arial Rounded MT Bold" panose="020F0704030504030204" pitchFamily="34" charset="0"/>
              </a:rPr>
              <a:t>SEQUENCE DIAGRAM</a:t>
            </a:r>
          </a:p>
          <a:p>
            <a:pPr marL="0" indent="0" algn="l">
              <a:buNone/>
            </a:pPr>
            <a:endParaRPr lang="en-US" sz="1400" dirty="0">
              <a:latin typeface="Arial Rounded MT Bold" panose="020F0704030504030204" pitchFamily="34" charset="0"/>
            </a:endParaRPr>
          </a:p>
          <a:p>
            <a:pPr marL="1371600" lvl="3" indent="0" algn="just">
              <a:lnSpc>
                <a:spcPct val="150000"/>
              </a:lnSpc>
              <a:buNone/>
            </a:pPr>
            <a:endParaRPr lang="en-US" sz="1400" dirty="0">
              <a:latin typeface="Arial Rounded MT Bold" panose="020F0704030504030204" pitchFamily="34" charset="0"/>
            </a:endParaRPr>
          </a:p>
          <a:p>
            <a:pPr marL="1371600" lvl="3" indent="0" algn="just">
              <a:lnSpc>
                <a:spcPct val="150000"/>
              </a:lnSpc>
              <a:buNone/>
            </a:pPr>
            <a:endParaRPr lang="en-US" sz="1400" dirty="0">
              <a:latin typeface="Arial Rounded MT Bold" panose="020F0704030504030204" pitchFamily="34" charset="0"/>
            </a:endParaRPr>
          </a:p>
          <a:p>
            <a:pPr marL="1371600" lvl="3" indent="0" algn="just">
              <a:lnSpc>
                <a:spcPct val="150000"/>
              </a:lnSpc>
              <a:buNone/>
            </a:pPr>
            <a:endParaRPr lang="en-US" sz="1400" dirty="0">
              <a:latin typeface="Arial Rounded MT Bold" panose="020F0704030504030204" pitchFamily="34" charset="0"/>
            </a:endParaRPr>
          </a:p>
          <a:p>
            <a:pPr marL="1371600" lvl="3" indent="0" algn="just">
              <a:lnSpc>
                <a:spcPct val="150000"/>
              </a:lnSpc>
              <a:buNone/>
            </a:pPr>
            <a:endParaRPr lang="en-US" sz="1400" dirty="0">
              <a:latin typeface="Arial Rounded MT Bold" panose="020F0704030504030204" pitchFamily="34" charset="0"/>
            </a:endParaRPr>
          </a:p>
          <a:p>
            <a:pPr marL="1371600" lvl="3" indent="0" algn="just">
              <a:lnSpc>
                <a:spcPct val="150000"/>
              </a:lnSpc>
              <a:buNone/>
            </a:pPr>
            <a:endParaRPr lang="en-US" sz="1400" dirty="0">
              <a:latin typeface="Arial Rounded MT Bold" panose="020F0704030504030204" pitchFamily="34" charset="0"/>
            </a:endParaRPr>
          </a:p>
          <a:p>
            <a:pPr marL="1371600" lvl="3" indent="0" algn="just">
              <a:lnSpc>
                <a:spcPct val="150000"/>
              </a:lnSpc>
              <a:buNone/>
            </a:pPr>
            <a:endParaRPr lang="en-US" sz="1400" dirty="0">
              <a:latin typeface="Arial Rounded MT Bold" panose="020F0704030504030204" pitchFamily="34" charset="0"/>
            </a:endParaRPr>
          </a:p>
          <a:p>
            <a:pPr marL="1371600" lvl="3" indent="0" algn="just">
              <a:lnSpc>
                <a:spcPct val="150000"/>
              </a:lnSpc>
              <a:buNone/>
            </a:pPr>
            <a:endParaRPr lang="en-US" sz="1400" dirty="0">
              <a:latin typeface="Arial Rounded MT Bold" panose="020F0704030504030204" pitchFamily="34" charset="0"/>
            </a:endParaRPr>
          </a:p>
          <a:p>
            <a:pPr marL="1371600" lvl="3" indent="0" algn="just">
              <a:lnSpc>
                <a:spcPct val="150000"/>
              </a:lnSpc>
              <a:buNone/>
            </a:pPr>
            <a:endParaRPr lang="en-US" sz="1400" dirty="0">
              <a:latin typeface="Arial Rounded MT Bold" panose="020F0704030504030204" pitchFamily="34" charset="0"/>
            </a:endParaRPr>
          </a:p>
          <a:p>
            <a:pPr marL="1371600" lvl="3" indent="0" algn="just">
              <a:lnSpc>
                <a:spcPct val="150000"/>
              </a:lnSpc>
              <a:buNone/>
            </a:pPr>
            <a:endParaRPr lang="en-US" sz="1400" dirty="0">
              <a:latin typeface="Arial Rounded MT Bold" panose="020F0704030504030204" pitchFamily="34" charset="0"/>
            </a:endParaRPr>
          </a:p>
          <a:p>
            <a:pPr marL="1371600" lvl="3" indent="0" algn="just">
              <a:lnSpc>
                <a:spcPct val="150000"/>
              </a:lnSpc>
              <a:buNone/>
            </a:pPr>
            <a:endParaRPr lang="en-US" sz="1400" dirty="0">
              <a:latin typeface="Arial Rounded MT Bold" panose="020F0704030504030204" pitchFamily="34" charset="0"/>
            </a:endParaRPr>
          </a:p>
          <a:p>
            <a:pPr marL="1371600" lvl="3" indent="0" algn="ctr">
              <a:lnSpc>
                <a:spcPct val="150000"/>
              </a:lnSpc>
              <a:buNone/>
            </a:pPr>
            <a:endParaRPr lang="en-US" sz="1400" dirty="0">
              <a:latin typeface="Arial Rounded MT Bold" panose="020F0704030504030204" pitchFamily="34" charset="0"/>
            </a:endParaRPr>
          </a:p>
          <a:p>
            <a:pPr marL="1371600" lvl="3" indent="0" algn="ctr">
              <a:lnSpc>
                <a:spcPct val="150000"/>
              </a:lnSpc>
              <a:buNone/>
            </a:pPr>
            <a:endParaRPr lang="en-US" sz="1400" dirty="0">
              <a:solidFill>
                <a:srgbClr val="FF0000"/>
              </a:solidFill>
              <a:latin typeface="Arial Rounded MT Bold" panose="020F0704030504030204" pitchFamily="34" charset="0"/>
            </a:endParaRPr>
          </a:p>
          <a:p>
            <a:pPr marL="1371600" lvl="3" indent="0" algn="ctr">
              <a:lnSpc>
                <a:spcPct val="150000"/>
              </a:lnSpc>
              <a:buNone/>
            </a:pPr>
            <a:r>
              <a:rPr lang="en-US" sz="1800" dirty="0">
                <a:solidFill>
                  <a:srgbClr val="FF0000"/>
                </a:solidFill>
                <a:latin typeface="Arial Rounded MT Bold" panose="020F0704030504030204" pitchFamily="34" charset="0"/>
              </a:rPr>
              <a:t>Member Login System</a:t>
            </a:r>
          </a:p>
        </p:txBody>
      </p:sp>
      <p:pic>
        <p:nvPicPr>
          <p:cNvPr id="4" name="Picture 3">
            <a:extLst>
              <a:ext uri="{FF2B5EF4-FFF2-40B4-BE49-F238E27FC236}">
                <a16:creationId xmlns:a16="http://schemas.microsoft.com/office/drawing/2014/main" id="{B7397712-F551-B9DC-47F3-543EDDAB807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64720" y="1316736"/>
            <a:ext cx="7953287" cy="4389120"/>
          </a:xfrm>
          <a:prstGeom prst="rect">
            <a:avLst/>
          </a:prstGeom>
        </p:spPr>
      </p:pic>
    </p:spTree>
    <p:extLst>
      <p:ext uri="{BB962C8B-B14F-4D97-AF65-F5344CB8AC3E}">
        <p14:creationId xmlns:p14="http://schemas.microsoft.com/office/powerpoint/2010/main" val="42285882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823552-C8BF-2001-FF2B-4A9FA2DC3432}"/>
              </a:ext>
            </a:extLst>
          </p:cNvPr>
          <p:cNvSpPr>
            <a:spLocks noGrp="1"/>
          </p:cNvSpPr>
          <p:nvPr>
            <p:ph idx="1"/>
          </p:nvPr>
        </p:nvSpPr>
        <p:spPr>
          <a:xfrm>
            <a:off x="393192" y="603504"/>
            <a:ext cx="11247120" cy="5989320"/>
          </a:xfrm>
        </p:spPr>
        <p:txBody>
          <a:bodyPr>
            <a:normAutofit/>
          </a:bodyPr>
          <a:lstStyle/>
          <a:p>
            <a:pPr marL="0" indent="0" algn="l">
              <a:buNone/>
            </a:pPr>
            <a:r>
              <a:rPr lang="en-US" sz="2000" b="1" dirty="0">
                <a:solidFill>
                  <a:srgbClr val="FFFF00"/>
                </a:solidFill>
                <a:latin typeface="Arial Rounded MT Bold" panose="020F0704030504030204" pitchFamily="34" charset="0"/>
              </a:rPr>
              <a:t>	</a:t>
            </a:r>
            <a:r>
              <a:rPr lang="en-US" sz="3000" b="1" i="0" dirty="0">
                <a:solidFill>
                  <a:srgbClr val="FFFF00"/>
                </a:solidFill>
                <a:effectLst/>
                <a:latin typeface="Arial Rounded MT Bold" panose="020F0704030504030204" pitchFamily="34" charset="0"/>
              </a:rPr>
              <a:t> </a:t>
            </a:r>
            <a:r>
              <a:rPr lang="en-US" sz="1900" b="1" u="sng" dirty="0">
                <a:solidFill>
                  <a:srgbClr val="FFFF00"/>
                </a:solidFill>
                <a:latin typeface="Arial Rounded MT Bold" panose="020F0704030504030204" pitchFamily="34" charset="0"/>
              </a:rPr>
              <a:t>2.9</a:t>
            </a:r>
            <a:r>
              <a:rPr lang="en-US" sz="1900" b="1" i="0" dirty="0">
                <a:solidFill>
                  <a:srgbClr val="FFFF00"/>
                </a:solidFill>
                <a:effectLst/>
                <a:latin typeface="Arial Rounded MT Bold" panose="020F0704030504030204" pitchFamily="34" charset="0"/>
              </a:rPr>
              <a:t> </a:t>
            </a:r>
            <a:r>
              <a:rPr lang="en-US" sz="1900" b="1" u="sng" dirty="0">
                <a:solidFill>
                  <a:srgbClr val="FFFF00"/>
                </a:solidFill>
                <a:latin typeface="Arial Rounded MT Bold" panose="020F0704030504030204" pitchFamily="34" charset="0"/>
              </a:rPr>
              <a:t>DASHBOARD PAGE</a:t>
            </a:r>
          </a:p>
          <a:p>
            <a:pPr marL="0" indent="0" algn="l">
              <a:buNone/>
            </a:pPr>
            <a:endParaRPr lang="en-US" sz="1400" dirty="0">
              <a:latin typeface="Arial Rounded MT Bold" panose="020F0704030504030204" pitchFamily="34" charset="0"/>
            </a:endParaRPr>
          </a:p>
          <a:p>
            <a:pPr marL="1371600" lvl="3" indent="0" algn="just">
              <a:lnSpc>
                <a:spcPct val="150000"/>
              </a:lnSpc>
              <a:buNone/>
            </a:pPr>
            <a:endParaRPr lang="en-US" sz="1400" dirty="0">
              <a:latin typeface="Arial Rounded MT Bold" panose="020F0704030504030204" pitchFamily="34" charset="0"/>
            </a:endParaRPr>
          </a:p>
          <a:p>
            <a:pPr marL="1371600" lvl="3" indent="0" algn="just">
              <a:lnSpc>
                <a:spcPct val="150000"/>
              </a:lnSpc>
              <a:buNone/>
            </a:pPr>
            <a:endParaRPr lang="en-US" sz="1400" dirty="0">
              <a:latin typeface="Arial Rounded MT Bold" panose="020F0704030504030204" pitchFamily="34" charset="0"/>
            </a:endParaRPr>
          </a:p>
          <a:p>
            <a:pPr marL="1371600" lvl="3" indent="0" algn="just">
              <a:lnSpc>
                <a:spcPct val="150000"/>
              </a:lnSpc>
              <a:buNone/>
            </a:pPr>
            <a:endParaRPr lang="en-US" sz="1400" dirty="0">
              <a:latin typeface="Arial Rounded MT Bold" panose="020F0704030504030204" pitchFamily="34" charset="0"/>
            </a:endParaRPr>
          </a:p>
          <a:p>
            <a:pPr marL="1371600" lvl="3" indent="0" algn="just">
              <a:lnSpc>
                <a:spcPct val="150000"/>
              </a:lnSpc>
              <a:buNone/>
            </a:pPr>
            <a:endParaRPr lang="en-US" sz="1400" dirty="0">
              <a:latin typeface="Arial Rounded MT Bold" panose="020F0704030504030204" pitchFamily="34" charset="0"/>
            </a:endParaRPr>
          </a:p>
          <a:p>
            <a:pPr marL="1371600" lvl="3" indent="0" algn="just">
              <a:lnSpc>
                <a:spcPct val="150000"/>
              </a:lnSpc>
              <a:buNone/>
            </a:pPr>
            <a:endParaRPr lang="en-US" sz="1400" dirty="0">
              <a:latin typeface="Arial Rounded MT Bold" panose="020F0704030504030204" pitchFamily="34" charset="0"/>
            </a:endParaRPr>
          </a:p>
          <a:p>
            <a:pPr marL="1371600" lvl="3" indent="0" algn="just">
              <a:lnSpc>
                <a:spcPct val="150000"/>
              </a:lnSpc>
              <a:buNone/>
            </a:pPr>
            <a:endParaRPr lang="en-US" sz="1400" dirty="0">
              <a:latin typeface="Arial Rounded MT Bold" panose="020F0704030504030204" pitchFamily="34" charset="0"/>
            </a:endParaRPr>
          </a:p>
          <a:p>
            <a:pPr marL="1371600" lvl="3" indent="0" algn="just">
              <a:lnSpc>
                <a:spcPct val="150000"/>
              </a:lnSpc>
              <a:buNone/>
            </a:pPr>
            <a:endParaRPr lang="en-US" sz="1400" dirty="0">
              <a:latin typeface="Arial Rounded MT Bold" panose="020F0704030504030204" pitchFamily="34" charset="0"/>
            </a:endParaRPr>
          </a:p>
          <a:p>
            <a:pPr marL="1371600" lvl="3" indent="0" algn="just">
              <a:lnSpc>
                <a:spcPct val="150000"/>
              </a:lnSpc>
              <a:buNone/>
            </a:pPr>
            <a:endParaRPr lang="en-US" sz="1400" dirty="0">
              <a:latin typeface="Arial Rounded MT Bold" panose="020F0704030504030204" pitchFamily="34" charset="0"/>
            </a:endParaRPr>
          </a:p>
          <a:p>
            <a:pPr marL="1371600" lvl="3" indent="0" algn="just">
              <a:lnSpc>
                <a:spcPct val="150000"/>
              </a:lnSpc>
              <a:buNone/>
            </a:pPr>
            <a:endParaRPr lang="en-US" sz="1400" dirty="0">
              <a:latin typeface="Arial Rounded MT Bold" panose="020F0704030504030204" pitchFamily="34" charset="0"/>
            </a:endParaRPr>
          </a:p>
          <a:p>
            <a:pPr marL="1371600" lvl="3" indent="0" algn="just">
              <a:lnSpc>
                <a:spcPct val="150000"/>
              </a:lnSpc>
              <a:buNone/>
            </a:pPr>
            <a:endParaRPr lang="en-US" sz="1400" dirty="0">
              <a:latin typeface="Arial Rounded MT Bold" panose="020F0704030504030204" pitchFamily="34" charset="0"/>
            </a:endParaRPr>
          </a:p>
        </p:txBody>
      </p:sp>
      <p:pic>
        <p:nvPicPr>
          <p:cNvPr id="4" name="Picture 3">
            <a:extLst>
              <a:ext uri="{FF2B5EF4-FFF2-40B4-BE49-F238E27FC236}">
                <a16:creationId xmlns:a16="http://schemas.microsoft.com/office/drawing/2014/main" id="{B7397712-F551-B9DC-47F3-543EDDAB807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7185" y="1481328"/>
            <a:ext cx="10432775" cy="5029200"/>
          </a:xfrm>
          <a:prstGeom prst="rect">
            <a:avLst/>
          </a:prstGeom>
        </p:spPr>
      </p:pic>
    </p:spTree>
    <p:extLst>
      <p:ext uri="{BB962C8B-B14F-4D97-AF65-F5344CB8AC3E}">
        <p14:creationId xmlns:p14="http://schemas.microsoft.com/office/powerpoint/2010/main" val="9069870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823552-C8BF-2001-FF2B-4A9FA2DC3432}"/>
              </a:ext>
            </a:extLst>
          </p:cNvPr>
          <p:cNvSpPr>
            <a:spLocks noGrp="1"/>
          </p:cNvSpPr>
          <p:nvPr>
            <p:ph idx="1"/>
          </p:nvPr>
        </p:nvSpPr>
        <p:spPr>
          <a:xfrm>
            <a:off x="393192" y="603504"/>
            <a:ext cx="11247120" cy="5989320"/>
          </a:xfrm>
        </p:spPr>
        <p:txBody>
          <a:bodyPr>
            <a:normAutofit/>
          </a:bodyPr>
          <a:lstStyle/>
          <a:p>
            <a:pPr marL="0" indent="0" algn="l">
              <a:buNone/>
            </a:pPr>
            <a:r>
              <a:rPr lang="en-US" sz="2000" b="1" dirty="0">
                <a:solidFill>
                  <a:srgbClr val="FFFF00"/>
                </a:solidFill>
                <a:latin typeface="Arial Rounded MT Bold" panose="020F0704030504030204" pitchFamily="34" charset="0"/>
              </a:rPr>
              <a:t>	</a:t>
            </a:r>
            <a:r>
              <a:rPr lang="en-US" sz="3000" b="1" i="0" dirty="0">
                <a:solidFill>
                  <a:srgbClr val="FFFF00"/>
                </a:solidFill>
                <a:effectLst/>
                <a:latin typeface="Arial Rounded MT Bold" panose="020F0704030504030204" pitchFamily="34" charset="0"/>
              </a:rPr>
              <a:t> </a:t>
            </a:r>
            <a:r>
              <a:rPr lang="en-US" sz="1900" b="1" u="sng" dirty="0">
                <a:solidFill>
                  <a:srgbClr val="FFFF00"/>
                </a:solidFill>
                <a:latin typeface="Arial Rounded MT Bold" panose="020F0704030504030204" pitchFamily="34" charset="0"/>
              </a:rPr>
              <a:t>2.10</a:t>
            </a:r>
            <a:r>
              <a:rPr lang="en-US" sz="1900" b="1" i="0" dirty="0">
                <a:solidFill>
                  <a:srgbClr val="FFFF00"/>
                </a:solidFill>
                <a:effectLst/>
                <a:latin typeface="Arial Rounded MT Bold" panose="020F0704030504030204" pitchFamily="34" charset="0"/>
              </a:rPr>
              <a:t> </a:t>
            </a:r>
            <a:r>
              <a:rPr lang="en-US" sz="1900" b="1" u="sng" dirty="0">
                <a:solidFill>
                  <a:srgbClr val="FFFF00"/>
                </a:solidFill>
                <a:latin typeface="Arial Rounded MT Bold" panose="020F0704030504030204" pitchFamily="34" charset="0"/>
              </a:rPr>
              <a:t>CONCLUSION</a:t>
            </a:r>
            <a:endParaRPr lang="en-US" sz="1400" b="1" u="sng" dirty="0">
              <a:solidFill>
                <a:srgbClr val="FFFF00"/>
              </a:solidFill>
              <a:latin typeface="Arial Rounded MT Bold" panose="020F0704030504030204" pitchFamily="34" charset="0"/>
            </a:endParaRPr>
          </a:p>
          <a:p>
            <a:pPr marL="0" indent="0" algn="l">
              <a:lnSpc>
                <a:spcPct val="150000"/>
              </a:lnSpc>
              <a:buNone/>
            </a:pPr>
            <a:endParaRPr lang="en-US" sz="1400" u="sng" dirty="0">
              <a:solidFill>
                <a:srgbClr val="FFFF00"/>
              </a:solidFill>
              <a:latin typeface="Arial Rounded MT Bold" panose="020F0704030504030204" pitchFamily="34" charset="0"/>
            </a:endParaRPr>
          </a:p>
          <a:p>
            <a:pPr lvl="2">
              <a:lnSpc>
                <a:spcPct val="150000"/>
              </a:lnSpc>
              <a:buFont typeface="Wingdings" panose="05000000000000000000" pitchFamily="2" charset="2"/>
              <a:buChar char="v"/>
            </a:pPr>
            <a:r>
              <a:rPr lang="en-US" sz="1300" dirty="0">
                <a:latin typeface="Arial Rounded MT Bold" panose="020F0704030504030204" pitchFamily="34" charset="0"/>
              </a:rPr>
              <a:t>Finally this project takes minimum 2 month of time to complete and maximum 3 months of time to complete.</a:t>
            </a:r>
          </a:p>
          <a:p>
            <a:pPr lvl="2">
              <a:lnSpc>
                <a:spcPct val="150000"/>
              </a:lnSpc>
              <a:buFont typeface="Wingdings" panose="05000000000000000000" pitchFamily="2" charset="2"/>
              <a:buChar char="v"/>
            </a:pPr>
            <a:r>
              <a:rPr lang="en-US" sz="1300" dirty="0">
                <a:latin typeface="Arial Rounded MT Bold" panose="020F0704030504030204" pitchFamily="34" charset="0"/>
              </a:rPr>
              <a:t>We are assuring which used Software are fully licensed software , Hardware and Open Source Software. </a:t>
            </a:r>
          </a:p>
          <a:p>
            <a:pPr marL="914400" lvl="2" indent="0">
              <a:lnSpc>
                <a:spcPct val="150000"/>
              </a:lnSpc>
              <a:buNone/>
            </a:pPr>
            <a:endParaRPr lang="en-US" sz="1300" dirty="0">
              <a:latin typeface="Arial Rounded MT Bold" panose="020F0704030504030204" pitchFamily="34" charset="0"/>
            </a:endParaRPr>
          </a:p>
          <a:p>
            <a:pPr marL="914400" lvl="2" indent="0">
              <a:lnSpc>
                <a:spcPct val="150000"/>
              </a:lnSpc>
              <a:buNone/>
            </a:pPr>
            <a:endParaRPr lang="en-US" sz="1300" dirty="0">
              <a:latin typeface="Arial Rounded MT Bold" panose="020F0704030504030204" pitchFamily="34" charset="0"/>
            </a:endParaRPr>
          </a:p>
          <a:p>
            <a:pPr marL="914400" lvl="2" indent="0">
              <a:lnSpc>
                <a:spcPct val="150000"/>
              </a:lnSpc>
              <a:buNone/>
            </a:pPr>
            <a:r>
              <a:rPr lang="en-US" sz="1300" dirty="0">
                <a:latin typeface="Arial Rounded MT Bold" panose="020F0704030504030204" pitchFamily="34" charset="0"/>
              </a:rPr>
              <a:t>			</a:t>
            </a:r>
            <a:r>
              <a:rPr lang="en-US" sz="2000" b="1" dirty="0">
                <a:solidFill>
                  <a:srgbClr val="92D050"/>
                </a:solidFill>
                <a:latin typeface="Arial Rounded MT Bold" panose="020F0704030504030204" pitchFamily="34" charset="0"/>
              </a:rPr>
              <a:t>THANKS TO CHOOSE US…</a:t>
            </a:r>
          </a:p>
          <a:p>
            <a:pPr marL="914400" lvl="2" indent="0">
              <a:lnSpc>
                <a:spcPct val="150000"/>
              </a:lnSpc>
              <a:buNone/>
            </a:pPr>
            <a:r>
              <a:rPr lang="en-US" sz="2000" b="1" dirty="0">
                <a:solidFill>
                  <a:srgbClr val="92D050"/>
                </a:solidFill>
                <a:latin typeface="Arial Rounded MT Bold" panose="020F0704030504030204" pitchFamily="34" charset="0"/>
              </a:rPr>
              <a:t>							</a:t>
            </a:r>
          </a:p>
          <a:p>
            <a:pPr marL="914400" lvl="2" indent="0">
              <a:lnSpc>
                <a:spcPct val="150000"/>
              </a:lnSpc>
              <a:buNone/>
            </a:pPr>
            <a:r>
              <a:rPr lang="en-US" sz="2000" b="1" dirty="0">
                <a:solidFill>
                  <a:srgbClr val="92D050"/>
                </a:solidFill>
                <a:latin typeface="Arial Rounded MT Bold" panose="020F0704030504030204" pitchFamily="34" charset="0"/>
              </a:rPr>
              <a:t>							</a:t>
            </a:r>
            <a:r>
              <a:rPr lang="en-US" sz="2000" b="1" dirty="0">
                <a:solidFill>
                  <a:srgbClr val="0070C0"/>
                </a:solidFill>
                <a:latin typeface="Arial Rounded MT Bold" panose="020F0704030504030204" pitchFamily="34" charset="0"/>
              </a:rPr>
              <a:t>Your’s Obediently,</a:t>
            </a:r>
            <a:endParaRPr lang="en-US" sz="1600" dirty="0">
              <a:solidFill>
                <a:schemeClr val="accent1"/>
              </a:solidFill>
              <a:latin typeface="Arial Rounded MT Bold" panose="020F0704030504030204" pitchFamily="34" charset="0"/>
            </a:endParaRPr>
          </a:p>
          <a:p>
            <a:pPr marL="0" indent="0">
              <a:buNone/>
            </a:pPr>
            <a:r>
              <a:rPr lang="en-US" sz="1600" dirty="0">
                <a:latin typeface="Arial Rounded MT Bold" panose="020F0704030504030204" pitchFamily="34" charset="0"/>
              </a:rPr>
              <a:t>								</a:t>
            </a:r>
            <a:r>
              <a:rPr lang="en-US" sz="1600" dirty="0">
                <a:solidFill>
                  <a:schemeClr val="accent5"/>
                </a:solidFill>
                <a:latin typeface="Arial Rounded MT Bold" panose="020F0704030504030204" pitchFamily="34" charset="0"/>
              </a:rPr>
              <a:t>Sivasakthi V	</a:t>
            </a:r>
            <a:r>
              <a:rPr lang="en-US" sz="1600" dirty="0">
                <a:solidFill>
                  <a:srgbClr val="FFFF00"/>
                </a:solidFill>
                <a:latin typeface="Arial Rounded MT Bold" panose="020F0704030504030204" pitchFamily="34" charset="0"/>
              </a:rPr>
              <a:t>(613520104036)</a:t>
            </a:r>
            <a:endParaRPr lang="en-US" sz="1600" dirty="0">
              <a:solidFill>
                <a:schemeClr val="accent5"/>
              </a:solidFill>
              <a:latin typeface="Arial Rounded MT Bold" panose="020F0704030504030204" pitchFamily="34" charset="0"/>
            </a:endParaRPr>
          </a:p>
          <a:p>
            <a:pPr marL="0" indent="0">
              <a:buNone/>
            </a:pPr>
            <a:r>
              <a:rPr lang="en-US" sz="1600" dirty="0">
                <a:solidFill>
                  <a:schemeClr val="accent5"/>
                </a:solidFill>
                <a:latin typeface="Arial Rounded MT Bold" panose="020F0704030504030204" pitchFamily="34" charset="0"/>
              </a:rPr>
              <a:t>								Chandru K	</a:t>
            </a:r>
            <a:r>
              <a:rPr lang="en-US" sz="1600" dirty="0">
                <a:solidFill>
                  <a:srgbClr val="FFFF00"/>
                </a:solidFill>
                <a:latin typeface="Arial Rounded MT Bold" panose="020F0704030504030204" pitchFamily="34" charset="0"/>
              </a:rPr>
              <a:t>(613520104303)</a:t>
            </a:r>
            <a:endParaRPr lang="en-US" sz="1600" dirty="0">
              <a:solidFill>
                <a:schemeClr val="accent5"/>
              </a:solidFill>
              <a:latin typeface="Arial Rounded MT Bold" panose="020F0704030504030204" pitchFamily="34" charset="0"/>
            </a:endParaRPr>
          </a:p>
          <a:p>
            <a:pPr marL="0" indent="0">
              <a:buNone/>
            </a:pPr>
            <a:r>
              <a:rPr lang="en-US" sz="1600" dirty="0">
                <a:solidFill>
                  <a:schemeClr val="accent5"/>
                </a:solidFill>
                <a:latin typeface="Arial Rounded MT Bold" panose="020F0704030504030204" pitchFamily="34" charset="0"/>
              </a:rPr>
              <a:t>								Dhineshkumar D	</a:t>
            </a:r>
            <a:r>
              <a:rPr lang="en-US" sz="1600" dirty="0">
                <a:solidFill>
                  <a:srgbClr val="FFFF00"/>
                </a:solidFill>
                <a:latin typeface="Arial Rounded MT Bold" panose="020F0704030504030204" pitchFamily="34" charset="0"/>
              </a:rPr>
              <a:t>(613520104008)</a:t>
            </a:r>
          </a:p>
          <a:p>
            <a:pPr marL="914400" lvl="2" indent="0">
              <a:lnSpc>
                <a:spcPct val="150000"/>
              </a:lnSpc>
              <a:buNone/>
            </a:pPr>
            <a:endParaRPr lang="en-US" sz="2000" b="1" dirty="0">
              <a:solidFill>
                <a:srgbClr val="0070C0"/>
              </a:solidFill>
              <a:latin typeface="Arial Rounded MT Bold" panose="020F0704030504030204" pitchFamily="34" charset="0"/>
            </a:endParaRPr>
          </a:p>
          <a:p>
            <a:pPr lvl="2">
              <a:buFont typeface="Wingdings" panose="05000000000000000000" pitchFamily="2" charset="2"/>
              <a:buChar char="v"/>
            </a:pPr>
            <a:endParaRPr lang="en-US" sz="1300" b="1" dirty="0">
              <a:latin typeface="Arial Rounded MT Bold" panose="020F0704030504030204" pitchFamily="34" charset="0"/>
            </a:endParaRPr>
          </a:p>
        </p:txBody>
      </p:sp>
    </p:spTree>
    <p:extLst>
      <p:ext uri="{BB962C8B-B14F-4D97-AF65-F5344CB8AC3E}">
        <p14:creationId xmlns:p14="http://schemas.microsoft.com/office/powerpoint/2010/main" val="418468684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E4863-8A92-19A9-4F76-D2CABFF01083}"/>
              </a:ext>
            </a:extLst>
          </p:cNvPr>
          <p:cNvSpPr>
            <a:spLocks noGrp="1"/>
          </p:cNvSpPr>
          <p:nvPr>
            <p:ph type="title"/>
          </p:nvPr>
        </p:nvSpPr>
        <p:spPr>
          <a:xfrm>
            <a:off x="1790700" y="0"/>
            <a:ext cx="8610600" cy="1293028"/>
          </a:xfrm>
        </p:spPr>
        <p:txBody>
          <a:bodyPr/>
          <a:lstStyle/>
          <a:p>
            <a:pPr algn="ctr"/>
            <a:r>
              <a:rPr lang="en-US" sz="4000" dirty="0">
                <a:solidFill>
                  <a:schemeClr val="accent5"/>
                </a:solidFill>
                <a:latin typeface="Arial Rounded MT Bold" panose="020F0704030504030204" pitchFamily="34" charset="0"/>
              </a:rPr>
              <a:t>Library management system</a:t>
            </a:r>
            <a:endParaRPr lang="en-IN" dirty="0"/>
          </a:p>
        </p:txBody>
      </p:sp>
      <p:sp>
        <p:nvSpPr>
          <p:cNvPr id="3" name="Content Placeholder 2">
            <a:extLst>
              <a:ext uri="{FF2B5EF4-FFF2-40B4-BE49-F238E27FC236}">
                <a16:creationId xmlns:a16="http://schemas.microsoft.com/office/drawing/2014/main" id="{85823552-C8BF-2001-FF2B-4A9FA2DC3432}"/>
              </a:ext>
            </a:extLst>
          </p:cNvPr>
          <p:cNvSpPr>
            <a:spLocks noGrp="1"/>
          </p:cNvSpPr>
          <p:nvPr>
            <p:ph idx="1"/>
          </p:nvPr>
        </p:nvSpPr>
        <p:spPr>
          <a:xfrm>
            <a:off x="393192" y="1293028"/>
            <a:ext cx="11247120" cy="5299796"/>
          </a:xfrm>
        </p:spPr>
        <p:txBody>
          <a:bodyPr>
            <a:normAutofit/>
          </a:bodyPr>
          <a:lstStyle/>
          <a:p>
            <a:pPr marL="0" indent="0" algn="l">
              <a:buNone/>
            </a:pPr>
            <a:endParaRPr lang="en-US" sz="2800" b="1" i="0" u="sng" dirty="0">
              <a:solidFill>
                <a:srgbClr val="FFFF00"/>
              </a:solidFill>
              <a:effectLst/>
              <a:latin typeface="Arial Rounded MT Bold" panose="020F0704030504030204" pitchFamily="34" charset="0"/>
            </a:endParaRPr>
          </a:p>
          <a:p>
            <a:pPr marL="0" indent="0" algn="l">
              <a:buNone/>
            </a:pPr>
            <a:r>
              <a:rPr lang="en-US" sz="2100" b="1" i="0" u="sng" dirty="0">
                <a:solidFill>
                  <a:srgbClr val="FFFF00"/>
                </a:solidFill>
                <a:effectLst/>
                <a:latin typeface="Arial Rounded MT Bold" panose="020F0704030504030204" pitchFamily="34" charset="0"/>
              </a:rPr>
              <a:t>1.</a:t>
            </a:r>
            <a:r>
              <a:rPr lang="en-US" sz="2100" b="1" i="0" dirty="0">
                <a:solidFill>
                  <a:srgbClr val="FFFF00"/>
                </a:solidFill>
                <a:effectLst/>
                <a:latin typeface="Arial Rounded MT Bold" panose="020F0704030504030204" pitchFamily="34" charset="0"/>
              </a:rPr>
              <a:t> </a:t>
            </a:r>
            <a:r>
              <a:rPr lang="en-US" sz="2100" b="1" i="0" u="sng" dirty="0">
                <a:solidFill>
                  <a:srgbClr val="FFFF00"/>
                </a:solidFill>
                <a:effectLst/>
                <a:latin typeface="Arial Rounded MT Bold" panose="020F0704030504030204" pitchFamily="34" charset="0"/>
              </a:rPr>
              <a:t>INTRODUCTION</a:t>
            </a:r>
          </a:p>
          <a:p>
            <a:pPr marL="0" indent="0" algn="l">
              <a:lnSpc>
                <a:spcPct val="150000"/>
              </a:lnSpc>
              <a:buNone/>
            </a:pPr>
            <a:r>
              <a:rPr lang="en-US" dirty="0">
                <a:latin typeface="ff3"/>
              </a:rPr>
              <a:t>	</a:t>
            </a:r>
            <a:r>
              <a:rPr lang="en-US" sz="1300" dirty="0">
                <a:latin typeface="Arial Rounded MT Bold" panose="020F0704030504030204" pitchFamily="34" charset="0"/>
              </a:rPr>
              <a:t>With the increase in the number of readers, better management of libraries system is required. The Library management system focuses on improving the management of libraries in a city or town. </a:t>
            </a:r>
            <a:r>
              <a:rPr lang="en-US" sz="1300" dirty="0">
                <a:highlight>
                  <a:srgbClr val="000000"/>
                </a:highlight>
                <a:latin typeface="Arial Rounded MT Bold" panose="020F0704030504030204" pitchFamily="34" charset="0"/>
              </a:rPr>
              <a:t>“</a:t>
            </a:r>
            <a:r>
              <a:rPr lang="en-US" sz="1300" dirty="0">
                <a:highlight>
                  <a:srgbClr val="0000FF"/>
                </a:highlight>
                <a:latin typeface="Arial Rounded MT Bold" panose="020F0704030504030204" pitchFamily="34" charset="0"/>
              </a:rPr>
              <a:t>What If you can check whether a book is available in the library through your phone?</a:t>
            </a:r>
            <a:r>
              <a:rPr lang="en-US" sz="1300" dirty="0">
                <a:highlight>
                  <a:srgbClr val="000000"/>
                </a:highlight>
                <a:latin typeface="Arial Rounded MT Bold" panose="020F0704030504030204" pitchFamily="34" charset="0"/>
              </a:rPr>
              <a:t>”</a:t>
            </a:r>
            <a:r>
              <a:rPr lang="en-US" sz="1300" dirty="0">
                <a:latin typeface="Arial Rounded MT Bold" panose="020F0704030504030204" pitchFamily="34" charset="0"/>
              </a:rPr>
              <a:t>. The Integrated Library Management System provides you the ease of issuing, renewing, or reserving a book from an library within your town through your phone. The Integrated Library Management System is developed on the web platform which basically focuses on issuing, renewing and reserving a book.</a:t>
            </a:r>
          </a:p>
          <a:p>
            <a:pPr marL="0" indent="0" algn="l">
              <a:lnSpc>
                <a:spcPct val="150000"/>
              </a:lnSpc>
              <a:buNone/>
            </a:pPr>
            <a:endParaRPr lang="en-US" sz="1300" b="0" i="0" dirty="0">
              <a:effectLst/>
              <a:latin typeface="Arial Rounded MT Bold" panose="020F0704030504030204" pitchFamily="34" charset="0"/>
            </a:endParaRPr>
          </a:p>
          <a:p>
            <a:pPr marL="0" indent="0" algn="l">
              <a:buNone/>
            </a:pPr>
            <a:r>
              <a:rPr lang="en-US" sz="1300" dirty="0">
                <a:latin typeface="Arial Rounded MT Bold" panose="020F0704030504030204" pitchFamily="34" charset="0"/>
              </a:rPr>
              <a:t>	</a:t>
            </a:r>
            <a:r>
              <a:rPr lang="en-US" sz="1900" b="1" i="0" u="sng" dirty="0">
                <a:solidFill>
                  <a:srgbClr val="FFFF00"/>
                </a:solidFill>
                <a:effectLst/>
                <a:latin typeface="Arial Rounded MT Bold" panose="020F0704030504030204" pitchFamily="34" charset="0"/>
              </a:rPr>
              <a:t>1.1</a:t>
            </a:r>
            <a:r>
              <a:rPr lang="en-US" sz="1900" b="1" i="0" dirty="0">
                <a:solidFill>
                  <a:srgbClr val="FFFF00"/>
                </a:solidFill>
                <a:effectLst/>
                <a:latin typeface="Arial Rounded MT Bold" panose="020F0704030504030204" pitchFamily="34" charset="0"/>
              </a:rPr>
              <a:t> </a:t>
            </a:r>
            <a:r>
              <a:rPr lang="en-US" sz="1900" b="1" i="0" u="sng" dirty="0">
                <a:solidFill>
                  <a:srgbClr val="FFFF00"/>
                </a:solidFill>
                <a:effectLst/>
                <a:latin typeface="Arial Rounded MT Bold" panose="020F0704030504030204" pitchFamily="34" charset="0"/>
              </a:rPr>
              <a:t>PURPOSE</a:t>
            </a:r>
          </a:p>
          <a:p>
            <a:pPr marL="0" indent="0" algn="just">
              <a:lnSpc>
                <a:spcPct val="150000"/>
              </a:lnSpc>
              <a:buNone/>
            </a:pPr>
            <a:r>
              <a:rPr lang="en-US" sz="1400" dirty="0">
                <a:latin typeface="ff3"/>
              </a:rPr>
              <a:t>		</a:t>
            </a:r>
            <a:r>
              <a:rPr lang="en-US" sz="1300" dirty="0">
                <a:latin typeface="Arial Rounded MT Bold" panose="020F0704030504030204" pitchFamily="34" charset="0"/>
              </a:rPr>
              <a:t>The Purpose of the Project is to maintain the details of books and library Members of different libraries. The main 	purpose of this project is to maintain a easy 	circulation system between clients and the libraries, to issue books using single 	library card, also to search and reserve any book from different available libraries and to maintain details about the user (fine, 	address, phone Number). Moreover, the user can check all these features from their home.</a:t>
            </a:r>
          </a:p>
          <a:p>
            <a:pPr marL="0" indent="0" algn="l">
              <a:lnSpc>
                <a:spcPct val="150000"/>
              </a:lnSpc>
              <a:buNone/>
            </a:pPr>
            <a:endParaRPr lang="en-US" sz="1300" b="0" i="0" dirty="0">
              <a:effectLst/>
              <a:latin typeface="Arial Rounded MT Bold" panose="020F0704030504030204" pitchFamily="34" charset="0"/>
            </a:endParaRPr>
          </a:p>
        </p:txBody>
      </p:sp>
    </p:spTree>
    <p:extLst>
      <p:ext uri="{BB962C8B-B14F-4D97-AF65-F5344CB8AC3E}">
        <p14:creationId xmlns:p14="http://schemas.microsoft.com/office/powerpoint/2010/main" val="3881078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823552-C8BF-2001-FF2B-4A9FA2DC3432}"/>
              </a:ext>
            </a:extLst>
          </p:cNvPr>
          <p:cNvSpPr>
            <a:spLocks noGrp="1"/>
          </p:cNvSpPr>
          <p:nvPr>
            <p:ph idx="1"/>
          </p:nvPr>
        </p:nvSpPr>
        <p:spPr>
          <a:xfrm>
            <a:off x="393192" y="593558"/>
            <a:ext cx="11247120" cy="5999266"/>
          </a:xfrm>
        </p:spPr>
        <p:txBody>
          <a:bodyPr>
            <a:normAutofit/>
          </a:bodyPr>
          <a:lstStyle/>
          <a:p>
            <a:pPr marL="0" indent="0" algn="l">
              <a:buNone/>
            </a:pPr>
            <a:r>
              <a:rPr lang="en-US" sz="2000" dirty="0">
                <a:latin typeface="Arial Rounded MT Bold" panose="020F0704030504030204" pitchFamily="34" charset="0"/>
              </a:rPr>
              <a:t>	</a:t>
            </a:r>
            <a:r>
              <a:rPr lang="en-US" sz="2100" b="1" i="0" u="sng" dirty="0">
                <a:solidFill>
                  <a:srgbClr val="FFFF00"/>
                </a:solidFill>
                <a:effectLst/>
                <a:latin typeface="Arial Rounded MT Bold" panose="020F0704030504030204" pitchFamily="34" charset="0"/>
              </a:rPr>
              <a:t>1.2</a:t>
            </a:r>
            <a:r>
              <a:rPr lang="en-US" sz="2100" b="1" i="0" dirty="0">
                <a:solidFill>
                  <a:srgbClr val="FFFF00"/>
                </a:solidFill>
                <a:effectLst/>
                <a:latin typeface="Arial Rounded MT Bold" panose="020F0704030504030204" pitchFamily="34" charset="0"/>
              </a:rPr>
              <a:t> </a:t>
            </a:r>
            <a:r>
              <a:rPr lang="en-US" sz="2100" b="1" i="0" u="sng" dirty="0">
                <a:solidFill>
                  <a:srgbClr val="FFFF00"/>
                </a:solidFill>
                <a:effectLst/>
                <a:latin typeface="Arial Rounded MT Bold" panose="020F0704030504030204" pitchFamily="34" charset="0"/>
              </a:rPr>
              <a:t>SCOPE </a:t>
            </a:r>
          </a:p>
          <a:p>
            <a:pPr lvl="2" algn="just">
              <a:lnSpc>
                <a:spcPct val="150000"/>
              </a:lnSpc>
              <a:buFont typeface="Wingdings" panose="05000000000000000000" pitchFamily="2" charset="2"/>
              <a:buChar char="ü"/>
            </a:pPr>
            <a:r>
              <a:rPr lang="en-US" sz="1700" b="1" dirty="0">
                <a:latin typeface="Arial Rounded MT Bold" panose="020F0704030504030204" pitchFamily="34" charset="0"/>
              </a:rPr>
              <a:t> </a:t>
            </a:r>
            <a:r>
              <a:rPr lang="en-US" sz="1400" dirty="0">
                <a:latin typeface="Arial Rounded MT Bold" panose="020F0704030504030204" pitchFamily="34" charset="0"/>
              </a:rPr>
              <a:t>Manually updating the library system into an web based application so that the user can know the details of the books available and maximum limit on borrowing from their computer and also through their phones.</a:t>
            </a:r>
            <a:endParaRPr lang="en-US" sz="1400" b="1" dirty="0">
              <a:solidFill>
                <a:srgbClr val="FFFF00"/>
              </a:solidFill>
              <a:latin typeface="Arial Rounded MT Bold" panose="020F0704030504030204" pitchFamily="34" charset="0"/>
            </a:endParaRPr>
          </a:p>
          <a:p>
            <a:pPr lvl="2" algn="just">
              <a:lnSpc>
                <a:spcPct val="160000"/>
              </a:lnSpc>
              <a:buFont typeface="Wingdings" panose="05000000000000000000" pitchFamily="2" charset="2"/>
              <a:buChar char="ü"/>
            </a:pPr>
            <a:r>
              <a:rPr lang="en-US" sz="1400" dirty="0">
                <a:latin typeface="Arial Rounded MT Bold" panose="020F0704030504030204" pitchFamily="34" charset="0"/>
              </a:rPr>
              <a:t>The ILM System Provides information’s like details of the books, insertion of new books, deletion of lost books, limitation of issuing books, fine on keeping a book more than one month from the issued date.</a:t>
            </a:r>
            <a:endParaRPr lang="en-US" sz="1400" i="0" dirty="0">
              <a:solidFill>
                <a:srgbClr val="FFFF00"/>
              </a:solidFill>
              <a:effectLst/>
              <a:latin typeface="Arial Rounded MT Bold" panose="020F0704030504030204" pitchFamily="34" charset="0"/>
            </a:endParaRPr>
          </a:p>
          <a:p>
            <a:pPr marL="0" indent="0" algn="just">
              <a:lnSpc>
                <a:spcPct val="150000"/>
              </a:lnSpc>
              <a:buNone/>
            </a:pPr>
            <a:r>
              <a:rPr lang="en-US" sz="2100" b="1" i="0" u="sng" dirty="0">
                <a:solidFill>
                  <a:srgbClr val="FFFF00"/>
                </a:solidFill>
                <a:effectLst/>
                <a:latin typeface="Arial Rounded MT Bold" panose="020F0704030504030204" pitchFamily="34" charset="0"/>
              </a:rPr>
              <a:t>2.</a:t>
            </a:r>
            <a:r>
              <a:rPr lang="en-US" sz="2100" b="1" i="0" dirty="0">
                <a:solidFill>
                  <a:srgbClr val="FFFF00"/>
                </a:solidFill>
                <a:effectLst/>
                <a:latin typeface="Arial Rounded MT Bold" panose="020F0704030504030204" pitchFamily="34" charset="0"/>
              </a:rPr>
              <a:t> </a:t>
            </a:r>
            <a:r>
              <a:rPr lang="en-US" sz="2100" b="1" i="0" u="sng" dirty="0">
                <a:solidFill>
                  <a:srgbClr val="FFFF00"/>
                </a:solidFill>
                <a:effectLst/>
                <a:latin typeface="Arial Rounded MT Bold" panose="020F0704030504030204" pitchFamily="34" charset="0"/>
              </a:rPr>
              <a:t>OVERALL DESCRIPTION </a:t>
            </a:r>
            <a:endParaRPr lang="en-US" sz="2000" b="1" i="0" u="sng" dirty="0">
              <a:solidFill>
                <a:srgbClr val="FFFF00"/>
              </a:solidFill>
              <a:effectLst/>
              <a:latin typeface="Arial Rounded MT Bold" panose="020F0704030504030204" pitchFamily="34" charset="0"/>
            </a:endParaRPr>
          </a:p>
          <a:p>
            <a:pPr marL="0" indent="0" algn="l">
              <a:buNone/>
            </a:pPr>
            <a:r>
              <a:rPr lang="en-US" sz="2000" b="1" dirty="0">
                <a:solidFill>
                  <a:srgbClr val="FFFF00"/>
                </a:solidFill>
                <a:latin typeface="Arial Rounded MT Bold" panose="020F0704030504030204" pitchFamily="34" charset="0"/>
              </a:rPr>
              <a:t>	</a:t>
            </a:r>
            <a:r>
              <a:rPr lang="en-US" sz="3000" b="1" i="0" dirty="0">
                <a:solidFill>
                  <a:srgbClr val="FFFF00"/>
                </a:solidFill>
                <a:effectLst/>
                <a:latin typeface="Arial Rounded MT Bold" panose="020F0704030504030204" pitchFamily="34" charset="0"/>
              </a:rPr>
              <a:t> </a:t>
            </a:r>
            <a:r>
              <a:rPr lang="en-US" sz="1900" b="1" u="sng" dirty="0">
                <a:solidFill>
                  <a:srgbClr val="FFFF00"/>
                </a:solidFill>
                <a:latin typeface="Arial Rounded MT Bold" panose="020F0704030504030204" pitchFamily="34" charset="0"/>
              </a:rPr>
              <a:t>2</a:t>
            </a:r>
            <a:r>
              <a:rPr lang="en-US" sz="1900" b="1" i="0" u="sng" dirty="0">
                <a:solidFill>
                  <a:srgbClr val="FFFF00"/>
                </a:solidFill>
                <a:effectLst/>
                <a:latin typeface="Arial Rounded MT Bold" panose="020F0704030504030204" pitchFamily="34" charset="0"/>
              </a:rPr>
              <a:t>.1</a:t>
            </a:r>
            <a:r>
              <a:rPr lang="en-US" sz="1900" b="1" i="0" dirty="0">
                <a:solidFill>
                  <a:srgbClr val="FFFF00"/>
                </a:solidFill>
                <a:effectLst/>
                <a:latin typeface="Arial Rounded MT Bold" panose="020F0704030504030204" pitchFamily="34" charset="0"/>
              </a:rPr>
              <a:t> </a:t>
            </a:r>
            <a:r>
              <a:rPr lang="en-US" sz="1900" b="1" i="0" u="sng" dirty="0">
                <a:solidFill>
                  <a:srgbClr val="FFFF00"/>
                </a:solidFill>
                <a:effectLst/>
                <a:latin typeface="Arial Rounded MT Bold" panose="020F0704030504030204" pitchFamily="34" charset="0"/>
              </a:rPr>
              <a:t>PRODUCT PRESPECTIVE</a:t>
            </a:r>
          </a:p>
          <a:p>
            <a:pPr marL="0" indent="0" algn="just">
              <a:lnSpc>
                <a:spcPct val="150000"/>
              </a:lnSpc>
              <a:buNone/>
            </a:pPr>
            <a:r>
              <a:rPr lang="en-US" dirty="0">
                <a:latin typeface="ff3"/>
              </a:rPr>
              <a:t>		</a:t>
            </a:r>
            <a:r>
              <a:rPr lang="en-US" sz="1300" dirty="0">
                <a:latin typeface="Arial Rounded MT Bold" panose="020F0704030504030204" pitchFamily="34" charset="0"/>
              </a:rPr>
              <a:t>The Proposed Library Management System will take care of the current book detail at any point of time. The 	Book issue, book return will update the current book details automatically so that user will get the update current book details.</a:t>
            </a:r>
          </a:p>
          <a:p>
            <a:pPr marL="0" indent="0" algn="just">
              <a:lnSpc>
                <a:spcPct val="150000"/>
              </a:lnSpc>
              <a:buNone/>
            </a:pPr>
            <a:r>
              <a:rPr lang="en-US" sz="2000" b="0" i="0" dirty="0">
                <a:effectLst/>
                <a:latin typeface="Arial Rounded MT Bold" panose="020F0704030504030204" pitchFamily="34" charset="0"/>
              </a:rPr>
              <a:t>	</a:t>
            </a:r>
            <a:r>
              <a:rPr lang="en-US" sz="2000" b="1" u="sng" dirty="0">
                <a:solidFill>
                  <a:srgbClr val="FFFF00"/>
                </a:solidFill>
                <a:latin typeface="Arial Rounded MT Bold" panose="020F0704030504030204" pitchFamily="34" charset="0"/>
              </a:rPr>
              <a:t>2</a:t>
            </a:r>
            <a:r>
              <a:rPr lang="en-US" sz="2000" b="1" i="0" u="sng" dirty="0">
                <a:solidFill>
                  <a:srgbClr val="FFFF00"/>
                </a:solidFill>
                <a:effectLst/>
                <a:latin typeface="Arial Rounded MT Bold" panose="020F0704030504030204" pitchFamily="34" charset="0"/>
              </a:rPr>
              <a:t>.2</a:t>
            </a:r>
            <a:r>
              <a:rPr lang="en-US" sz="2000" b="1" i="0" dirty="0">
                <a:solidFill>
                  <a:srgbClr val="FFFF00"/>
                </a:solidFill>
                <a:effectLst/>
                <a:latin typeface="Arial Rounded MT Bold" panose="020F0704030504030204" pitchFamily="34" charset="0"/>
              </a:rPr>
              <a:t> </a:t>
            </a:r>
            <a:r>
              <a:rPr lang="en-US" sz="2000" b="1" i="0" u="sng" dirty="0">
                <a:solidFill>
                  <a:srgbClr val="FFFF00"/>
                </a:solidFill>
                <a:effectLst/>
                <a:latin typeface="Arial Rounded MT Bold" panose="020F0704030504030204" pitchFamily="34" charset="0"/>
              </a:rPr>
              <a:t>SOFTWARE REQUIREMENT</a:t>
            </a:r>
          </a:p>
          <a:p>
            <a:pPr lvl="2" algn="just">
              <a:lnSpc>
                <a:spcPct val="150000"/>
              </a:lnSpc>
              <a:buFont typeface="Wingdings" panose="05000000000000000000" pitchFamily="2" charset="2"/>
              <a:buChar char="Ø"/>
            </a:pPr>
            <a:r>
              <a:rPr lang="en-US" sz="1600" i="0" dirty="0">
                <a:solidFill>
                  <a:schemeClr val="accent3"/>
                </a:solidFill>
                <a:effectLst/>
                <a:latin typeface="Arial Rounded MT Bold" panose="020F0704030504030204" pitchFamily="34" charset="0"/>
              </a:rPr>
              <a:t>Front End</a:t>
            </a:r>
          </a:p>
          <a:p>
            <a:pPr lvl="3" algn="just">
              <a:lnSpc>
                <a:spcPct val="150000"/>
              </a:lnSpc>
              <a:buFont typeface="Wingdings" panose="05000000000000000000" pitchFamily="2" charset="2"/>
              <a:buChar char="v"/>
            </a:pPr>
            <a:r>
              <a:rPr lang="en-US" sz="1400" dirty="0">
                <a:latin typeface="Arial Rounded MT Bold" panose="020F0704030504030204" pitchFamily="34" charset="0"/>
              </a:rPr>
              <a:t>HTML</a:t>
            </a:r>
          </a:p>
          <a:p>
            <a:pPr lvl="3" algn="just">
              <a:lnSpc>
                <a:spcPct val="150000"/>
              </a:lnSpc>
              <a:buFont typeface="Wingdings" panose="05000000000000000000" pitchFamily="2" charset="2"/>
              <a:buChar char="v"/>
            </a:pPr>
            <a:r>
              <a:rPr lang="en-US" sz="1400" i="0" dirty="0">
                <a:effectLst/>
                <a:latin typeface="Arial Rounded MT Bold" panose="020F0704030504030204" pitchFamily="34" charset="0"/>
              </a:rPr>
              <a:t>CSS</a:t>
            </a:r>
            <a:r>
              <a:rPr lang="en-US" sz="1400" i="0" dirty="0">
                <a:solidFill>
                  <a:srgbClr val="FFFF00"/>
                </a:solidFill>
                <a:effectLst/>
                <a:latin typeface="Arial Rounded MT Bold" panose="020F0704030504030204" pitchFamily="34" charset="0"/>
              </a:rPr>
              <a:t>	</a:t>
            </a:r>
          </a:p>
          <a:p>
            <a:pPr marL="0" indent="0" algn="just">
              <a:lnSpc>
                <a:spcPct val="150000"/>
              </a:lnSpc>
              <a:buNone/>
            </a:pPr>
            <a:endParaRPr lang="en-US" sz="2000" b="0" i="0" dirty="0">
              <a:effectLst/>
              <a:latin typeface="Arial Rounded MT Bold" panose="020F0704030504030204" pitchFamily="34" charset="0"/>
            </a:endParaRPr>
          </a:p>
        </p:txBody>
      </p:sp>
    </p:spTree>
    <p:extLst>
      <p:ext uri="{BB962C8B-B14F-4D97-AF65-F5344CB8AC3E}">
        <p14:creationId xmlns:p14="http://schemas.microsoft.com/office/powerpoint/2010/main" val="1547712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823552-C8BF-2001-FF2B-4A9FA2DC3432}"/>
              </a:ext>
            </a:extLst>
          </p:cNvPr>
          <p:cNvSpPr>
            <a:spLocks noGrp="1"/>
          </p:cNvSpPr>
          <p:nvPr>
            <p:ph idx="1"/>
          </p:nvPr>
        </p:nvSpPr>
        <p:spPr>
          <a:xfrm>
            <a:off x="393192" y="593558"/>
            <a:ext cx="11247120" cy="5999266"/>
          </a:xfrm>
        </p:spPr>
        <p:txBody>
          <a:bodyPr>
            <a:normAutofit/>
          </a:bodyPr>
          <a:lstStyle/>
          <a:p>
            <a:pPr lvl="3" algn="just">
              <a:lnSpc>
                <a:spcPct val="150000"/>
              </a:lnSpc>
              <a:buFont typeface="Wingdings" panose="05000000000000000000" pitchFamily="2" charset="2"/>
              <a:buChar char="v"/>
            </a:pPr>
            <a:endParaRPr lang="en-US" sz="1300" dirty="0">
              <a:latin typeface="Arial Rounded MT Bold" panose="020F0704030504030204" pitchFamily="34" charset="0"/>
            </a:endParaRPr>
          </a:p>
          <a:p>
            <a:pPr lvl="3" algn="just">
              <a:lnSpc>
                <a:spcPct val="150000"/>
              </a:lnSpc>
              <a:buFont typeface="Wingdings" panose="05000000000000000000" pitchFamily="2" charset="2"/>
              <a:buChar char="v"/>
            </a:pPr>
            <a:r>
              <a:rPr lang="en-US" sz="1300" dirty="0">
                <a:latin typeface="Arial Rounded MT Bold" panose="020F0704030504030204" pitchFamily="34" charset="0"/>
              </a:rPr>
              <a:t>JAVASCRIPT</a:t>
            </a:r>
          </a:p>
          <a:p>
            <a:pPr lvl="3" algn="just">
              <a:lnSpc>
                <a:spcPct val="150000"/>
              </a:lnSpc>
              <a:buFont typeface="Wingdings" panose="05000000000000000000" pitchFamily="2" charset="2"/>
              <a:buChar char="v"/>
            </a:pPr>
            <a:r>
              <a:rPr lang="en-US" sz="1300" dirty="0">
                <a:latin typeface="Arial Rounded MT Bold" panose="020F0704030504030204" pitchFamily="34" charset="0"/>
              </a:rPr>
              <a:t>PYTHON</a:t>
            </a:r>
          </a:p>
          <a:p>
            <a:pPr lvl="2" algn="just">
              <a:lnSpc>
                <a:spcPct val="150000"/>
              </a:lnSpc>
              <a:buFont typeface="Wingdings" panose="05000000000000000000" pitchFamily="2" charset="2"/>
              <a:buChar char="Ø"/>
            </a:pPr>
            <a:r>
              <a:rPr lang="en-US" sz="1600" i="0" dirty="0">
                <a:solidFill>
                  <a:schemeClr val="accent3"/>
                </a:solidFill>
                <a:effectLst/>
                <a:latin typeface="Arial Rounded MT Bold" panose="020F0704030504030204" pitchFamily="34" charset="0"/>
              </a:rPr>
              <a:t>Back End</a:t>
            </a:r>
          </a:p>
          <a:p>
            <a:pPr lvl="3" algn="just">
              <a:lnSpc>
                <a:spcPct val="150000"/>
              </a:lnSpc>
              <a:buFont typeface="Wingdings" panose="05000000000000000000" pitchFamily="2" charset="2"/>
              <a:buChar char="v"/>
            </a:pPr>
            <a:r>
              <a:rPr lang="en-US" sz="1400" dirty="0">
                <a:latin typeface="Arial Rounded MT Bold" panose="020F0704030504030204" pitchFamily="34" charset="0"/>
              </a:rPr>
              <a:t>PYTHON</a:t>
            </a:r>
          </a:p>
          <a:p>
            <a:pPr lvl="3" algn="just">
              <a:lnSpc>
                <a:spcPct val="150000"/>
              </a:lnSpc>
              <a:buFont typeface="Wingdings" panose="05000000000000000000" pitchFamily="2" charset="2"/>
              <a:buChar char="v"/>
            </a:pPr>
            <a:r>
              <a:rPr lang="en-US" sz="1300" dirty="0">
                <a:latin typeface="Arial Rounded MT Bold" panose="020F0704030504030204" pitchFamily="34" charset="0"/>
              </a:rPr>
              <a:t>MYSQL</a:t>
            </a:r>
          </a:p>
          <a:p>
            <a:pPr lvl="3" algn="just">
              <a:lnSpc>
                <a:spcPct val="150000"/>
              </a:lnSpc>
              <a:buFont typeface="Wingdings" panose="05000000000000000000" pitchFamily="2" charset="2"/>
              <a:buChar char="v"/>
            </a:pPr>
            <a:r>
              <a:rPr lang="en-US" sz="1300" i="0" dirty="0">
                <a:effectLst/>
                <a:latin typeface="Arial Rounded MT Bold" panose="020F0704030504030204" pitchFamily="34" charset="0"/>
              </a:rPr>
              <a:t>NODE JS</a:t>
            </a:r>
          </a:p>
          <a:p>
            <a:pPr lvl="3" algn="just">
              <a:lnSpc>
                <a:spcPct val="150000"/>
              </a:lnSpc>
              <a:buFont typeface="Wingdings" panose="05000000000000000000" pitchFamily="2" charset="2"/>
              <a:buChar char="v"/>
            </a:pPr>
            <a:r>
              <a:rPr lang="en-US" sz="1300" dirty="0">
                <a:latin typeface="Arial Rounded MT Bold" panose="020F0704030504030204" pitchFamily="34" charset="0"/>
              </a:rPr>
              <a:t>EXPRESS JS</a:t>
            </a:r>
            <a:r>
              <a:rPr lang="en-US" sz="1300" i="0" dirty="0">
                <a:effectLst/>
                <a:latin typeface="Arial Rounded MT Bold" panose="020F0704030504030204" pitchFamily="34" charset="0"/>
              </a:rPr>
              <a:t>	</a:t>
            </a:r>
          </a:p>
          <a:p>
            <a:pPr marL="0" indent="0" algn="l">
              <a:buNone/>
            </a:pPr>
            <a:r>
              <a:rPr lang="en-US" sz="1900" b="1" dirty="0">
                <a:solidFill>
                  <a:srgbClr val="FFFF00"/>
                </a:solidFill>
                <a:latin typeface="Arial Rounded MT Bold" panose="020F0704030504030204" pitchFamily="34" charset="0"/>
              </a:rPr>
              <a:t>	</a:t>
            </a:r>
            <a:r>
              <a:rPr lang="en-US" sz="1900" b="1" u="sng" dirty="0">
                <a:solidFill>
                  <a:srgbClr val="FFFF00"/>
                </a:solidFill>
                <a:latin typeface="Arial Rounded MT Bold" panose="020F0704030504030204" pitchFamily="34" charset="0"/>
              </a:rPr>
              <a:t>2</a:t>
            </a:r>
            <a:r>
              <a:rPr lang="en-US" sz="1900" b="1" i="0" u="sng" dirty="0">
                <a:solidFill>
                  <a:srgbClr val="FFFF00"/>
                </a:solidFill>
                <a:effectLst/>
                <a:latin typeface="Arial Rounded MT Bold" panose="020F0704030504030204" pitchFamily="34" charset="0"/>
              </a:rPr>
              <a:t>.3</a:t>
            </a:r>
            <a:r>
              <a:rPr lang="en-US" sz="1900" b="1" i="0" dirty="0">
                <a:solidFill>
                  <a:srgbClr val="FFFF00"/>
                </a:solidFill>
                <a:effectLst/>
                <a:latin typeface="Arial Rounded MT Bold" panose="020F0704030504030204" pitchFamily="34" charset="0"/>
              </a:rPr>
              <a:t> </a:t>
            </a:r>
            <a:r>
              <a:rPr lang="en-US" sz="1900" b="1" i="0" u="sng" dirty="0">
                <a:solidFill>
                  <a:srgbClr val="FFFF00"/>
                </a:solidFill>
                <a:effectLst/>
                <a:latin typeface="Arial Rounded MT Bold" panose="020F0704030504030204" pitchFamily="34" charset="0"/>
              </a:rPr>
              <a:t>PRODUCT PRESPECTIVE</a:t>
            </a:r>
          </a:p>
          <a:p>
            <a:pPr lvl="3" algn="just">
              <a:lnSpc>
                <a:spcPct val="150000"/>
              </a:lnSpc>
              <a:buFont typeface="Wingdings" panose="05000000000000000000" pitchFamily="2" charset="2"/>
              <a:buChar char="v"/>
            </a:pPr>
            <a:r>
              <a:rPr lang="en-US" sz="1300" dirty="0">
                <a:latin typeface="Arial Rounded MT Bold" panose="020F0704030504030204" pitchFamily="34" charset="0"/>
              </a:rPr>
              <a:t>Laptop</a:t>
            </a:r>
          </a:p>
          <a:p>
            <a:pPr lvl="3" algn="just">
              <a:lnSpc>
                <a:spcPct val="150000"/>
              </a:lnSpc>
              <a:buFont typeface="Wingdings" panose="05000000000000000000" pitchFamily="2" charset="2"/>
              <a:buChar char="v"/>
            </a:pPr>
            <a:r>
              <a:rPr lang="en-US" sz="1300" b="0" i="0" dirty="0">
                <a:effectLst/>
                <a:latin typeface="Arial Rounded MT Bold" panose="020F0704030504030204" pitchFamily="34" charset="0"/>
              </a:rPr>
              <a:t>4 GB RAM</a:t>
            </a:r>
          </a:p>
          <a:p>
            <a:pPr lvl="3" algn="just">
              <a:lnSpc>
                <a:spcPct val="150000"/>
              </a:lnSpc>
              <a:buFont typeface="Wingdings" panose="05000000000000000000" pitchFamily="2" charset="2"/>
              <a:buChar char="v"/>
            </a:pPr>
            <a:r>
              <a:rPr lang="en-US" sz="1300" dirty="0">
                <a:latin typeface="Arial Rounded MT Bold" panose="020F0704030504030204" pitchFamily="34" charset="0"/>
              </a:rPr>
              <a:t>1.2 GHz Processor</a:t>
            </a:r>
          </a:p>
          <a:p>
            <a:pPr lvl="3" algn="just">
              <a:lnSpc>
                <a:spcPct val="150000"/>
              </a:lnSpc>
              <a:buFont typeface="Wingdings" panose="05000000000000000000" pitchFamily="2" charset="2"/>
              <a:buChar char="v"/>
            </a:pPr>
            <a:r>
              <a:rPr lang="en-US" sz="1300" dirty="0">
                <a:latin typeface="Arial Rounded MT Bold" panose="020F0704030504030204" pitchFamily="34" charset="0"/>
              </a:rPr>
              <a:t>Intel i3</a:t>
            </a:r>
          </a:p>
          <a:p>
            <a:pPr lvl="3" algn="just">
              <a:lnSpc>
                <a:spcPct val="150000"/>
              </a:lnSpc>
              <a:buFont typeface="Wingdings" panose="05000000000000000000" pitchFamily="2" charset="2"/>
              <a:buChar char="v"/>
            </a:pPr>
            <a:r>
              <a:rPr lang="en-US" sz="1300" b="0" i="0" dirty="0">
                <a:effectLst/>
                <a:latin typeface="Arial Rounded MT Bold" panose="020F0704030504030204" pitchFamily="34" charset="0"/>
              </a:rPr>
              <a:t>Windows 7 / </a:t>
            </a:r>
            <a:r>
              <a:rPr lang="en-US" sz="1300" dirty="0">
                <a:latin typeface="Arial Rounded MT Bold" panose="020F0704030504030204" pitchFamily="34" charset="0"/>
              </a:rPr>
              <a:t>8 / 8.1 / 10 / 11</a:t>
            </a:r>
          </a:p>
        </p:txBody>
      </p:sp>
    </p:spTree>
    <p:extLst>
      <p:ext uri="{BB962C8B-B14F-4D97-AF65-F5344CB8AC3E}">
        <p14:creationId xmlns:p14="http://schemas.microsoft.com/office/powerpoint/2010/main" val="29361025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823552-C8BF-2001-FF2B-4A9FA2DC3432}"/>
              </a:ext>
            </a:extLst>
          </p:cNvPr>
          <p:cNvSpPr>
            <a:spLocks noGrp="1"/>
          </p:cNvSpPr>
          <p:nvPr>
            <p:ph idx="1"/>
          </p:nvPr>
        </p:nvSpPr>
        <p:spPr>
          <a:xfrm>
            <a:off x="393192" y="593558"/>
            <a:ext cx="11247120" cy="5999266"/>
          </a:xfrm>
        </p:spPr>
        <p:txBody>
          <a:bodyPr>
            <a:normAutofit/>
          </a:bodyPr>
          <a:lstStyle/>
          <a:p>
            <a:pPr marL="0" indent="0" algn="l">
              <a:buNone/>
            </a:pPr>
            <a:r>
              <a:rPr lang="en-US" sz="2000" b="1" dirty="0">
                <a:solidFill>
                  <a:srgbClr val="FFFF00"/>
                </a:solidFill>
                <a:latin typeface="Arial Rounded MT Bold" panose="020F0704030504030204" pitchFamily="34" charset="0"/>
              </a:rPr>
              <a:t>	</a:t>
            </a:r>
            <a:r>
              <a:rPr lang="en-US" sz="3000" b="1" i="0" dirty="0">
                <a:solidFill>
                  <a:srgbClr val="FFFF00"/>
                </a:solidFill>
                <a:effectLst/>
                <a:latin typeface="Arial Rounded MT Bold" panose="020F0704030504030204" pitchFamily="34" charset="0"/>
              </a:rPr>
              <a:t> </a:t>
            </a:r>
            <a:r>
              <a:rPr lang="en-US" sz="1900" b="1" u="sng" dirty="0">
                <a:solidFill>
                  <a:srgbClr val="FFFF00"/>
                </a:solidFill>
                <a:latin typeface="Arial Rounded MT Bold" panose="020F0704030504030204" pitchFamily="34" charset="0"/>
              </a:rPr>
              <a:t>2.4</a:t>
            </a:r>
            <a:r>
              <a:rPr lang="en-US" sz="1900" b="1" i="0" u="sng" dirty="0">
                <a:solidFill>
                  <a:srgbClr val="FFFF00"/>
                </a:solidFill>
                <a:effectLst/>
                <a:latin typeface="Arial Rounded MT Bold" panose="020F0704030504030204" pitchFamily="34" charset="0"/>
              </a:rPr>
              <a:t>.1</a:t>
            </a:r>
            <a:r>
              <a:rPr lang="en-US" sz="1900" b="1" i="0" dirty="0">
                <a:solidFill>
                  <a:srgbClr val="FFFF00"/>
                </a:solidFill>
                <a:effectLst/>
                <a:latin typeface="Arial Rounded MT Bold" panose="020F0704030504030204" pitchFamily="34" charset="0"/>
              </a:rPr>
              <a:t> </a:t>
            </a:r>
            <a:r>
              <a:rPr lang="en-US" sz="1900" b="1" i="0" u="sng" dirty="0">
                <a:solidFill>
                  <a:srgbClr val="FFFF00"/>
                </a:solidFill>
                <a:effectLst/>
                <a:latin typeface="Arial Rounded MT Bold" panose="020F0704030504030204" pitchFamily="34" charset="0"/>
              </a:rPr>
              <a:t>FUNCTIONAL REQUIREMENT</a:t>
            </a:r>
          </a:p>
          <a:p>
            <a:pPr lvl="2">
              <a:buFont typeface="Wingdings" panose="05000000000000000000" pitchFamily="2" charset="2"/>
              <a:buChar char="Ø"/>
            </a:pPr>
            <a:r>
              <a:rPr lang="en-US" sz="1600" i="0" dirty="0">
                <a:solidFill>
                  <a:schemeClr val="accent3"/>
                </a:solidFill>
                <a:effectLst/>
                <a:latin typeface="Arial Rounded MT Bold" panose="020F0704030504030204" pitchFamily="34" charset="0"/>
              </a:rPr>
              <a:t>R.1: REGISTER</a:t>
            </a:r>
          </a:p>
          <a:p>
            <a:pPr lvl="3" algn="just">
              <a:lnSpc>
                <a:spcPct val="150000"/>
              </a:lnSpc>
              <a:buFont typeface="Wingdings" panose="05000000000000000000" pitchFamily="2" charset="2"/>
              <a:buChar char="v"/>
            </a:pPr>
            <a:r>
              <a:rPr lang="en-US" sz="1400" dirty="0">
                <a:solidFill>
                  <a:srgbClr val="00B050"/>
                </a:solidFill>
                <a:latin typeface="Arial Rounded MT Bold" panose="020F0704030504030204" pitchFamily="34" charset="0"/>
              </a:rPr>
              <a:t>LIBRARIAN : </a:t>
            </a:r>
            <a:r>
              <a:rPr lang="en-US" sz="1400" dirty="0">
                <a:latin typeface="Arial Rounded MT Bold" panose="020F0704030504030204" pitchFamily="34" charset="0"/>
              </a:rPr>
              <a:t>The Librarian have to provide details about himself like Name, Mobile No, Email </a:t>
            </a:r>
            <a:r>
              <a:rPr lang="en-US" sz="1400" dirty="0" err="1">
                <a:latin typeface="Arial Rounded MT Bold" panose="020F0704030504030204" pitchFamily="34" charset="0"/>
              </a:rPr>
              <a:t>etc</a:t>
            </a:r>
            <a:r>
              <a:rPr lang="en-US" sz="1400" dirty="0">
                <a:latin typeface="Arial Rounded MT Bold" panose="020F0704030504030204" pitchFamily="34" charset="0"/>
              </a:rPr>
              <a:t>…</a:t>
            </a:r>
          </a:p>
          <a:p>
            <a:pPr lvl="3" algn="just">
              <a:lnSpc>
                <a:spcPct val="150000"/>
              </a:lnSpc>
              <a:buFont typeface="Wingdings" panose="05000000000000000000" pitchFamily="2" charset="2"/>
              <a:buChar char="v"/>
            </a:pPr>
            <a:r>
              <a:rPr lang="en-US" sz="1400" i="0" dirty="0">
                <a:solidFill>
                  <a:srgbClr val="00B050"/>
                </a:solidFill>
                <a:effectLst/>
                <a:latin typeface="Arial Rounded MT Bold" panose="020F0704030504030204" pitchFamily="34" charset="0"/>
              </a:rPr>
              <a:t>STUDENT : </a:t>
            </a:r>
            <a:r>
              <a:rPr lang="en-US" sz="1400" i="0" dirty="0">
                <a:effectLst/>
                <a:latin typeface="Arial Rounded MT Bold" panose="020F0704030504030204" pitchFamily="34" charset="0"/>
              </a:rPr>
              <a:t>The Student have to provide details about his/ her Name, Mobile No, Email , Register No, </a:t>
            </a:r>
            <a:r>
              <a:rPr lang="en-US" sz="1400" i="0" dirty="0" err="1">
                <a:effectLst/>
                <a:latin typeface="Arial Rounded MT Bold" panose="020F0704030504030204" pitchFamily="34" charset="0"/>
              </a:rPr>
              <a:t>etc</a:t>
            </a:r>
            <a:r>
              <a:rPr lang="en-US" sz="1400" i="0" dirty="0">
                <a:effectLst/>
                <a:latin typeface="Arial Rounded MT Bold" panose="020F0704030504030204" pitchFamily="34" charset="0"/>
              </a:rPr>
              <a:t>…</a:t>
            </a:r>
          </a:p>
          <a:p>
            <a:pPr lvl="3" algn="just">
              <a:lnSpc>
                <a:spcPct val="150000"/>
              </a:lnSpc>
              <a:buFont typeface="Wingdings" panose="05000000000000000000" pitchFamily="2" charset="2"/>
              <a:buChar char="v"/>
            </a:pPr>
            <a:endParaRPr lang="en-US" sz="1400" dirty="0">
              <a:solidFill>
                <a:srgbClr val="FFFF00"/>
              </a:solidFill>
              <a:latin typeface="Arial Rounded MT Bold" panose="020F0704030504030204" pitchFamily="34" charset="0"/>
            </a:endParaRPr>
          </a:p>
          <a:p>
            <a:pPr lvl="2">
              <a:buFont typeface="Wingdings" panose="05000000000000000000" pitchFamily="2" charset="2"/>
              <a:buChar char="Ø"/>
            </a:pPr>
            <a:r>
              <a:rPr lang="en-US" sz="1600" i="0" dirty="0">
                <a:solidFill>
                  <a:schemeClr val="accent3"/>
                </a:solidFill>
                <a:effectLst/>
                <a:latin typeface="Arial Rounded MT Bold" panose="020F0704030504030204" pitchFamily="34" charset="0"/>
              </a:rPr>
              <a:t>R.2: LOGIN</a:t>
            </a:r>
          </a:p>
          <a:p>
            <a:pPr lvl="3" algn="just">
              <a:lnSpc>
                <a:spcPct val="150000"/>
              </a:lnSpc>
              <a:buFont typeface="Wingdings" panose="05000000000000000000" pitchFamily="2" charset="2"/>
              <a:buChar char="v"/>
            </a:pPr>
            <a:r>
              <a:rPr lang="en-US" sz="1400" dirty="0">
                <a:solidFill>
                  <a:srgbClr val="00B050"/>
                </a:solidFill>
                <a:latin typeface="Arial Rounded MT Bold" panose="020F0704030504030204" pitchFamily="34" charset="0"/>
              </a:rPr>
              <a:t>LIBRARIAN </a:t>
            </a:r>
            <a:r>
              <a:rPr lang="en-US" sz="1400" dirty="0">
                <a:latin typeface="Arial Rounded MT Bold" panose="020F0704030504030204" pitchFamily="34" charset="0"/>
              </a:rPr>
              <a:t>: Enter Username and Password then he will get the access to use the features of this software.</a:t>
            </a:r>
          </a:p>
          <a:p>
            <a:pPr lvl="3" algn="just">
              <a:lnSpc>
                <a:spcPct val="150000"/>
              </a:lnSpc>
              <a:buFont typeface="Wingdings" panose="05000000000000000000" pitchFamily="2" charset="2"/>
              <a:buChar char="v"/>
            </a:pPr>
            <a:r>
              <a:rPr lang="en-US" sz="1400" i="0" dirty="0">
                <a:solidFill>
                  <a:srgbClr val="00B050"/>
                </a:solidFill>
                <a:effectLst/>
                <a:latin typeface="Arial Rounded MT Bold" panose="020F0704030504030204" pitchFamily="34" charset="0"/>
              </a:rPr>
              <a:t>STUDENT : </a:t>
            </a:r>
            <a:r>
              <a:rPr lang="en-US" sz="1400" i="0" dirty="0">
                <a:effectLst/>
                <a:latin typeface="Arial Rounded MT Bold" panose="020F0704030504030204" pitchFamily="34" charset="0"/>
              </a:rPr>
              <a:t>Enter Username and Password and he / she will get the access to use the features of this software.</a:t>
            </a:r>
          </a:p>
          <a:p>
            <a:pPr marL="1371600" lvl="3" indent="0" algn="just">
              <a:lnSpc>
                <a:spcPct val="150000"/>
              </a:lnSpc>
              <a:buNone/>
            </a:pPr>
            <a:endParaRPr lang="en-US" sz="1400" i="0" dirty="0">
              <a:effectLst/>
              <a:latin typeface="Arial Rounded MT Bold" panose="020F0704030504030204" pitchFamily="34" charset="0"/>
            </a:endParaRPr>
          </a:p>
          <a:p>
            <a:pPr lvl="2">
              <a:buFont typeface="Wingdings" panose="05000000000000000000" pitchFamily="2" charset="2"/>
              <a:buChar char="Ø"/>
            </a:pPr>
            <a:r>
              <a:rPr lang="en-US" sz="1600" i="0" dirty="0">
                <a:solidFill>
                  <a:schemeClr val="accent3"/>
                </a:solidFill>
                <a:effectLst/>
                <a:latin typeface="Arial Rounded MT Bold" panose="020F0704030504030204" pitchFamily="34" charset="0"/>
              </a:rPr>
              <a:t>R.3: MANAGING BOOKS</a:t>
            </a:r>
          </a:p>
          <a:p>
            <a:pPr lvl="3" algn="just">
              <a:lnSpc>
                <a:spcPct val="150000"/>
              </a:lnSpc>
              <a:buFont typeface="Wingdings" panose="05000000000000000000" pitchFamily="2" charset="2"/>
              <a:buChar char="v"/>
            </a:pPr>
            <a:r>
              <a:rPr lang="en-US" sz="1500" dirty="0">
                <a:solidFill>
                  <a:srgbClr val="00B050"/>
                </a:solidFill>
                <a:latin typeface="Arial Rounded MT Bold" panose="020F0704030504030204" pitchFamily="34" charset="0"/>
              </a:rPr>
              <a:t>R.3.1 : LIBRARIAN</a:t>
            </a:r>
          </a:p>
          <a:p>
            <a:pPr lvl="4" algn="just">
              <a:lnSpc>
                <a:spcPct val="150000"/>
              </a:lnSpc>
            </a:pPr>
            <a:r>
              <a:rPr lang="en-US" sz="1400" dirty="0">
                <a:latin typeface="Arial Rounded MT Bold" panose="020F0704030504030204" pitchFamily="34" charset="0"/>
              </a:rPr>
              <a:t>Librarian can ADD, DELETE, SEARCH, RESERVE, RENEW, ISSUE BOOKS AND FINE MANAGEMENT.</a:t>
            </a:r>
          </a:p>
          <a:p>
            <a:pPr lvl="3" algn="just">
              <a:lnSpc>
                <a:spcPct val="150000"/>
              </a:lnSpc>
              <a:buFont typeface="Wingdings" panose="05000000000000000000" pitchFamily="2" charset="2"/>
              <a:buChar char="v"/>
            </a:pPr>
            <a:r>
              <a:rPr lang="en-US" sz="1500" i="0" dirty="0">
                <a:solidFill>
                  <a:srgbClr val="00B050"/>
                </a:solidFill>
                <a:effectLst/>
                <a:latin typeface="Arial Rounded MT Bold" panose="020F0704030504030204" pitchFamily="34" charset="0"/>
              </a:rPr>
              <a:t>R.3.2 : STUDENT</a:t>
            </a:r>
          </a:p>
          <a:p>
            <a:pPr lvl="4" algn="just">
              <a:lnSpc>
                <a:spcPct val="150000"/>
              </a:lnSpc>
            </a:pPr>
            <a:r>
              <a:rPr lang="en-US" sz="1400" dirty="0">
                <a:latin typeface="Arial Rounded MT Bold" panose="020F0704030504030204" pitchFamily="34" charset="0"/>
              </a:rPr>
              <a:t>User can SEARCH, RESERVE, REQUEST, RETURN BOOKS.</a:t>
            </a:r>
            <a:endParaRPr lang="en-US" sz="1400" i="0" dirty="0">
              <a:effectLst/>
              <a:latin typeface="Arial Rounded MT Bold" panose="020F0704030504030204" pitchFamily="34" charset="0"/>
            </a:endParaRPr>
          </a:p>
        </p:txBody>
      </p:sp>
    </p:spTree>
    <p:extLst>
      <p:ext uri="{BB962C8B-B14F-4D97-AF65-F5344CB8AC3E}">
        <p14:creationId xmlns:p14="http://schemas.microsoft.com/office/powerpoint/2010/main" val="2119518024"/>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823552-C8BF-2001-FF2B-4A9FA2DC3432}"/>
              </a:ext>
            </a:extLst>
          </p:cNvPr>
          <p:cNvSpPr>
            <a:spLocks noGrp="1"/>
          </p:cNvSpPr>
          <p:nvPr>
            <p:ph idx="1"/>
          </p:nvPr>
        </p:nvSpPr>
        <p:spPr>
          <a:xfrm>
            <a:off x="393192" y="593558"/>
            <a:ext cx="11247120" cy="5999266"/>
          </a:xfrm>
        </p:spPr>
        <p:txBody>
          <a:bodyPr>
            <a:normAutofit/>
          </a:bodyPr>
          <a:lstStyle/>
          <a:p>
            <a:pPr marL="0" indent="0" algn="l">
              <a:buNone/>
            </a:pPr>
            <a:r>
              <a:rPr lang="en-US" sz="2000" b="1" dirty="0">
                <a:solidFill>
                  <a:srgbClr val="FFFF00"/>
                </a:solidFill>
                <a:latin typeface="Arial Rounded MT Bold" panose="020F0704030504030204" pitchFamily="34" charset="0"/>
              </a:rPr>
              <a:t>	</a:t>
            </a:r>
            <a:r>
              <a:rPr lang="en-US" sz="3000" b="1" i="0" dirty="0">
                <a:solidFill>
                  <a:srgbClr val="FFFF00"/>
                </a:solidFill>
                <a:effectLst/>
                <a:latin typeface="Arial Rounded MT Bold" panose="020F0704030504030204" pitchFamily="34" charset="0"/>
              </a:rPr>
              <a:t> </a:t>
            </a:r>
            <a:r>
              <a:rPr lang="en-US" sz="1900" b="1" u="sng" dirty="0">
                <a:solidFill>
                  <a:srgbClr val="FFFF00"/>
                </a:solidFill>
                <a:latin typeface="Arial Rounded MT Bold" panose="020F0704030504030204" pitchFamily="34" charset="0"/>
              </a:rPr>
              <a:t>2.4</a:t>
            </a:r>
            <a:r>
              <a:rPr lang="en-US" sz="1900" b="1" i="0" u="sng" dirty="0">
                <a:solidFill>
                  <a:srgbClr val="FFFF00"/>
                </a:solidFill>
                <a:effectLst/>
                <a:latin typeface="Arial Rounded MT Bold" panose="020F0704030504030204" pitchFamily="34" charset="0"/>
              </a:rPr>
              <a:t>.2</a:t>
            </a:r>
            <a:r>
              <a:rPr lang="en-US" sz="1900" b="1" i="0" dirty="0">
                <a:solidFill>
                  <a:srgbClr val="FFFF00"/>
                </a:solidFill>
                <a:effectLst/>
                <a:latin typeface="Arial Rounded MT Bold" panose="020F0704030504030204" pitchFamily="34" charset="0"/>
              </a:rPr>
              <a:t> </a:t>
            </a:r>
            <a:r>
              <a:rPr lang="en-US" sz="1900" b="1" u="sng" dirty="0">
                <a:solidFill>
                  <a:srgbClr val="FFFF00"/>
                </a:solidFill>
                <a:latin typeface="Arial Rounded MT Bold" panose="020F0704030504030204" pitchFamily="34" charset="0"/>
              </a:rPr>
              <a:t>NON F</a:t>
            </a:r>
            <a:r>
              <a:rPr lang="en-US" sz="1900" b="1" i="0" u="sng" dirty="0">
                <a:solidFill>
                  <a:srgbClr val="FFFF00"/>
                </a:solidFill>
                <a:effectLst/>
                <a:latin typeface="Arial Rounded MT Bold" panose="020F0704030504030204" pitchFamily="34" charset="0"/>
              </a:rPr>
              <a:t>UNCTIONAL REQUIREMENT</a:t>
            </a:r>
          </a:p>
          <a:p>
            <a:pPr lvl="2">
              <a:buFont typeface="Wingdings" panose="05000000000000000000" pitchFamily="2" charset="2"/>
              <a:buChar char="Ø"/>
            </a:pPr>
            <a:r>
              <a:rPr lang="en-US" sz="1600" i="0" dirty="0">
                <a:solidFill>
                  <a:schemeClr val="accent3"/>
                </a:solidFill>
                <a:effectLst/>
                <a:latin typeface="Arial Rounded MT Bold" panose="020F0704030504030204" pitchFamily="34" charset="0"/>
              </a:rPr>
              <a:t>USABILITY REQUIREMENTS</a:t>
            </a:r>
          </a:p>
          <a:p>
            <a:pPr marL="1371600" lvl="3" indent="0" algn="just">
              <a:lnSpc>
                <a:spcPct val="150000"/>
              </a:lnSpc>
              <a:buNone/>
            </a:pPr>
            <a:r>
              <a:rPr lang="en-US" sz="1400" dirty="0">
                <a:latin typeface="Arial Rounded MT Bold" panose="020F0704030504030204" pitchFamily="34" charset="0"/>
              </a:rPr>
              <a:t>The System shall allow the users to access the system from the phone using web application. The system uses a web application as a interface. Since all users are familiar with the general usage of website, no special training is required. The system is user friendly which makes the system easy.</a:t>
            </a:r>
          </a:p>
          <a:p>
            <a:pPr marL="1371600" lvl="3" indent="0" algn="just">
              <a:lnSpc>
                <a:spcPct val="150000"/>
              </a:lnSpc>
              <a:buNone/>
            </a:pPr>
            <a:endParaRPr lang="en-US" sz="1400" dirty="0">
              <a:latin typeface="Arial Rounded MT Bold" panose="020F0704030504030204" pitchFamily="34" charset="0"/>
            </a:endParaRPr>
          </a:p>
          <a:p>
            <a:pPr lvl="2">
              <a:buFont typeface="Wingdings" panose="05000000000000000000" pitchFamily="2" charset="2"/>
              <a:buChar char="Ø"/>
            </a:pPr>
            <a:r>
              <a:rPr lang="en-US" sz="1600" i="0" dirty="0">
                <a:solidFill>
                  <a:schemeClr val="accent3"/>
                </a:solidFill>
                <a:effectLst/>
                <a:latin typeface="Arial Rounded MT Bold" panose="020F0704030504030204" pitchFamily="34" charset="0"/>
              </a:rPr>
              <a:t>AVAILABILITY REQUIREMENT</a:t>
            </a:r>
          </a:p>
          <a:p>
            <a:pPr marL="1371600" lvl="3" indent="0" algn="just">
              <a:lnSpc>
                <a:spcPct val="150000"/>
              </a:lnSpc>
              <a:buNone/>
            </a:pPr>
            <a:r>
              <a:rPr lang="en-US" sz="1400" i="0" dirty="0">
                <a:effectLst/>
                <a:latin typeface="Arial Rounded MT Bold" panose="020F0704030504030204" pitchFamily="34" charset="0"/>
              </a:rPr>
              <a:t>The System is available 100% for the user and is used 24 hours a day and 365 days a year. The System shall be operational 24 hours a </a:t>
            </a:r>
            <a:r>
              <a:rPr lang="en-US" sz="1400" dirty="0">
                <a:latin typeface="Arial Rounded MT Bold" panose="020F0704030504030204" pitchFamily="34" charset="0"/>
              </a:rPr>
              <a:t>day and 7 days at week.</a:t>
            </a:r>
          </a:p>
          <a:p>
            <a:pPr marL="1371600" lvl="3" indent="0" algn="just">
              <a:lnSpc>
                <a:spcPct val="150000"/>
              </a:lnSpc>
              <a:buNone/>
            </a:pPr>
            <a:endParaRPr lang="en-US" sz="1400" i="0" dirty="0">
              <a:effectLst/>
              <a:latin typeface="Arial Rounded MT Bold" panose="020F0704030504030204" pitchFamily="34" charset="0"/>
            </a:endParaRPr>
          </a:p>
          <a:p>
            <a:pPr lvl="2">
              <a:buFont typeface="Wingdings" panose="05000000000000000000" pitchFamily="2" charset="2"/>
              <a:buChar char="Ø"/>
            </a:pPr>
            <a:r>
              <a:rPr lang="en-US" sz="1600" i="0" dirty="0">
                <a:solidFill>
                  <a:schemeClr val="accent3"/>
                </a:solidFill>
                <a:effectLst/>
                <a:latin typeface="Arial Rounded MT Bold" panose="020F0704030504030204" pitchFamily="34" charset="0"/>
              </a:rPr>
              <a:t>PERFORMANCE REQUIREMENT</a:t>
            </a:r>
          </a:p>
          <a:p>
            <a:pPr lvl="3" algn="just">
              <a:lnSpc>
                <a:spcPct val="150000"/>
              </a:lnSpc>
              <a:buFont typeface="Wingdings" panose="05000000000000000000" pitchFamily="2" charset="2"/>
              <a:buChar char="v"/>
            </a:pPr>
            <a:r>
              <a:rPr lang="en-US" sz="1500" dirty="0">
                <a:latin typeface="Arial Rounded MT Bold" panose="020F0704030504030204" pitchFamily="34" charset="0"/>
              </a:rPr>
              <a:t>The information is refreshed depending upon whether some updates have occurred or not in the application. The System shall respond to the member in not less than two seconds from the time of the request submittal. The system shall be allowed to take more time when doing large processing jobs. Response to view information shall take no longer than 5 seconds to appear on the screen.</a:t>
            </a:r>
            <a:endParaRPr lang="en-US" sz="1400" i="0" dirty="0">
              <a:effectLst/>
              <a:latin typeface="Arial Rounded MT Bold" panose="020F0704030504030204" pitchFamily="34" charset="0"/>
            </a:endParaRPr>
          </a:p>
        </p:txBody>
      </p:sp>
    </p:spTree>
    <p:extLst>
      <p:ext uri="{BB962C8B-B14F-4D97-AF65-F5344CB8AC3E}">
        <p14:creationId xmlns:p14="http://schemas.microsoft.com/office/powerpoint/2010/main" val="18872042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823552-C8BF-2001-FF2B-4A9FA2DC3432}"/>
              </a:ext>
            </a:extLst>
          </p:cNvPr>
          <p:cNvSpPr>
            <a:spLocks noGrp="1"/>
          </p:cNvSpPr>
          <p:nvPr>
            <p:ph idx="1"/>
          </p:nvPr>
        </p:nvSpPr>
        <p:spPr>
          <a:xfrm>
            <a:off x="393192" y="593558"/>
            <a:ext cx="11247120" cy="5999266"/>
          </a:xfrm>
        </p:spPr>
        <p:txBody>
          <a:bodyPr>
            <a:normAutofit lnSpcReduction="10000"/>
          </a:bodyPr>
          <a:lstStyle/>
          <a:p>
            <a:pPr marL="0" indent="0" algn="l">
              <a:buNone/>
            </a:pPr>
            <a:r>
              <a:rPr lang="en-US" sz="2000" b="1" dirty="0">
                <a:solidFill>
                  <a:srgbClr val="FFFF00"/>
                </a:solidFill>
                <a:latin typeface="Arial Rounded MT Bold" panose="020F0704030504030204" pitchFamily="34" charset="0"/>
              </a:rPr>
              <a:t>	</a:t>
            </a:r>
            <a:r>
              <a:rPr lang="en-US" sz="3000" b="1" i="0" dirty="0">
                <a:solidFill>
                  <a:srgbClr val="FFFF00"/>
                </a:solidFill>
                <a:effectLst/>
                <a:latin typeface="Arial Rounded MT Bold" panose="020F0704030504030204" pitchFamily="34" charset="0"/>
              </a:rPr>
              <a:t> </a:t>
            </a:r>
            <a:r>
              <a:rPr lang="en-US" sz="1900" b="1" u="sng" dirty="0">
                <a:solidFill>
                  <a:srgbClr val="FFFF00"/>
                </a:solidFill>
                <a:latin typeface="Arial Rounded MT Bold" panose="020F0704030504030204" pitchFamily="34" charset="0"/>
              </a:rPr>
              <a:t>2.5</a:t>
            </a:r>
            <a:r>
              <a:rPr lang="en-US" sz="1900" b="1" i="0" dirty="0">
                <a:solidFill>
                  <a:srgbClr val="FFFF00"/>
                </a:solidFill>
                <a:effectLst/>
                <a:latin typeface="Arial Rounded MT Bold" panose="020F0704030504030204" pitchFamily="34" charset="0"/>
              </a:rPr>
              <a:t> </a:t>
            </a:r>
            <a:r>
              <a:rPr lang="en-US" sz="1900" b="1" u="sng" dirty="0">
                <a:solidFill>
                  <a:srgbClr val="FFFF00"/>
                </a:solidFill>
                <a:latin typeface="Arial Rounded MT Bold" panose="020F0704030504030204" pitchFamily="34" charset="0"/>
              </a:rPr>
              <a:t>USER CHARACTERISTICS</a:t>
            </a:r>
            <a:endParaRPr lang="en-US" sz="1900" b="1" i="0" u="sng" dirty="0">
              <a:solidFill>
                <a:srgbClr val="FFFF00"/>
              </a:solidFill>
              <a:effectLst/>
              <a:latin typeface="Arial Rounded MT Bold" panose="020F0704030504030204" pitchFamily="34" charset="0"/>
            </a:endParaRPr>
          </a:p>
          <a:p>
            <a:pPr lvl="2">
              <a:buFont typeface="Wingdings" panose="05000000000000000000" pitchFamily="2" charset="2"/>
              <a:buChar char="Ø"/>
            </a:pPr>
            <a:r>
              <a:rPr lang="en-US" sz="1600" i="0" dirty="0">
                <a:solidFill>
                  <a:schemeClr val="accent3"/>
                </a:solidFill>
                <a:effectLst/>
                <a:latin typeface="Arial Rounded MT Bold" panose="020F0704030504030204" pitchFamily="34" charset="0"/>
              </a:rPr>
              <a:t>USER MODULE:</a:t>
            </a:r>
          </a:p>
          <a:p>
            <a:pPr lvl="3" algn="just">
              <a:lnSpc>
                <a:spcPct val="150000"/>
              </a:lnSpc>
              <a:buFont typeface="Wingdings" panose="05000000000000000000" pitchFamily="2" charset="2"/>
              <a:buChar char="v"/>
            </a:pPr>
            <a:r>
              <a:rPr lang="en-US" sz="1400" dirty="0">
                <a:latin typeface="Arial Rounded MT Bold" panose="020F0704030504030204" pitchFamily="34" charset="0"/>
              </a:rPr>
              <a:t>SEARCH A BOOK</a:t>
            </a:r>
          </a:p>
          <a:p>
            <a:pPr lvl="3" algn="just">
              <a:lnSpc>
                <a:spcPct val="150000"/>
              </a:lnSpc>
              <a:buFont typeface="Wingdings" panose="05000000000000000000" pitchFamily="2" charset="2"/>
              <a:buChar char="v"/>
            </a:pPr>
            <a:r>
              <a:rPr lang="en-US" sz="1400" dirty="0">
                <a:latin typeface="Arial Rounded MT Bold" panose="020F0704030504030204" pitchFamily="34" charset="0"/>
              </a:rPr>
              <a:t>RESERVE A BOOK</a:t>
            </a:r>
          </a:p>
          <a:p>
            <a:pPr lvl="3" algn="just">
              <a:lnSpc>
                <a:spcPct val="150000"/>
              </a:lnSpc>
              <a:buFont typeface="Wingdings" panose="05000000000000000000" pitchFamily="2" charset="2"/>
              <a:buChar char="v"/>
            </a:pPr>
            <a:r>
              <a:rPr lang="en-US" sz="1400" dirty="0">
                <a:latin typeface="Arial Rounded MT Bold" panose="020F0704030504030204" pitchFamily="34" charset="0"/>
              </a:rPr>
              <a:t>REQUEST A BOOK</a:t>
            </a:r>
          </a:p>
          <a:p>
            <a:pPr lvl="3" algn="just">
              <a:lnSpc>
                <a:spcPct val="150000"/>
              </a:lnSpc>
              <a:buFont typeface="Wingdings" panose="05000000000000000000" pitchFamily="2" charset="2"/>
              <a:buChar char="v"/>
            </a:pPr>
            <a:r>
              <a:rPr lang="en-US" sz="1400" dirty="0">
                <a:latin typeface="Arial Rounded MT Bold" panose="020F0704030504030204" pitchFamily="34" charset="0"/>
              </a:rPr>
              <a:t>RETURN A BOOK</a:t>
            </a:r>
          </a:p>
          <a:p>
            <a:pPr lvl="3" algn="just">
              <a:lnSpc>
                <a:spcPct val="150000"/>
              </a:lnSpc>
              <a:buFont typeface="Wingdings" panose="05000000000000000000" pitchFamily="2" charset="2"/>
              <a:buChar char="v"/>
            </a:pPr>
            <a:r>
              <a:rPr lang="en-US" sz="1400" dirty="0">
                <a:latin typeface="Arial Rounded MT Bold" panose="020F0704030504030204" pitchFamily="34" charset="0"/>
              </a:rPr>
              <a:t>FINE DETAILS</a:t>
            </a:r>
          </a:p>
          <a:p>
            <a:pPr marL="1371600" lvl="3" indent="0" algn="just">
              <a:lnSpc>
                <a:spcPct val="150000"/>
              </a:lnSpc>
              <a:buNone/>
            </a:pPr>
            <a:endParaRPr lang="en-US" sz="1400" dirty="0">
              <a:latin typeface="Arial Rounded MT Bold" panose="020F0704030504030204" pitchFamily="34" charset="0"/>
            </a:endParaRPr>
          </a:p>
          <a:p>
            <a:pPr lvl="2">
              <a:buFont typeface="Wingdings" panose="05000000000000000000" pitchFamily="2" charset="2"/>
              <a:buChar char="Ø"/>
            </a:pPr>
            <a:r>
              <a:rPr lang="en-US" sz="1600" i="0" dirty="0">
                <a:solidFill>
                  <a:schemeClr val="accent3"/>
                </a:solidFill>
                <a:effectLst/>
                <a:latin typeface="Arial Rounded MT Bold" panose="020F0704030504030204" pitchFamily="34" charset="0"/>
              </a:rPr>
              <a:t>LIBRARIAN MODULE</a:t>
            </a:r>
          </a:p>
          <a:p>
            <a:pPr lvl="3" algn="just">
              <a:lnSpc>
                <a:spcPct val="150000"/>
              </a:lnSpc>
              <a:buFont typeface="Wingdings" panose="05000000000000000000" pitchFamily="2" charset="2"/>
              <a:buChar char="v"/>
            </a:pPr>
            <a:r>
              <a:rPr lang="en-US" sz="1400" i="0" dirty="0">
                <a:effectLst/>
                <a:latin typeface="Arial Rounded MT Bold" panose="020F0704030504030204" pitchFamily="34" charset="0"/>
              </a:rPr>
              <a:t>ADD A BOOK</a:t>
            </a:r>
          </a:p>
          <a:p>
            <a:pPr lvl="3" algn="just">
              <a:lnSpc>
                <a:spcPct val="150000"/>
              </a:lnSpc>
              <a:buFont typeface="Wingdings" panose="05000000000000000000" pitchFamily="2" charset="2"/>
              <a:buChar char="v"/>
            </a:pPr>
            <a:r>
              <a:rPr lang="en-US" sz="1400" dirty="0">
                <a:latin typeface="Arial Rounded MT Bold" panose="020F0704030504030204" pitchFamily="34" charset="0"/>
              </a:rPr>
              <a:t>DELETE A BOOK</a:t>
            </a:r>
          </a:p>
          <a:p>
            <a:pPr lvl="3" algn="just">
              <a:lnSpc>
                <a:spcPct val="150000"/>
              </a:lnSpc>
              <a:buFont typeface="Wingdings" panose="05000000000000000000" pitchFamily="2" charset="2"/>
              <a:buChar char="v"/>
            </a:pPr>
            <a:r>
              <a:rPr lang="en-US" sz="1400" dirty="0">
                <a:latin typeface="Arial Rounded MT Bold" panose="020F0704030504030204" pitchFamily="34" charset="0"/>
              </a:rPr>
              <a:t>SEARCH A BOOK</a:t>
            </a:r>
          </a:p>
          <a:p>
            <a:pPr lvl="3" algn="just">
              <a:lnSpc>
                <a:spcPct val="150000"/>
              </a:lnSpc>
              <a:buFont typeface="Wingdings" panose="05000000000000000000" pitchFamily="2" charset="2"/>
              <a:buChar char="v"/>
            </a:pPr>
            <a:r>
              <a:rPr lang="en-US" sz="1400" dirty="0">
                <a:latin typeface="Arial Rounded MT Bold" panose="020F0704030504030204" pitchFamily="34" charset="0"/>
              </a:rPr>
              <a:t>RESERVE A BOOK</a:t>
            </a:r>
          </a:p>
          <a:p>
            <a:pPr lvl="3" algn="just">
              <a:lnSpc>
                <a:spcPct val="150000"/>
              </a:lnSpc>
              <a:buFont typeface="Wingdings" panose="05000000000000000000" pitchFamily="2" charset="2"/>
              <a:buChar char="v"/>
            </a:pPr>
            <a:r>
              <a:rPr lang="en-US" sz="1400" dirty="0">
                <a:latin typeface="Arial Rounded MT Bold" panose="020F0704030504030204" pitchFamily="34" charset="0"/>
              </a:rPr>
              <a:t>REQUEST DETAILS</a:t>
            </a:r>
          </a:p>
          <a:p>
            <a:pPr lvl="3" algn="just">
              <a:lnSpc>
                <a:spcPct val="150000"/>
              </a:lnSpc>
              <a:buFont typeface="Wingdings" panose="05000000000000000000" pitchFamily="2" charset="2"/>
              <a:buChar char="v"/>
            </a:pPr>
            <a:r>
              <a:rPr lang="en-US" sz="1400" dirty="0">
                <a:latin typeface="Arial Rounded MT Bold" panose="020F0704030504030204" pitchFamily="34" charset="0"/>
              </a:rPr>
              <a:t>ISSUE BOOK</a:t>
            </a:r>
          </a:p>
          <a:p>
            <a:pPr lvl="3" algn="just">
              <a:lnSpc>
                <a:spcPct val="150000"/>
              </a:lnSpc>
              <a:buFont typeface="Wingdings" panose="05000000000000000000" pitchFamily="2" charset="2"/>
              <a:buChar char="v"/>
            </a:pPr>
            <a:r>
              <a:rPr lang="en-US" sz="1400" dirty="0">
                <a:latin typeface="Arial Rounded MT Bold" panose="020F0704030504030204" pitchFamily="34" charset="0"/>
              </a:rPr>
              <a:t>FINE MANAGEMENT</a:t>
            </a:r>
          </a:p>
          <a:p>
            <a:pPr lvl="3" algn="just">
              <a:lnSpc>
                <a:spcPct val="150000"/>
              </a:lnSpc>
              <a:buFont typeface="Wingdings" panose="05000000000000000000" pitchFamily="2" charset="2"/>
              <a:buChar char="v"/>
            </a:pPr>
            <a:endParaRPr lang="en-US" sz="1400" dirty="0">
              <a:latin typeface="Arial Rounded MT Bold" panose="020F0704030504030204" pitchFamily="34" charset="0"/>
            </a:endParaRPr>
          </a:p>
        </p:txBody>
      </p:sp>
    </p:spTree>
    <p:extLst>
      <p:ext uri="{BB962C8B-B14F-4D97-AF65-F5344CB8AC3E}">
        <p14:creationId xmlns:p14="http://schemas.microsoft.com/office/powerpoint/2010/main" val="77973870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823552-C8BF-2001-FF2B-4A9FA2DC3432}"/>
              </a:ext>
            </a:extLst>
          </p:cNvPr>
          <p:cNvSpPr>
            <a:spLocks noGrp="1"/>
          </p:cNvSpPr>
          <p:nvPr>
            <p:ph idx="1"/>
          </p:nvPr>
        </p:nvSpPr>
        <p:spPr>
          <a:xfrm>
            <a:off x="393192" y="593558"/>
            <a:ext cx="11247120" cy="5999266"/>
          </a:xfrm>
        </p:spPr>
        <p:txBody>
          <a:bodyPr>
            <a:normAutofit/>
          </a:bodyPr>
          <a:lstStyle/>
          <a:p>
            <a:pPr marL="0" indent="0" algn="l">
              <a:buNone/>
            </a:pPr>
            <a:r>
              <a:rPr lang="en-US" sz="2000" b="1" dirty="0">
                <a:solidFill>
                  <a:srgbClr val="FFFF00"/>
                </a:solidFill>
                <a:latin typeface="Arial Rounded MT Bold" panose="020F0704030504030204" pitchFamily="34" charset="0"/>
              </a:rPr>
              <a:t>	</a:t>
            </a:r>
            <a:r>
              <a:rPr lang="en-US" sz="3000" b="1" i="0" dirty="0">
                <a:solidFill>
                  <a:srgbClr val="FFFF00"/>
                </a:solidFill>
                <a:effectLst/>
                <a:latin typeface="Arial Rounded MT Bold" panose="020F0704030504030204" pitchFamily="34" charset="0"/>
              </a:rPr>
              <a:t> </a:t>
            </a:r>
            <a:r>
              <a:rPr lang="en-US" sz="1900" b="1" u="sng" dirty="0">
                <a:solidFill>
                  <a:srgbClr val="FFFF00"/>
                </a:solidFill>
                <a:latin typeface="Arial Rounded MT Bold" panose="020F0704030504030204" pitchFamily="34" charset="0"/>
              </a:rPr>
              <a:t>2.5</a:t>
            </a:r>
            <a:r>
              <a:rPr lang="en-US" sz="1900" b="1" i="0" dirty="0">
                <a:solidFill>
                  <a:srgbClr val="FFFF00"/>
                </a:solidFill>
                <a:effectLst/>
                <a:latin typeface="Arial Rounded MT Bold" panose="020F0704030504030204" pitchFamily="34" charset="0"/>
              </a:rPr>
              <a:t> </a:t>
            </a:r>
            <a:r>
              <a:rPr lang="en-US" sz="1900" b="1" u="sng" dirty="0">
                <a:solidFill>
                  <a:srgbClr val="FFFF00"/>
                </a:solidFill>
                <a:latin typeface="Arial Rounded MT Bold" panose="020F0704030504030204" pitchFamily="34" charset="0"/>
              </a:rPr>
              <a:t>FLOW DIAGRAM</a:t>
            </a:r>
            <a:endParaRPr lang="en-US" sz="1400" dirty="0">
              <a:latin typeface="Arial Rounded MT Bold" panose="020F0704030504030204" pitchFamily="34" charset="0"/>
            </a:endParaRPr>
          </a:p>
          <a:p>
            <a:pPr marL="1371600" lvl="3" indent="0" algn="just">
              <a:lnSpc>
                <a:spcPct val="150000"/>
              </a:lnSpc>
              <a:buNone/>
            </a:pPr>
            <a:endParaRPr lang="en-US" sz="1400" dirty="0">
              <a:latin typeface="Arial Rounded MT Bold" panose="020F0704030504030204" pitchFamily="34" charset="0"/>
            </a:endParaRPr>
          </a:p>
          <a:p>
            <a:pPr marL="1371600" lvl="3" indent="0" algn="just">
              <a:lnSpc>
                <a:spcPct val="150000"/>
              </a:lnSpc>
              <a:buNone/>
            </a:pPr>
            <a:endParaRPr lang="en-US" sz="1400" dirty="0">
              <a:latin typeface="Arial Rounded MT Bold" panose="020F0704030504030204" pitchFamily="34" charset="0"/>
            </a:endParaRPr>
          </a:p>
        </p:txBody>
      </p:sp>
      <p:pic>
        <p:nvPicPr>
          <p:cNvPr id="4" name="Picture 3">
            <a:extLst>
              <a:ext uri="{FF2B5EF4-FFF2-40B4-BE49-F238E27FC236}">
                <a16:creationId xmlns:a16="http://schemas.microsoft.com/office/drawing/2014/main" id="{B7397712-F551-B9DC-47F3-543EDDAB80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952" y="1258662"/>
            <a:ext cx="8129016" cy="5318638"/>
          </a:xfrm>
          <a:prstGeom prst="rect">
            <a:avLst/>
          </a:prstGeom>
        </p:spPr>
      </p:pic>
    </p:spTree>
    <p:extLst>
      <p:ext uri="{BB962C8B-B14F-4D97-AF65-F5344CB8AC3E}">
        <p14:creationId xmlns:p14="http://schemas.microsoft.com/office/powerpoint/2010/main" val="18142267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823552-C8BF-2001-FF2B-4A9FA2DC3432}"/>
              </a:ext>
            </a:extLst>
          </p:cNvPr>
          <p:cNvSpPr>
            <a:spLocks noGrp="1"/>
          </p:cNvSpPr>
          <p:nvPr>
            <p:ph idx="1"/>
          </p:nvPr>
        </p:nvSpPr>
        <p:spPr>
          <a:xfrm>
            <a:off x="393192" y="593558"/>
            <a:ext cx="11247120" cy="5999266"/>
          </a:xfrm>
        </p:spPr>
        <p:txBody>
          <a:bodyPr>
            <a:normAutofit/>
          </a:bodyPr>
          <a:lstStyle/>
          <a:p>
            <a:pPr marL="0" indent="0" algn="l">
              <a:buNone/>
            </a:pPr>
            <a:r>
              <a:rPr lang="en-US" sz="2000" b="1" dirty="0">
                <a:solidFill>
                  <a:srgbClr val="FFFF00"/>
                </a:solidFill>
                <a:latin typeface="Arial Rounded MT Bold" panose="020F0704030504030204" pitchFamily="34" charset="0"/>
              </a:rPr>
              <a:t>	</a:t>
            </a:r>
            <a:r>
              <a:rPr lang="en-US" sz="3000" b="1" i="0" dirty="0">
                <a:solidFill>
                  <a:srgbClr val="FFFF00"/>
                </a:solidFill>
                <a:effectLst/>
                <a:latin typeface="Arial Rounded MT Bold" panose="020F0704030504030204" pitchFamily="34" charset="0"/>
              </a:rPr>
              <a:t> </a:t>
            </a:r>
            <a:r>
              <a:rPr lang="en-US" sz="1900" b="1" u="sng" dirty="0">
                <a:solidFill>
                  <a:srgbClr val="FFFF00"/>
                </a:solidFill>
                <a:latin typeface="Arial Rounded MT Bold" panose="020F0704030504030204" pitchFamily="34" charset="0"/>
              </a:rPr>
              <a:t>2.6</a:t>
            </a:r>
            <a:r>
              <a:rPr lang="en-US" sz="1900" b="1" i="0" dirty="0">
                <a:solidFill>
                  <a:srgbClr val="FFFF00"/>
                </a:solidFill>
                <a:effectLst/>
                <a:latin typeface="Arial Rounded MT Bold" panose="020F0704030504030204" pitchFamily="34" charset="0"/>
              </a:rPr>
              <a:t> </a:t>
            </a:r>
            <a:r>
              <a:rPr lang="en-US" sz="1900" b="1" u="sng" dirty="0">
                <a:solidFill>
                  <a:srgbClr val="FFFF00"/>
                </a:solidFill>
                <a:latin typeface="Arial Rounded MT Bold" panose="020F0704030504030204" pitchFamily="34" charset="0"/>
              </a:rPr>
              <a:t>USE CASE DIAGRAM</a:t>
            </a:r>
            <a:endParaRPr lang="en-US" sz="1400" dirty="0">
              <a:latin typeface="Arial Rounded MT Bold" panose="020F0704030504030204" pitchFamily="34" charset="0"/>
            </a:endParaRPr>
          </a:p>
          <a:p>
            <a:pPr marL="1371600" lvl="3" indent="0" algn="just">
              <a:lnSpc>
                <a:spcPct val="150000"/>
              </a:lnSpc>
              <a:buNone/>
            </a:pPr>
            <a:endParaRPr lang="en-US" sz="1400" dirty="0">
              <a:latin typeface="Arial Rounded MT Bold" panose="020F0704030504030204" pitchFamily="34" charset="0"/>
            </a:endParaRPr>
          </a:p>
          <a:p>
            <a:pPr marL="1371600" lvl="3" indent="0" algn="just">
              <a:lnSpc>
                <a:spcPct val="150000"/>
              </a:lnSpc>
              <a:buNone/>
            </a:pPr>
            <a:endParaRPr lang="en-US" sz="1400" dirty="0">
              <a:latin typeface="Arial Rounded MT Bold" panose="020F0704030504030204" pitchFamily="34" charset="0"/>
            </a:endParaRPr>
          </a:p>
        </p:txBody>
      </p:sp>
      <p:pic>
        <p:nvPicPr>
          <p:cNvPr id="4" name="Picture 3">
            <a:extLst>
              <a:ext uri="{FF2B5EF4-FFF2-40B4-BE49-F238E27FC236}">
                <a16:creationId xmlns:a16="http://schemas.microsoft.com/office/drawing/2014/main" id="{B7397712-F551-B9DC-47F3-543EDDAB807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39330" y="1258662"/>
            <a:ext cx="8054260" cy="5318638"/>
          </a:xfrm>
          <a:prstGeom prst="rect">
            <a:avLst/>
          </a:prstGeom>
        </p:spPr>
      </p:pic>
    </p:spTree>
    <p:extLst>
      <p:ext uri="{BB962C8B-B14F-4D97-AF65-F5344CB8AC3E}">
        <p14:creationId xmlns:p14="http://schemas.microsoft.com/office/powerpoint/2010/main" val="548742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144</TotalTime>
  <Words>956</Words>
  <Application>Microsoft Office PowerPoint</Application>
  <PresentationFormat>Widescreen</PresentationFormat>
  <Paragraphs>121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Rounded MT Bold</vt:lpstr>
      <vt:lpstr>Century Gothic</vt:lpstr>
      <vt:lpstr>ff3</vt:lpstr>
      <vt:lpstr>Wingdings</vt:lpstr>
      <vt:lpstr>Vapor Trail</vt:lpstr>
      <vt:lpstr>Library management system (SRS Report) </vt:lpstr>
      <vt:lpstr>Library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DHINESHKUMAR DHANDAPANI</dc:creator>
  <cp:lastModifiedBy>DHINESHKUMAR DHANDAPANI</cp:lastModifiedBy>
  <cp:revision>296</cp:revision>
  <dcterms:created xsi:type="dcterms:W3CDTF">2022-09-21T14:00:52Z</dcterms:created>
  <dcterms:modified xsi:type="dcterms:W3CDTF">2022-09-22T09:07:21Z</dcterms:modified>
</cp:coreProperties>
</file>