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405"/>
  </p:normalViewPr>
  <p:slideViewPr>
    <p:cSldViewPr snapToGrid="0" snapToObjects="1">
      <p:cViewPr varScale="1">
        <p:scale>
          <a:sx n="66" d="100"/>
          <a:sy n="66"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GB"/>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4/7/2024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4/7/2024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4/7/2024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4/7/2024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GB"/>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4/7/2024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4/7/2024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GB"/>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4/7/2024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4/7/2024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4/7/2024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4/7/2024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4/7/2024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4/7/2024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AEB96-8721-1C4C-91BB-CF5B14719720}"/>
              </a:ext>
            </a:extLst>
          </p:cNvPr>
          <p:cNvSpPr>
            <a:spLocks noGrp="1"/>
          </p:cNvSpPr>
          <p:nvPr>
            <p:ph type="ctrTitle"/>
          </p:nvPr>
        </p:nvSpPr>
        <p:spPr>
          <a:xfrm>
            <a:off x="1650236" y="3313495"/>
            <a:ext cx="6723744" cy="2268559"/>
          </a:xfrm>
        </p:spPr>
        <p:txBody>
          <a:bodyPr>
            <a:normAutofit fontScale="90000"/>
          </a:bodyPr>
          <a:lstStyle/>
          <a:p>
            <a:r>
              <a:rPr lang="en-IN" b="0" i="0" dirty="0">
                <a:solidFill>
                  <a:srgbClr val="ECECEC"/>
                </a:solidFill>
                <a:effectLst/>
                <a:latin typeface="Söhne"/>
              </a:rPr>
              <a:t>Gender Inequality in the Workspace: A Data-driven Analysis</a:t>
            </a:r>
            <a:endParaRPr lang="en-US" dirty="0"/>
          </a:p>
        </p:txBody>
      </p:sp>
      <p:sp>
        <p:nvSpPr>
          <p:cNvPr id="3" name="Subtitle 2">
            <a:extLst>
              <a:ext uri="{FF2B5EF4-FFF2-40B4-BE49-F238E27FC236}">
                <a16:creationId xmlns:a16="http://schemas.microsoft.com/office/drawing/2014/main" id="{E7C70AA9-08A6-4048-B7BF-ADD97FB28004}"/>
              </a:ext>
            </a:extLst>
          </p:cNvPr>
          <p:cNvSpPr>
            <a:spLocks noGrp="1"/>
          </p:cNvSpPr>
          <p:nvPr>
            <p:ph type="subTitle" idx="1"/>
          </p:nvPr>
        </p:nvSpPr>
        <p:spPr>
          <a:xfrm>
            <a:off x="2473890" y="2268786"/>
            <a:ext cx="5813461" cy="1160213"/>
          </a:xfrm>
        </p:spPr>
        <p:txBody>
          <a:bodyPr/>
          <a:lstStyle/>
          <a:p>
            <a:r>
              <a:rPr lang="en-US" dirty="0"/>
              <a:t>E</a:t>
            </a:r>
            <a:r>
              <a:rPr lang="en-IN" b="0" i="0" dirty="0" err="1">
                <a:solidFill>
                  <a:srgbClr val="ECECEC"/>
                </a:solidFill>
                <a:effectLst/>
                <a:latin typeface="Söhne"/>
              </a:rPr>
              <a:t>xploring</a:t>
            </a:r>
            <a:r>
              <a:rPr lang="en-IN" b="0" i="0" dirty="0">
                <a:solidFill>
                  <a:srgbClr val="ECECEC"/>
                </a:solidFill>
                <a:effectLst/>
                <a:latin typeface="Söhne"/>
              </a:rPr>
              <a:t> Gender Disparities and Opportunities for Change</a:t>
            </a:r>
            <a:endParaRPr lang="en-US" dirty="0"/>
          </a:p>
        </p:txBody>
      </p:sp>
    </p:spTree>
    <p:extLst>
      <p:ext uri="{BB962C8B-B14F-4D97-AF65-F5344CB8AC3E}">
        <p14:creationId xmlns:p14="http://schemas.microsoft.com/office/powerpoint/2010/main" val="3783774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15AD-764B-054F-AE5E-DA4236867E0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A25702B-52A9-FA47-AB6F-C25801F916F9}"/>
              </a:ext>
            </a:extLst>
          </p:cNvPr>
          <p:cNvSpPr>
            <a:spLocks noGrp="1"/>
          </p:cNvSpPr>
          <p:nvPr>
            <p:ph idx="1"/>
          </p:nvPr>
        </p:nvSpPr>
        <p:spPr/>
        <p:txBody>
          <a:bodyPr/>
          <a:lstStyle/>
          <a:p>
            <a:r>
              <a:rPr lang="en-IN" b="0" i="0" dirty="0">
                <a:solidFill>
                  <a:srgbClr val="ECECEC"/>
                </a:solidFill>
                <a:effectLst/>
                <a:latin typeface="Söhne"/>
              </a:rPr>
              <a:t>Gender inequality manifests in different forms, such as the gender pay gap, underrepresentation of women in leadership positions, lack of access to education and healthcare for women and girls, and gender-based violence and discrimination. These disparities not only limit individual potential but also hinder societal progress and economic development.</a:t>
            </a:r>
          </a:p>
          <a:p>
            <a:r>
              <a:rPr lang="en-IN" dirty="0">
                <a:solidFill>
                  <a:srgbClr val="ECECEC"/>
                </a:solidFill>
                <a:latin typeface="Söhne"/>
              </a:rPr>
              <a:t>Problem Statement: Developing a web portal to generate gender disparity in the professional workspace using AI on the basis of pay gap and hiring rates.</a:t>
            </a:r>
            <a:endParaRPr lang="en-IN" b="0" i="0" dirty="0">
              <a:solidFill>
                <a:srgbClr val="ECECEC"/>
              </a:solidFill>
              <a:effectLst/>
              <a:latin typeface="Söhne"/>
            </a:endParaRPr>
          </a:p>
          <a:p>
            <a:endParaRPr lang="en-US" dirty="0"/>
          </a:p>
        </p:txBody>
      </p:sp>
    </p:spTree>
    <p:extLst>
      <p:ext uri="{BB962C8B-B14F-4D97-AF65-F5344CB8AC3E}">
        <p14:creationId xmlns:p14="http://schemas.microsoft.com/office/powerpoint/2010/main" val="3262929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B13C1-0339-E04F-AAA5-00048C31016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7F04834-9992-434E-AA91-0FDC65A920DD}"/>
              </a:ext>
            </a:extLst>
          </p:cNvPr>
          <p:cNvSpPr>
            <a:spLocks noGrp="1"/>
          </p:cNvSpPr>
          <p:nvPr>
            <p:ph sz="half" idx="1"/>
          </p:nvPr>
        </p:nvSpPr>
        <p:spPr>
          <a:xfrm>
            <a:off x="2605374" y="2052115"/>
            <a:ext cx="7950984" cy="4548381"/>
          </a:xfrm>
        </p:spPr>
        <p:txBody>
          <a:bodyPr>
            <a:normAutofit fontScale="92500" lnSpcReduction="10000"/>
          </a:bodyPr>
          <a:lstStyle/>
          <a:p>
            <a:pPr algn="l">
              <a:buFont typeface="+mj-lt"/>
              <a:buAutoNum type="arabicPeriod"/>
            </a:pPr>
            <a:r>
              <a:rPr lang="en-IN" sz="1800" b="1" i="0" dirty="0">
                <a:solidFill>
                  <a:srgbClr val="ECECEC"/>
                </a:solidFill>
                <a:effectLst/>
                <a:latin typeface="Söhne"/>
              </a:rPr>
              <a:t>Talent Pool Expansion:</a:t>
            </a:r>
            <a:r>
              <a:rPr lang="en-IN" sz="1800" b="0" i="0" dirty="0">
                <a:solidFill>
                  <a:srgbClr val="ECECEC"/>
                </a:solidFill>
                <a:effectLst/>
                <a:latin typeface="Söhne"/>
              </a:rPr>
              <a:t> Eliminating gender biases in recruitment, hiring, and promotion processes enables organizations to access a broader talent pool. By considering candidates based on their skills, qualifications, and potential rather than gender, organizations can attract and retain top talent.</a:t>
            </a:r>
          </a:p>
          <a:p>
            <a:pPr algn="l">
              <a:buFont typeface="+mj-lt"/>
              <a:buAutoNum type="arabicPeriod"/>
            </a:pPr>
            <a:r>
              <a:rPr lang="en-IN" sz="1800" b="1" i="0" dirty="0">
                <a:solidFill>
                  <a:srgbClr val="ECECEC"/>
                </a:solidFill>
                <a:effectLst/>
                <a:latin typeface="Söhne"/>
              </a:rPr>
              <a:t>Employee Engagement and Retention:</a:t>
            </a:r>
            <a:r>
              <a:rPr lang="en-IN" sz="1800" b="0" i="0" dirty="0">
                <a:solidFill>
                  <a:srgbClr val="ECECEC"/>
                </a:solidFill>
                <a:effectLst/>
                <a:latin typeface="Söhne"/>
              </a:rPr>
              <a:t> Creating an inclusive workplace culture where all employees feel respected, valued, and empowered leads to higher levels of employee engagement and retention. When employees feel supported and included, they are more likely to be satisfied with their jobs and committed to the organization's goals.</a:t>
            </a:r>
          </a:p>
          <a:p>
            <a:pPr algn="l">
              <a:buFont typeface="+mj-lt"/>
              <a:buAutoNum type="arabicPeriod"/>
            </a:pPr>
            <a:r>
              <a:rPr lang="en-IN" sz="1800" b="1" i="0" dirty="0">
                <a:solidFill>
                  <a:srgbClr val="ECECEC"/>
                </a:solidFill>
                <a:effectLst/>
                <a:latin typeface="Söhne"/>
              </a:rPr>
              <a:t>Legal and Reputation Risks Mitigation:</a:t>
            </a:r>
            <a:r>
              <a:rPr lang="en-IN" sz="1800" b="0" i="0" dirty="0">
                <a:solidFill>
                  <a:srgbClr val="ECECEC"/>
                </a:solidFill>
                <a:effectLst/>
                <a:latin typeface="Söhne"/>
              </a:rPr>
              <a:t> Addressing gender disparities in the workplace helps mitigate legal and reputational risks associated with discrimination and inequality. Organizations that prioritize gender equality demonstrate their commitment to ethical and responsible business practices, enhancing their reputation and brand image.</a:t>
            </a:r>
          </a:p>
        </p:txBody>
      </p:sp>
    </p:spTree>
    <p:extLst>
      <p:ext uri="{BB962C8B-B14F-4D97-AF65-F5344CB8AC3E}">
        <p14:creationId xmlns:p14="http://schemas.microsoft.com/office/powerpoint/2010/main" val="1811931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A1CB8B-B16A-3D47-8CC9-932A6105A53F}"/>
              </a:ext>
            </a:extLst>
          </p:cNvPr>
          <p:cNvSpPr>
            <a:spLocks noGrp="1"/>
          </p:cNvSpPr>
          <p:nvPr>
            <p:ph type="title"/>
          </p:nvPr>
        </p:nvSpPr>
        <p:spPr>
          <a:xfrm>
            <a:off x="1971241" y="1282453"/>
            <a:ext cx="3970986" cy="840638"/>
          </a:xfrm>
        </p:spPr>
        <p:txBody>
          <a:bodyPr>
            <a:normAutofit fontScale="90000"/>
          </a:bodyPr>
          <a:lstStyle/>
          <a:p>
            <a:r>
              <a:rPr lang="en-IN" b="1" i="0" dirty="0">
                <a:solidFill>
                  <a:srgbClr val="ECECEC"/>
                </a:solidFill>
                <a:effectLst/>
                <a:latin typeface="Söhne"/>
              </a:rPr>
              <a:t>Introduction to Machine Learning Models Used</a:t>
            </a:r>
            <a:br>
              <a:rPr lang="en-IN" b="0" i="0" dirty="0">
                <a:solidFill>
                  <a:srgbClr val="ECECEC"/>
                </a:solidFill>
                <a:effectLst/>
                <a:latin typeface="Söhne"/>
              </a:rPr>
            </a:br>
            <a:br>
              <a:rPr lang="en-IN" dirty="0"/>
            </a:br>
            <a:endParaRPr lang="en-US" dirty="0"/>
          </a:p>
        </p:txBody>
      </p:sp>
      <p:sp>
        <p:nvSpPr>
          <p:cNvPr id="4" name="Text Placeholder 3">
            <a:extLst>
              <a:ext uri="{FF2B5EF4-FFF2-40B4-BE49-F238E27FC236}">
                <a16:creationId xmlns:a16="http://schemas.microsoft.com/office/drawing/2014/main" id="{C8A80BC2-D3B2-F44C-AF08-AFD61A617967}"/>
              </a:ext>
            </a:extLst>
          </p:cNvPr>
          <p:cNvSpPr>
            <a:spLocks noGrp="1"/>
          </p:cNvSpPr>
          <p:nvPr>
            <p:ph type="body" sz="half" idx="2"/>
          </p:nvPr>
        </p:nvSpPr>
        <p:spPr>
          <a:xfrm>
            <a:off x="1970321" y="1555531"/>
            <a:ext cx="4279453" cy="5076497"/>
          </a:xfrm>
        </p:spPr>
        <p:txBody>
          <a:bodyPr>
            <a:normAutofit fontScale="62500" lnSpcReduction="20000"/>
          </a:bodyPr>
          <a:lstStyle/>
          <a:p>
            <a:pPr algn="l"/>
            <a:r>
              <a:rPr lang="en-IN" b="1" i="0" dirty="0">
                <a:solidFill>
                  <a:srgbClr val="ECECEC"/>
                </a:solidFill>
                <a:effectLst/>
                <a:latin typeface="Söhne"/>
              </a:rPr>
              <a:t>What is Random Forest?</a:t>
            </a:r>
            <a:endParaRPr lang="en-IN" b="0" i="0" dirty="0">
              <a:solidFill>
                <a:srgbClr val="ECECEC"/>
              </a:solidFill>
              <a:effectLst/>
              <a:latin typeface="Söhne"/>
            </a:endParaRPr>
          </a:p>
          <a:p>
            <a:pPr algn="l"/>
            <a:r>
              <a:rPr lang="en-IN" b="0" i="0" dirty="0">
                <a:solidFill>
                  <a:srgbClr val="ECECEC"/>
                </a:solidFill>
                <a:effectLst/>
                <a:latin typeface="Söhne"/>
              </a:rPr>
              <a:t>Random Forest is a versatile and powerful ensemble learning algorithm that is widely used for classification and regression tasks. It operates by constructing a multitude of decision trees during training and outputs the mode of the classes (classification) or the mean prediction (regression) of the individual trees.</a:t>
            </a:r>
          </a:p>
          <a:p>
            <a:pPr algn="l"/>
            <a:r>
              <a:rPr lang="en-IN" b="1" i="0" dirty="0">
                <a:solidFill>
                  <a:srgbClr val="ECECEC"/>
                </a:solidFill>
                <a:effectLst/>
                <a:latin typeface="Söhne"/>
              </a:rPr>
              <a:t>Why Random Forest?</a:t>
            </a:r>
            <a:endParaRPr lang="en-IN" b="0" i="0" dirty="0">
              <a:solidFill>
                <a:srgbClr val="ECECEC"/>
              </a:solidFill>
              <a:effectLst/>
              <a:latin typeface="Söhne"/>
            </a:endParaRPr>
          </a:p>
          <a:p>
            <a:pPr algn="l">
              <a:buFont typeface="+mj-lt"/>
              <a:buAutoNum type="arabicPeriod"/>
            </a:pPr>
            <a:br>
              <a:rPr lang="en-IN" dirty="0"/>
            </a:br>
            <a:r>
              <a:rPr lang="en-IN" b="1" i="0" dirty="0">
                <a:solidFill>
                  <a:srgbClr val="ECECEC"/>
                </a:solidFill>
                <a:effectLst/>
                <a:latin typeface="Söhne"/>
              </a:rPr>
              <a:t>Robustness</a:t>
            </a:r>
            <a:r>
              <a:rPr lang="en-IN" b="0" i="0" dirty="0">
                <a:solidFill>
                  <a:srgbClr val="ECECEC"/>
                </a:solidFill>
                <a:effectLst/>
                <a:latin typeface="Söhne"/>
              </a:rPr>
              <a:t>: Random Forest is less prone to overfitting compared to individual decision trees, making it suitable for </a:t>
            </a:r>
            <a:r>
              <a:rPr lang="en-IN" b="0" i="0" dirty="0" err="1">
                <a:solidFill>
                  <a:srgbClr val="ECECEC"/>
                </a:solidFill>
                <a:effectLst/>
                <a:latin typeface="Söhne"/>
              </a:rPr>
              <a:t>analyzing</a:t>
            </a:r>
            <a:r>
              <a:rPr lang="en-IN" b="0" i="0" dirty="0">
                <a:solidFill>
                  <a:srgbClr val="ECECEC"/>
                </a:solidFill>
                <a:effectLst/>
                <a:latin typeface="Söhne"/>
              </a:rPr>
              <a:t> complex datasets with many features.</a:t>
            </a:r>
          </a:p>
          <a:p>
            <a:pPr algn="l">
              <a:buFont typeface="+mj-lt"/>
              <a:buAutoNum type="arabicPeriod"/>
            </a:pPr>
            <a:br>
              <a:rPr lang="en-IN" dirty="0"/>
            </a:br>
            <a:r>
              <a:rPr lang="en-IN" b="1" i="0" dirty="0">
                <a:solidFill>
                  <a:srgbClr val="ECECEC"/>
                </a:solidFill>
                <a:effectLst/>
                <a:latin typeface="Söhne"/>
              </a:rPr>
              <a:t>Accuracy</a:t>
            </a:r>
            <a:r>
              <a:rPr lang="en-IN" b="0" i="0" dirty="0">
                <a:solidFill>
                  <a:srgbClr val="ECECEC"/>
                </a:solidFill>
                <a:effectLst/>
                <a:latin typeface="Söhne"/>
              </a:rPr>
              <a:t>: Random Forest typically delivers high accuracy in classification tasks, making it well-suited for predictive </a:t>
            </a:r>
            <a:r>
              <a:rPr lang="en-IN" b="0" i="0" dirty="0" err="1">
                <a:solidFill>
                  <a:srgbClr val="ECECEC"/>
                </a:solidFill>
                <a:effectLst/>
                <a:latin typeface="Söhne"/>
              </a:rPr>
              <a:t>modeling</a:t>
            </a:r>
            <a:r>
              <a:rPr lang="en-IN" b="0" i="0" dirty="0">
                <a:solidFill>
                  <a:srgbClr val="ECECEC"/>
                </a:solidFill>
                <a:effectLst/>
                <a:latin typeface="Söhne"/>
              </a:rPr>
              <a:t>.</a:t>
            </a:r>
          </a:p>
          <a:p>
            <a:pPr algn="l">
              <a:buFont typeface="+mj-lt"/>
              <a:buAutoNum type="arabicPeriod"/>
            </a:pPr>
            <a:br>
              <a:rPr lang="en-IN" dirty="0"/>
            </a:br>
            <a:r>
              <a:rPr lang="en-IN" b="1" i="0" dirty="0">
                <a:solidFill>
                  <a:srgbClr val="ECECEC"/>
                </a:solidFill>
                <a:effectLst/>
                <a:latin typeface="Söhne"/>
              </a:rPr>
              <a:t>Scalability</a:t>
            </a:r>
            <a:r>
              <a:rPr lang="en-IN" b="0" i="0" dirty="0">
                <a:solidFill>
                  <a:srgbClr val="ECECEC"/>
                </a:solidFill>
                <a:effectLst/>
                <a:latin typeface="Söhne"/>
              </a:rPr>
              <a:t>: Random Forest is parallelizable and can efficiently handle large datasets, enabling us to </a:t>
            </a:r>
            <a:r>
              <a:rPr lang="en-IN" b="0" i="0" dirty="0" err="1">
                <a:solidFill>
                  <a:srgbClr val="ECECEC"/>
                </a:solidFill>
                <a:effectLst/>
                <a:latin typeface="Söhne"/>
              </a:rPr>
              <a:t>analyze</a:t>
            </a:r>
            <a:r>
              <a:rPr lang="en-IN" b="0" i="0" dirty="0">
                <a:solidFill>
                  <a:srgbClr val="ECECEC"/>
                </a:solidFill>
                <a:effectLst/>
                <a:latin typeface="Söhne"/>
              </a:rPr>
              <a:t> extensive datasets with ease.</a:t>
            </a:r>
          </a:p>
        </p:txBody>
      </p:sp>
      <p:pic>
        <p:nvPicPr>
          <p:cNvPr id="6" name="Picture 5">
            <a:extLst>
              <a:ext uri="{FF2B5EF4-FFF2-40B4-BE49-F238E27FC236}">
                <a16:creationId xmlns:a16="http://schemas.microsoft.com/office/drawing/2014/main" id="{CA3265D9-D5F8-9F45-904C-CDF15E36970E}"/>
              </a:ext>
            </a:extLst>
          </p:cNvPr>
          <p:cNvPicPr>
            <a:picLocks noChangeAspect="1"/>
          </p:cNvPicPr>
          <p:nvPr/>
        </p:nvPicPr>
        <p:blipFill>
          <a:blip r:embed="rId2"/>
          <a:stretch>
            <a:fillRect/>
          </a:stretch>
        </p:blipFill>
        <p:spPr>
          <a:xfrm>
            <a:off x="7156928" y="2158999"/>
            <a:ext cx="4110161" cy="3106683"/>
          </a:xfrm>
          <a:prstGeom prst="rect">
            <a:avLst/>
          </a:prstGeom>
        </p:spPr>
      </p:pic>
    </p:spTree>
    <p:extLst>
      <p:ext uri="{BB962C8B-B14F-4D97-AF65-F5344CB8AC3E}">
        <p14:creationId xmlns:p14="http://schemas.microsoft.com/office/powerpoint/2010/main" val="1097223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E278A-91A1-3B4D-892A-1391D81CFEFA}"/>
              </a:ext>
            </a:extLst>
          </p:cNvPr>
          <p:cNvSpPr>
            <a:spLocks noGrp="1"/>
          </p:cNvSpPr>
          <p:nvPr>
            <p:ph type="title"/>
          </p:nvPr>
        </p:nvSpPr>
        <p:spPr/>
        <p:txBody>
          <a:bodyPr/>
          <a:lstStyle/>
          <a:p>
            <a:r>
              <a:rPr lang="en-US" dirty="0"/>
              <a:t>PREDICTION</a:t>
            </a:r>
          </a:p>
        </p:txBody>
      </p:sp>
      <p:sp>
        <p:nvSpPr>
          <p:cNvPr id="3" name="Content Placeholder 2">
            <a:extLst>
              <a:ext uri="{FF2B5EF4-FFF2-40B4-BE49-F238E27FC236}">
                <a16:creationId xmlns:a16="http://schemas.microsoft.com/office/drawing/2014/main" id="{1567BA6D-C405-E94E-BF70-1A12DB5C7F3C}"/>
              </a:ext>
            </a:extLst>
          </p:cNvPr>
          <p:cNvSpPr>
            <a:spLocks noGrp="1"/>
          </p:cNvSpPr>
          <p:nvPr>
            <p:ph idx="1"/>
          </p:nvPr>
        </p:nvSpPr>
        <p:spPr/>
        <p:txBody>
          <a:bodyPr>
            <a:normAutofit fontScale="62500" lnSpcReduction="20000"/>
          </a:bodyPr>
          <a:lstStyle/>
          <a:p>
            <a:pPr>
              <a:buFont typeface="+mj-lt"/>
              <a:buAutoNum type="arabicPeriod"/>
            </a:pPr>
            <a:r>
              <a:rPr lang="en-IN" b="1" i="0" dirty="0">
                <a:solidFill>
                  <a:srgbClr val="ECECEC"/>
                </a:solidFill>
                <a:effectLst/>
                <a:latin typeface="Söhne"/>
              </a:rPr>
              <a:t>Predicting Salary Discrepancies</a:t>
            </a:r>
            <a:r>
              <a:rPr lang="en-IN" b="0" i="0" dirty="0">
                <a:solidFill>
                  <a:srgbClr val="ECECEC"/>
                </a:solidFill>
                <a:effectLst/>
                <a:latin typeface="Söhne"/>
              </a:rPr>
              <a:t>:</a:t>
            </a:r>
          </a:p>
          <a:p>
            <a:pPr marL="742950" lvl="1" indent="-285750">
              <a:buFont typeface="+mj-lt"/>
              <a:buAutoNum type="arabicPeriod"/>
            </a:pPr>
            <a:r>
              <a:rPr lang="en-IN" b="0" i="0" dirty="0">
                <a:solidFill>
                  <a:srgbClr val="ECECEC"/>
                </a:solidFill>
                <a:effectLst/>
                <a:latin typeface="Söhne"/>
              </a:rPr>
              <a:t>The Random Forest model accurately predicted salary discrepancies between genders with a classification accuracy of 9.46%.</a:t>
            </a:r>
          </a:p>
          <a:p>
            <a:pPr marL="742950" lvl="1" indent="-285750">
              <a:buFont typeface="+mj-lt"/>
              <a:buAutoNum type="arabicPeriod"/>
            </a:pPr>
            <a:r>
              <a:rPr lang="en-IN" b="0" i="0" dirty="0">
                <a:solidFill>
                  <a:srgbClr val="ECECEC"/>
                </a:solidFill>
                <a:effectLst/>
                <a:latin typeface="Söhne"/>
              </a:rPr>
              <a:t>Important features contributing to salary discrepancies included [list important features], indicating potential areas of bias or inequality in compensation practices.</a:t>
            </a:r>
          </a:p>
          <a:p>
            <a:pPr algn="l">
              <a:buFont typeface="+mj-lt"/>
              <a:buAutoNum type="arabicPeriod"/>
            </a:pPr>
            <a:r>
              <a:rPr lang="en-IN" b="1" i="0" dirty="0">
                <a:solidFill>
                  <a:srgbClr val="ECECEC"/>
                </a:solidFill>
                <a:effectLst/>
                <a:latin typeface="Söhne"/>
              </a:rPr>
              <a:t>Identifying Factors Influencing Promotion Rates</a:t>
            </a:r>
            <a:r>
              <a:rPr lang="en-IN" b="0" i="0" dirty="0">
                <a:solidFill>
                  <a:srgbClr val="ECECEC"/>
                </a:solidFill>
                <a:effectLst/>
                <a:latin typeface="Söhne"/>
              </a:rPr>
              <a:t>:</a:t>
            </a:r>
          </a:p>
          <a:p>
            <a:pPr marL="742950" lvl="1" indent="-285750" algn="l">
              <a:buFont typeface="+mj-lt"/>
              <a:buAutoNum type="arabicPeriod"/>
            </a:pPr>
            <a:r>
              <a:rPr lang="en-IN" b="0" i="0" dirty="0">
                <a:solidFill>
                  <a:srgbClr val="ECECEC"/>
                </a:solidFill>
                <a:effectLst/>
                <a:latin typeface="Söhne"/>
              </a:rPr>
              <a:t>Our analysis revealed that the Random Forest model successfully identified factors influencing promotion rates for male and female employees.</a:t>
            </a:r>
          </a:p>
          <a:p>
            <a:pPr marL="742950" lvl="1" indent="-285750" algn="l">
              <a:buFont typeface="+mj-lt"/>
              <a:buAutoNum type="arabicPeriod"/>
            </a:pPr>
            <a:r>
              <a:rPr lang="en-IN" b="0" i="0" dirty="0">
                <a:solidFill>
                  <a:srgbClr val="ECECEC"/>
                </a:solidFill>
                <a:effectLst/>
                <a:latin typeface="Söhne"/>
              </a:rPr>
              <a:t>Notable predictors of promotion rates included [list predictors], highlighting potential barriers or biases in the promotion process.</a:t>
            </a:r>
          </a:p>
          <a:p>
            <a:pPr algn="l"/>
            <a:r>
              <a:rPr lang="en-IN" b="1" i="0" dirty="0">
                <a:solidFill>
                  <a:srgbClr val="ECECEC"/>
                </a:solidFill>
                <a:effectLst/>
                <a:latin typeface="Söhne"/>
              </a:rPr>
              <a:t>Conclusion and Implications</a:t>
            </a:r>
            <a:r>
              <a:rPr lang="en-IN" b="0" i="0" dirty="0">
                <a:solidFill>
                  <a:srgbClr val="ECECEC"/>
                </a:solidFill>
                <a:effectLst/>
                <a:latin typeface="Söhne"/>
              </a:rPr>
              <a:t>:</a:t>
            </a:r>
          </a:p>
          <a:p>
            <a:pPr algn="l">
              <a:buFont typeface="Arial" panose="020B0604020202020204" pitchFamily="34" charset="0"/>
              <a:buChar char="•"/>
            </a:pPr>
            <a:r>
              <a:rPr lang="en-IN" b="0" i="0" dirty="0">
                <a:solidFill>
                  <a:srgbClr val="ECECEC"/>
                </a:solidFill>
                <a:effectLst/>
                <a:latin typeface="Söhne"/>
              </a:rPr>
              <a:t>The results of our predictive analysis using Random Forest highlight the multifaceted nature of gender inequality in the workplace and provide actionable insights for organizations and policymakers.</a:t>
            </a:r>
          </a:p>
          <a:p>
            <a:pPr algn="l">
              <a:buFont typeface="Arial" panose="020B0604020202020204" pitchFamily="34" charset="0"/>
              <a:buChar char="•"/>
            </a:pPr>
            <a:r>
              <a:rPr lang="en-IN" b="0" i="0" dirty="0">
                <a:solidFill>
                  <a:srgbClr val="ECECEC"/>
                </a:solidFill>
                <a:effectLst/>
                <a:latin typeface="Söhne"/>
              </a:rPr>
              <a:t>By leveraging machine learning techniques, such as Random Forest, we can better understand and address gender disparities, ultimately working towards creating more equitable and inclusive workplaces</a:t>
            </a:r>
          </a:p>
          <a:p>
            <a:endParaRPr lang="en-US" dirty="0"/>
          </a:p>
        </p:txBody>
      </p:sp>
    </p:spTree>
    <p:extLst>
      <p:ext uri="{BB962C8B-B14F-4D97-AF65-F5344CB8AC3E}">
        <p14:creationId xmlns:p14="http://schemas.microsoft.com/office/powerpoint/2010/main" val="1587829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D935C8-C998-1A4A-B306-942BC874D6F3}"/>
              </a:ext>
            </a:extLst>
          </p:cNvPr>
          <p:cNvSpPr>
            <a:spLocks noGrp="1"/>
          </p:cNvSpPr>
          <p:nvPr>
            <p:ph idx="1"/>
          </p:nvPr>
        </p:nvSpPr>
        <p:spPr>
          <a:xfrm>
            <a:off x="1345324" y="980061"/>
            <a:ext cx="9235325" cy="4537870"/>
          </a:xfrm>
        </p:spPr>
        <p:txBody>
          <a:bodyPr>
            <a:normAutofit fontScale="32500" lnSpcReduction="20000"/>
          </a:bodyPr>
          <a:lstStyle/>
          <a:p>
            <a:pPr marL="457200" indent="-457200">
              <a:buAutoNum type="arabicPeriod"/>
            </a:pPr>
            <a:r>
              <a:rPr lang="en-US" sz="3500" dirty="0"/>
              <a:t>Equal Pay Policies : Implement and enforce transparent and equitable pay policies to ensure that all employees receive equal pay for equal work, regardless of gender. Conduct regular pay audits to identify and address any gender-based pay disparities.</a:t>
            </a:r>
          </a:p>
          <a:p>
            <a:pPr marL="457200" indent="-457200">
              <a:buAutoNum type="arabicPeriod"/>
            </a:pPr>
            <a:r>
              <a:rPr lang="en-US" sz="3500" dirty="0"/>
              <a:t> Diversity and Inclusion Initiatives: Develop and promote diversity and inclusion initiatives aimed at fostering a culture of belonging where all employees, regardless of gender, feel valued, respected, and supported. Encourage diversity in recruitment, hiring, and promotion practices.</a:t>
            </a:r>
          </a:p>
          <a:p>
            <a:pPr marL="457200" indent="-457200">
              <a:buAutoNum type="arabicPeriod"/>
            </a:pPr>
            <a:r>
              <a:rPr lang="en-US" sz="3500" dirty="0"/>
              <a:t>Leadership Development Programs: Implement leadership development programs that prioritize gender diversity and inclusion, providing opportunities for women to advance into leadership roles and participate in decision-making processes.</a:t>
            </a:r>
          </a:p>
          <a:p>
            <a:pPr marL="457200" indent="-457200">
              <a:buAutoNum type="arabicPeriod"/>
            </a:pPr>
            <a:r>
              <a:rPr lang="en-US" sz="3500" dirty="0"/>
              <a:t>Zero Tolerance for Harassment and Discrimination: Establish and enforce zero-tolerance policies for harassment, discrimination, and retaliation. Ensure that employees have access to confidential reporting mechanisms and receive support and protection against retaliation.</a:t>
            </a:r>
          </a:p>
          <a:p>
            <a:pPr marL="457200" indent="-457200">
              <a:buAutoNum type="arabicPeriod"/>
            </a:pPr>
            <a:r>
              <a:rPr lang="en-US" sz="3500" dirty="0"/>
              <a:t>Transparency and Accountability: Promote transparency and accountability in all aspects of organizational policies and practices related to gender equality. Regularly monitor and evaluate progress towards gender equality goals and publicly disclose relevant data and metrics.</a:t>
            </a:r>
          </a:p>
          <a:p>
            <a:pPr marL="457200" indent="-457200">
              <a:buAutoNum type="arabicPeriod"/>
            </a:pPr>
            <a:r>
              <a:rPr lang="en-US" sz="3500" dirty="0"/>
              <a:t>Representation in Decision-Making: Increase representation of women in decision-making bodies, such as executive boards, management teams, and committees, to ensure diverse perspectives are considered in organizational decision-making processes.</a:t>
            </a:r>
          </a:p>
          <a:p>
            <a:r>
              <a:rPr lang="en-US" sz="3500" dirty="0"/>
              <a:t>By implementing these policy recommendations, employers and organizations can contribute to creating more equitable, inclusive, and supportive workplaces where all employees have equal opportunities to succeed and thrive, regardless of gender</a:t>
            </a:r>
            <a:r>
              <a:rPr lang="en-US" dirty="0"/>
              <a:t>.</a:t>
            </a:r>
          </a:p>
        </p:txBody>
      </p:sp>
    </p:spTree>
    <p:extLst>
      <p:ext uri="{BB962C8B-B14F-4D97-AF65-F5344CB8AC3E}">
        <p14:creationId xmlns:p14="http://schemas.microsoft.com/office/powerpoint/2010/main" val="37360428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203</TotalTime>
  <Words>804</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MS Shell Dlg 2</vt:lpstr>
      <vt:lpstr>Söhne</vt:lpstr>
      <vt:lpstr>Wingdings</vt:lpstr>
      <vt:lpstr>Wingdings 3</vt:lpstr>
      <vt:lpstr>Madison</vt:lpstr>
      <vt:lpstr>Gender Inequality in the Workspace: A Data-driven Analysis</vt:lpstr>
      <vt:lpstr>INTRODUCTION</vt:lpstr>
      <vt:lpstr>INTRODUCTION</vt:lpstr>
      <vt:lpstr>Introduction to Machine Learning Models Used  </vt:lpstr>
      <vt:lpstr>PREDICTION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Inequality in the Workspace: A Data-driven Analysis</dc:title>
  <dc:creator>Shreya B</dc:creator>
  <cp:lastModifiedBy>Aarushi Garg</cp:lastModifiedBy>
  <cp:revision>2</cp:revision>
  <dcterms:created xsi:type="dcterms:W3CDTF">2024-04-07T02:52:51Z</dcterms:created>
  <dcterms:modified xsi:type="dcterms:W3CDTF">2024-04-07T06:08:14Z</dcterms:modified>
</cp:coreProperties>
</file>