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281" r:id="rId2"/>
    <p:sldId id="259" r:id="rId3"/>
    <p:sldId id="266" r:id="rId4"/>
    <p:sldId id="301" r:id="rId5"/>
    <p:sldId id="302" r:id="rId6"/>
    <p:sldId id="306" r:id="rId7"/>
    <p:sldId id="307" r:id="rId8"/>
    <p:sldId id="280" r:id="rId9"/>
  </p:sldIdLst>
  <p:sldSz cx="12192000" cy="6858000"/>
  <p:notesSz cx="6858000" cy="9144000"/>
  <p:embeddedFontLst>
    <p:embeddedFont>
      <p:font typeface="Arial Black" panose="020B0604020202020204" pitchFamily="34" charset="0"/>
      <p:bold r:id="rId12"/>
    </p:embeddedFont>
    <p:embeddedFont>
      <p:font typeface="DM Serif Display" pitchFamily="2" charset="0"/>
      <p:regular r:id="rId13"/>
      <p:italic r:id="rId14"/>
    </p:embeddedFont>
    <p:embeddedFont>
      <p:font typeface="Gilroy" pitchFamily="2" charset="0"/>
      <p:regular r:id="rId15"/>
    </p:embeddedFont>
  </p:embeddedFontLst>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840" userDrawn="1">
          <p15:clr>
            <a:srgbClr val="A4A3A4"/>
          </p15:clr>
        </p15:guide>
        <p15:guide id="3" pos="397" userDrawn="1">
          <p15:clr>
            <a:srgbClr val="A4A3A4"/>
          </p15:clr>
        </p15:guide>
        <p15:guide id="4" pos="7176" userDrawn="1">
          <p15:clr>
            <a:srgbClr val="A4A3A4"/>
          </p15:clr>
        </p15:guide>
        <p15:guide id="5" orient="horz" pos="386" userDrawn="1">
          <p15:clr>
            <a:srgbClr val="A4A3A4"/>
          </p15:clr>
        </p15:guide>
        <p15:guide id="7" orient="horz" pos="844" userDrawn="1">
          <p15:clr>
            <a:srgbClr val="A4A3A4"/>
          </p15:clr>
        </p15:guide>
        <p15:guide id="8" orient="horz" pos="39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195"/>
    <a:srgbClr val="1A3497"/>
    <a:srgbClr val="1B56A6"/>
    <a:srgbClr val="AF2EE2"/>
    <a:srgbClr val="030452"/>
    <a:srgbClr val="C44BAD"/>
    <a:srgbClr val="1B7FC0"/>
    <a:srgbClr val="E653AD"/>
    <a:srgbClr val="06023D"/>
    <a:srgbClr val="0204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74" autoAdjust="0"/>
    <p:restoredTop sz="94660"/>
  </p:normalViewPr>
  <p:slideViewPr>
    <p:cSldViewPr snapToGrid="0" showGuides="1">
      <p:cViewPr varScale="1">
        <p:scale>
          <a:sx n="100" d="100"/>
          <a:sy n="100" d="100"/>
        </p:scale>
        <p:origin x="348" y="78"/>
      </p:cViewPr>
      <p:guideLst>
        <p:guide orient="horz" pos="2180"/>
        <p:guide pos="3840"/>
        <p:guide pos="397"/>
        <p:guide pos="7176"/>
        <p:guide orient="horz" pos="386"/>
        <p:guide orient="horz" pos="844"/>
        <p:guide orient="horz" pos="392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tags" Target="tags/tag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font" Target="fonts/font4.fntdata" /><Relationship Id="rId10" Type="http://schemas.openxmlformats.org/officeDocument/2006/relationships/notesMaster" Target="notesMasters/notesMaster1.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t>2023/10/1</a:t>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t>‹#›</a:t>
            </a:fld>
            <a:endParaRPr lang="zh-CN" altLang="en-US">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t>2023/10/1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5D21C1-192A-433B-AA91-106F9135B2A1}" type="datetimeFigureOut">
              <a:rPr lang="zh-CN" altLang="en-US" smtClean="0"/>
              <a:t>2023/10/1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5639C0-D7C8-48AA-AF63-0D692BECED2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D21C1-192A-433B-AA91-106F9135B2A1}" type="datetimeFigureOut">
              <a:rPr lang="zh-CN" altLang="en-US" smtClean="0"/>
              <a:t>2023/10/1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39C0-D7C8-48AA-AF63-0D692BECED2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4.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image" Target="../media/image2.png" /><Relationship Id="rId7" Type="http://schemas.openxmlformats.org/officeDocument/2006/relationships/image" Target="../media/image10.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 Id="rId9" Type="http://schemas.openxmlformats.org/officeDocument/2006/relationships/image" Target="../media/image6.svg" /></Relationships>
</file>

<file path=ppt/slides/_rels/slide5.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6.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7.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2.png" /><Relationship Id="rId7" Type="http://schemas.openxmlformats.org/officeDocument/2006/relationships/image" Target="../media/image8.sv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svg" /><Relationship Id="rId4" Type="http://schemas.openxmlformats.org/officeDocument/2006/relationships/image" Target="../media/image5.png" /><Relationship Id="rId9" Type="http://schemas.openxmlformats.org/officeDocument/2006/relationships/image" Target="../media/image10.sv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2"/>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3"/>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4"/>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5"/>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593431" y="3691661"/>
            <a:ext cx="4714077" cy="368300"/>
          </a:xfrm>
          <a:prstGeom prst="rect">
            <a:avLst/>
          </a:prstGeom>
          <a:noFill/>
        </p:spPr>
        <p:txBody>
          <a:bodyPr wrap="square">
            <a:spAutoFit/>
          </a:bodyPr>
          <a:lstStyle/>
          <a:p>
            <a:pPr fontAlgn="ctr"/>
            <a:r>
              <a:rPr lang="en-IN" altLang="en-US" sz="1800" b="0" i="0" u="none" strike="noStrike" dirty="0">
                <a:solidFill>
                  <a:schemeClr val="bg1"/>
                </a:solidFill>
                <a:effectLst/>
                <a:latin typeface="+mj-lt"/>
                <a:ea typeface="Arial" panose="020B0604020202020204" pitchFamily="34" charset="0"/>
              </a:rPr>
              <a:t>Media Streaming using Cloud</a:t>
            </a:r>
          </a:p>
        </p:txBody>
      </p:sp>
      <p:sp>
        <p:nvSpPr>
          <p:cNvPr id="2" name="文本框 1"/>
          <p:cNvSpPr txBox="1"/>
          <p:nvPr/>
        </p:nvSpPr>
        <p:spPr>
          <a:xfrm>
            <a:off x="2555331" y="1891672"/>
            <a:ext cx="5739547" cy="1260475"/>
          </a:xfrm>
          <a:prstGeom prst="rect">
            <a:avLst/>
          </a:prstGeom>
          <a:noFill/>
        </p:spPr>
        <p:txBody>
          <a:bodyPr wrap="square">
            <a:spAutoFit/>
          </a:bodyPr>
          <a:lstStyle/>
          <a:p>
            <a:pPr fontAlgn="ctr"/>
            <a:r>
              <a:rPr lang="en-IN" altLang="en-US" sz="4800" b="0" i="0" u="none" strike="noStrike" dirty="0">
                <a:solidFill>
                  <a:schemeClr val="bg1"/>
                </a:solidFill>
                <a:effectLst/>
                <a:latin typeface="+mj-lt"/>
                <a:ea typeface="Arial" panose="020B0604020202020204" pitchFamily="34" charset="0"/>
              </a:rPr>
              <a:t>Media Streaming </a:t>
            </a:r>
          </a:p>
          <a:p>
            <a:pPr fontAlgn="ctr"/>
            <a:r>
              <a:rPr lang="en-IN" altLang="en-US" sz="2800" b="0" i="0" u="none" strike="noStrike" dirty="0">
                <a:solidFill>
                  <a:schemeClr val="bg1"/>
                </a:solidFill>
                <a:effectLst/>
                <a:latin typeface="+mj-lt"/>
                <a:ea typeface="Arial" panose="020B0604020202020204" pitchFamily="34" charset="0"/>
              </a:rPr>
              <a:t>with IBM Cloud Video Streaming</a:t>
            </a:r>
          </a:p>
        </p:txBody>
      </p:sp>
      <p:sp>
        <p:nvSpPr>
          <p:cNvPr id="4" name="文本框 6">
            <a:extLst>
              <a:ext uri="{FF2B5EF4-FFF2-40B4-BE49-F238E27FC236}">
                <a16:creationId xmlns:a16="http://schemas.microsoft.com/office/drawing/2014/main" id="{375F0A66-F4BD-B002-DD3A-6CDF08CE64BC}"/>
              </a:ext>
            </a:extLst>
          </p:cNvPr>
          <p:cNvSpPr txBox="1"/>
          <p:nvPr/>
        </p:nvSpPr>
        <p:spPr>
          <a:xfrm>
            <a:off x="1918217" y="4599475"/>
            <a:ext cx="4714077" cy="2031325"/>
          </a:xfrm>
          <a:prstGeom prst="rect">
            <a:avLst/>
          </a:prstGeom>
          <a:noFill/>
        </p:spPr>
        <p:txBody>
          <a:bodyPr wrap="square">
            <a:spAutoFit/>
          </a:bodyPr>
          <a:lstStyle/>
          <a:p>
            <a:pPr fontAlgn="ctr"/>
            <a:r>
              <a:rPr lang="en-US" altLang="en-US" dirty="0">
                <a:solidFill>
                  <a:schemeClr val="bg1"/>
                </a:solidFill>
                <a:latin typeface="+mj-lt"/>
                <a:ea typeface="Arial" panose="020B0604020202020204" pitchFamily="34" charset="0"/>
              </a:rPr>
              <a:t>C</a:t>
            </a:r>
            <a:r>
              <a:rPr lang="en-US" altLang="en-US" sz="1800" b="0" i="0" u="none" strike="noStrike" dirty="0">
                <a:solidFill>
                  <a:schemeClr val="bg1"/>
                </a:solidFill>
                <a:effectLst/>
                <a:latin typeface="+mj-lt"/>
                <a:ea typeface="Arial" panose="020B0604020202020204" pitchFamily="34" charset="0"/>
              </a:rPr>
              <a:t>ollaborators</a:t>
            </a:r>
          </a:p>
          <a:p>
            <a:pPr fontAlgn="ctr"/>
            <a:endParaRPr lang="en-US" altLang="en-US" dirty="0">
              <a:solidFill>
                <a:schemeClr val="bg1"/>
              </a:solidFill>
              <a:latin typeface="+mj-lt"/>
              <a:ea typeface="Arial" panose="020B0604020202020204" pitchFamily="34" charset="0"/>
            </a:endParaRPr>
          </a:p>
          <a:p>
            <a:pPr marL="285750" indent="-285750" algn="l" fontAlgn="ctr">
              <a:buFont typeface="Arial" panose="020B0604020202020204" pitchFamily="34" charset="0"/>
              <a:buChar char="•"/>
            </a:pPr>
            <a:r>
              <a:rPr lang="en-US" altLang="en-US" b="0" i="0" u="none" strike="noStrike" dirty="0">
                <a:solidFill>
                  <a:schemeClr val="bg1"/>
                </a:solidFill>
                <a:effectLst/>
                <a:latin typeface="+mj-lt"/>
                <a:ea typeface="Arial" panose="020B0604020202020204" pitchFamily="34" charset="0"/>
              </a:rPr>
              <a:t>Aarumugapandi T</a:t>
            </a:r>
          </a:p>
          <a:p>
            <a:pPr marL="285750" indent="-285750" algn="l" fontAlgn="ctr">
              <a:buFont typeface="Arial" panose="020B0604020202020204" pitchFamily="34" charset="0"/>
              <a:buChar char="•"/>
            </a:pPr>
            <a:r>
              <a:rPr lang="en-US" altLang="en-US" dirty="0">
                <a:solidFill>
                  <a:schemeClr val="bg1"/>
                </a:solidFill>
                <a:latin typeface="+mj-lt"/>
                <a:ea typeface="Arial" panose="020B0604020202020204" pitchFamily="34" charset="0"/>
              </a:rPr>
              <a:t>Ajay V</a:t>
            </a:r>
          </a:p>
          <a:p>
            <a:pPr marL="285750" indent="-285750" algn="l" fontAlgn="ctr">
              <a:buFont typeface="Arial" panose="020B0604020202020204" pitchFamily="34" charset="0"/>
              <a:buChar char="•"/>
            </a:pPr>
            <a:r>
              <a:rPr lang="en-US" altLang="en-US" b="0" i="0" u="none" strike="noStrike" dirty="0">
                <a:solidFill>
                  <a:schemeClr val="bg1"/>
                </a:solidFill>
                <a:effectLst/>
                <a:latin typeface="+mj-lt"/>
                <a:ea typeface="Arial" panose="020B0604020202020204" pitchFamily="34" charset="0"/>
              </a:rPr>
              <a:t>Aswiraj G K</a:t>
            </a:r>
          </a:p>
          <a:p>
            <a:pPr marL="285750" indent="-285750" algn="l" fontAlgn="ctr">
              <a:buFont typeface="Arial" panose="020B0604020202020204" pitchFamily="34" charset="0"/>
              <a:buChar char="•"/>
            </a:pPr>
            <a:r>
              <a:rPr lang="en-US" altLang="en-US" dirty="0">
                <a:solidFill>
                  <a:schemeClr val="bg1"/>
                </a:solidFill>
                <a:latin typeface="+mj-lt"/>
                <a:ea typeface="Arial" panose="020B0604020202020204" pitchFamily="34" charset="0"/>
              </a:rPr>
              <a:t>Arul R</a:t>
            </a:r>
          </a:p>
          <a:p>
            <a:pPr marL="285750" indent="-285750" algn="l" fontAlgn="ctr">
              <a:buFont typeface="Arial" panose="020B0604020202020204" pitchFamily="34" charset="0"/>
              <a:buChar char="•"/>
            </a:pPr>
            <a:r>
              <a:rPr lang="en-US" altLang="en-US" b="0" i="0" u="none" strike="noStrike" dirty="0">
                <a:solidFill>
                  <a:schemeClr val="bg1"/>
                </a:solidFill>
                <a:effectLst/>
                <a:latin typeface="+mj-lt"/>
                <a:ea typeface="Arial" panose="020B0604020202020204" pitchFamily="34" charset="0"/>
              </a:rPr>
              <a:t>Bhuvaneshwaran S</a:t>
            </a:r>
            <a:endParaRPr lang="en-IN" altLang="en-US" b="0" i="0" u="none" strike="noStrike" dirty="0">
              <a:solidFill>
                <a:schemeClr val="bg1"/>
              </a:solidFill>
              <a:effectLst/>
              <a:latin typeface="+mj-lt"/>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8000">
              <a:srgbClr val="190985"/>
            </a:gs>
            <a:gs pos="100000">
              <a:srgbClr val="1B59A7"/>
            </a:gs>
          </a:gsLst>
          <a:lin ang="16200000" scaled="1"/>
        </a:gradFill>
        <a:effectLst/>
      </p:bgPr>
    </p:bg>
    <p:spTree>
      <p:nvGrpSpPr>
        <p:cNvPr id="1" name=""/>
        <p:cNvGrpSpPr/>
        <p:nvPr/>
      </p:nvGrpSpPr>
      <p:grpSpPr>
        <a:xfrm>
          <a:off x="0" y="0"/>
          <a:ext cx="0" cy="0"/>
          <a:chOff x="0" y="0"/>
          <a:chExt cx="0" cy="0"/>
        </a:xfrm>
      </p:grpSpPr>
      <p:pic>
        <p:nvPicPr>
          <p:cNvPr id="40" name="图片 39"/>
          <p:cNvPicPr>
            <a:picLocks noChangeAspect="1"/>
          </p:cNvPicPr>
          <p:nvPr/>
        </p:nvPicPr>
        <p:blipFill>
          <a:blip r:embed="rId2"/>
          <a:srcRect r="24556" b="42640"/>
          <a:stretch>
            <a:fillRect/>
          </a:stretch>
        </p:blipFill>
        <p:spPr>
          <a:xfrm>
            <a:off x="7555810" y="-781405"/>
            <a:ext cx="4655875" cy="353984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sp>
        <p:nvSpPr>
          <p:cNvPr id="27" name="任意多边形: 形状 26"/>
          <p:cNvSpPr/>
          <p:nvPr/>
        </p:nvSpPr>
        <p:spPr>
          <a:xfrm>
            <a:off x="0" y="2601595"/>
            <a:ext cx="12192000" cy="425640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p:cNvSpPr txBox="1"/>
          <p:nvPr/>
        </p:nvSpPr>
        <p:spPr>
          <a:xfrm>
            <a:off x="2904490" y="3097530"/>
            <a:ext cx="6911975" cy="1796415"/>
          </a:xfrm>
          <a:prstGeom prst="rect">
            <a:avLst/>
          </a:prstGeom>
          <a:noFill/>
        </p:spPr>
        <p:txBody>
          <a:bodyPr wrap="square">
            <a:noAutofit/>
          </a:bodyPr>
          <a:lstStyle/>
          <a:p>
            <a:pPr algn="just" fontAlgn="ctr"/>
            <a:r>
              <a:rPr lang="en-IN" altLang="en-US" sz="1800" b="0" i="0" u="none" strike="noStrike" dirty="0">
                <a:solidFill>
                  <a:schemeClr val="bg1"/>
                </a:solidFill>
                <a:effectLst/>
                <a:latin typeface="+mj-lt"/>
                <a:ea typeface="Arial" panose="020B0604020202020204" pitchFamily="34" charset="0"/>
              </a:rPr>
              <a:t>Create a virtual cinema platform using IBM Cloud Video Streaming. Upload and stream your favourite movies and videos on demand. Share the joy of movie nights with friends and family, no matter where they are located. Elevate the movie-watching experience with seamless streaming and high quality video playback for a truly immersive cinematic experience</a:t>
            </a:r>
          </a:p>
        </p:txBody>
      </p:sp>
      <p:sp>
        <p:nvSpPr>
          <p:cNvPr id="2" name="文本框 1"/>
          <p:cNvSpPr txBox="1"/>
          <p:nvPr/>
        </p:nvSpPr>
        <p:spPr>
          <a:xfrm>
            <a:off x="2836545" y="899795"/>
            <a:ext cx="7047865" cy="1014730"/>
          </a:xfrm>
          <a:prstGeom prst="rect">
            <a:avLst/>
          </a:prstGeom>
          <a:noFill/>
        </p:spPr>
        <p:txBody>
          <a:bodyPr wrap="square">
            <a:spAutoFit/>
          </a:bodyPr>
          <a:lstStyle/>
          <a:p>
            <a:r>
              <a:rPr lang="en-IN" altLang="en-US" sz="6000" dirty="0">
                <a:solidFill>
                  <a:schemeClr val="bg1"/>
                </a:solidFill>
                <a:latin typeface="+mj-lt"/>
                <a:ea typeface="Gilroy" panose="00000400000000000000" charset="0"/>
              </a:rPr>
              <a:t>Problem Statement</a:t>
            </a:r>
          </a:p>
        </p:txBody>
      </p:sp>
      <p:pic>
        <p:nvPicPr>
          <p:cNvPr id="39" name="图片 38"/>
          <p:cNvPicPr>
            <a:picLocks noChangeAspect="1"/>
          </p:cNvPicPr>
          <p:nvPr/>
        </p:nvPicPr>
        <p:blipFill rotWithShape="1">
          <a:blip r:embed="rId3"/>
          <a:srcRect l="36713" t="47403" b="12967"/>
          <a:stretch>
            <a:fillRect/>
          </a:stretch>
        </p:blipFill>
        <p:spPr>
          <a:xfrm>
            <a:off x="0" y="-185"/>
            <a:ext cx="4286250" cy="2682924"/>
          </a:xfrm>
          <a:custGeom>
            <a:avLst/>
            <a:gdLst>
              <a:gd name="connsiteX0" fmla="*/ 0 w 4819031"/>
              <a:gd name="connsiteY0" fmla="*/ 0 h 3016412"/>
              <a:gd name="connsiteX1" fmla="*/ 4819031 w 4819031"/>
              <a:gd name="connsiteY1" fmla="*/ 0 h 3016412"/>
              <a:gd name="connsiteX2" fmla="*/ 4819031 w 4819031"/>
              <a:gd name="connsiteY2" fmla="*/ 3016412 h 3016412"/>
              <a:gd name="connsiteX3" fmla="*/ 0 w 4819031"/>
              <a:gd name="connsiteY3" fmla="*/ 3016412 h 3016412"/>
            </a:gdLst>
            <a:ahLst/>
            <a:cxnLst>
              <a:cxn ang="0">
                <a:pos x="connsiteX0" y="connsiteY0"/>
              </a:cxn>
              <a:cxn ang="0">
                <a:pos x="connsiteX1" y="connsiteY1"/>
              </a:cxn>
              <a:cxn ang="0">
                <a:pos x="connsiteX2" y="connsiteY2"/>
              </a:cxn>
              <a:cxn ang="0">
                <a:pos x="connsiteX3" y="connsiteY3"/>
              </a:cxn>
            </a:cxnLst>
            <a:rect l="l" t="t" r="r" b="b"/>
            <a:pathLst>
              <a:path w="4819031" h="3016412">
                <a:moveTo>
                  <a:pt x="0" y="0"/>
                </a:moveTo>
                <a:lnTo>
                  <a:pt x="4819031" y="0"/>
                </a:lnTo>
                <a:lnTo>
                  <a:pt x="4819031" y="3016412"/>
                </a:lnTo>
                <a:lnTo>
                  <a:pt x="0" y="3016412"/>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205865"/>
            <a:ext cx="8293735" cy="1014730"/>
          </a:xfrm>
          <a:prstGeom prst="rect">
            <a:avLst/>
          </a:prstGeom>
          <a:noFill/>
        </p:spPr>
        <p:txBody>
          <a:bodyPr wrap="square" rtlCol="0">
            <a:spAutoFit/>
          </a:bodyPr>
          <a:lstStyle/>
          <a:p>
            <a:r>
              <a:rPr lang="en-IN" altLang="en-US" sz="6000">
                <a:ln w="15875"/>
                <a:gradFill>
                  <a:gsLst>
                    <a:gs pos="0">
                      <a:schemeClr val="accent1">
                        <a:hueMod val="80000"/>
                      </a:schemeClr>
                    </a:gs>
                    <a:gs pos="100000">
                      <a:schemeClr val="accent1">
                        <a:alpha val="100000"/>
                      </a:schemeClr>
                    </a:gs>
                  </a:gsLst>
                  <a:lin ang="2700000" scaled="0"/>
                </a:gradFill>
                <a:effectLst/>
                <a:latin typeface="Arial Black" panose="020B0A04020102020204" charset="0"/>
                <a:cs typeface="Arial Black" panose="020B0A04020102020204" charset="0"/>
              </a:rPr>
              <a:t>Implement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30" name="Rounded Rectangle 29"/>
          <p:cNvSpPr/>
          <p:nvPr/>
        </p:nvSpPr>
        <p:spPr>
          <a:xfrm>
            <a:off x="1073150" y="274320"/>
            <a:ext cx="10356215" cy="387921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81774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7" name="Text Box 26"/>
          <p:cNvSpPr txBox="1"/>
          <p:nvPr/>
        </p:nvSpPr>
        <p:spPr>
          <a:xfrm>
            <a:off x="631190" y="-1114425"/>
            <a:ext cx="8293735" cy="1014730"/>
          </a:xfrm>
          <a:prstGeom prst="rect">
            <a:avLst/>
          </a:prstGeom>
          <a:noFill/>
        </p:spPr>
        <p:txBody>
          <a:bodyPr wrap="square" rtlCol="0">
            <a:spAutoFit/>
          </a:bodyPr>
          <a:lstStyle/>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p>
        </p:txBody>
      </p:sp>
      <p:grpSp>
        <p:nvGrpSpPr>
          <p:cNvPr id="7" name="Group 6"/>
          <p:cNvGrpSpPr/>
          <p:nvPr/>
        </p:nvGrpSpPr>
        <p:grpSpPr>
          <a:xfrm>
            <a:off x="988060" y="5111115"/>
            <a:ext cx="1918335" cy="1116330"/>
            <a:chOff x="4437" y="3708"/>
            <a:chExt cx="5080" cy="2121"/>
          </a:xfrm>
          <a:effectLst>
            <a:glow rad="635000">
              <a:schemeClr val="accent5">
                <a:satMod val="175000"/>
                <a:alpha val="40000"/>
              </a:schemeClr>
            </a:glow>
          </a:effectLst>
        </p:grpSpPr>
        <p:sp>
          <p:nvSpPr>
            <p:cNvPr id="8" name="矩形: 圆角 10"/>
            <p:cNvSpPr/>
            <p:nvPr/>
          </p:nvSpPr>
          <p:spPr>
            <a:xfrm>
              <a:off x="4437" y="3708"/>
              <a:ext cx="5080" cy="212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10" name="Group 9"/>
          <p:cNvGrpSpPr/>
          <p:nvPr/>
        </p:nvGrpSpPr>
        <p:grpSpPr>
          <a:xfrm>
            <a:off x="3907790" y="5109210"/>
            <a:ext cx="1957070" cy="1227455"/>
            <a:chOff x="1153" y="7830"/>
            <a:chExt cx="5179" cy="1911"/>
          </a:xfrm>
        </p:grpSpPr>
        <p:sp>
          <p:nvSpPr>
            <p:cNvPr id="15"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形 1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23" y="8158"/>
              <a:ext cx="1129" cy="725"/>
            </a:xfrm>
            <a:prstGeom prst="rect">
              <a:avLst/>
            </a:prstGeom>
          </p:spPr>
        </p:pic>
      </p:grpSp>
      <p:sp>
        <p:nvSpPr>
          <p:cNvPr id="20"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1" name="Text Box 20"/>
          <p:cNvSpPr txBox="1"/>
          <p:nvPr/>
        </p:nvSpPr>
        <p:spPr>
          <a:xfrm>
            <a:off x="631190" y="-1014730"/>
            <a:ext cx="8293735" cy="1014730"/>
          </a:xfrm>
          <a:prstGeom prst="rect">
            <a:avLst/>
          </a:prstGeom>
          <a:noFill/>
        </p:spPr>
        <p:txBody>
          <a:bodyPr wrap="square" rtlCol="0">
            <a:spAutoFit/>
          </a:bodyPr>
          <a:lstStyle/>
          <a:p>
            <a:r>
              <a:rPr lang="en-IN" altLang="en-US" sz="6000">
                <a:ln w="15875"/>
                <a:gradFill>
                  <a:gsLst>
                    <a:gs pos="0">
                      <a:schemeClr val="accent1">
                        <a:hueMod val="80000"/>
                        <a:alpha val="0"/>
                      </a:schemeClr>
                    </a:gs>
                    <a:gs pos="100000">
                      <a:schemeClr val="accent1">
                        <a:alpha val="0"/>
                      </a:schemeClr>
                    </a:gs>
                  </a:gsLst>
                  <a:lin ang="2700000" scaled="0"/>
                </a:gradFill>
                <a:effectLst/>
                <a:latin typeface="Arial Black" panose="020B0A04020102020204" charset="0"/>
                <a:cs typeface="Arial Black" panose="020B0A04020102020204" charset="0"/>
              </a:rPr>
              <a:t>Implement Process</a:t>
            </a:r>
          </a:p>
        </p:txBody>
      </p:sp>
      <p:sp>
        <p:nvSpPr>
          <p:cNvPr id="24" name="文本框 6"/>
          <p:cNvSpPr txBox="1"/>
          <p:nvPr/>
        </p:nvSpPr>
        <p:spPr>
          <a:xfrm>
            <a:off x="1184910" y="487045"/>
            <a:ext cx="10088245" cy="3607435"/>
          </a:xfrm>
          <a:prstGeom prst="rect">
            <a:avLst/>
          </a:prstGeom>
          <a:noFill/>
        </p:spPr>
        <p:txBody>
          <a:bodyPr wrap="square">
            <a:noAutofit/>
          </a:bodyPr>
          <a:lstStyle/>
          <a:p>
            <a:pPr algn="ctr" fontAlgn="ctr"/>
            <a:r>
              <a:rPr lang="en-IN" altLang="en-US" sz="2800" b="0" i="0" u="none" strike="noStrike" dirty="0">
                <a:solidFill>
                  <a:schemeClr val="bg1"/>
                </a:solidFill>
                <a:effectLst/>
                <a:latin typeface="+mj-lt"/>
                <a:ea typeface="Arial" panose="020B0604020202020204" pitchFamily="34" charset="0"/>
              </a:rPr>
              <a:t>Create a virtual cinema platform using IBM Cloud Video Streaming. The objective is to build a platform where users can upload and stream movies and videos on demand.</a:t>
            </a:r>
          </a:p>
          <a:p>
            <a:pPr algn="ctr" fontAlgn="ctr"/>
            <a:endParaRPr lang="en-IN" altLang="en-US" sz="28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This project encompasses defining the virtual cinema platform , designing the UI, integrating IBM Cloud Video Streaming services, enabling on demand video playback and ensuring a seamless and immersive cinematic experience</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876300" y="375285"/>
            <a:ext cx="10529570" cy="3579495"/>
          </a:xfrm>
          <a:prstGeom prst="roundRect">
            <a:avLst/>
          </a:prstGeom>
          <a:solidFill>
            <a:srgbClr val="06023D">
              <a:alpha val="41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solidFill>
              <a:schemeClr val="bg1">
                <a:alpha val="0"/>
              </a:schemeClr>
            </a:solid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a:effectLst>
            <a:glow rad="635000">
              <a:schemeClr val="accent5">
                <a:satMod val="175000"/>
                <a:alpha val="40000"/>
              </a:schemeClr>
            </a:glow>
          </a:effectLst>
        </p:grpSpPr>
        <p:sp>
          <p:nvSpPr>
            <p:cNvPr id="12" name="矩形: 圆角 11"/>
            <p:cNvSpPr/>
            <p:nvPr/>
          </p:nvSpPr>
          <p:spPr>
            <a:xfrm>
              <a:off x="1153"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4288790"/>
          </a:xfrm>
          <a:prstGeom prst="rect">
            <a:avLst/>
          </a:prstGeom>
          <a:noFill/>
        </p:spPr>
        <p:txBody>
          <a:bodyPr wrap="square">
            <a:noAutofit/>
          </a:bodyPr>
          <a:lstStyle/>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Define the features &amp; functionalities of the virtual cinema platform including user registration,video upload and on demand streaming</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Design intuitive and user friendly interface that allows user to navigate,search and watch videos effortlessly</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Enable users to upload movies and videos to the platform</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Integrate IBM Cloud Video Streaming services to enable smooth video playback and streaming</a:t>
            </a:r>
          </a:p>
          <a:p>
            <a:pPr marL="457200" indent="-457200" algn="l" fontAlgn="ctr">
              <a:buFont typeface="Arial" panose="020B0604020202020204" pitchFamily="34" charset="0"/>
              <a:buChar char="•"/>
            </a:pPr>
            <a:r>
              <a:rPr lang="en-IN" altLang="en-US" sz="2400" b="0" i="0" u="none" strike="noStrike" dirty="0">
                <a:solidFill>
                  <a:schemeClr val="bg1"/>
                </a:solidFill>
                <a:effectLst/>
                <a:latin typeface="+mj-lt"/>
                <a:ea typeface="Arial" panose="020B0604020202020204" pitchFamily="34" charset="0"/>
              </a:rPr>
              <a:t>Focus on providing a seamless and immersive movie experience with high quality video playback</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7" name="Rounded Rectangle 6"/>
          <p:cNvSpPr/>
          <p:nvPr/>
        </p:nvSpPr>
        <p:spPr>
          <a:xfrm>
            <a:off x="1638300" y="456565"/>
            <a:ext cx="8959850" cy="3035935"/>
          </a:xfrm>
          <a:prstGeom prst="roundRect">
            <a:avLst/>
          </a:prstGeom>
          <a:solidFill>
            <a:schemeClr val="tx1">
              <a:alpha val="41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a:effectLst>
            <a:glow rad="635000">
              <a:schemeClr val="accent5">
                <a:satMod val="175000"/>
                <a:alpha val="40000"/>
              </a:schemeClr>
            </a:glow>
          </a:effectLst>
        </p:grpSpPr>
        <p:sp>
          <p:nvSpPr>
            <p:cNvPr id="13" name="矩形: 圆角 12"/>
            <p:cNvSpPr/>
            <p:nvPr/>
          </p:nvSpPr>
          <p:spPr>
            <a:xfrm>
              <a:off x="6977"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p:grpSpPr>
        <p:sp>
          <p:nvSpPr>
            <p:cNvPr id="14" name="矩形: 圆角 13"/>
            <p:cNvSpPr/>
            <p:nvPr/>
          </p:nvSpPr>
          <p:spPr>
            <a:xfrm>
              <a:off x="12802"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10088245" cy="3607435"/>
          </a:xfrm>
          <a:prstGeom prst="rect">
            <a:avLst/>
          </a:prstGeom>
          <a:noFill/>
        </p:spPr>
        <p:txBody>
          <a:bodyPr wrap="square">
            <a:noAutofit/>
          </a:bodyPr>
          <a:lstStyle/>
          <a:p>
            <a:pPr algn="ctr" fontAlgn="ctr"/>
            <a:r>
              <a:rPr lang="en-IN" altLang="en-US" sz="2800" b="0" i="0" u="none" strike="noStrike" dirty="0">
                <a:solidFill>
                  <a:schemeClr val="bg1"/>
                </a:solidFill>
                <a:effectLst/>
                <a:latin typeface="+mj-lt"/>
                <a:ea typeface="Arial" panose="020B0604020202020204" pitchFamily="34" charset="0"/>
              </a:rPr>
              <a:t>Inject incorporating features</a:t>
            </a:r>
          </a:p>
          <a:p>
            <a:pPr algn="ctr" fontAlgn="ctr"/>
            <a:r>
              <a:rPr lang="en-IN" altLang="en-US" sz="3200" b="0" i="0" u="none" strike="noStrike" dirty="0">
                <a:solidFill>
                  <a:schemeClr val="bg1"/>
                </a:solidFill>
                <a:effectLst/>
                <a:latin typeface="+mj-lt"/>
                <a:ea typeface="Arial" panose="020B0604020202020204" pitchFamily="34" charset="0"/>
              </a:rPr>
              <a:t>Like</a:t>
            </a:r>
          </a:p>
          <a:p>
            <a:pPr indent="0" algn="ctr" fontAlgn="ctr">
              <a:buNone/>
            </a:pPr>
            <a:r>
              <a:rPr lang="en-IN" altLang="en-US" sz="2800" b="0" i="0" u="none" strike="noStrike" dirty="0">
                <a:solidFill>
                  <a:schemeClr val="bg1"/>
                </a:solidFill>
                <a:effectLst/>
                <a:latin typeface="+mj-lt"/>
                <a:ea typeface="Arial" panose="020B0604020202020204" pitchFamily="34" charset="0"/>
              </a:rPr>
              <a:t> User generated Playlist, realtime chat</a:t>
            </a:r>
          </a:p>
          <a:p>
            <a:pPr indent="0" algn="ctr" fontAlgn="ctr">
              <a:buNone/>
            </a:pPr>
            <a:endParaRPr lang="en-IN" altLang="en-US" sz="2800" b="0" i="0" u="none" strike="noStrike" dirty="0">
              <a:solidFill>
                <a:schemeClr val="bg1"/>
              </a:solidFill>
              <a:effectLst/>
              <a:latin typeface="+mj-lt"/>
              <a:ea typeface="Arial" panose="020B0604020202020204" pitchFamily="34" charset="0"/>
            </a:endParaRPr>
          </a:p>
          <a:p>
            <a:pPr indent="0" algn="ctr" fontAlgn="ctr">
              <a:buNone/>
            </a:pPr>
            <a:r>
              <a:rPr lang="en-IN" altLang="en-US" sz="2800" b="0" i="0" u="none" strike="noStrike" dirty="0">
                <a:solidFill>
                  <a:schemeClr val="bg1"/>
                </a:solidFill>
                <a:effectLst/>
                <a:latin typeface="+mj-lt"/>
                <a:ea typeface="Arial" panose="020B0604020202020204" pitchFamily="34" charset="0"/>
              </a:rPr>
              <a:t>REASON:								</a:t>
            </a:r>
          </a:p>
          <a:p>
            <a:pPr indent="0" algn="ctr" fontAlgn="ctr">
              <a:buNone/>
            </a:pPr>
            <a:r>
              <a:rPr lang="en-IN" altLang="en-US" sz="2800" b="0" i="0" u="none" strike="noStrike" dirty="0">
                <a:solidFill>
                  <a:schemeClr val="bg1"/>
                </a:solidFill>
                <a:effectLst/>
                <a:latin typeface="+mj-lt"/>
                <a:ea typeface="Arial" panose="020B0604020202020204" pitchFamily="34" charset="0"/>
              </a:rPr>
              <a:t>For more engaging movie watching experience</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B56A6"/>
            </a:gs>
            <a:gs pos="76000">
              <a:srgbClr val="221195"/>
            </a:gs>
          </a:gsLst>
          <a:lin ang="5400000" scaled="1"/>
          <a:tileRect/>
        </a:gradFill>
        <a:effectLst/>
      </p:bgPr>
    </p:bg>
    <p:spTree>
      <p:nvGrpSpPr>
        <p:cNvPr id="1" name=""/>
        <p:cNvGrpSpPr/>
        <p:nvPr/>
      </p:nvGrpSpPr>
      <p:grpSpPr>
        <a:xfrm>
          <a:off x="0" y="0"/>
          <a:ext cx="0" cy="0"/>
          <a:chOff x="0" y="0"/>
          <a:chExt cx="0" cy="0"/>
        </a:xfrm>
      </p:grpSpPr>
      <p:sp>
        <p:nvSpPr>
          <p:cNvPr id="8" name="Rounded Rectangle 7"/>
          <p:cNvSpPr/>
          <p:nvPr/>
        </p:nvSpPr>
        <p:spPr>
          <a:xfrm>
            <a:off x="89979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Rounded Rectangle 8"/>
          <p:cNvSpPr/>
          <p:nvPr/>
        </p:nvSpPr>
        <p:spPr>
          <a:xfrm>
            <a:off x="7016115" y="387350"/>
            <a:ext cx="4375785" cy="3752215"/>
          </a:xfrm>
          <a:prstGeom prst="roundRect">
            <a:avLst/>
          </a:prstGeom>
          <a:solidFill>
            <a:schemeClr val="tx1">
              <a:alpha val="3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任意多边形: 形状 3"/>
          <p:cNvSpPr/>
          <p:nvPr/>
        </p:nvSpPr>
        <p:spPr>
          <a:xfrm>
            <a:off x="0" y="4312285"/>
            <a:ext cx="12192000" cy="2743835"/>
          </a:xfrm>
          <a:custGeom>
            <a:avLst/>
            <a:gdLst>
              <a:gd name="connsiteX0" fmla="*/ 0 w 12192000"/>
              <a:gd name="connsiteY0" fmla="*/ 0 h 4704110"/>
              <a:gd name="connsiteX1" fmla="*/ 12192000 w 12192000"/>
              <a:gd name="connsiteY1" fmla="*/ 0 h 4704110"/>
              <a:gd name="connsiteX2" fmla="*/ 12192000 w 12192000"/>
              <a:gd name="connsiteY2" fmla="*/ 4704110 h 4704110"/>
              <a:gd name="connsiteX3" fmla="*/ 0 w 12192000"/>
              <a:gd name="connsiteY3" fmla="*/ 4704110 h 4704110"/>
            </a:gdLst>
            <a:ahLst/>
            <a:cxnLst>
              <a:cxn ang="0">
                <a:pos x="connsiteX0" y="connsiteY0"/>
              </a:cxn>
              <a:cxn ang="0">
                <a:pos x="connsiteX1" y="connsiteY1"/>
              </a:cxn>
              <a:cxn ang="0">
                <a:pos x="connsiteX2" y="connsiteY2"/>
              </a:cxn>
              <a:cxn ang="0">
                <a:pos x="connsiteX3" y="connsiteY3"/>
              </a:cxn>
            </a:cxnLst>
            <a:rect l="l" t="t" r="r" b="b"/>
            <a:pathLst>
              <a:path w="12192000" h="4704110">
                <a:moveTo>
                  <a:pt x="0" y="0"/>
                </a:moveTo>
                <a:lnTo>
                  <a:pt x="12192000" y="0"/>
                </a:lnTo>
                <a:lnTo>
                  <a:pt x="12192000" y="4704110"/>
                </a:lnTo>
                <a:lnTo>
                  <a:pt x="0" y="470411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8" name="图片 17"/>
          <p:cNvPicPr>
            <a:picLocks noChangeAspect="1"/>
          </p:cNvPicPr>
          <p:nvPr/>
        </p:nvPicPr>
        <p:blipFill>
          <a:blip r:embed="rId2"/>
          <a:srcRect r="24556" b="42640"/>
          <a:stretch>
            <a:fillRect/>
          </a:stretch>
        </p:blipFill>
        <p:spPr>
          <a:xfrm>
            <a:off x="8624570" y="4265295"/>
            <a:ext cx="3567430" cy="2743835"/>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5" name="图片 4"/>
          <p:cNvPicPr>
            <a:picLocks noChangeAspect="1"/>
          </p:cNvPicPr>
          <p:nvPr/>
        </p:nvPicPr>
        <p:blipFill rotWithShape="1">
          <a:blip r:embed="rId3"/>
          <a:srcRect l="30135" t="41982" b="12967"/>
          <a:stretch>
            <a:fillRect/>
          </a:stretch>
        </p:blipFill>
        <p:spPr>
          <a:xfrm>
            <a:off x="-12033" y="0"/>
            <a:ext cx="6861406" cy="4422577"/>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grpSp>
        <p:nvGrpSpPr>
          <p:cNvPr id="2" name="Group 1"/>
          <p:cNvGrpSpPr/>
          <p:nvPr/>
        </p:nvGrpSpPr>
        <p:grpSpPr>
          <a:xfrm>
            <a:off x="988060" y="5111115"/>
            <a:ext cx="1918335" cy="1116330"/>
            <a:chOff x="4437" y="3708"/>
            <a:chExt cx="5080" cy="2121"/>
          </a:xfrm>
        </p:grpSpPr>
        <p:sp>
          <p:nvSpPr>
            <p:cNvPr id="11" name="矩形: 圆角 10"/>
            <p:cNvSpPr/>
            <p:nvPr/>
          </p:nvSpPr>
          <p:spPr>
            <a:xfrm>
              <a:off x="4437" y="3708"/>
              <a:ext cx="5080" cy="212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959" y="4087"/>
              <a:ext cx="3407" cy="1226"/>
            </a:xfrm>
            <a:prstGeom prst="rect">
              <a:avLst/>
            </a:prstGeom>
            <a:noFill/>
          </p:spPr>
          <p:txBody>
            <a:bodyPr wrap="square">
              <a:spAutoFit/>
            </a:bodyPr>
            <a:lstStyle/>
            <a:p>
              <a:pPr fontAlgn="ctr"/>
              <a:r>
                <a:rPr lang="en-IN" altLang="en-US" dirty="0">
                  <a:solidFill>
                    <a:srgbClr val="030452"/>
                  </a:solidFill>
                  <a:latin typeface="+mj-lt"/>
                  <a:ea typeface="Arial" panose="020B0604020202020204" pitchFamily="34" charset="0"/>
                </a:rPr>
                <a:t>Problem Definition</a:t>
              </a:r>
              <a:endParaRPr lang="en-IN" altLang="en-US" sz="1200" b="0" i="0" u="none" strike="noStrike" dirty="0">
                <a:solidFill>
                  <a:srgbClr val="030452"/>
                </a:solidFill>
                <a:effectLst/>
                <a:latin typeface="+mj-lt"/>
                <a:ea typeface="Arial" panose="020B0604020202020204" pitchFamily="34" charset="0"/>
              </a:endParaRPr>
            </a:p>
          </p:txBody>
        </p:sp>
      </p:grpSp>
      <p:grpSp>
        <p:nvGrpSpPr>
          <p:cNvPr id="3" name="Group 2"/>
          <p:cNvGrpSpPr/>
          <p:nvPr/>
        </p:nvGrpSpPr>
        <p:grpSpPr>
          <a:xfrm>
            <a:off x="3907790" y="5109210"/>
            <a:ext cx="1957070" cy="1227455"/>
            <a:chOff x="1153" y="7830"/>
            <a:chExt cx="5179" cy="1911"/>
          </a:xfrm>
        </p:grpSpPr>
        <p:sp>
          <p:nvSpPr>
            <p:cNvPr id="12" name="矩形: 圆角 11"/>
            <p:cNvSpPr/>
            <p:nvPr/>
          </p:nvSpPr>
          <p:spPr>
            <a:xfrm>
              <a:off x="1153"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形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23" y="8158"/>
              <a:ext cx="1129" cy="725"/>
            </a:xfrm>
            <a:prstGeom prst="rect">
              <a:avLst/>
            </a:prstGeom>
          </p:spPr>
        </p:pic>
      </p:grpSp>
      <p:grpSp>
        <p:nvGrpSpPr>
          <p:cNvPr id="6" name="Group 5"/>
          <p:cNvGrpSpPr/>
          <p:nvPr/>
        </p:nvGrpSpPr>
        <p:grpSpPr>
          <a:xfrm>
            <a:off x="6903085" y="5109210"/>
            <a:ext cx="1956435" cy="1227455"/>
            <a:chOff x="6977" y="7830"/>
            <a:chExt cx="5179" cy="1911"/>
          </a:xfrm>
        </p:grpSpPr>
        <p:sp>
          <p:nvSpPr>
            <p:cNvPr id="13" name="矩形: 圆角 12"/>
            <p:cNvSpPr/>
            <p:nvPr/>
          </p:nvSpPr>
          <p:spPr>
            <a:xfrm>
              <a:off x="6977" y="7830"/>
              <a:ext cx="5179" cy="1911"/>
            </a:xfrm>
            <a:prstGeom prst="roundRect">
              <a:avLst>
                <a:gd name="adj" fmla="val 5929"/>
              </a:avLst>
            </a:prstGeom>
            <a:solidFill>
              <a:schemeClr val="bg1">
                <a:alpha val="50000"/>
              </a:schemeClr>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p:cNvSpPr txBox="1"/>
            <p:nvPr/>
          </p:nvSpPr>
          <p:spPr>
            <a:xfrm>
              <a:off x="8401" y="8248"/>
              <a:ext cx="3407" cy="621"/>
            </a:xfrm>
            <a:prstGeom prst="rect">
              <a:avLst/>
            </a:prstGeom>
            <a:noFill/>
          </p:spPr>
          <p:txBody>
            <a:bodyPr wrap="square">
              <a:spAutoFit/>
            </a:bodyPr>
            <a:lstStyle/>
            <a:p>
              <a:pPr fontAlgn="ctr"/>
              <a:r>
                <a:rPr lang="en-IN" altLang="en-US" sz="2000" dirty="0">
                  <a:solidFill>
                    <a:srgbClr val="AF2EE2"/>
                  </a:solidFill>
                  <a:latin typeface="+mj-lt"/>
                  <a:ea typeface="Arial" panose="020B0604020202020204" pitchFamily="34" charset="0"/>
                </a:rPr>
                <a:t>Proposal</a:t>
              </a:r>
              <a:endParaRPr lang="en-IN" altLang="en-US" sz="2000" b="0" i="0" u="none" strike="noStrike" dirty="0">
                <a:solidFill>
                  <a:srgbClr val="AF2EE2"/>
                </a:solidFill>
                <a:effectLst/>
                <a:latin typeface="+mj-lt"/>
                <a:ea typeface="Arial" panose="020B0604020202020204" pitchFamily="34" charset="0"/>
              </a:endParaRPr>
            </a:p>
          </p:txBody>
        </p:sp>
        <p:pic>
          <p:nvPicPr>
            <p:cNvPr id="26" name="图形 2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7" y="8151"/>
              <a:ext cx="1124" cy="725"/>
            </a:xfrm>
            <a:prstGeom prst="rect">
              <a:avLst/>
            </a:prstGeom>
          </p:spPr>
        </p:pic>
      </p:grpSp>
      <p:grpSp>
        <p:nvGrpSpPr>
          <p:cNvPr id="22" name="Group 21"/>
          <p:cNvGrpSpPr/>
          <p:nvPr/>
        </p:nvGrpSpPr>
        <p:grpSpPr>
          <a:xfrm>
            <a:off x="9531350" y="5109210"/>
            <a:ext cx="1983740" cy="1227455"/>
            <a:chOff x="12802" y="7830"/>
            <a:chExt cx="5250" cy="1911"/>
          </a:xfrm>
          <a:effectLst>
            <a:glow rad="635000">
              <a:srgbClr val="1B7FC0">
                <a:alpha val="40000"/>
              </a:srgbClr>
            </a:glow>
          </a:effectLst>
        </p:grpSpPr>
        <p:sp>
          <p:nvSpPr>
            <p:cNvPr id="14" name="矩形: 圆角 13"/>
            <p:cNvSpPr/>
            <p:nvPr/>
          </p:nvSpPr>
          <p:spPr>
            <a:xfrm>
              <a:off x="12802" y="7830"/>
              <a:ext cx="5179" cy="1911"/>
            </a:xfrm>
            <a:prstGeom prst="roundRect">
              <a:avLst>
                <a:gd name="adj" fmla="val 5929"/>
              </a:avLst>
            </a:prstGeom>
            <a:solidFill>
              <a:schemeClr val="bg1"/>
            </a:solidFill>
            <a:ln w="15875">
              <a:noFill/>
              <a:prstDash val="solid"/>
            </a:ln>
            <a:effectLst>
              <a:outerShdw blurRad="482600" dist="101600" dir="4740000" algn="tr" rotWithShape="0">
                <a:srgbClr val="FD4C66">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形 2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03" y="8141"/>
              <a:ext cx="1037" cy="725"/>
            </a:xfrm>
            <a:prstGeom prst="rect">
              <a:avLst/>
            </a:prstGeom>
          </p:spPr>
        </p:pic>
        <p:sp>
          <p:nvSpPr>
            <p:cNvPr id="29" name="文本框 28"/>
            <p:cNvSpPr txBox="1"/>
            <p:nvPr/>
          </p:nvSpPr>
          <p:spPr>
            <a:xfrm>
              <a:off x="14095" y="8095"/>
              <a:ext cx="3957" cy="909"/>
            </a:xfrm>
            <a:prstGeom prst="rect">
              <a:avLst/>
            </a:prstGeom>
            <a:noFill/>
          </p:spPr>
          <p:txBody>
            <a:bodyPr wrap="square">
              <a:spAutoFit/>
            </a:bodyPr>
            <a:lstStyle/>
            <a:p>
              <a:pPr fontAlgn="ctr"/>
              <a:r>
                <a:rPr lang="en-IN" altLang="en-US" sz="1600" dirty="0">
                  <a:solidFill>
                    <a:srgbClr val="1A3497"/>
                  </a:solidFill>
                  <a:latin typeface="+mj-lt"/>
                  <a:ea typeface="Arial" panose="020B0604020202020204" pitchFamily="34" charset="0"/>
                </a:rPr>
                <a:t>Development Phases</a:t>
              </a:r>
              <a:endParaRPr lang="en-IN" altLang="en-US" sz="1600" b="0" i="0" u="none" strike="noStrike" dirty="0">
                <a:solidFill>
                  <a:srgbClr val="1A3497"/>
                </a:solidFill>
                <a:effectLst/>
                <a:latin typeface="+mj-lt"/>
                <a:ea typeface="Arial" panose="020B0604020202020204" pitchFamily="34" charset="0"/>
              </a:endParaRPr>
            </a:p>
          </p:txBody>
        </p:sp>
      </p:grpSp>
      <p:sp>
        <p:nvSpPr>
          <p:cNvPr id="25" name="文本框 15"/>
          <p:cNvSpPr txBox="1"/>
          <p:nvPr/>
        </p:nvSpPr>
        <p:spPr>
          <a:xfrm>
            <a:off x="4432935" y="5323840"/>
            <a:ext cx="1286510" cy="652780"/>
          </a:xfrm>
          <a:prstGeom prst="rect">
            <a:avLst/>
          </a:prstGeom>
          <a:noFill/>
        </p:spPr>
        <p:txBody>
          <a:bodyPr wrap="square">
            <a:noAutofit/>
          </a:bodyPr>
          <a:lstStyle/>
          <a:p>
            <a:pPr fontAlgn="ctr"/>
            <a:r>
              <a:rPr lang="en-IN" altLang="en-US" dirty="0">
                <a:solidFill>
                  <a:srgbClr val="030452"/>
                </a:solidFill>
                <a:latin typeface="+mj-lt"/>
                <a:ea typeface="Arial" panose="020B0604020202020204" pitchFamily="34" charset="0"/>
              </a:rPr>
              <a:t>Design Thinking</a:t>
            </a:r>
            <a:endParaRPr lang="en-IN" altLang="en-US" sz="1200" b="0" i="0" u="none" strike="noStrike" dirty="0">
              <a:solidFill>
                <a:srgbClr val="030452"/>
              </a:solidFill>
              <a:effectLst/>
              <a:latin typeface="+mj-lt"/>
              <a:ea typeface="Arial" panose="020B0604020202020204" pitchFamily="34" charset="0"/>
            </a:endParaRPr>
          </a:p>
        </p:txBody>
      </p:sp>
      <p:sp>
        <p:nvSpPr>
          <p:cNvPr id="24" name="文本框 6"/>
          <p:cNvSpPr txBox="1"/>
          <p:nvPr/>
        </p:nvSpPr>
        <p:spPr>
          <a:xfrm>
            <a:off x="1184910" y="487045"/>
            <a:ext cx="3831590" cy="3607435"/>
          </a:xfrm>
          <a:prstGeom prst="rect">
            <a:avLst/>
          </a:prstGeom>
          <a:noFill/>
        </p:spPr>
        <p:txBody>
          <a:bodyPr wrap="square">
            <a:noAutofit/>
          </a:bodyPr>
          <a:lstStyle/>
          <a:p>
            <a:pPr algn="ctr" fontAlgn="ctr"/>
            <a:r>
              <a:rPr lang="en-IN" altLang="en-US" sz="3600" b="0" i="0" u="none" strike="noStrike" dirty="0">
                <a:solidFill>
                  <a:schemeClr val="bg1"/>
                </a:solidFill>
                <a:effectLst/>
                <a:latin typeface="+mj-lt"/>
                <a:ea typeface="Arial" panose="020B0604020202020204" pitchFamily="34" charset="0"/>
              </a:rPr>
              <a:t>1</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a:t>
            </a: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b="0" i="0" u="none" strike="noStrike" dirty="0">
                <a:solidFill>
                  <a:schemeClr val="bg1"/>
                </a:solidFill>
                <a:effectLst/>
                <a:latin typeface="+mj-lt"/>
                <a:ea typeface="Arial" panose="020B0604020202020204" pitchFamily="34" charset="0"/>
              </a:rPr>
              <a:t>Build virtual cinema platform using IBM Cloud Video Streaming</a:t>
            </a: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3600" b="0" i="0" u="none" strike="noStrike" dirty="0">
                <a:solidFill>
                  <a:schemeClr val="bg1"/>
                </a:solidFill>
                <a:effectLst/>
                <a:latin typeface="+mj-lt"/>
                <a:ea typeface="Arial" panose="020B0604020202020204" pitchFamily="34" charset="0"/>
              </a:rPr>
              <a:t> </a:t>
            </a:r>
          </a:p>
        </p:txBody>
      </p:sp>
      <p:sp>
        <p:nvSpPr>
          <p:cNvPr id="7" name="文本框 6"/>
          <p:cNvSpPr txBox="1"/>
          <p:nvPr/>
        </p:nvSpPr>
        <p:spPr>
          <a:xfrm>
            <a:off x="7269480" y="487045"/>
            <a:ext cx="3831590" cy="3607435"/>
          </a:xfrm>
          <a:prstGeom prst="rect">
            <a:avLst/>
          </a:prstGeom>
          <a:noFill/>
        </p:spPr>
        <p:txBody>
          <a:bodyPr wrap="square">
            <a:noAutofit/>
          </a:bodyPr>
          <a:lstStyle/>
          <a:p>
            <a:pPr algn="ctr" fontAlgn="ctr"/>
            <a:r>
              <a:rPr lang="en-IN" altLang="en-US" sz="3600" b="0" i="0" u="none" strike="noStrike" dirty="0">
                <a:solidFill>
                  <a:schemeClr val="bg1"/>
                </a:solidFill>
                <a:effectLst/>
                <a:latin typeface="+mj-lt"/>
                <a:ea typeface="Arial" panose="020B0604020202020204" pitchFamily="34" charset="0"/>
              </a:rPr>
              <a:t>2</a:t>
            </a:r>
            <a:r>
              <a:rPr lang="en-IN" altLang="en-US" sz="3600" b="0" i="0" u="none" strike="noStrike" baseline="30000" dirty="0">
                <a:solidFill>
                  <a:schemeClr val="bg1"/>
                </a:solidFill>
                <a:effectLst/>
                <a:latin typeface="+mj-lt"/>
                <a:ea typeface="Arial" panose="020B0604020202020204" pitchFamily="34" charset="0"/>
              </a:rPr>
              <a:t>st </a:t>
            </a:r>
            <a:r>
              <a:rPr lang="en-IN" altLang="en-US" sz="3600" b="0" i="0" u="none" strike="noStrike" dirty="0">
                <a:solidFill>
                  <a:schemeClr val="bg1"/>
                </a:solidFill>
                <a:effectLst/>
                <a:latin typeface="+mj-lt"/>
                <a:ea typeface="Arial" panose="020B0604020202020204" pitchFamily="34" charset="0"/>
              </a:rPr>
              <a:t>Phase </a:t>
            </a:r>
          </a:p>
          <a:p>
            <a:pPr algn="ctr" fontAlgn="ctr"/>
            <a:endParaRPr lang="en-IN" altLang="en-US" sz="3600" b="0" i="0" u="none" strike="noStrike" dirty="0">
              <a:solidFill>
                <a:schemeClr val="bg1"/>
              </a:solidFill>
              <a:effectLst/>
              <a:latin typeface="+mj-lt"/>
              <a:ea typeface="Arial" panose="020B0604020202020204" pitchFamily="34" charset="0"/>
            </a:endParaRPr>
          </a:p>
          <a:p>
            <a:pPr algn="ctr" fontAlgn="ctr"/>
            <a:r>
              <a:rPr lang="en-IN" altLang="en-US" sz="2800" dirty="0">
                <a:solidFill>
                  <a:schemeClr val="bg1"/>
                </a:solidFill>
                <a:effectLst/>
                <a:latin typeface="+mj-lt"/>
                <a:ea typeface="Arial" panose="020B0604020202020204" pitchFamily="34" charset="0"/>
                <a:sym typeface="+mn-ea"/>
              </a:rPr>
              <a:t>Build platform by integrating video streaming services and enabling on deman playback</a:t>
            </a:r>
            <a:endParaRPr lang="en-IN" altLang="en-US" sz="2800" b="0" i="0" u="none" strike="noStrike" dirty="0">
              <a:solidFill>
                <a:schemeClr val="bg1"/>
              </a:solidFill>
              <a:effectLst/>
              <a:latin typeface="+mj-lt"/>
              <a:ea typeface="Arial" panose="020B0604020202020204" pitchFamily="34" charset="0"/>
            </a:endParaRPr>
          </a:p>
          <a:p>
            <a:pPr algn="ctr" fontAlgn="ctr"/>
            <a:endParaRPr lang="en-IN" altLang="en-US" sz="2800" b="0" i="0" u="none" strike="noStrike" dirty="0">
              <a:solidFill>
                <a:schemeClr val="bg1"/>
              </a:solidFill>
              <a:effectLst/>
              <a:latin typeface="+mj-lt"/>
              <a:ea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190985"/>
            </a:gs>
            <a:gs pos="100000">
              <a:srgbClr val="1B59A7"/>
            </a:gs>
          </a:gsLst>
          <a:lin ang="16200000" scaled="1"/>
          <a:tileRect/>
        </a:gradFill>
        <a:effectLst/>
      </p:bgPr>
    </p:bg>
    <p:spTree>
      <p:nvGrpSpPr>
        <p:cNvPr id="1" name=""/>
        <p:cNvGrpSpPr/>
        <p:nvPr/>
      </p:nvGrpSpPr>
      <p:grpSpPr>
        <a:xfrm>
          <a:off x="0" y="0"/>
          <a:ext cx="0" cy="0"/>
          <a:chOff x="0" y="0"/>
          <a:chExt cx="0" cy="0"/>
        </a:xfrm>
      </p:grpSpPr>
      <p:pic>
        <p:nvPicPr>
          <p:cNvPr id="90" name="图片 89"/>
          <p:cNvPicPr>
            <a:picLocks noChangeAspect="1"/>
          </p:cNvPicPr>
          <p:nvPr/>
        </p:nvPicPr>
        <p:blipFill>
          <a:blip r:embed="rId2"/>
          <a:srcRect r="24556" b="42640"/>
          <a:stretch>
            <a:fillRect/>
          </a:stretch>
        </p:blipFill>
        <p:spPr>
          <a:xfrm>
            <a:off x="3595572" y="322166"/>
            <a:ext cx="8596428" cy="6535834"/>
          </a:xfrm>
          <a:custGeom>
            <a:avLst/>
            <a:gdLst>
              <a:gd name="connsiteX0" fmla="*/ 0 w 8596428"/>
              <a:gd name="connsiteY0" fmla="*/ 0 h 6535834"/>
              <a:gd name="connsiteX1" fmla="*/ 8596428 w 8596428"/>
              <a:gd name="connsiteY1" fmla="*/ 0 h 6535834"/>
              <a:gd name="connsiteX2" fmla="*/ 8596428 w 8596428"/>
              <a:gd name="connsiteY2" fmla="*/ 6535834 h 6535834"/>
              <a:gd name="connsiteX3" fmla="*/ 0 w 8596428"/>
              <a:gd name="connsiteY3" fmla="*/ 6535834 h 6535834"/>
            </a:gdLst>
            <a:ahLst/>
            <a:cxnLst>
              <a:cxn ang="0">
                <a:pos x="connsiteX0" y="connsiteY0"/>
              </a:cxn>
              <a:cxn ang="0">
                <a:pos x="connsiteX1" y="connsiteY1"/>
              </a:cxn>
              <a:cxn ang="0">
                <a:pos x="connsiteX2" y="connsiteY2"/>
              </a:cxn>
              <a:cxn ang="0">
                <a:pos x="connsiteX3" y="connsiteY3"/>
              </a:cxn>
            </a:cxnLst>
            <a:rect l="l" t="t" r="r" b="b"/>
            <a:pathLst>
              <a:path w="8596428" h="6535834">
                <a:moveTo>
                  <a:pt x="0" y="0"/>
                </a:moveTo>
                <a:lnTo>
                  <a:pt x="8596428" y="0"/>
                </a:lnTo>
                <a:lnTo>
                  <a:pt x="8596428" y="6535834"/>
                </a:lnTo>
                <a:lnTo>
                  <a:pt x="0" y="6535834"/>
                </a:lnTo>
                <a:close/>
              </a:path>
            </a:pathLst>
          </a:custGeom>
        </p:spPr>
      </p:pic>
      <p:pic>
        <p:nvPicPr>
          <p:cNvPr id="97" name="图片 96"/>
          <p:cNvPicPr>
            <a:picLocks noChangeAspect="1"/>
          </p:cNvPicPr>
          <p:nvPr/>
        </p:nvPicPr>
        <p:blipFill rotWithShape="1">
          <a:blip r:embed="rId3"/>
          <a:srcRect l="30135" t="41982" b="12967"/>
          <a:stretch>
            <a:fillRect/>
          </a:stretch>
        </p:blipFill>
        <p:spPr>
          <a:xfrm>
            <a:off x="0" y="0"/>
            <a:ext cx="10639842" cy="6858000"/>
          </a:xfrm>
          <a:custGeom>
            <a:avLst/>
            <a:gdLst>
              <a:gd name="connsiteX0" fmla="*/ 0 w 10639842"/>
              <a:gd name="connsiteY0" fmla="*/ 0 h 6858000"/>
              <a:gd name="connsiteX1" fmla="*/ 10639842 w 10639842"/>
              <a:gd name="connsiteY1" fmla="*/ 0 h 6858000"/>
              <a:gd name="connsiteX2" fmla="*/ 10639842 w 10639842"/>
              <a:gd name="connsiteY2" fmla="*/ 6858000 h 6858000"/>
              <a:gd name="connsiteX3" fmla="*/ 0 w 106398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639842" h="6858000">
                <a:moveTo>
                  <a:pt x="0" y="0"/>
                </a:moveTo>
                <a:lnTo>
                  <a:pt x="10639842" y="0"/>
                </a:lnTo>
                <a:lnTo>
                  <a:pt x="10639842" y="6858000"/>
                </a:lnTo>
                <a:lnTo>
                  <a:pt x="0" y="6858000"/>
                </a:lnTo>
                <a:close/>
              </a:path>
            </a:pathLst>
          </a:custGeom>
        </p:spPr>
      </p:pic>
      <p:pic>
        <p:nvPicPr>
          <p:cNvPr id="113" name="图片 112"/>
          <p:cNvPicPr>
            <a:picLocks noChangeAspect="1"/>
          </p:cNvPicPr>
          <p:nvPr/>
        </p:nvPicPr>
        <p:blipFill>
          <a:blip r:embed="rId4"/>
          <a:srcRect l="27603" t="64262"/>
          <a:stretch>
            <a:fillRect/>
          </a:stretch>
        </p:blipFill>
        <p:spPr>
          <a:xfrm>
            <a:off x="1" y="0"/>
            <a:ext cx="8550511" cy="4060993"/>
          </a:xfrm>
          <a:custGeom>
            <a:avLst/>
            <a:gdLst>
              <a:gd name="connsiteX0" fmla="*/ 0 w 8550511"/>
              <a:gd name="connsiteY0" fmla="*/ 0 h 4060993"/>
              <a:gd name="connsiteX1" fmla="*/ 8550511 w 8550511"/>
              <a:gd name="connsiteY1" fmla="*/ 0 h 4060993"/>
              <a:gd name="connsiteX2" fmla="*/ 8550511 w 8550511"/>
              <a:gd name="connsiteY2" fmla="*/ 4060993 h 4060993"/>
              <a:gd name="connsiteX3" fmla="*/ 0 w 8550511"/>
              <a:gd name="connsiteY3" fmla="*/ 4060993 h 4060993"/>
            </a:gdLst>
            <a:ahLst/>
            <a:cxnLst>
              <a:cxn ang="0">
                <a:pos x="connsiteX0" y="connsiteY0"/>
              </a:cxn>
              <a:cxn ang="0">
                <a:pos x="connsiteX1" y="connsiteY1"/>
              </a:cxn>
              <a:cxn ang="0">
                <a:pos x="connsiteX2" y="connsiteY2"/>
              </a:cxn>
              <a:cxn ang="0">
                <a:pos x="connsiteX3" y="connsiteY3"/>
              </a:cxn>
            </a:cxnLst>
            <a:rect l="l" t="t" r="r" b="b"/>
            <a:pathLst>
              <a:path w="8550511" h="4060993">
                <a:moveTo>
                  <a:pt x="0" y="0"/>
                </a:moveTo>
                <a:lnTo>
                  <a:pt x="8550511" y="0"/>
                </a:lnTo>
                <a:lnTo>
                  <a:pt x="8550511" y="4060993"/>
                </a:lnTo>
                <a:lnTo>
                  <a:pt x="0" y="4060993"/>
                </a:lnTo>
                <a:close/>
              </a:path>
            </a:pathLst>
          </a:custGeom>
        </p:spPr>
      </p:pic>
      <p:pic>
        <p:nvPicPr>
          <p:cNvPr id="119" name="图片 118"/>
          <p:cNvPicPr>
            <a:picLocks noChangeAspect="1"/>
          </p:cNvPicPr>
          <p:nvPr/>
        </p:nvPicPr>
        <p:blipFill rotWithShape="1">
          <a:blip r:embed="rId5"/>
          <a:srcRect l="-13545" t="1" r="34945" b="41439"/>
          <a:stretch>
            <a:fillRect/>
          </a:stretch>
        </p:blipFill>
        <p:spPr>
          <a:xfrm rot="605302">
            <a:off x="5994360" y="2794755"/>
            <a:ext cx="6459513" cy="4612577"/>
          </a:xfrm>
          <a:custGeom>
            <a:avLst/>
            <a:gdLst>
              <a:gd name="connsiteX0" fmla="*/ 0 w 6459513"/>
              <a:gd name="connsiteY0" fmla="*/ 0 h 4612577"/>
              <a:gd name="connsiteX1" fmla="*/ 5833918 w 6459513"/>
              <a:gd name="connsiteY1" fmla="*/ 0 h 4612577"/>
              <a:gd name="connsiteX2" fmla="*/ 6459513 w 6459513"/>
              <a:gd name="connsiteY2" fmla="*/ 3516206 h 4612577"/>
              <a:gd name="connsiteX3" fmla="*/ 297276 w 6459513"/>
              <a:gd name="connsiteY3" fmla="*/ 4612577 h 4612577"/>
            </a:gdLst>
            <a:ahLst/>
            <a:cxnLst>
              <a:cxn ang="0">
                <a:pos x="connsiteX0" y="connsiteY0"/>
              </a:cxn>
              <a:cxn ang="0">
                <a:pos x="connsiteX1" y="connsiteY1"/>
              </a:cxn>
              <a:cxn ang="0">
                <a:pos x="connsiteX2" y="connsiteY2"/>
              </a:cxn>
              <a:cxn ang="0">
                <a:pos x="connsiteX3" y="connsiteY3"/>
              </a:cxn>
            </a:cxnLst>
            <a:rect l="l" t="t" r="r" b="b"/>
            <a:pathLst>
              <a:path w="6459513" h="4612577">
                <a:moveTo>
                  <a:pt x="0" y="0"/>
                </a:moveTo>
                <a:lnTo>
                  <a:pt x="5833918" y="0"/>
                </a:lnTo>
                <a:lnTo>
                  <a:pt x="6459513" y="3516206"/>
                </a:lnTo>
                <a:lnTo>
                  <a:pt x="297276" y="4612577"/>
                </a:lnTo>
                <a:close/>
              </a:path>
            </a:pathLst>
          </a:custGeom>
        </p:spPr>
      </p:pic>
      <p:sp>
        <p:nvSpPr>
          <p:cNvPr id="17" name="任意多边形: 形状 16"/>
          <p:cNvSpPr/>
          <p:nvPr/>
        </p:nvSpPr>
        <p:spPr>
          <a:xfrm>
            <a:off x="1" y="0"/>
            <a:ext cx="1837206" cy="6858000"/>
          </a:xfrm>
          <a:custGeom>
            <a:avLst/>
            <a:gdLst>
              <a:gd name="connsiteX0" fmla="*/ 0 w 2347833"/>
              <a:gd name="connsiteY0" fmla="*/ 0 h 6858000"/>
              <a:gd name="connsiteX1" fmla="*/ 2347833 w 2347833"/>
              <a:gd name="connsiteY1" fmla="*/ 0 h 6858000"/>
              <a:gd name="connsiteX2" fmla="*/ 2347833 w 2347833"/>
              <a:gd name="connsiteY2" fmla="*/ 6858000 h 6858000"/>
              <a:gd name="connsiteX3" fmla="*/ 0 w 23478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47833" h="6858000">
                <a:moveTo>
                  <a:pt x="0" y="0"/>
                </a:moveTo>
                <a:lnTo>
                  <a:pt x="2347833" y="0"/>
                </a:lnTo>
                <a:lnTo>
                  <a:pt x="2347833" y="6858000"/>
                </a:lnTo>
                <a:lnTo>
                  <a:pt x="0" y="6858000"/>
                </a:lnTo>
                <a:close/>
              </a:path>
            </a:pathLst>
          </a:custGeom>
          <a:gradFill>
            <a:gsLst>
              <a:gs pos="38000">
                <a:srgbClr val="020457"/>
              </a:gs>
              <a:gs pos="100000">
                <a:srgbClr val="06023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2555331" y="1840177"/>
            <a:ext cx="6611554" cy="1014730"/>
          </a:xfrm>
          <a:prstGeom prst="rect">
            <a:avLst/>
          </a:prstGeom>
          <a:noFill/>
        </p:spPr>
        <p:txBody>
          <a:bodyPr wrap="square">
            <a:spAutoFit/>
          </a:bodyPr>
          <a:lstStyle/>
          <a:p>
            <a:pPr fontAlgn="ctr"/>
            <a:r>
              <a:rPr lang="en-US" altLang="zh-CN" sz="6000" b="0" i="0" u="none" strike="noStrike" dirty="0">
                <a:solidFill>
                  <a:schemeClr val="bg1"/>
                </a:solidFill>
                <a:effectLst/>
                <a:latin typeface="+mj-lt"/>
                <a:ea typeface="Arial" panose="020B0604020202020204" pitchFamily="34" charset="0"/>
              </a:rPr>
              <a:t>Thank you</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M5MTBlNmI2YTY3ZjIxYzUzNmRhMGQyM2YxMDkyYj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1978</Words>
  <Application>Microsoft Office PowerPoint</Application>
  <PresentationFormat>Widescreen</PresentationFormat>
  <Paragraphs>86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Aarumugapandi T</cp:lastModifiedBy>
  <cp:revision>20</cp:revision>
  <dcterms:created xsi:type="dcterms:W3CDTF">2023-03-30T01:36:00Z</dcterms:created>
  <dcterms:modified xsi:type="dcterms:W3CDTF">2023-10-01T14:01:18Z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EBB8361A5B664805B65357E4AD5E8114_11</vt:lpwstr>
  </property>
  <property fmtid="{D5CDD505-2E9C-101B-9397-08002B2CF9AE}" pid="3" name="KSOProductBuildVer">
    <vt:lpwstr>1033-12.2.0.13215</vt:lpwstr>
  </property>
</Properties>
</file>