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4"/>
    <p:sldMasterId id="2147484147" r:id="rId5"/>
  </p:sldMasterIdLst>
  <p:notesMasterIdLst>
    <p:notesMasterId r:id="rId41"/>
  </p:notesMasterIdLst>
  <p:handoutMasterIdLst>
    <p:handoutMasterId r:id="rId42"/>
  </p:handoutMasterIdLst>
  <p:sldIdLst>
    <p:sldId id="5093" r:id="rId6"/>
    <p:sldId id="5090" r:id="rId7"/>
    <p:sldId id="1432" r:id="rId8"/>
    <p:sldId id="2076137266" r:id="rId9"/>
    <p:sldId id="356" r:id="rId10"/>
    <p:sldId id="2076137262" r:id="rId11"/>
    <p:sldId id="2076137267" r:id="rId12"/>
    <p:sldId id="2076137270" r:id="rId13"/>
    <p:sldId id="2076137063" r:id="rId14"/>
    <p:sldId id="2076137268" r:id="rId15"/>
    <p:sldId id="2076137056" r:id="rId16"/>
    <p:sldId id="2076137269" r:id="rId17"/>
    <p:sldId id="2076137272" r:id="rId18"/>
    <p:sldId id="2076137273" r:id="rId19"/>
    <p:sldId id="2076137238" r:id="rId20"/>
    <p:sldId id="2076137062" r:id="rId21"/>
    <p:sldId id="359" r:id="rId22"/>
    <p:sldId id="2076137244" r:id="rId23"/>
    <p:sldId id="1425" r:id="rId24"/>
    <p:sldId id="2076137055" r:id="rId25"/>
    <p:sldId id="2076137058" r:id="rId26"/>
    <p:sldId id="2076137025" r:id="rId27"/>
    <p:sldId id="2076137278" r:id="rId28"/>
    <p:sldId id="2076137274" r:id="rId29"/>
    <p:sldId id="2076137042" r:id="rId30"/>
    <p:sldId id="2076137275" r:id="rId31"/>
    <p:sldId id="2076137260" r:id="rId32"/>
    <p:sldId id="2076137043" r:id="rId33"/>
    <p:sldId id="2076137276" r:id="rId34"/>
    <p:sldId id="2076137277" r:id="rId35"/>
    <p:sldId id="5094" r:id="rId36"/>
    <p:sldId id="1433" r:id="rId37"/>
    <p:sldId id="2076137047" r:id="rId38"/>
    <p:sldId id="2076137045" r:id="rId39"/>
    <p:sldId id="354" r:id="rId40"/>
  </p:sldIdLst>
  <p:sldSz cx="12192000" cy="6858000"/>
  <p:notesSz cx="6797675" cy="9926638"/>
  <p:custDataLst>
    <p:tags r:id="rId4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guide id="3" orient="horz"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ynes-Clinton, Matthias M SI-ITC" initials="MFC" lastIdx="9" clrIdx="0"/>
  <p:cmAuthor id="2" name="Kumar G, Naveen SBOBNG-ITC/I/PF" initials="KGNS" lastIdx="1" clrIdx="1">
    <p:extLst>
      <p:ext uri="{19B8F6BF-5375-455C-9EA6-DF929625EA0E}">
        <p15:presenceInfo xmlns:p15="http://schemas.microsoft.com/office/powerpoint/2012/main" userId="S::Naveen.KumarG@shell.com::fd2108cb-e9e0-4ea3-9165-6f130e8ca725" providerId="AD"/>
      </p:ext>
    </p:extLst>
  </p:cmAuthor>
  <p:cmAuthor id="3" name="Manikonda, Abhilash SBOBNG-ITY/DI" initials="MAS" lastIdx="1" clrIdx="2">
    <p:extLst>
      <p:ext uri="{19B8F6BF-5375-455C-9EA6-DF929625EA0E}">
        <p15:presenceInfo xmlns:p15="http://schemas.microsoft.com/office/powerpoint/2012/main" userId="S::Abhilash.Manikonda@shell.com::8dcf16d1-b8cd-4ce8-b90f-fe02362f0abc" providerId="AD"/>
      </p:ext>
    </p:extLst>
  </p:cmAuthor>
  <p:cmAuthor id="4" name="Das, Supriya SBOBNG-PTIY/DIA" initials="DSSP" lastIdx="1" clrIdx="3">
    <p:extLst>
      <p:ext uri="{19B8F6BF-5375-455C-9EA6-DF929625EA0E}">
        <p15:presenceInfo xmlns:p15="http://schemas.microsoft.com/office/powerpoint/2012/main" userId="S::Supriya.Das@shell.com::b4ce5438-0e56-48b0-9231-4443d1edcaf0" providerId="AD"/>
      </p:ext>
    </p:extLst>
  </p:cmAuthor>
  <p:cmAuthor id="5" name="Grist, Adam STASCO-PTID/TG" initials="GASP" lastIdx="4" clrIdx="4">
    <p:extLst>
      <p:ext uri="{19B8F6BF-5375-455C-9EA6-DF929625EA0E}">
        <p15:presenceInfo xmlns:p15="http://schemas.microsoft.com/office/powerpoint/2012/main" userId="S::Adam.Grist@shell.com::5f6a0c15-37a8-46eb-b69a-d08f55d6b65f" providerId="AD"/>
      </p:ext>
    </p:extLst>
  </p:cmAuthor>
  <p:cmAuthor id="6" name="Gandhi N, Suganya SBOBNG-PTIY/DIA" initials="GNSSP" lastIdx="6" clrIdx="5">
    <p:extLst>
      <p:ext uri="{19B8F6BF-5375-455C-9EA6-DF929625EA0E}">
        <p15:presenceInfo xmlns:p15="http://schemas.microsoft.com/office/powerpoint/2012/main" userId="S::Suganya.GandhiN@shell.com::6ecdb08e-42df-4b56-97e7-13925ad7b0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EF6E7"/>
    <a:srgbClr val="FDEDCC"/>
    <a:srgbClr val="FFC000"/>
    <a:srgbClr val="009EB4"/>
    <a:srgbClr val="70AD47"/>
    <a:srgbClr val="F2F2F2"/>
    <a:srgbClr val="B8E2EA"/>
    <a:srgbClr val="FDEB9C"/>
    <a:srgbClr val="D0E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84B2A-25B8-2F33-DBA7-73416893968F}" v="11" dt="2022-09-30T11:11:34.175"/>
    <p1510:client id="{C8EF25C2-4961-4347-8551-71F20430B2DF}" v="3" dt="2022-01-03T07:57:06.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3225" autoAdjust="0"/>
  </p:normalViewPr>
  <p:slideViewPr>
    <p:cSldViewPr snapToGrid="0">
      <p:cViewPr varScale="1">
        <p:scale>
          <a:sx n="61" d="100"/>
          <a:sy n="61" d="100"/>
        </p:scale>
        <p:origin x="1140" y="5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128"/>
        <p:guide pos="2141"/>
        <p:guide orient="horz" pos="31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di, Vinayak I SBOBNG-PTIY/DIA" userId="S::vinayak-i.umadi@shell.com::64f2e519-d238-48fa-af63-9b56e6e5a01d" providerId="AD" clId="Web-{90084B2A-25B8-2F33-DBA7-73416893968F}"/>
    <pc:docChg chg="modSld">
      <pc:chgData name="Umadi, Vinayak I SBOBNG-PTIY/DIA" userId="S::vinayak-i.umadi@shell.com::64f2e519-d238-48fa-af63-9b56e6e5a01d" providerId="AD" clId="Web-{90084B2A-25B8-2F33-DBA7-73416893968F}" dt="2022-09-30T11:11:34.175" v="7" actId="20577"/>
      <pc:docMkLst>
        <pc:docMk/>
      </pc:docMkLst>
      <pc:sldChg chg="addSp delSp modSp">
        <pc:chgData name="Umadi, Vinayak I SBOBNG-PTIY/DIA" userId="S::vinayak-i.umadi@shell.com::64f2e519-d238-48fa-af63-9b56e6e5a01d" providerId="AD" clId="Web-{90084B2A-25B8-2F33-DBA7-73416893968F}" dt="2022-09-30T11:11:34.175" v="7" actId="20577"/>
        <pc:sldMkLst>
          <pc:docMk/>
          <pc:sldMk cId="358615277" sldId="2076137264"/>
        </pc:sldMkLst>
        <pc:spChg chg="mod">
          <ac:chgData name="Umadi, Vinayak I SBOBNG-PTIY/DIA" userId="S::vinayak-i.umadi@shell.com::64f2e519-d238-48fa-af63-9b56e6e5a01d" providerId="AD" clId="Web-{90084B2A-25B8-2F33-DBA7-73416893968F}" dt="2022-09-30T11:11:34.175" v="7" actId="20577"/>
          <ac:spMkLst>
            <pc:docMk/>
            <pc:sldMk cId="358615277" sldId="2076137264"/>
            <ac:spMk id="6" creationId="{2B1213B9-06C6-4A5B-9424-549D697E8EFA}"/>
          </ac:spMkLst>
        </pc:spChg>
        <pc:picChg chg="add mod">
          <ac:chgData name="Umadi, Vinayak I SBOBNG-PTIY/DIA" userId="S::vinayak-i.umadi@shell.com::64f2e519-d238-48fa-af63-9b56e6e5a01d" providerId="AD" clId="Web-{90084B2A-25B8-2F33-DBA7-73416893968F}" dt="2022-09-30T11:11:00.643" v="5" actId="14100"/>
          <ac:picMkLst>
            <pc:docMk/>
            <pc:sldMk cId="358615277" sldId="2076137264"/>
            <ac:picMk id="2" creationId="{0F43B74D-02AC-A077-419C-0B8E8816107B}"/>
          </ac:picMkLst>
        </pc:picChg>
        <pc:picChg chg="add del">
          <ac:chgData name="Umadi, Vinayak I SBOBNG-PTIY/DIA" userId="S::vinayak-i.umadi@shell.com::64f2e519-d238-48fa-af63-9b56e6e5a01d" providerId="AD" clId="Web-{90084B2A-25B8-2F33-DBA7-73416893968F}" dt="2022-09-30T11:10:48.439" v="2"/>
          <ac:picMkLst>
            <pc:docMk/>
            <pc:sldMk cId="358615277" sldId="2076137264"/>
            <ac:picMk id="4" creationId="{4DBC6A7B-622B-4216-8EAE-727CFF840E3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1"/>
            <a:ext cx="2945659" cy="496332"/>
          </a:xfrm>
          <a:prstGeom prst="rect">
            <a:avLst/>
          </a:prstGeom>
        </p:spPr>
        <p:txBody>
          <a:bodyPr vert="horz" lIns="91425" tIns="45713" rIns="91425" bIns="45713" rtlCol="0"/>
          <a:lstStyle>
            <a:lvl1pPr algn="l">
              <a:defRPr sz="1200"/>
            </a:lvl1pPr>
          </a:lstStyle>
          <a:p>
            <a:endParaRPr lang="en-GB">
              <a:latin typeface="Futura Medium" pitchFamily="2" charset="0"/>
            </a:endParaRPr>
          </a:p>
        </p:txBody>
      </p:sp>
      <p:sp>
        <p:nvSpPr>
          <p:cNvPr id="3" name="Date Placeholder 2"/>
          <p:cNvSpPr>
            <a:spLocks noGrp="1"/>
          </p:cNvSpPr>
          <p:nvPr>
            <p:ph type="dt" sz="quarter" idx="1"/>
          </p:nvPr>
        </p:nvSpPr>
        <p:spPr>
          <a:xfrm>
            <a:off x="3850449" y="1"/>
            <a:ext cx="2945659" cy="496332"/>
          </a:xfrm>
          <a:prstGeom prst="rect">
            <a:avLst/>
          </a:prstGeom>
        </p:spPr>
        <p:txBody>
          <a:bodyPr vert="horz" lIns="91425" tIns="45713" rIns="91425" bIns="45713" rtlCol="0"/>
          <a:lstStyle>
            <a:lvl1pPr algn="r">
              <a:defRPr sz="1200"/>
            </a:lvl1pPr>
          </a:lstStyle>
          <a:p>
            <a:fld id="{78688C09-A274-4C07-9395-CBE67C0DE912}" type="datetimeFigureOut">
              <a:rPr lang="en-GB" smtClean="0">
                <a:latin typeface="Futura Medium" pitchFamily="2" charset="0"/>
              </a:rPr>
              <a:pPr/>
              <a:t>16/04/2023</a:t>
            </a:fld>
            <a:endParaRPr lang="en-GB">
              <a:latin typeface="Futura Medium" pitchFamily="2" charset="0"/>
            </a:endParaRPr>
          </a:p>
        </p:txBody>
      </p:sp>
      <p:sp>
        <p:nvSpPr>
          <p:cNvPr id="4" name="Footer Placeholder 3"/>
          <p:cNvSpPr>
            <a:spLocks noGrp="1"/>
          </p:cNvSpPr>
          <p:nvPr>
            <p:ph type="ftr" sz="quarter" idx="2"/>
          </p:nvPr>
        </p:nvSpPr>
        <p:spPr>
          <a:xfrm>
            <a:off x="5" y="9428586"/>
            <a:ext cx="2945659" cy="496332"/>
          </a:xfrm>
          <a:prstGeom prst="rect">
            <a:avLst/>
          </a:prstGeom>
        </p:spPr>
        <p:txBody>
          <a:bodyPr vert="horz" lIns="91425" tIns="45713" rIns="91425" bIns="45713" rtlCol="0" anchor="b"/>
          <a:lstStyle>
            <a:lvl1pPr algn="l">
              <a:defRPr sz="1200"/>
            </a:lvl1pPr>
          </a:lstStyle>
          <a:p>
            <a:endParaRPr lang="en-GB">
              <a:latin typeface="Futura Medium" pitchFamily="2" charset="0"/>
            </a:endParaRPr>
          </a:p>
        </p:txBody>
      </p:sp>
      <p:sp>
        <p:nvSpPr>
          <p:cNvPr id="5" name="Slide Number Placeholder 4"/>
          <p:cNvSpPr>
            <a:spLocks noGrp="1"/>
          </p:cNvSpPr>
          <p:nvPr>
            <p:ph type="sldNum" sz="quarter" idx="3"/>
          </p:nvPr>
        </p:nvSpPr>
        <p:spPr>
          <a:xfrm>
            <a:off x="3850449" y="9428586"/>
            <a:ext cx="2945659" cy="496332"/>
          </a:xfrm>
          <a:prstGeom prst="rect">
            <a:avLst/>
          </a:prstGeom>
        </p:spPr>
        <p:txBody>
          <a:bodyPr vert="horz" lIns="91425" tIns="45713" rIns="91425" bIns="45713" rtlCol="0" anchor="b"/>
          <a:lstStyle>
            <a:lvl1pPr algn="r">
              <a:defRPr sz="1200"/>
            </a:lvl1pPr>
          </a:lstStyle>
          <a:p>
            <a:fld id="{18B005D9-1AAC-4E6D-B9B3-BB8CB4FD9D30}" type="slidenum">
              <a:rPr lang="en-GB" smtClean="0">
                <a:latin typeface="Futura Medium" pitchFamily="2" charset="0"/>
              </a:rPr>
              <a:pPr/>
              <a:t>‹#›</a:t>
            </a:fld>
            <a:endParaRPr lang="en-GB">
              <a:latin typeface="Futura Medium" pitchFamily="2"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1"/>
            <a:ext cx="2945659" cy="496332"/>
          </a:xfrm>
          <a:prstGeom prst="rect">
            <a:avLst/>
          </a:prstGeom>
        </p:spPr>
        <p:txBody>
          <a:bodyPr vert="horz" lIns="91425" tIns="45713" rIns="91425" bIns="45713" rtlCol="0"/>
          <a:lstStyle>
            <a:lvl1pPr algn="l">
              <a:defRPr sz="1200">
                <a:latin typeface="Futura Medium" pitchFamily="2" charset="0"/>
              </a:defRPr>
            </a:lvl1pPr>
          </a:lstStyle>
          <a:p>
            <a:endParaRPr lang="en-GB"/>
          </a:p>
        </p:txBody>
      </p:sp>
      <p:sp>
        <p:nvSpPr>
          <p:cNvPr id="3" name="Date Placeholder 2"/>
          <p:cNvSpPr>
            <a:spLocks noGrp="1"/>
          </p:cNvSpPr>
          <p:nvPr>
            <p:ph type="dt" idx="1"/>
          </p:nvPr>
        </p:nvSpPr>
        <p:spPr>
          <a:xfrm>
            <a:off x="3850449" y="1"/>
            <a:ext cx="2945659" cy="496332"/>
          </a:xfrm>
          <a:prstGeom prst="rect">
            <a:avLst/>
          </a:prstGeom>
        </p:spPr>
        <p:txBody>
          <a:bodyPr vert="horz" lIns="91425" tIns="45713" rIns="91425" bIns="45713" rtlCol="0"/>
          <a:lstStyle>
            <a:lvl1pPr algn="r">
              <a:defRPr sz="1200">
                <a:latin typeface="Futura Medium" pitchFamily="2" charset="0"/>
              </a:defRPr>
            </a:lvl1pPr>
          </a:lstStyle>
          <a:p>
            <a:fld id="{E8910CE4-810D-4C84-B7AD-48C304FEA169}" type="datetimeFigureOut">
              <a:rPr lang="en-GB" smtClean="0"/>
              <a:pPr/>
              <a:t>16/04/2023</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25" tIns="45713" rIns="91425" bIns="45713" rtlCol="0" anchor="ctr"/>
          <a:lstStyle/>
          <a:p>
            <a:endParaRPr lang="en-GB"/>
          </a:p>
        </p:txBody>
      </p:sp>
      <p:sp>
        <p:nvSpPr>
          <p:cNvPr id="5" name="Notes Placeholder 4"/>
          <p:cNvSpPr>
            <a:spLocks noGrp="1"/>
          </p:cNvSpPr>
          <p:nvPr>
            <p:ph type="body" sz="quarter" idx="3"/>
          </p:nvPr>
        </p:nvSpPr>
        <p:spPr>
          <a:xfrm>
            <a:off x="679768" y="4715157"/>
            <a:ext cx="5438140" cy="4466987"/>
          </a:xfrm>
          <a:prstGeom prst="rect">
            <a:avLst/>
          </a:prstGeom>
        </p:spPr>
        <p:txBody>
          <a:bodyPr vert="horz" lIns="91425" tIns="45713" rIns="91425" bIns="45713"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5" y="9428586"/>
            <a:ext cx="2945659" cy="496332"/>
          </a:xfrm>
          <a:prstGeom prst="rect">
            <a:avLst/>
          </a:prstGeom>
        </p:spPr>
        <p:txBody>
          <a:bodyPr vert="horz" lIns="91425" tIns="45713" rIns="91425" bIns="45713" rtlCol="0" anchor="b"/>
          <a:lstStyle>
            <a:lvl1pPr algn="l">
              <a:defRPr sz="1200">
                <a:latin typeface="Futura Medium" pitchFamily="2" charset="0"/>
              </a:defRPr>
            </a:lvl1pPr>
          </a:lstStyle>
          <a:p>
            <a:endParaRPr lang="en-GB"/>
          </a:p>
        </p:txBody>
      </p:sp>
      <p:sp>
        <p:nvSpPr>
          <p:cNvPr id="7" name="Slide Number Placeholder 6"/>
          <p:cNvSpPr>
            <a:spLocks noGrp="1"/>
          </p:cNvSpPr>
          <p:nvPr>
            <p:ph type="sldNum" sz="quarter" idx="5"/>
          </p:nvPr>
        </p:nvSpPr>
        <p:spPr>
          <a:xfrm>
            <a:off x="3850449" y="9428586"/>
            <a:ext cx="2945659" cy="496332"/>
          </a:xfrm>
          <a:prstGeom prst="rect">
            <a:avLst/>
          </a:prstGeom>
        </p:spPr>
        <p:txBody>
          <a:bodyPr vert="horz" lIns="91425" tIns="45713" rIns="91425" bIns="45713" rtlCol="0" anchor="b"/>
          <a:lstStyle>
            <a:lvl1pPr algn="r">
              <a:defRPr sz="1200">
                <a:latin typeface="Futura Medium" pitchFamily="2" charset="0"/>
              </a:defRPr>
            </a:lvl1pPr>
          </a:lstStyle>
          <a:p>
            <a:fld id="{DE799493-6412-4470-9830-D005B358D66E}" type="slidenum">
              <a:rPr lang="en-GB" smtClean="0"/>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800" b="0" i="0" u="none" strike="noStrike" kern="1200" cap="none" spc="0" normalizeH="0" baseline="0" noProof="0" smtClean="0">
                <a:ln>
                  <a:noFill/>
                </a:ln>
                <a:solidFill>
                  <a:srgbClr val="6E6F73"/>
                </a:solidFill>
                <a:effectLst/>
                <a:uLnTx/>
                <a:uFillTx/>
                <a:latin typeface="Futura Medium" panose="00000400000000000000" pitchFamily="2" charset="0"/>
                <a:ea typeface="+mn-ea"/>
                <a:cs typeface="+mn-cs"/>
                <a:sym typeface="Futura Medium" panose="00000400000000000000"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00" b="0" i="0" u="none" strike="noStrike" kern="1200" cap="none" spc="0" normalizeH="0" baseline="0" noProof="0">
              <a:ln>
                <a:noFill/>
              </a:ln>
              <a:solidFill>
                <a:srgbClr val="6E6F73"/>
              </a:solidFill>
              <a:effectLst/>
              <a:uLnTx/>
              <a:uFillTx/>
              <a:latin typeface="Futura Medium" panose="00000400000000000000" pitchFamily="2" charset="0"/>
              <a:ea typeface="+mn-ea"/>
              <a:cs typeface="+mn-cs"/>
              <a:sym typeface="Futura Medium" panose="00000400000000000000" pitchFamily="2" charset="0"/>
            </a:endParaRPr>
          </a:p>
        </p:txBody>
      </p:sp>
    </p:spTree>
    <p:extLst>
      <p:ext uri="{BB962C8B-B14F-4D97-AF65-F5344CB8AC3E}">
        <p14:creationId xmlns:p14="http://schemas.microsoft.com/office/powerpoint/2010/main" val="66226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DE799493-6412-4470-9830-D005B358D66E}" type="slidenum">
              <a:rPr lang="en-US" smtClean="0"/>
              <a:pPr/>
              <a:t>27</a:t>
            </a:fld>
            <a:endParaRPr lang="en-US" dirty="0"/>
          </a:p>
        </p:txBody>
      </p:sp>
    </p:spTree>
    <p:extLst>
      <p:ext uri="{BB962C8B-B14F-4D97-AF65-F5344CB8AC3E}">
        <p14:creationId xmlns:p14="http://schemas.microsoft.com/office/powerpoint/2010/main" val="3076732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E799493-6412-4470-9830-D005B358D66E}" type="slidenum">
              <a:rPr lang="en-GB" smtClean="0"/>
              <a:pPr/>
              <a:t>31</a:t>
            </a:fld>
            <a:endParaRPr lang="en-GB"/>
          </a:p>
        </p:txBody>
      </p:sp>
    </p:spTree>
    <p:extLst>
      <p:ext uri="{BB962C8B-B14F-4D97-AF65-F5344CB8AC3E}">
        <p14:creationId xmlns:p14="http://schemas.microsoft.com/office/powerpoint/2010/main" val="363142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DE799493-6412-4470-9830-D005B358D66E}" type="slidenum">
              <a:rPr lang="en-US" smtClean="0"/>
              <a:pPr/>
              <a:t>32</a:t>
            </a:fld>
            <a:endParaRPr lang="en-US" dirty="0"/>
          </a:p>
        </p:txBody>
      </p:sp>
    </p:spTree>
    <p:extLst>
      <p:ext uri="{BB962C8B-B14F-4D97-AF65-F5344CB8AC3E}">
        <p14:creationId xmlns:p14="http://schemas.microsoft.com/office/powerpoint/2010/main" val="963062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35</a:t>
            </a:fld>
            <a:endParaRPr lang="en-GB"/>
          </a:p>
        </p:txBody>
      </p:sp>
    </p:spTree>
    <p:extLst>
      <p:ext uri="{BB962C8B-B14F-4D97-AF65-F5344CB8AC3E}">
        <p14:creationId xmlns:p14="http://schemas.microsoft.com/office/powerpoint/2010/main" val="274698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799493-6412-4470-9830-D005B358D66E}" type="slidenum">
              <a:rPr lang="en-GB" smtClean="0"/>
              <a:pPr/>
              <a:t>2</a:t>
            </a:fld>
            <a:endParaRPr lang="en-GB"/>
          </a:p>
        </p:txBody>
      </p:sp>
    </p:spTree>
    <p:extLst>
      <p:ext uri="{BB962C8B-B14F-4D97-AF65-F5344CB8AC3E}">
        <p14:creationId xmlns:p14="http://schemas.microsoft.com/office/powerpoint/2010/main" val="125562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99493-6412-4470-9830-D005B358D66E}" type="slidenum">
              <a:rPr lang="en-GB" smtClean="0"/>
              <a:pPr/>
              <a:t>4</a:t>
            </a:fld>
            <a:endParaRPr lang="en-GB"/>
          </a:p>
        </p:txBody>
      </p:sp>
    </p:spTree>
    <p:extLst>
      <p:ext uri="{BB962C8B-B14F-4D97-AF65-F5344CB8AC3E}">
        <p14:creationId xmlns:p14="http://schemas.microsoft.com/office/powerpoint/2010/main" val="288711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99493-6412-4470-9830-D005B358D66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7710E9-5998-4549-8A24-1BCCE556E9BB}" type="slidenum">
              <a:rPr lang="en-US" smtClean="0"/>
              <a:t>15</a:t>
            </a:fld>
            <a:endParaRPr lang="en-US"/>
          </a:p>
        </p:txBody>
      </p:sp>
    </p:spTree>
    <p:extLst>
      <p:ext uri="{BB962C8B-B14F-4D97-AF65-F5344CB8AC3E}">
        <p14:creationId xmlns:p14="http://schemas.microsoft.com/office/powerpoint/2010/main" val="343082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99493-6412-4470-9830-D005B358D66E}" type="slidenum">
              <a:rPr lang="en-US" smtClean="0"/>
              <a:pPr/>
              <a:t>16</a:t>
            </a:fld>
            <a:endParaRPr lang="en-US"/>
          </a:p>
        </p:txBody>
      </p:sp>
    </p:spTree>
    <p:extLst>
      <p:ext uri="{BB962C8B-B14F-4D97-AF65-F5344CB8AC3E}">
        <p14:creationId xmlns:p14="http://schemas.microsoft.com/office/powerpoint/2010/main" val="123572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99493-6412-4470-9830-D005B358D66E}" type="slidenum">
              <a:rPr lang="en-US" smtClean="0"/>
              <a:pPr/>
              <a:t>17</a:t>
            </a:fld>
            <a:endParaRPr lang="en-US"/>
          </a:p>
        </p:txBody>
      </p:sp>
    </p:spTree>
    <p:extLst>
      <p:ext uri="{BB962C8B-B14F-4D97-AF65-F5344CB8AC3E}">
        <p14:creationId xmlns:p14="http://schemas.microsoft.com/office/powerpoint/2010/main" val="360829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99493-6412-4470-9830-D005B358D66E}" type="slidenum">
              <a:rPr lang="en-US" smtClean="0"/>
              <a:pPr/>
              <a:t>18</a:t>
            </a:fld>
            <a:endParaRPr lang="en-US"/>
          </a:p>
        </p:txBody>
      </p:sp>
    </p:spTree>
    <p:extLst>
      <p:ext uri="{BB962C8B-B14F-4D97-AF65-F5344CB8AC3E}">
        <p14:creationId xmlns:p14="http://schemas.microsoft.com/office/powerpoint/2010/main" val="14061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99493-6412-4470-9830-D005B358D66E}" type="slidenum">
              <a:rPr lang="en-US" smtClean="0"/>
              <a:pPr/>
              <a:t>19</a:t>
            </a:fld>
            <a:endParaRPr lang="en-US"/>
          </a:p>
        </p:txBody>
      </p:sp>
    </p:spTree>
    <p:extLst>
      <p:ext uri="{BB962C8B-B14F-4D97-AF65-F5344CB8AC3E}">
        <p14:creationId xmlns:p14="http://schemas.microsoft.com/office/powerpoint/2010/main" val="780395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8.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emf"/><Relationship Id="rId4" Type="http://schemas.openxmlformats.org/officeDocument/2006/relationships/oleObject" Target="../embeddings/oleObject2.bin"/></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20" name="Picture 19" descr="PECTEN.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7000" y="645968"/>
            <a:ext cx="1524000" cy="1524000"/>
          </a:xfrm>
          <a:prstGeom prst="rect">
            <a:avLst/>
          </a:prstGeom>
        </p:spPr>
      </p:pic>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15" name="TextBox 14"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2066436534"/>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41" name="Straight Connector 40"/>
          <p:cNvCxnSpPr/>
          <p:nvPr/>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a:p>
        </p:txBody>
      </p:sp>
      <p:cxnSp>
        <p:nvCxnSpPr>
          <p:cNvPr id="43" name="Straight Connector 42"/>
          <p:cNvCxnSpPr/>
          <p:nvPr/>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1" name="Straight Connector 100"/>
          <p:cNvCxnSpPr/>
          <p:nvPr/>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a:p>
        </p:txBody>
      </p:sp>
      <p:cxnSp>
        <p:nvCxnSpPr>
          <p:cNvPr id="103" name="Straight Connector 102"/>
          <p:cNvCxnSpPr/>
          <p:nvPr/>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6" name="Straight Connector 105"/>
          <p:cNvCxnSpPr/>
          <p:nvPr/>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a:p>
        </p:txBody>
      </p:sp>
      <p:cxnSp>
        <p:nvCxnSpPr>
          <p:cNvPr id="108" name="Straight Connector 107"/>
          <p:cNvCxnSpPr/>
          <p:nvPr/>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11" name="Straight Connector 110"/>
          <p:cNvCxnSpPr/>
          <p:nvPr/>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a:p>
        </p:txBody>
      </p:sp>
      <p:cxnSp>
        <p:nvCxnSpPr>
          <p:cNvPr id="113" name="Straight Connector 112"/>
          <p:cNvCxnSpPr/>
          <p:nvPr/>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3" name="TextBox 2" descr="CONFIDENTIAL_TAG_0xFFEE"/>
          <p:cNvSpPr txBox="1"/>
          <p:nvPr/>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
        <p:nvSpPr>
          <p:cNvPr id="2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30"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33980574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a:t>0.0</a:t>
            </a:r>
          </a:p>
        </p:txBody>
      </p:sp>
      <p:sp>
        <p:nvSpPr>
          <p:cNvPr id="15"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a:t>
            </a:r>
            <a:r>
              <a:rPr lang="en-GB" sz="850" kern="1200">
                <a:solidFill>
                  <a:schemeClr val="tx1"/>
                </a:solidFill>
                <a:effectLst/>
                <a:latin typeface="+mn-lt"/>
                <a:ea typeface="+mn-ea"/>
                <a:cs typeface="+mn-cs"/>
              </a:rPr>
              <a:t>Shell Global Solutions International BV</a:t>
            </a:r>
            <a:endParaRPr lang="en-GB" sz="850">
              <a:solidFill>
                <a:schemeClr val="tx1"/>
              </a:solidFill>
              <a:latin typeface="+mn-lt"/>
              <a:cs typeface="Arial" pitchFamily="34" charset="0"/>
            </a:endParaRPr>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13" name="TextBox 12"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RESTRICTED</a:t>
            </a:r>
          </a:p>
        </p:txBody>
      </p:sp>
      <p:sp>
        <p:nvSpPr>
          <p:cNvPr id="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22580233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a:p>
        </p:txBody>
      </p:sp>
      <p:sp>
        <p:nvSpPr>
          <p:cNvPr id="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8895231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a:p>
        </p:txBody>
      </p:sp>
      <p:sp>
        <p:nvSpPr>
          <p:cNvPr id="2" name="Date Placeholder 1"/>
          <p:cNvSpPr>
            <a:spLocks noGrp="1"/>
          </p:cNvSpPr>
          <p:nvPr>
            <p:ph type="dt" sz="half" idx="10"/>
          </p:nvPr>
        </p:nvSpPr>
        <p:spPr/>
        <p:txBody>
          <a:bodyPr/>
          <a:lstStyle/>
          <a:p>
            <a:pPr>
              <a:defRPr/>
            </a:pPr>
            <a:endParaRPr lang="en-GB"/>
          </a:p>
        </p:txBody>
      </p:sp>
      <p:sp>
        <p:nvSpPr>
          <p:cNvPr id="3" name="Slide Number Placeholder 2"/>
          <p:cNvSpPr>
            <a:spLocks noGrp="1"/>
          </p:cNvSpPr>
          <p:nvPr>
            <p:ph type="sldNum" sz="quarter" idx="11"/>
          </p:nvPr>
        </p:nvSpPr>
        <p:spPr/>
        <p:txBody>
          <a:bodyPr/>
          <a:lstStyle/>
          <a:p>
            <a:fld id="{D32BAE6A-B452-4007-8177-56DD051636F9}" type="slidenum">
              <a:rPr lang="en-GB" smtClean="0"/>
              <a:pPr/>
              <a:t>‹#›</a:t>
            </a:fld>
            <a:endParaRPr lang="en-GB"/>
          </a:p>
        </p:txBody>
      </p:sp>
    </p:spTree>
    <p:extLst>
      <p:ext uri="{BB962C8B-B14F-4D97-AF65-F5344CB8AC3E}">
        <p14:creationId xmlns:p14="http://schemas.microsoft.com/office/powerpoint/2010/main" val="17794477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9"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29692973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new">
    <p:spTree>
      <p:nvGrpSpPr>
        <p:cNvPr id="1" name=""/>
        <p:cNvGrpSpPr/>
        <p:nvPr/>
      </p:nvGrpSpPr>
      <p:grpSpPr>
        <a:xfrm>
          <a:off x="0" y="0"/>
          <a:ext cx="0" cy="0"/>
          <a:chOff x="0" y="0"/>
          <a:chExt cx="0" cy="0"/>
        </a:xfrm>
      </p:grpSpPr>
      <p:sp>
        <p:nvSpPr>
          <p:cNvPr id="22" name="Rectangle 21"/>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3" name="Rectangle 22"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7"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grpSp>
        <p:nvGrpSpPr>
          <p:cNvPr id="31" name="Group 30"/>
          <p:cNvGrpSpPr/>
          <p:nvPr/>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4" name="TextBox 13"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12123752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52446564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879455407"/>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408843359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18690259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30"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Royal Dutch Shell PLC</a:t>
            </a:r>
          </a:p>
        </p:txBody>
      </p:sp>
      <p:sp>
        <p:nvSpPr>
          <p:cNvPr id="36" name="Rectangle 35"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37" name="Picture 36" descr="PECTEN.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7000" y="645968"/>
            <a:ext cx="1524000" cy="1524000"/>
          </a:xfrm>
          <a:prstGeom prst="rect">
            <a:avLst/>
          </a:prstGeom>
        </p:spPr>
      </p:pic>
      <p:sp>
        <p:nvSpPr>
          <p:cNvPr id="3" name="Picture Placeholder 2"/>
          <p:cNvSpPr>
            <a:spLocks noGrp="1"/>
          </p:cNvSpPr>
          <p:nvPr>
            <p:ph type="pic" sz="quarter" idx="12"/>
          </p:nvPr>
        </p:nvSpPr>
        <p:spPr>
          <a:xfrm>
            <a:off x="6848418" y="2795384"/>
            <a:ext cx="4830819" cy="3049484"/>
          </a:xfrm>
        </p:spPr>
        <p:txBody>
          <a:bodyPr/>
          <a:lstStyle>
            <a:lvl1pPr>
              <a:defRPr sz="2133"/>
            </a:lvl1pPr>
          </a:lstStyle>
          <a:p>
            <a:r>
              <a:rPr lang="en-US"/>
              <a:t>Click icon to add picture</a:t>
            </a:r>
            <a:endParaRPr lang="en-GB"/>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16" name="TextBox 15"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RESTRICTED</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148323481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0"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238591701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3875464"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7" name="Slide Number Placeholder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3" name="Table Placeholder 2">
            <a:extLst>
              <a:ext uri="{FF2B5EF4-FFF2-40B4-BE49-F238E27FC236}">
                <a16:creationId xmlns:a16="http://schemas.microsoft.com/office/drawing/2014/main" id="{0F9C9979-C32F-41F3-95FA-8857EAD3075C}"/>
              </a:ext>
            </a:extLst>
          </p:cNvPr>
          <p:cNvSpPr>
            <a:spLocks noGrp="1"/>
          </p:cNvSpPr>
          <p:nvPr>
            <p:ph type="tbl" sz="quarter" idx="10"/>
          </p:nvPr>
        </p:nvSpPr>
        <p:spPr>
          <a:xfrm>
            <a:off x="508000" y="1639888"/>
            <a:ext cx="11173968" cy="4600575"/>
          </a:xfrm>
        </p:spPr>
        <p:txBody>
          <a:bodyPr/>
          <a:lstStyle/>
          <a:p>
            <a:endParaRPr lang="en-GB"/>
          </a:p>
        </p:txBody>
      </p:sp>
    </p:spTree>
    <p:extLst>
      <p:ext uri="{BB962C8B-B14F-4D97-AF65-F5344CB8AC3E}">
        <p14:creationId xmlns:p14="http://schemas.microsoft.com/office/powerpoint/2010/main" val="136852226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394F-7083-43F0-AE48-21FD4A13B8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D68A1B-6D1E-48C6-8C28-E71D1B4E42EA}"/>
              </a:ext>
            </a:extLst>
          </p:cNvPr>
          <p:cNvSpPr>
            <a:spLocks noGrp="1"/>
          </p:cNvSpPr>
          <p:nvPr>
            <p:ph type="dt" sz="half" idx="10"/>
          </p:nvPr>
        </p:nvSpPr>
        <p:spPr/>
        <p:txBody>
          <a:bodyPr/>
          <a:lstStyle/>
          <a:p>
            <a:pPr>
              <a:defRPr/>
            </a:pPr>
            <a:endParaRPr lang="en-GB"/>
          </a:p>
        </p:txBody>
      </p:sp>
      <p:sp>
        <p:nvSpPr>
          <p:cNvPr id="4" name="Slide Number Placeholder 3">
            <a:extLst>
              <a:ext uri="{FF2B5EF4-FFF2-40B4-BE49-F238E27FC236}">
                <a16:creationId xmlns:a16="http://schemas.microsoft.com/office/drawing/2014/main" id="{C2E81F1B-75D3-4411-BE31-593BF549E21A}"/>
              </a:ext>
            </a:extLst>
          </p:cNvPr>
          <p:cNvSpPr>
            <a:spLocks noGrp="1"/>
          </p:cNvSpPr>
          <p:nvPr>
            <p:ph type="sldNum" sz="quarter" idx="11"/>
          </p:nvPr>
        </p:nvSpPr>
        <p:spPr/>
        <p:txBody>
          <a:bodyPr/>
          <a:lstStyle/>
          <a:p>
            <a:fld id="{D32BAE6A-B452-4007-8177-56DD051636F9}" type="slidenum">
              <a:rPr lang="en-GB" smtClean="0"/>
              <a:pPr/>
              <a:t>‹#›</a:t>
            </a:fld>
            <a:endParaRPr lang="en-GB"/>
          </a:p>
        </p:txBody>
      </p:sp>
    </p:spTree>
    <p:extLst>
      <p:ext uri="{BB962C8B-B14F-4D97-AF65-F5344CB8AC3E}">
        <p14:creationId xmlns:p14="http://schemas.microsoft.com/office/powerpoint/2010/main" val="21944686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nl-NL"/>
              <a:t>Klikken om de titelstijl van het model te bewerken</a:t>
            </a:r>
            <a:endParaRPr lang="en-GB"/>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110790357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3"/>
          </p:nvPr>
        </p:nvSpPr>
        <p:spPr>
          <a:xfrm>
            <a:off x="562706" y="1508400"/>
            <a:ext cx="11172254" cy="4590000"/>
          </a:xfrm>
          <a:prstGeom prst="rect">
            <a:avLst/>
          </a:prstGeom>
        </p:spPr>
        <p:txBody>
          <a:bodyPr lIns="0" tIns="0" rIns="0" bIns="0"/>
          <a:lstStyle>
            <a:lvl1pPr marL="0" indent="-196584">
              <a:buClr>
                <a:schemeClr val="tx2"/>
              </a:buClr>
              <a:buFont typeface="Wingdings" pitchFamily="2" charset="2"/>
              <a:buChar char="§"/>
              <a:tabLst/>
              <a:defRPr b="0"/>
            </a:lvl1pPr>
            <a:lvl2pPr marL="714192" indent="-259706">
              <a:buClr>
                <a:schemeClr val="tx1"/>
              </a:buClr>
              <a:buFont typeface="Wingdings" pitchFamily="2" charset="2"/>
              <a:buChar char="§"/>
              <a:defRPr b="0"/>
            </a:lvl2pPr>
            <a:lvl3pPr marL="1220981" indent="-259706">
              <a:defRPr b="0"/>
            </a:lvl3pPr>
            <a:lvl4pPr marL="1755614" indent="-259706">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7" name="Slide Number Placeholder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26365813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3275-8DF2-4B2D-AABF-D995E71FE6F5}"/>
              </a:ext>
            </a:extLst>
          </p:cNvPr>
          <p:cNvSpPr>
            <a:spLocks noGrp="1"/>
          </p:cNvSpPr>
          <p:nvPr>
            <p:ph type="title"/>
          </p:nvPr>
        </p:nvSpPr>
        <p:spPr/>
        <p:txBody>
          <a:bodyPr/>
          <a:lstStyle>
            <a:lvl1pPr>
              <a:defRPr b="0" cap="none" spc="0">
                <a:ln w="0"/>
                <a:solidFill>
                  <a:schemeClr val="tx1"/>
                </a:solidFill>
                <a:effectLst>
                  <a:outerShdw blurRad="38100" dist="19050" dir="2700000" algn="tl" rotWithShape="0">
                    <a:schemeClr val="dk1">
                      <a:alpha val="40000"/>
                    </a:schemeClr>
                  </a:outerShdw>
                </a:effectLst>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40945333-CF28-46E0-B90E-48B7D6059C9D}"/>
              </a:ext>
            </a:extLst>
          </p:cNvPr>
          <p:cNvSpPr>
            <a:spLocks noGrp="1"/>
          </p:cNvSpPr>
          <p:nvPr>
            <p:ph type="dt" sz="half" idx="10"/>
          </p:nvPr>
        </p:nvSpPr>
        <p:spPr/>
        <p:txBody>
          <a:bodyPr/>
          <a:lstStyle/>
          <a:p>
            <a:pPr>
              <a:defRPr/>
            </a:pPr>
            <a:endParaRPr lang="en-GB"/>
          </a:p>
        </p:txBody>
      </p:sp>
      <p:sp>
        <p:nvSpPr>
          <p:cNvPr id="4" name="Slide Number Placeholder 3">
            <a:extLst>
              <a:ext uri="{FF2B5EF4-FFF2-40B4-BE49-F238E27FC236}">
                <a16:creationId xmlns:a16="http://schemas.microsoft.com/office/drawing/2014/main" id="{8D41795A-00E9-438B-8D6F-CAEEE1395A14}"/>
              </a:ext>
            </a:extLst>
          </p:cNvPr>
          <p:cNvSpPr>
            <a:spLocks noGrp="1"/>
          </p:cNvSpPr>
          <p:nvPr>
            <p:ph type="sldNum" sz="quarter" idx="11"/>
          </p:nvPr>
        </p:nvSpPr>
        <p:spPr/>
        <p:txBody>
          <a:bodyPr/>
          <a:lstStyle/>
          <a:p>
            <a:fld id="{D32BAE6A-B452-4007-8177-56DD051636F9}" type="slidenum">
              <a:rPr lang="en-GB" smtClean="0"/>
              <a:pPr/>
              <a:t>‹#›</a:t>
            </a:fld>
            <a:endParaRPr lang="en-GB"/>
          </a:p>
        </p:txBody>
      </p:sp>
    </p:spTree>
    <p:extLst>
      <p:ext uri="{BB962C8B-B14F-4D97-AF65-F5344CB8AC3E}">
        <p14:creationId xmlns:p14="http://schemas.microsoft.com/office/powerpoint/2010/main" val="19356824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7" name="Slide Number Placeholder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70089486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3" name="Picture 2" descr="A picture containing outdoor, text, building, glass&#10;&#10;Description automatically generated">
            <a:extLst>
              <a:ext uri="{FF2B5EF4-FFF2-40B4-BE49-F238E27FC236}">
                <a16:creationId xmlns:a16="http://schemas.microsoft.com/office/drawing/2014/main" id="{93DDBC17-958A-6845-8F91-5297190387B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91018"/>
          <a:stretch/>
        </p:blipFill>
        <p:spPr>
          <a:xfrm>
            <a:off x="0" y="6242013"/>
            <a:ext cx="12192000" cy="615987"/>
          </a:xfrm>
          <a:prstGeom prst="rect">
            <a:avLst/>
          </a:prstGeom>
        </p:spPr>
      </p:pic>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US"/>
              <a:t>Click to edit Master title style</a:t>
            </a:r>
            <a:endParaRPr lang="en-GB"/>
          </a:p>
        </p:txBody>
      </p:sp>
      <p:sp>
        <p:nvSpPr>
          <p:cNvPr id="10" name="Content Placeholder 14"/>
          <p:cNvSpPr>
            <a:spLocks noGrp="1"/>
          </p:cNvSpPr>
          <p:nvPr>
            <p:ph sz="quarter" idx="13"/>
          </p:nvPr>
        </p:nvSpPr>
        <p:spPr>
          <a:xfrm>
            <a:off x="6215064" y="1528765"/>
            <a:ext cx="5464174" cy="456204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3"/>
          <p:cNvSpPr>
            <a:spLocks noGrp="1"/>
          </p:cNvSpPr>
          <p:nvPr>
            <p:ph type="body" sz="quarter" idx="11"/>
          </p:nvPr>
        </p:nvSpPr>
        <p:spPr>
          <a:xfrm>
            <a:off x="508000" y="1528763"/>
            <a:ext cx="5468938" cy="456205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bg1"/>
                </a:solidFill>
                <a:latin typeface="+mn-lt"/>
                <a:cs typeface="Arial" pitchFamily="34" charset="0"/>
              </a:defRPr>
            </a:lvl1pPr>
          </a:lstStyle>
          <a:p>
            <a:fld id="{D32BAE6A-B452-4007-8177-56DD051636F9}" type="slidenum">
              <a:rPr lang="en-GB" noProof="1" smtClean="0"/>
              <a:pPr/>
              <a:t>‹#›</a:t>
            </a:fld>
            <a:endParaRPr lang="en-GB" noProof="1"/>
          </a:p>
        </p:txBody>
      </p:sp>
      <p:sp>
        <p:nvSpPr>
          <p:cNvPr id="11" name="Rectangle 4" descr="Rectangle 4">
            <a:extLst>
              <a:ext uri="{FF2B5EF4-FFF2-40B4-BE49-F238E27FC236}">
                <a16:creationId xmlns:a16="http://schemas.microsoft.com/office/drawing/2014/main" id="{2B7654CC-29E2-7049-B115-6AE0C546BBC7}"/>
              </a:ext>
            </a:extLst>
          </p:cNvPr>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bg1"/>
                </a:solidFill>
                <a:latin typeface="+mn-lt"/>
                <a:ea typeface="+mn-ea"/>
                <a:cs typeface="Arial" pitchFamily="34" charset="0"/>
              </a:defRPr>
            </a:lvl1pPr>
          </a:lstStyle>
          <a:p>
            <a:pPr>
              <a:defRPr/>
            </a:pPr>
            <a:r>
              <a:rPr lang="en-GB" noProof="1"/>
              <a:t>April 2019</a:t>
            </a:r>
          </a:p>
        </p:txBody>
      </p:sp>
      <p:sp>
        <p:nvSpPr>
          <p:cNvPr id="14" name="Rectangle 5">
            <a:extLst>
              <a:ext uri="{FF2B5EF4-FFF2-40B4-BE49-F238E27FC236}">
                <a16:creationId xmlns:a16="http://schemas.microsoft.com/office/drawing/2014/main" id="{0AEEE355-30CA-DA4B-BE65-B8518949F579}"/>
              </a:ext>
            </a:extLst>
          </p:cNvPr>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3" name="Graphic 12">
            <a:extLst>
              <a:ext uri="{FF2B5EF4-FFF2-40B4-BE49-F238E27FC236}">
                <a16:creationId xmlns:a16="http://schemas.microsoft.com/office/drawing/2014/main" id="{E360111E-1B1A-2340-AF3D-831E805F1699}"/>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000" y="6314045"/>
            <a:ext cx="1066800" cy="481219"/>
          </a:xfrm>
          <a:prstGeom prst="rect">
            <a:avLst/>
          </a:prstGeom>
        </p:spPr>
      </p:pic>
    </p:spTree>
    <p:extLst>
      <p:ext uri="{BB962C8B-B14F-4D97-AF65-F5344CB8AC3E}">
        <p14:creationId xmlns:p14="http://schemas.microsoft.com/office/powerpoint/2010/main" val="2601436692"/>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20" name="Picture 19" descr="PECTEN.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793352C-38B6-4565-9A23-5DDC717A347F}" type="datetime3">
              <a:rPr lang="en-US" smtClean="0"/>
              <a:t>16 April 2023</a:t>
            </a:fld>
            <a:endParaRPr lang="en-GB"/>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15" name="TextBox 14"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829417246"/>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30"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Royal Dutch Shell PLC</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36" name="Rectangle 35"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37" name="Picture 36" descr="PECTEN.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7000" y="645968"/>
            <a:ext cx="1524000" cy="1524000"/>
          </a:xfrm>
          <a:prstGeom prst="rect">
            <a:avLst/>
          </a:prstGeom>
        </p:spPr>
      </p:pic>
      <p:sp>
        <p:nvSpPr>
          <p:cNvPr id="3" name="Picture Placeholder 2"/>
          <p:cNvSpPr>
            <a:spLocks noGrp="1"/>
          </p:cNvSpPr>
          <p:nvPr>
            <p:ph type="pic" sz="quarter" idx="12"/>
          </p:nvPr>
        </p:nvSpPr>
        <p:spPr>
          <a:xfrm>
            <a:off x="6848418" y="2795384"/>
            <a:ext cx="4830819" cy="3049484"/>
          </a:xfrm>
        </p:spPr>
        <p:txBody>
          <a:bodyPr/>
          <a:lstStyle>
            <a:lvl1pPr>
              <a:defRPr sz="2133"/>
            </a:lvl1pPr>
          </a:lstStyle>
          <a:p>
            <a:r>
              <a:rPr lang="en-US"/>
              <a:t>Click icon to add picture</a:t>
            </a:r>
            <a:endParaRPr lang="en-GB"/>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AFD75D08-80A5-454E-923A-FC6E164ABEB7}" type="datetime3">
              <a:rPr lang="en-US" smtClean="0"/>
              <a:t>16 April 2023</a:t>
            </a:fld>
            <a:endParaRPr lang="en-GB"/>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16" name="TextBox 15"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36369110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3566193608"/>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a:p>
        </p:txBody>
      </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065CF64-8A44-4BAA-95E4-D62EA173F415}" type="datetime3">
              <a:rPr lang="en-US" smtClean="0"/>
              <a:t>16 April 2023</a:t>
            </a:fld>
            <a:endParaRPr lang="en-GB"/>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17" name="TextBox 16"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107075328"/>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39E6D29B-F3F5-44A1-B918-DA206D0C47F9}" type="datetime3">
              <a:rPr lang="en-US" smtClean="0"/>
              <a:t>16 April 2023</a:t>
            </a:fld>
            <a:endParaRPr lang="en-GB"/>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373955974"/>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93AE2E8-03F0-48A9-A638-535D1A0E20C8}" type="datetime3">
              <a:rPr lang="en-US" smtClean="0"/>
              <a:t>16 April 2023</a:t>
            </a:fld>
            <a:endParaRPr lang="en-GB"/>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2009619145"/>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0CDEB24-8D28-444A-B726-10D755D69996}" type="datetime3">
              <a:rPr lang="en-US" smtClean="0"/>
              <a:t>16 April 2023</a:t>
            </a:fld>
            <a:endParaRPr lang="en-GB"/>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2015657140"/>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1F01A84-0118-4103-AF86-775001B25ECD}" type="datetime3">
              <a:rPr lang="en-US" smtClean="0"/>
              <a:t>16 April 2023</a:t>
            </a:fld>
            <a:endParaRPr lang="en-GB"/>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162191622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ADC67DBE-A6E0-413E-854A-B9C9F60550CB}" type="datetime3">
              <a:rPr lang="en-US" smtClean="0"/>
              <a:t>16 April 2023</a:t>
            </a:fld>
            <a:endParaRPr lang="en-GB"/>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3643401244"/>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674D690-EC9E-44CF-A488-608EE55CFCE4}" type="datetime3">
              <a:rPr lang="en-US" smtClean="0"/>
              <a:t>16 April 2023</a:t>
            </a:fld>
            <a:endParaRPr lang="en-GB"/>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421300235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41" name="Straight Connector 40"/>
          <p:cNvCxnSpPr/>
          <p:nvPr/>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a:p>
        </p:txBody>
      </p:sp>
      <p:cxnSp>
        <p:nvCxnSpPr>
          <p:cNvPr id="43" name="Straight Connector 42"/>
          <p:cNvCxnSpPr/>
          <p:nvPr/>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1" name="Straight Connector 100"/>
          <p:cNvCxnSpPr/>
          <p:nvPr/>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a:p>
        </p:txBody>
      </p:sp>
      <p:cxnSp>
        <p:nvCxnSpPr>
          <p:cNvPr id="103" name="Straight Connector 102"/>
          <p:cNvCxnSpPr/>
          <p:nvPr/>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6" name="Straight Connector 105"/>
          <p:cNvCxnSpPr/>
          <p:nvPr/>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a:p>
        </p:txBody>
      </p:sp>
      <p:cxnSp>
        <p:nvCxnSpPr>
          <p:cNvPr id="108" name="Straight Connector 107"/>
          <p:cNvCxnSpPr/>
          <p:nvPr/>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11" name="Straight Connector 110"/>
          <p:cNvCxnSpPr/>
          <p:nvPr/>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a:p>
        </p:txBody>
      </p:sp>
      <p:cxnSp>
        <p:nvCxnSpPr>
          <p:cNvPr id="113" name="Straight Connector 112"/>
          <p:cNvCxnSpPr/>
          <p:nvPr/>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E4970FCE-DDC5-44CB-8541-C1C4231E7D49}" type="datetime3">
              <a:rPr lang="en-US" smtClean="0"/>
              <a:t>16 April 2023</a:t>
            </a:fld>
            <a:endParaRPr lang="en-GB"/>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3" name="TextBox 2" descr="CONFIDENTIAL_TAG_0xFFEE"/>
          <p:cNvSpPr txBox="1"/>
          <p:nvPr/>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31679291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09B8599-DB3A-44FE-9A01-E52480A5FD04}" type="datetime3">
              <a:rPr lang="en-US" smtClean="0"/>
              <a:t>16 April 2023</a:t>
            </a:fld>
            <a:endParaRPr lang="en-GB"/>
          </a:p>
        </p:txBody>
      </p:sp>
      <p:sp>
        <p:nvSpPr>
          <p:cNvPr id="15"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a:t>
            </a:r>
            <a:r>
              <a:rPr lang="en-GB" sz="850" kern="1200">
                <a:solidFill>
                  <a:schemeClr val="tx1"/>
                </a:solidFill>
                <a:effectLst/>
                <a:latin typeface="+mn-lt"/>
                <a:ea typeface="+mn-ea"/>
                <a:cs typeface="+mn-cs"/>
              </a:rPr>
              <a:t>Shell Global Solutions International BV</a:t>
            </a:r>
            <a:endParaRPr lang="en-GB" sz="850">
              <a:solidFill>
                <a:schemeClr val="tx1"/>
              </a:solidFill>
              <a:latin typeface="+mn-lt"/>
              <a:cs typeface="Arial" pitchFamily="34" charset="0"/>
            </a:endParaRP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13" name="TextBox 12"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86006574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1B786837-B33C-4386-8B92-5DBFAACD288F}" type="datetime3">
              <a:rPr lang="en-US" smtClean="0"/>
              <a:t>16 April 2023</a:t>
            </a:fld>
            <a:endParaRPr lang="en-GB"/>
          </a:p>
        </p:txBody>
      </p:sp>
    </p:spTree>
    <p:extLst>
      <p:ext uri="{BB962C8B-B14F-4D97-AF65-F5344CB8AC3E}">
        <p14:creationId xmlns:p14="http://schemas.microsoft.com/office/powerpoint/2010/main" val="1449246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a:p>
        </p:txBody>
      </p:sp>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594051480"/>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B7D12503-A024-49C2-976F-C4DA8D9E2DE8}" type="datetime3">
              <a:rPr lang="en-US" smtClean="0"/>
              <a:t>16 April 2023</a:t>
            </a:fld>
            <a:endParaRPr lang="en-GB"/>
          </a:p>
        </p:txBody>
      </p:sp>
    </p:spTree>
    <p:extLst>
      <p:ext uri="{BB962C8B-B14F-4D97-AF65-F5344CB8AC3E}">
        <p14:creationId xmlns:p14="http://schemas.microsoft.com/office/powerpoint/2010/main" val="270507764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A0819B09-381A-4E6E-8D72-C2F01058B040}" type="datetime3">
              <a:rPr lang="en-US" smtClean="0"/>
              <a:t>16 April 2023</a:t>
            </a:fld>
            <a:endParaRPr lang="en-GB"/>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12157565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Q&amp;A new">
    <p:spTree>
      <p:nvGrpSpPr>
        <p:cNvPr id="1" name=""/>
        <p:cNvGrpSpPr/>
        <p:nvPr/>
      </p:nvGrpSpPr>
      <p:grpSpPr>
        <a:xfrm>
          <a:off x="0" y="0"/>
          <a:ext cx="0" cy="0"/>
          <a:chOff x="0" y="0"/>
          <a:chExt cx="0" cy="0"/>
        </a:xfrm>
      </p:grpSpPr>
      <p:sp>
        <p:nvSpPr>
          <p:cNvPr id="22" name="Rectangle 21"/>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3" name="Rectangle 22"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0021DE3B-FDA5-416B-B87A-101E95BFE9BB}" type="datetime3">
              <a:rPr lang="en-US" smtClean="0"/>
              <a:t>16 April 2023</a:t>
            </a:fld>
            <a:endParaRPr lang="en-GB"/>
          </a:p>
        </p:txBody>
      </p:sp>
      <p:sp>
        <p:nvSpPr>
          <p:cNvPr id="27"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grpSp>
        <p:nvGrpSpPr>
          <p:cNvPr id="31" name="Group 30"/>
          <p:cNvGrpSpPr/>
          <p:nvPr/>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4" name="TextBox 13"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60523257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6D255F41-8430-4FC2-8F4B-4E54AF4CFE08}" type="datetime3">
              <a:rPr lang="en-US" smtClean="0"/>
              <a:t>16 April 2023</a:t>
            </a:fld>
            <a:endParaRPr lang="en-GB"/>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98245675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1266628610"/>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B433D21-8206-46D5-9FE8-3145D6EE2683}" type="datetime3">
              <a:rPr lang="en-US" smtClean="0"/>
              <a:t>16 April 2023</a:t>
            </a:fld>
            <a:endParaRPr lang="en-GB"/>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356541492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B9CC7B49-9420-42C0-8FF4-8CB37B7A9439}" type="datetime3">
              <a:rPr lang="en-US" smtClean="0"/>
              <a:t>16 April 2023</a:t>
            </a:fld>
            <a:endParaRPr lang="en-GB"/>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60271629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6936C7DD-E0E9-459B-BE15-CF2116D9CF62}" type="datetime3">
              <a:rPr lang="en-US" smtClean="0"/>
              <a:t>16 April 2023</a:t>
            </a:fld>
            <a:endParaRPr lang="en-GB"/>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9263365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B0F798B-AE9A-40C5-A745-5F1C5B9EC102}" type="datetime3">
              <a:rPr lang="en-US" smtClean="0"/>
              <a:t>16 April 2023</a:t>
            </a:fld>
            <a:endParaRPr lang="en-GB"/>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p>
        </p:txBody>
      </p:sp>
    </p:spTree>
    <p:extLst>
      <p:ext uri="{BB962C8B-B14F-4D97-AF65-F5344CB8AC3E}">
        <p14:creationId xmlns:p14="http://schemas.microsoft.com/office/powerpoint/2010/main" val="84239227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nl-NL"/>
              <a:t>Klikken om de titelstijl van het model te bewerken</a:t>
            </a:r>
            <a:endParaRPr lang="en-GB"/>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4597649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9"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22227932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nl-NL"/>
              <a:t>Klikken om de titelstijl van het model te bewerken</a:t>
            </a:r>
            <a:endParaRPr lang="en-GB"/>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42356744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05BA63-9F2B-4D0C-BA29-9F91B75C3C13}"/>
              </a:ext>
            </a:extLst>
          </p:cNvPr>
          <p:cNvSpPr/>
          <p:nvPr/>
        </p:nvSpPr>
        <p:spPr>
          <a:xfrm>
            <a:off x="9981098" y="0"/>
            <a:ext cx="220931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600">
              <a:solidFill>
                <a:schemeClr val="tx1"/>
              </a:solidFill>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F82807B9-800E-46A3-91F5-DF478BE18D7F}"/>
              </a:ext>
            </a:extLst>
          </p:cNvPr>
          <p:cNvGrpSpPr/>
          <p:nvPr/>
        </p:nvGrpSpPr>
        <p:grpSpPr>
          <a:xfrm>
            <a:off x="8920026" y="598893"/>
            <a:ext cx="1537382" cy="716247"/>
            <a:chOff x="7920213" y="660004"/>
            <a:chExt cx="1537382" cy="716247"/>
          </a:xfrm>
        </p:grpSpPr>
        <p:sp>
          <p:nvSpPr>
            <p:cNvPr id="6" name="Isosceles Triangle 5">
              <a:extLst>
                <a:ext uri="{FF2B5EF4-FFF2-40B4-BE49-F238E27FC236}">
                  <a16:creationId xmlns:a16="http://schemas.microsoft.com/office/drawing/2014/main" id="{F570DD12-4B0D-439E-B7C6-B1F2368ED31D}"/>
                </a:ext>
              </a:extLst>
            </p:cNvPr>
            <p:cNvSpPr/>
            <p:nvPr/>
          </p:nvSpPr>
          <p:spPr>
            <a:xfrm rot="5400000">
              <a:off x="8862161" y="780816"/>
              <a:ext cx="713508" cy="477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7" name="Group 6">
              <a:extLst>
                <a:ext uri="{FF2B5EF4-FFF2-40B4-BE49-F238E27FC236}">
                  <a16:creationId xmlns:a16="http://schemas.microsoft.com/office/drawing/2014/main" id="{D3E82901-1E4E-4380-8C5B-C2F1313C5FF1}"/>
                </a:ext>
              </a:extLst>
            </p:cNvPr>
            <p:cNvGrpSpPr/>
            <p:nvPr/>
          </p:nvGrpSpPr>
          <p:grpSpPr>
            <a:xfrm>
              <a:off x="7920213" y="660004"/>
              <a:ext cx="1284639" cy="713508"/>
              <a:chOff x="7942372" y="649787"/>
              <a:chExt cx="1284639" cy="713508"/>
            </a:xfrm>
          </p:grpSpPr>
          <p:sp>
            <p:nvSpPr>
              <p:cNvPr id="8" name="Isosceles Triangle 7">
                <a:extLst>
                  <a:ext uri="{FF2B5EF4-FFF2-40B4-BE49-F238E27FC236}">
                    <a16:creationId xmlns:a16="http://schemas.microsoft.com/office/drawing/2014/main" id="{33ED6F60-462B-45FE-B243-4E4FDB375C22}"/>
                  </a:ext>
                </a:extLst>
              </p:cNvPr>
              <p:cNvSpPr/>
              <p:nvPr/>
            </p:nvSpPr>
            <p:spPr>
              <a:xfrm rot="5400000">
                <a:off x="8631577" y="767860"/>
                <a:ext cx="713508" cy="47736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9" name="Rectangle 8">
                <a:extLst>
                  <a:ext uri="{FF2B5EF4-FFF2-40B4-BE49-F238E27FC236}">
                    <a16:creationId xmlns:a16="http://schemas.microsoft.com/office/drawing/2014/main" id="{D61A0783-6503-46BB-B7A6-54AA27286CAA}"/>
                  </a:ext>
                </a:extLst>
              </p:cNvPr>
              <p:cNvSpPr/>
              <p:nvPr/>
            </p:nvSpPr>
            <p:spPr>
              <a:xfrm>
                <a:off x="7942372" y="885988"/>
                <a:ext cx="807278" cy="195726"/>
              </a:xfrm>
              <a:prstGeom prst="rect">
                <a:avLst/>
              </a:prstGeom>
              <a:gradFill flip="none" rotWithShape="1">
                <a:gsLst>
                  <a:gs pos="0">
                    <a:schemeClr val="bg1"/>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aphicFrame>
        <p:nvGraphicFramePr>
          <p:cNvPr id="3" name="Object 2"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72" imgH="473" progId="TCLayout.ActiveDocument.1">
                  <p:embed/>
                </p:oleObj>
              </mc:Choice>
              <mc:Fallback>
                <p:oleObj name="think-cell Slide" r:id="rId3" imgW="472" imgH="47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08000" y="712800"/>
            <a:ext cx="8779691" cy="754017"/>
          </a:xfrm>
        </p:spPr>
        <p:txBody>
          <a:bodyPr/>
          <a:lstStyle/>
          <a:p>
            <a:r>
              <a:rPr lang="en-US"/>
              <a:t>Click to edit Master title style</a:t>
            </a:r>
          </a:p>
        </p:txBody>
      </p:sp>
      <p:sp>
        <p:nvSpPr>
          <p:cNvPr id="10" name="Slide Number Placeholder 2">
            <a:extLst>
              <a:ext uri="{FF2B5EF4-FFF2-40B4-BE49-F238E27FC236}">
                <a16:creationId xmlns:a16="http://schemas.microsoft.com/office/drawing/2014/main" id="{DD536E84-5A90-4A58-9464-B4F1DFC6A0E9}"/>
              </a:ext>
            </a:extLst>
          </p:cNvPr>
          <p:cNvSpPr>
            <a:spLocks noGrp="1"/>
          </p:cNvSpPr>
          <p:nvPr>
            <p:ph type="sldNum" sz="quarter" idx="4"/>
          </p:nvPr>
        </p:nvSpPr>
        <p:spPr>
          <a:xfrm>
            <a:off x="11299370" y="6452421"/>
            <a:ext cx="379867" cy="169277"/>
          </a:xfrm>
          <a:prstGeom prst="rect">
            <a:avLst/>
          </a:prstGeom>
          <a:noFill/>
          <a:ln w="9525" algn="ctr">
            <a:noFill/>
            <a:miter lim="800000"/>
            <a:headEnd/>
            <a:tailEnd/>
          </a:ln>
          <a:effectLst/>
        </p:spPr>
        <p:txBody>
          <a:bodyPr wrap="square" lIns="0" tIns="0" rIns="0">
            <a:spAutoFit/>
          </a:bodyPr>
          <a:lstStyle>
            <a:lvl1pPr>
              <a:defRPr lang="en-GB" sz="800" smtClean="0">
                <a:solidFill>
                  <a:schemeClr val="tx1"/>
                </a:solidFill>
                <a:latin typeface="Futura Medium" pitchFamily="2" charset="0"/>
              </a:defRPr>
            </a:lvl1pPr>
          </a:lstStyle>
          <a:p>
            <a:pPr algn="ctr"/>
            <a:fld id="{903A77E9-E4BB-45DA-814F-BF88AACCD5A9}" type="slidenum">
              <a:rPr lang="en-GB" smtClean="0"/>
              <a:pPr algn="ctr"/>
              <a:t>‹#›</a:t>
            </a:fld>
            <a:endParaRPr lang="en-GB"/>
          </a:p>
        </p:txBody>
      </p:sp>
    </p:spTree>
    <p:extLst>
      <p:ext uri="{BB962C8B-B14F-4D97-AF65-F5344CB8AC3E}">
        <p14:creationId xmlns:p14="http://schemas.microsoft.com/office/powerpoint/2010/main" val="20549293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D32BAE6A-B452-4007-8177-56DD051636F9}" type="slidenum">
              <a:rPr lang="en-GB" smtClean="0"/>
              <a:pPr/>
              <a:t>‹#›</a:t>
            </a:fld>
            <a:endParaRPr lang="en-GB"/>
          </a:p>
        </p:txBody>
      </p:sp>
      <p:sp>
        <p:nvSpPr>
          <p:cNvPr id="10" name="Rectangle 9"/>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 name="Title 7"/>
          <p:cNvSpPr>
            <a:spLocks noGrp="1"/>
          </p:cNvSpPr>
          <p:nvPr>
            <p:ph type="title" hasCustomPrompt="1"/>
          </p:nvPr>
        </p:nvSpPr>
        <p:spPr>
          <a:xfrm>
            <a:off x="508001" y="507999"/>
            <a:ext cx="2539992" cy="1016000"/>
          </a:xfrm>
        </p:spPr>
        <p:txBody>
          <a:bodyPr/>
          <a:lstStyle>
            <a:lvl1pPr>
              <a:lnSpc>
                <a:spcPct val="100000"/>
              </a:lnSpc>
              <a:defRPr/>
            </a:lvl1pPr>
          </a:lstStyle>
          <a:p>
            <a:r>
              <a:rPr lang="en-GB"/>
              <a:t>Click to edit title</a:t>
            </a:r>
            <a:endParaRPr lang="en-US"/>
          </a:p>
        </p:txBody>
      </p:sp>
      <p:sp>
        <p:nvSpPr>
          <p:cNvPr id="5" name="Content Placeholder 4"/>
          <p:cNvSpPr>
            <a:spLocks noGrp="1"/>
          </p:cNvSpPr>
          <p:nvPr>
            <p:ph sz="quarter" idx="13" hasCustomPrompt="1"/>
          </p:nvPr>
        </p:nvSpPr>
        <p:spPr>
          <a:xfrm>
            <a:off x="3301993" y="635000"/>
            <a:ext cx="8382000" cy="5207000"/>
          </a:xfrm>
        </p:spPr>
        <p:txBody>
          <a:bodyPr/>
          <a:lstStyle/>
          <a:p>
            <a:pPr lvl="0"/>
            <a:r>
              <a:rPr lang="en-GB"/>
              <a:t>Click to edit text</a:t>
            </a:r>
          </a:p>
          <a:p>
            <a:pPr lvl="1"/>
            <a:r>
              <a:rPr lang="en-GB"/>
              <a:t>Text</a:t>
            </a:r>
          </a:p>
          <a:p>
            <a:pPr lvl="1"/>
            <a:r>
              <a:rPr lang="en-GB"/>
              <a:t>Text</a:t>
            </a:r>
          </a:p>
        </p:txBody>
      </p:sp>
      <p:sp>
        <p:nvSpPr>
          <p:cNvPr id="92" name="Text Placeholder 73"/>
          <p:cNvSpPr>
            <a:spLocks noGrp="1"/>
          </p:cNvSpPr>
          <p:nvPr>
            <p:ph type="body" sz="quarter" idx="14" hasCustomPrompt="1"/>
          </p:nvPr>
        </p:nvSpPr>
        <p:spPr>
          <a:xfrm>
            <a:off x="508010" y="6096000"/>
            <a:ext cx="11175983" cy="254001"/>
          </a:xfrm>
          <a:noFill/>
          <a:ln w="9525" cap="flat" cmpd="sng" algn="ctr">
            <a:noFill/>
            <a:prstDash val="solid"/>
            <a:round/>
            <a:headEnd type="none" w="med" len="med"/>
            <a:tailEnd type="none" w="med" len="med"/>
          </a:ln>
          <a:effectLst/>
        </p:spPr>
        <p:txBody>
          <a:bodyPr lIns="0" tIns="0" bIns="25400" anchor="ctr"/>
          <a:lstStyle>
            <a:lvl1pPr>
              <a:defRPr lang="en-GB" sz="800" b="0" kern="1200" baseline="0" smtClean="0">
                <a:solidFill>
                  <a:schemeClr val="tx1"/>
                </a:solidFill>
                <a:latin typeface="+mn-lt"/>
                <a:ea typeface="Arial Unicode MS" panose="020B0604020202020204" pitchFamily="34" charset="-128"/>
                <a:cs typeface="Arial" pitchFamily="34" charset="0"/>
              </a:defRPr>
            </a:lvl1pPr>
            <a:lvl2pPr>
              <a:defRPr lang="en-GB" sz="2300" kern="1200" smtClean="0">
                <a:solidFill>
                  <a:schemeClr val="tx1"/>
                </a:solidFill>
                <a:latin typeface="Arial" pitchFamily="34" charset="0"/>
                <a:ea typeface="ヒラギノ角ゴ Pro W3" charset="-128"/>
                <a:cs typeface="Arial" pitchFamily="34" charset="0"/>
              </a:defRPr>
            </a:lvl2pPr>
            <a:lvl3pPr>
              <a:defRPr lang="en-GB" sz="2300" kern="1200" smtClean="0">
                <a:solidFill>
                  <a:schemeClr val="tx1"/>
                </a:solidFill>
                <a:latin typeface="Arial" pitchFamily="34" charset="0"/>
                <a:ea typeface="ヒラギノ角ゴ Pro W3" charset="-128"/>
                <a:cs typeface="Arial" pitchFamily="34" charset="0"/>
              </a:defRPr>
            </a:lvl3pPr>
            <a:lvl4pPr>
              <a:defRPr lang="en-GB" sz="2300" smtClean="0">
                <a:latin typeface="Arial" pitchFamily="34" charset="0"/>
              </a:defRPr>
            </a:lvl4pPr>
            <a:lvl5pPr>
              <a:defRPr lang="en-US" sz="2300">
                <a:latin typeface="Arial" pitchFamily="34" charset="0"/>
              </a:defRPr>
            </a:lvl5pPr>
          </a:lstStyle>
          <a:p>
            <a:pPr lvl="0" defTabSz="873123" eaLnBrk="0" hangingPunct="0">
              <a:spcAft>
                <a:spcPct val="0"/>
              </a:spcAft>
            </a:pPr>
            <a:r>
              <a:rPr lang="en-GB"/>
              <a:t>Click to add notes</a:t>
            </a:r>
            <a:endParaRPr lang="en-US"/>
          </a:p>
        </p:txBody>
      </p:sp>
      <p:sp>
        <p:nvSpPr>
          <p:cNvPr id="9" name="Rectangle 8"/>
          <p:cNvSpPr/>
          <p:nvPr userDrawn="1"/>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 name="Text Placeholder 4"/>
          <p:cNvSpPr>
            <a:spLocks noGrp="1"/>
          </p:cNvSpPr>
          <p:nvPr>
            <p:ph type="body" sz="quarter" idx="22" hasCustomPrompt="1"/>
          </p:nvPr>
        </p:nvSpPr>
        <p:spPr>
          <a:xfrm>
            <a:off x="507986" y="4868400"/>
            <a:ext cx="2540008" cy="973600"/>
          </a:xfrm>
          <a:solidFill>
            <a:srgbClr val="7F7F7F"/>
          </a:solidFill>
        </p:spPr>
        <p:txBody>
          <a:bodyPr wrap="square" lIns="127000" tIns="76200" rIns="76200" bIns="127000" anchor="b" anchorCtr="0">
            <a:spAutoFit/>
          </a:bodyPr>
          <a:lstStyle>
            <a:lvl1pPr>
              <a:lnSpc>
                <a:spcPct val="120000"/>
              </a:lnSpc>
              <a:defRPr b="0">
                <a:solidFill>
                  <a:schemeClr val="bg1"/>
                </a:solidFill>
              </a:defRPr>
            </a:lvl1pPr>
            <a:lvl2pPr marL="196850" marR="0" indent="-196850" algn="l" defTabSz="268288" rtl="0" eaLnBrk="1" fontAlgn="auto" latinLnBrk="0" hangingPunct="1">
              <a:lnSpc>
                <a:spcPct val="120000"/>
              </a:lnSpc>
              <a:spcBef>
                <a:spcPts val="0"/>
              </a:spcBef>
              <a:spcAft>
                <a:spcPts val="0"/>
              </a:spcAft>
              <a:buClrTx/>
              <a:buSzPct val="85000"/>
              <a:buFont typeface="Wingdings" pitchFamily="2" charset="2"/>
              <a:buChar char="n"/>
              <a:tabLst/>
              <a:defRPr b="0" baseline="0">
                <a:solidFill>
                  <a:schemeClr val="bg1"/>
                </a:solidFill>
              </a:defRPr>
            </a:lvl2pPr>
            <a:lvl3pPr marL="201168" indent="0">
              <a:buClrTx/>
              <a:buNone/>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add key message</a:t>
            </a:r>
          </a:p>
          <a:p>
            <a:pPr lvl="1"/>
            <a:r>
              <a:rPr lang="en-GB"/>
              <a:t>Second level</a:t>
            </a:r>
          </a:p>
          <a:p>
            <a:pPr lvl="1"/>
            <a:r>
              <a:rPr lang="en-GB"/>
              <a:t>Second level</a:t>
            </a:r>
            <a:endParaRPr lang="en-US"/>
          </a:p>
        </p:txBody>
      </p:sp>
    </p:spTree>
    <p:extLst>
      <p:ext uri="{BB962C8B-B14F-4D97-AF65-F5344CB8AC3E}">
        <p14:creationId xmlns:p14="http://schemas.microsoft.com/office/powerpoint/2010/main" val="2401907340"/>
      </p:ext>
    </p:extLst>
  </p:cSld>
  <p:clrMapOvr>
    <a:masterClrMapping/>
  </p:clrMapOvr>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1_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1543461104"/>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6F1BC5D0-AC7B-431B-B7DA-5883199ACF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RESTRICTED</a:t>
            </a:r>
          </a:p>
        </p:txBody>
      </p:sp>
      <p:sp>
        <p:nvSpPr>
          <p:cNvPr id="2" name="Rectangle 1">
            <a:extLst>
              <a:ext uri="{FF2B5EF4-FFF2-40B4-BE49-F238E27FC236}">
                <a16:creationId xmlns:a16="http://schemas.microsoft.com/office/drawing/2014/main" id="{FB7ACC30-0798-46FF-BF47-C989A5FF5E17}"/>
              </a:ext>
            </a:extLst>
          </p:cNvPr>
          <p:cNvSpPr/>
          <p:nvPr userDrawn="1"/>
        </p:nvSpPr>
        <p:spPr>
          <a:xfrm>
            <a:off x="508000" y="1528763"/>
            <a:ext cx="11171238" cy="4830762"/>
          </a:xfrm>
          <a:prstGeom prst="rect">
            <a:avLst/>
          </a:prstGeom>
          <a:solidFill>
            <a:srgbClr val="CC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Tree>
    <p:extLst>
      <p:ext uri="{BB962C8B-B14F-4D97-AF65-F5344CB8AC3E}">
        <p14:creationId xmlns:p14="http://schemas.microsoft.com/office/powerpoint/2010/main" val="29776994"/>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 name="Object 1"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57" name="Date Placeholder 56"/>
          <p:cNvSpPr>
            <a:spLocks noGrp="1"/>
          </p:cNvSpPr>
          <p:nvPr>
            <p:ph type="dt" sz="half" idx="14"/>
          </p:nvPr>
        </p:nvSpPr>
        <p:spPr>
          <a:xfrm>
            <a:off x="9677401" y="6405036"/>
            <a:ext cx="1482051" cy="153888"/>
          </a:xfrm>
          <a:prstGeom prst="rect">
            <a:avLst/>
          </a:prstGeom>
        </p:spPr>
        <p:txBody>
          <a:bodyPr/>
          <a:lstStyle>
            <a:lvl1pPr>
              <a:defRPr>
                <a:solidFill>
                  <a:schemeClr val="bg1">
                    <a:lumMod val="50000"/>
                  </a:schemeClr>
                </a:solidFill>
                <a:latin typeface="Futura Medium" panose="00000400000000000000" pitchFamily="2" charset="0"/>
                <a:sym typeface="Futura Medium" panose="00000400000000000000" pitchFamily="2" charset="0"/>
              </a:defRPr>
            </a:lvl1pPr>
          </a:lstStyle>
          <a:p>
            <a:endParaRPr lang="en-US">
              <a:solidFill>
                <a:srgbClr val="FFFFFF">
                  <a:lumMod val="50000"/>
                </a:srgbClr>
              </a:solidFill>
            </a:endParaRPr>
          </a:p>
        </p:txBody>
      </p:sp>
      <p:sp>
        <p:nvSpPr>
          <p:cNvPr id="7" name="Copyright"/>
          <p:cNvSpPr txBox="1"/>
          <p:nvPr userDrawn="1"/>
        </p:nvSpPr>
        <p:spPr>
          <a:xfrm rot="16200000">
            <a:off x="9486901"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Futura Medium" panose="00000400000000000000" pitchFamily="2" charset="0"/>
              </a:rPr>
              <a:t>Copyright © 2017 by The Boston Consulting Group, Inc. All rights reserved.</a:t>
            </a:r>
          </a:p>
        </p:txBody>
      </p:sp>
      <p:sp>
        <p:nvSpPr>
          <p:cNvPr id="8" name="Title 7"/>
          <p:cNvSpPr>
            <a:spLocks noGrp="1"/>
          </p:cNvSpPr>
          <p:nvPr>
            <p:ph type="title" hasCustomPrompt="1"/>
          </p:nvPr>
        </p:nvSpPr>
        <p:spPr>
          <a:xfrm>
            <a:off x="630001" y="622801"/>
            <a:ext cx="10933350" cy="332399"/>
          </a:xfrm>
        </p:spPr>
        <p:txBody>
          <a:bodyPr/>
          <a:lstStyle>
            <a:lvl1pPr>
              <a:defRPr>
                <a:latin typeface="Futura Medium" panose="00000400000000000000" pitchFamily="2" charset="0"/>
                <a:sym typeface="Futura Medium" panose="00000400000000000000" pitchFamily="2" charset="0"/>
              </a:defRPr>
            </a:lvl1pPr>
          </a:lstStyle>
          <a:p>
            <a:r>
              <a:rPr lang="en-US"/>
              <a:t>Click to add title</a:t>
            </a:r>
          </a:p>
        </p:txBody>
      </p:sp>
      <p:sp>
        <p:nvSpPr>
          <p:cNvPr id="10" name="FooterSimple" hidden="1"/>
          <p:cNvSpPr txBox="1"/>
          <p:nvPr userDrawn="1">
            <p:custDataLst>
              <p:tags r:id="rId2"/>
            </p:custDataLst>
          </p:nvPr>
        </p:nvSpPr>
        <p:spPr>
          <a:xfrm rot="16200000">
            <a:off x="10561320" y="5117879"/>
            <a:ext cx="2743200" cy="96963"/>
          </a:xfrm>
          <a:prstGeom prst="rect">
            <a:avLst/>
          </a:prstGeom>
          <a:noFill/>
        </p:spPr>
        <p:txBody>
          <a:bodyPr wrap="square" lIns="0" tIns="0" rIns="0" bIns="0" rtlCol="0" anchor="b">
            <a:spAutoFit/>
          </a:bodyPr>
          <a:lstStyle/>
          <a:p>
            <a:pPr>
              <a:lnSpc>
                <a:spcPct val="90000"/>
              </a:lnSpc>
              <a:spcAft>
                <a:spcPts val="600"/>
              </a:spcAft>
            </a:pPr>
            <a:r>
              <a:rPr lang="en-US" sz="700">
                <a:solidFill>
                  <a:srgbClr val="FFFFFF">
                    <a:lumMod val="50000"/>
                  </a:srgbClr>
                </a:solidFill>
                <a:sym typeface="Futura Medium" panose="00000400000000000000" pitchFamily="2" charset="0"/>
              </a:rPr>
              <a:t>Shell Digital - Program Team meeting - 5Apr18.pptx</a:t>
            </a:r>
          </a:p>
        </p:txBody>
      </p:sp>
    </p:spTree>
    <p:extLst>
      <p:ext uri="{BB962C8B-B14F-4D97-AF65-F5344CB8AC3E}">
        <p14:creationId xmlns:p14="http://schemas.microsoft.com/office/powerpoint/2010/main" val="4192792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62707" y="1508760"/>
            <a:ext cx="11074087" cy="4590288"/>
          </a:xfrm>
        </p:spPr>
        <p:txBody>
          <a:bodyPr lIns="0" tIns="0" rIns="0" bIns="0"/>
          <a:lstStyle>
            <a:lvl1pPr>
              <a:spcBef>
                <a:spcPts val="384"/>
              </a:spcBef>
              <a:defRPr/>
            </a:lvl1pPr>
            <a:lvl2pPr marL="457063" indent="-230331">
              <a:spcBef>
                <a:spcPts val="384"/>
              </a:spcBef>
              <a:defRPr/>
            </a:lvl2pPr>
            <a:lvl3pPr marL="914126" indent="-230331">
              <a:spcBef>
                <a:spcPts val="384"/>
              </a:spcBef>
              <a:defRPr/>
            </a:lvl3pPr>
            <a:lvl4pPr marL="1374787" indent="-233930">
              <a:spcBef>
                <a:spcPts val="384"/>
              </a:spcBef>
              <a:defRPr/>
            </a:lvl4pPr>
            <a:lvl5pPr marL="2058582" indent="-230331">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9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2"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61322872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38833045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9"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3481003991"/>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9"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8962162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2745024465"/>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 id="2147484131" r:id="rId17"/>
    <p:sldLayoutId id="2147484132" r:id="rId18"/>
    <p:sldLayoutId id="2147484133" r:id="rId19"/>
    <p:sldLayoutId id="2147484134" r:id="rId20"/>
    <p:sldLayoutId id="2147484135" r:id="rId21"/>
    <p:sldLayoutId id="2147484136" r:id="rId22"/>
    <p:sldLayoutId id="2147484137" r:id="rId23"/>
    <p:sldLayoutId id="2147484138" r:id="rId24"/>
    <p:sldLayoutId id="2147484139" r:id="rId25"/>
    <p:sldLayoutId id="2147484140" r:id="rId26"/>
    <p:sldLayoutId id="2147484178" r:id="rId27"/>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68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15:clr>
            <a:srgbClr val="F26B43"/>
          </p15:clr>
        </p15:guide>
        <p15:guide id="12" orient="horz">
          <p15:clr>
            <a:srgbClr val="F26B43"/>
          </p15:clr>
        </p15:guide>
        <p15:guide id="14" orient="horz" pos="431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25793933-8685-4D9D-9385-34CA752EDE73}" type="datetime3">
              <a:rPr lang="en-US" smtClean="0"/>
              <a:t>16 April 2023</a:t>
            </a:fld>
            <a:endParaRPr lang="en-GB"/>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kern="1200">
                <a:solidFill>
                  <a:schemeClr val="tx1"/>
                </a:solidFill>
                <a:effectLst/>
                <a:latin typeface="+mn-lt"/>
                <a:ea typeface="+mn-ea"/>
                <a:cs typeface="+mn-cs"/>
              </a:rPr>
              <a:t>Copyright of Shell Global Solutions International B.V.</a:t>
            </a:r>
            <a:endParaRPr lang="en-GB" sz="850">
              <a:solidFill>
                <a:schemeClr val="tx1"/>
              </a:solidFill>
              <a:latin typeface="+mn-lt"/>
              <a:cs typeface="Arial" pitchFamily="34" charset="0"/>
            </a:endParaRP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RESTRICTED</a:t>
            </a:r>
          </a:p>
        </p:txBody>
      </p:sp>
    </p:spTree>
    <p:extLst>
      <p:ext uri="{BB962C8B-B14F-4D97-AF65-F5344CB8AC3E}">
        <p14:creationId xmlns:p14="http://schemas.microsoft.com/office/powerpoint/2010/main" val="2737945100"/>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 id="2147484164" r:id="rId17"/>
    <p:sldLayoutId id="2147484165" r:id="rId18"/>
    <p:sldLayoutId id="2147484166" r:id="rId19"/>
    <p:sldLayoutId id="2147484167" r:id="rId20"/>
    <p:sldLayoutId id="2147484168" r:id="rId21"/>
    <p:sldLayoutId id="2147484169" r:id="rId22"/>
    <p:sldLayoutId id="2147484170" r:id="rId23"/>
    <p:sldLayoutId id="2147484172" r:id="rId24"/>
    <p:sldLayoutId id="2147484173" r:id="rId25"/>
    <p:sldLayoutId id="2147484174" r:id="rId26"/>
    <p:sldLayoutId id="2147484175" r:id="rId27"/>
    <p:sldLayoutId id="2147484176" r:id="rId28"/>
    <p:sldLayoutId id="2147484177" r:id="rId29"/>
  </p:sldLayoutIdLst>
  <p:transition>
    <p:fade/>
  </p:transition>
  <p:hf hdr="0" ft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sede-ds-adp.visualstudio.com/SLMTBCGProject/_boards/ms-devlabs.workitem-feature-timeline-extension.workitem-epic-roadmap/t/Commercial%20Data%20Modeling/Backlog%20items"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sede-ds-adp.visualstudio.com/SLMTBCGProject/_boards/ms-devlabs.workitem-feature-timeline-extension.workitem-feature-timeline/t/Scheduling/Backlog%20items" TargetMode="External"/><Relationship Id="rId5" Type="http://schemas.openxmlformats.org/officeDocument/2006/relationships/hyperlink" Target="https://sede-ds-adp.visualstudio.com/SLMTBCGProject/_boards/ms-devlabs.workitem-feature-timeline-extension.workitem-epic-roadmap/t/Scheduling/Backlog%20items" TargetMode="External"/><Relationship Id="rId4" Type="http://schemas.openxmlformats.org/officeDocument/2006/relationships/hyperlink" Target="https://sede-ds-adp.visualstudio.com/SLMTBCGProject/_boards/ms-devlabs.workitem-feature-timeline-extension.workitem-feature-timeline/t/Commercial%20Data%20Modeling/Backlog%20item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mailto:FE-Testing@shell.co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hub.shell.com/news/453196/shell-health-alert-for-covid-19-outbreak"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eu001sp.shell.com/sites/aaaaa7458/Test%20Standards%20Guidelines%20and%20Templates/Forms/DesignNewView.aspx"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package" Target="../embeddings/Microsoft_Excel_Worksheet.xls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eu001-sp.shell.com/:u:/r/sites/UGDSDSTSSLMTDataPlatform/_layouts/15/Doc.aspx?sourcedoc=%7BF823B80B-DEF7-4144-A5D0-A2226492DCB7%7D&amp;file=CDM_Architecture_DesignV1.2.vsdx&amp;action=default&amp;mobileredirect=true"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a:extLst>
              <a:ext uri="{FF2B5EF4-FFF2-40B4-BE49-F238E27FC236}">
                <a16:creationId xmlns:a16="http://schemas.microsoft.com/office/drawing/2014/main" id="{7D0AC307-9714-45EF-B559-C21A6C268F0C}"/>
              </a:ext>
              <a:ext uri="{C183D7F6-B498-43B3-948B-1728B52AA6E4}">
                <adec:decorative xmlns:adec="http://schemas.microsoft.com/office/drawing/2017/decorative" val="1"/>
              </a:ext>
            </a:extLst>
          </p:cNvPr>
          <p:cNvPicPr>
            <a:picLocks noGrp="1" noChangeAspect="1"/>
          </p:cNvPicPr>
          <p:nvPr>
            <p:ph type="pic" sz="quarter" idx="12"/>
          </p:nvPr>
        </p:nvPicPr>
        <p:blipFill>
          <a:blip r:embed="rId3"/>
          <a:srcRect t="14523" b="14523"/>
          <a:stretch>
            <a:fillRect/>
          </a:stretch>
        </p:blipFill>
        <p:spPr>
          <a:noFill/>
        </p:spPr>
      </p:pic>
      <p:sp>
        <p:nvSpPr>
          <p:cNvPr id="26" name="Title 25">
            <a:extLst>
              <a:ext uri="{FF2B5EF4-FFF2-40B4-BE49-F238E27FC236}">
                <a16:creationId xmlns:a16="http://schemas.microsoft.com/office/drawing/2014/main" id="{7AA5779D-1171-4AD4-8F8C-384C530AD268}"/>
              </a:ext>
            </a:extLst>
          </p:cNvPr>
          <p:cNvSpPr>
            <a:spLocks noGrp="1"/>
          </p:cNvSpPr>
          <p:nvPr>
            <p:ph type="ctrTitle"/>
          </p:nvPr>
        </p:nvSpPr>
        <p:spPr>
          <a:xfrm>
            <a:off x="2034283" y="4032592"/>
            <a:ext cx="5179738" cy="834301"/>
          </a:xfrm>
        </p:spPr>
        <p:txBody>
          <a:bodyPr/>
          <a:lstStyle/>
          <a:p>
            <a:r>
              <a:rPr lang="en-GB" b="1" dirty="0">
                <a:solidFill>
                  <a:srgbClr val="595959"/>
                </a:solidFill>
                <a:latin typeface="ShellBold" panose="00000800000000000000" pitchFamily="50" charset="0"/>
              </a:rPr>
              <a:t>Test Strategy &amp; Plan for CDM &amp; Scheduling</a:t>
            </a:r>
            <a:endParaRPr lang="en-GB" dirty="0">
              <a:latin typeface="ShellBold" panose="00000800000000000000" pitchFamily="50" charset="0"/>
            </a:endParaRPr>
          </a:p>
        </p:txBody>
      </p:sp>
      <p:sp>
        <p:nvSpPr>
          <p:cNvPr id="4" name="Subtitle 3">
            <a:extLst>
              <a:ext uri="{FF2B5EF4-FFF2-40B4-BE49-F238E27FC236}">
                <a16:creationId xmlns:a16="http://schemas.microsoft.com/office/drawing/2014/main" id="{D13D0ABD-2BA2-4EB1-AA7E-8342463DC697}"/>
              </a:ext>
            </a:extLst>
          </p:cNvPr>
          <p:cNvSpPr>
            <a:spLocks noGrp="1"/>
          </p:cNvSpPr>
          <p:nvPr>
            <p:ph type="subTitle" idx="1"/>
          </p:nvPr>
        </p:nvSpPr>
        <p:spPr>
          <a:xfrm>
            <a:off x="2034283" y="4866893"/>
            <a:ext cx="6339155" cy="637569"/>
          </a:xfrm>
        </p:spPr>
        <p:txBody>
          <a:bodyPr/>
          <a:lstStyle/>
          <a:p>
            <a:r>
              <a:rPr lang="en-US" sz="2200" b="1" dirty="0">
                <a:solidFill>
                  <a:srgbClr val="595959"/>
                </a:solidFill>
                <a:latin typeface="ShellBold" panose="00000800000000000000" pitchFamily="50" charset="0"/>
                <a:ea typeface="+mj-ea"/>
              </a:rPr>
              <a:t>Project</a:t>
            </a:r>
            <a:r>
              <a:rPr lang="en-US" sz="2200" dirty="0">
                <a:latin typeface="ShellBold" panose="00000800000000000000" pitchFamily="50" charset="0"/>
              </a:rPr>
              <a:t> </a:t>
            </a:r>
            <a:r>
              <a:rPr lang="en-US" sz="2200" b="1" dirty="0">
                <a:solidFill>
                  <a:srgbClr val="595959"/>
                </a:solidFill>
                <a:latin typeface="ShellBold" panose="00000800000000000000" pitchFamily="50" charset="0"/>
                <a:ea typeface="+mj-ea"/>
              </a:rPr>
              <a:t>Name : </a:t>
            </a:r>
            <a:r>
              <a:rPr lang="en-GB" sz="2200" b="1" dirty="0">
                <a:solidFill>
                  <a:srgbClr val="595959"/>
                </a:solidFill>
                <a:latin typeface="ShellBold" panose="00000800000000000000" pitchFamily="50" charset="0"/>
                <a:ea typeface="+mj-ea"/>
              </a:rPr>
              <a:t>SLMT Orbital </a:t>
            </a:r>
            <a:endParaRPr lang="en-US" sz="2200" b="1" dirty="0">
              <a:solidFill>
                <a:srgbClr val="595959"/>
              </a:solidFill>
              <a:latin typeface="ShellBold" panose="00000800000000000000" pitchFamily="50" charset="0"/>
              <a:ea typeface="+mj-ea"/>
            </a:endParaRP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595959"/>
                </a:solidFill>
                <a:effectLst/>
                <a:uLnTx/>
                <a:uFillTx/>
                <a:latin typeface="Futura Medium"/>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50" b="0" i="0" u="none" strike="noStrike" kern="1200" cap="none" spc="0" normalizeH="0" baseline="0" noProof="1">
              <a:ln>
                <a:noFill/>
              </a:ln>
              <a:solidFill>
                <a:srgbClr val="595959"/>
              </a:solidFill>
              <a:effectLst/>
              <a:uLnTx/>
              <a:uFillTx/>
              <a:latin typeface="Futura Medium"/>
              <a:ea typeface="+mn-ea"/>
              <a:cs typeface="Arial" pitchFamily="34" charset="0"/>
            </a:endParaRPr>
          </a:p>
        </p:txBody>
      </p:sp>
    </p:spTree>
    <p:extLst>
      <p:ext uri="{BB962C8B-B14F-4D97-AF65-F5344CB8AC3E}">
        <p14:creationId xmlns:p14="http://schemas.microsoft.com/office/powerpoint/2010/main" val="307375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5BD8-A78B-45E1-810D-A11852ECA378}"/>
              </a:ext>
            </a:extLst>
          </p:cNvPr>
          <p:cNvSpPr>
            <a:spLocks noGrp="1"/>
          </p:cNvSpPr>
          <p:nvPr>
            <p:ph type="title"/>
          </p:nvPr>
        </p:nvSpPr>
        <p:spPr>
          <a:xfrm>
            <a:off x="509663" y="126484"/>
            <a:ext cx="8378429" cy="266784"/>
          </a:xfrm>
        </p:spPr>
        <p:txBody>
          <a:bodyPr/>
          <a:lstStyle/>
          <a:p>
            <a:r>
              <a:rPr lang="en-US" dirty="0">
                <a:latin typeface="ShellBold" panose="00000800000000000000" pitchFamily="50" charset="0"/>
              </a:rPr>
              <a:t>Test phase Definitions</a:t>
            </a:r>
          </a:p>
        </p:txBody>
      </p:sp>
      <p:sp>
        <p:nvSpPr>
          <p:cNvPr id="3" name="Slide Number Placeholder 2">
            <a:extLst>
              <a:ext uri="{FF2B5EF4-FFF2-40B4-BE49-F238E27FC236}">
                <a16:creationId xmlns:a16="http://schemas.microsoft.com/office/drawing/2014/main" id="{6F3B6665-560B-4F7F-9875-2F8BCE141A82}"/>
              </a:ext>
            </a:extLst>
          </p:cNvPr>
          <p:cNvSpPr>
            <a:spLocks noGrp="1"/>
          </p:cNvSpPr>
          <p:nvPr>
            <p:ph type="sldNum" sz="quarter" idx="11"/>
          </p:nvPr>
        </p:nvSpPr>
        <p:spPr bwMode="auto">
          <a:xfrm>
            <a:off x="14372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D32BAE6A-B452-4007-8177-56DD051636F9}" type="slidenum">
              <a:rPr lang="en-GB" smtClean="0"/>
              <a:pPr/>
              <a:t>10</a:t>
            </a:fld>
            <a:endParaRPr lang="en-GB" dirty="0"/>
          </a:p>
        </p:txBody>
      </p:sp>
      <p:sp>
        <p:nvSpPr>
          <p:cNvPr id="6" name="Title 1">
            <a:extLst>
              <a:ext uri="{FF2B5EF4-FFF2-40B4-BE49-F238E27FC236}">
                <a16:creationId xmlns:a16="http://schemas.microsoft.com/office/drawing/2014/main" id="{2DD17AD1-24E6-4EE4-A99B-8C8967595A71}"/>
              </a:ext>
            </a:extLst>
          </p:cNvPr>
          <p:cNvSpPr txBox="1">
            <a:spLocks/>
          </p:cNvSpPr>
          <p:nvPr/>
        </p:nvSpPr>
        <p:spPr bwMode="auto">
          <a:xfrm>
            <a:off x="509663" y="707001"/>
            <a:ext cx="11185031" cy="589349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pPr defTabSz="268281">
              <a:lnSpc>
                <a:spcPct val="140000"/>
              </a:lnSpc>
              <a:spcBef>
                <a:spcPts val="0"/>
              </a:spcBef>
              <a:buClr>
                <a:schemeClr val="accent2"/>
              </a:buClr>
              <a:buSzPct val="85000"/>
            </a:pPr>
            <a:r>
              <a:rPr lang="en-US" sz="1600" b="1" u="sng" dirty="0">
                <a:solidFill>
                  <a:srgbClr val="000000"/>
                </a:solidFill>
                <a:latin typeface="ShellMedium" panose="00000600000000000000" pitchFamily="50" charset="0"/>
                <a:ea typeface="+mn-ea"/>
                <a:cs typeface="Calibri" panose="020F0502020204030204" pitchFamily="34" charset="0"/>
              </a:rPr>
              <a:t>Testing Types planned</a:t>
            </a:r>
          </a:p>
          <a:p>
            <a:pPr defTabSz="268281">
              <a:lnSpc>
                <a:spcPct val="140000"/>
              </a:lnSpc>
              <a:spcBef>
                <a:spcPts val="0"/>
              </a:spcBef>
              <a:buClr>
                <a:schemeClr val="accent2"/>
              </a:buClr>
              <a:buSzPct val="85000"/>
            </a:pPr>
            <a:endParaRPr lang="en-US" sz="1600" b="1" u="sng" dirty="0">
              <a:solidFill>
                <a:srgbClr val="000000"/>
              </a:solidFill>
              <a:latin typeface="ShellMedium" panose="00000600000000000000" pitchFamily="50" charset="0"/>
              <a:ea typeface="+mn-ea"/>
              <a:cs typeface="Calibri" panose="020F0502020204030204" pitchFamily="34" charset="0"/>
            </a:endParaRPr>
          </a:p>
          <a:p>
            <a:pPr marL="0" lvl="1">
              <a:lnSpc>
                <a:spcPct val="107000"/>
              </a:lnSpc>
              <a:spcAft>
                <a:spcPts val="800"/>
              </a:spcAft>
              <a:buClr>
                <a:schemeClr val="accent2"/>
              </a:buClr>
              <a:buSzPct val="85000"/>
            </a:pPr>
            <a:r>
              <a:rPr lang="en-US" sz="1750" b="1" dirty="0">
                <a:solidFill>
                  <a:srgbClr val="000000"/>
                </a:solidFill>
                <a:latin typeface="Calibri" panose="020F0502020204030204" pitchFamily="34" charset="0"/>
                <a:cs typeface="Calibri" panose="020F0502020204030204" pitchFamily="34" charset="0"/>
              </a:rPr>
              <a:t>Sanity/Smoke Testing: </a:t>
            </a:r>
            <a:r>
              <a:rPr lang="en-US" sz="1700" dirty="0">
                <a:solidFill>
                  <a:srgbClr val="000000"/>
                </a:solidFill>
                <a:latin typeface="Calibri" panose="020F0502020204030204" pitchFamily="34" charset="0"/>
                <a:cs typeface="Calibri" panose="020F0502020204030204" pitchFamily="34" charset="0"/>
              </a:rPr>
              <a:t>Performed based on critical functionalities of CDM and Scheduling modules which verifies and confirms stability of the provided solution and applications of initial build and whenever a new build. Applicable Test cases and Test data will be created, selected and executed from the System test case suite.</a:t>
            </a:r>
          </a:p>
          <a:p>
            <a:pPr marL="0" lvl="1">
              <a:lnSpc>
                <a:spcPct val="107000"/>
              </a:lnSpc>
              <a:spcBef>
                <a:spcPts val="0"/>
              </a:spcBef>
              <a:spcAft>
                <a:spcPts val="800"/>
              </a:spcAft>
              <a:buClr>
                <a:schemeClr val="accent2"/>
              </a:buClr>
              <a:buSzPct val="85000"/>
            </a:pPr>
            <a:r>
              <a:rPr lang="en-US" sz="1750" b="1" dirty="0">
                <a:solidFill>
                  <a:srgbClr val="000000"/>
                </a:solidFill>
                <a:latin typeface="Calibri" panose="020F0502020204030204" pitchFamily="34" charset="0"/>
                <a:cs typeface="Calibri" panose="020F0502020204030204" pitchFamily="34" charset="0"/>
              </a:rPr>
              <a:t>SIT Testing</a:t>
            </a:r>
            <a:r>
              <a:rPr lang="en-US" sz="1700" b="1" dirty="0">
                <a:solidFill>
                  <a:srgbClr val="000000"/>
                </a:solidFill>
                <a:latin typeface="Calibri" panose="020F0502020204030204" pitchFamily="34" charset="0"/>
                <a:cs typeface="Calibri" panose="020F0502020204030204" pitchFamily="34" charset="0"/>
              </a:rPr>
              <a:t>: </a:t>
            </a:r>
            <a:r>
              <a:rPr lang="en-US" sz="1700" dirty="0">
                <a:solidFill>
                  <a:srgbClr val="000000"/>
                </a:solidFill>
                <a:latin typeface="Calibri" panose="020F0502020204030204" pitchFamily="34" charset="0"/>
                <a:cs typeface="Calibri" panose="020F0502020204030204" pitchFamily="34" charset="0"/>
              </a:rPr>
              <a:t>Involves all interfaces, systems and subsystems of CDM and Scheduling. This verifies and confirms overall integrated functionality with end-to-end flow. Applicable Test cases and Test data will be created, selected and executed accordingly.</a:t>
            </a:r>
          </a:p>
          <a:p>
            <a:pPr marL="0" lvl="1">
              <a:lnSpc>
                <a:spcPct val="107000"/>
              </a:lnSpc>
              <a:spcAft>
                <a:spcPts val="800"/>
              </a:spcAft>
              <a:buClr>
                <a:schemeClr val="accent2"/>
              </a:buClr>
              <a:buSzPct val="85000"/>
            </a:pPr>
            <a:r>
              <a:rPr lang="en-US" sz="1750" b="1" dirty="0">
                <a:solidFill>
                  <a:srgbClr val="000000"/>
                </a:solidFill>
                <a:latin typeface="Calibri" panose="020F0502020204030204" pitchFamily="34" charset="0"/>
                <a:cs typeface="Calibri" panose="020F0502020204030204" pitchFamily="34" charset="0"/>
              </a:rPr>
              <a:t>Regression Testing</a:t>
            </a:r>
            <a:r>
              <a:rPr lang="en-US" sz="1700" b="1" dirty="0">
                <a:solidFill>
                  <a:srgbClr val="000000"/>
                </a:solidFill>
                <a:latin typeface="Calibri" panose="020F0502020204030204" pitchFamily="34" charset="0"/>
                <a:cs typeface="Calibri" panose="020F0502020204030204" pitchFamily="34" charset="0"/>
              </a:rPr>
              <a:t>: </a:t>
            </a:r>
            <a:r>
              <a:rPr lang="en-US" sz="1700" dirty="0">
                <a:solidFill>
                  <a:srgbClr val="000000"/>
                </a:solidFill>
                <a:latin typeface="Calibri" panose="020F0502020204030204" pitchFamily="34" charset="0"/>
                <a:cs typeface="Calibri" panose="020F0502020204030204" pitchFamily="34" charset="0"/>
              </a:rPr>
              <a:t>Performed after SIT testing once the code is fixed with SIT defects or update or change in code base. This verifies and confirms overall integrated functionality with end-to-end flow with no change in required functionality or no deviation from the required flow.      </a:t>
            </a:r>
          </a:p>
          <a:p>
            <a:pPr marL="0" lvl="1">
              <a:lnSpc>
                <a:spcPct val="107000"/>
              </a:lnSpc>
              <a:spcAft>
                <a:spcPts val="800"/>
              </a:spcAft>
              <a:buClr>
                <a:schemeClr val="accent2"/>
              </a:buClr>
              <a:buSzPct val="85000"/>
            </a:pPr>
            <a:r>
              <a:rPr lang="en-US" sz="1700" b="1" dirty="0">
                <a:solidFill>
                  <a:srgbClr val="000000"/>
                </a:solidFill>
                <a:latin typeface="Calibri" panose="020F0502020204030204" pitchFamily="34" charset="0"/>
                <a:cs typeface="Calibri" panose="020F0502020204030204" pitchFamily="34" charset="0"/>
              </a:rPr>
              <a:t>ITAS Testing (understand application is implemented with ITAS):</a:t>
            </a:r>
            <a:r>
              <a:rPr lang="en-US" sz="1700" dirty="0">
                <a:solidFill>
                  <a:srgbClr val="000000"/>
                </a:solidFill>
                <a:latin typeface="Calibri" panose="020F0502020204030204" pitchFamily="34" charset="0"/>
                <a:cs typeface="Calibri" panose="020F0502020204030204" pitchFamily="34" charset="0"/>
              </a:rPr>
              <a:t> Need to find out POC, get the set of requirements and timelines.</a:t>
            </a:r>
          </a:p>
          <a:p>
            <a:pPr marL="0" lvl="1">
              <a:lnSpc>
                <a:spcPct val="107000"/>
              </a:lnSpc>
              <a:spcAft>
                <a:spcPts val="800"/>
              </a:spcAft>
              <a:buClr>
                <a:schemeClr val="accent2"/>
              </a:buClr>
              <a:buSzPct val="85000"/>
            </a:pPr>
            <a:r>
              <a:rPr lang="en-US" sz="1750" b="1" dirty="0">
                <a:solidFill>
                  <a:srgbClr val="000000"/>
                </a:solidFill>
                <a:latin typeface="Calibri" panose="020F0502020204030204" pitchFamily="34" charset="0"/>
                <a:ea typeface="+mn-ea"/>
                <a:cs typeface="Calibri" panose="020F0502020204030204" pitchFamily="34" charset="0"/>
              </a:rPr>
              <a:t>Security Testing</a:t>
            </a:r>
            <a:r>
              <a:rPr lang="en-US" sz="1600" b="1" dirty="0">
                <a:solidFill>
                  <a:srgbClr val="000000"/>
                </a:solidFill>
                <a:latin typeface="Calibri" panose="020F0502020204030204" pitchFamily="34" charset="0"/>
                <a:cs typeface="Calibri" panose="020F0502020204030204" pitchFamily="34" charset="0"/>
              </a:rPr>
              <a:t>: </a:t>
            </a:r>
            <a:r>
              <a:rPr lang="en-US" sz="1600" dirty="0">
                <a:solidFill>
                  <a:srgbClr val="000000"/>
                </a:solidFill>
                <a:latin typeface="Calibri" panose="020F0502020204030204" pitchFamily="34" charset="0"/>
                <a:cs typeface="Calibri" panose="020F0502020204030204" pitchFamily="34" charset="0"/>
              </a:rPr>
              <a:t>(</a:t>
            </a:r>
            <a:r>
              <a:rPr lang="en-US" sz="1700" dirty="0">
                <a:solidFill>
                  <a:srgbClr val="000000"/>
                </a:solidFill>
                <a:latin typeface="Calibri" panose="020F0502020204030204" pitchFamily="34" charset="0"/>
                <a:cs typeface="Calibri" panose="020F0502020204030204" pitchFamily="34" charset="0"/>
              </a:rPr>
              <a:t>Penetration testing and code scanning Testing). </a:t>
            </a:r>
            <a:r>
              <a:rPr lang="en-US" sz="1700" dirty="0">
                <a:solidFill>
                  <a:srgbClr val="000000"/>
                </a:solidFill>
                <a:latin typeface="Calibri" panose="020F0502020204030204" pitchFamily="34" charset="0"/>
                <a:ea typeface="+mn-ea"/>
                <a:cs typeface="Calibri" panose="020F0502020204030204" pitchFamily="34" charset="0"/>
              </a:rPr>
              <a:t>Performed by IRM team. Need to work to find out the support IRM team may required.</a:t>
            </a:r>
          </a:p>
          <a:p>
            <a:pPr marL="0" lvl="1">
              <a:lnSpc>
                <a:spcPct val="107000"/>
              </a:lnSpc>
              <a:spcBef>
                <a:spcPts val="0"/>
              </a:spcBef>
              <a:spcAft>
                <a:spcPts val="800"/>
              </a:spcAft>
              <a:buClr>
                <a:schemeClr val="accent2"/>
              </a:buClr>
              <a:buSzPct val="85000"/>
            </a:pPr>
            <a:r>
              <a:rPr lang="en-US" sz="1750" b="1" dirty="0">
                <a:solidFill>
                  <a:srgbClr val="000000"/>
                </a:solidFill>
                <a:latin typeface="Calibri" panose="020F0502020204030204" pitchFamily="34" charset="0"/>
                <a:cs typeface="Calibri" panose="020F0502020204030204" pitchFamily="34" charset="0"/>
              </a:rPr>
              <a:t>Performance Testing</a:t>
            </a:r>
            <a:r>
              <a:rPr lang="en-US" sz="1700" b="1" dirty="0">
                <a:solidFill>
                  <a:srgbClr val="000000"/>
                </a:solidFill>
                <a:latin typeface="Calibri" panose="020F0502020204030204" pitchFamily="34" charset="0"/>
                <a:cs typeface="Calibri" panose="020F0502020204030204" pitchFamily="34" charset="0"/>
              </a:rPr>
              <a:t>: </a:t>
            </a:r>
            <a:r>
              <a:rPr lang="en-US" sz="1700" dirty="0">
                <a:solidFill>
                  <a:srgbClr val="000000"/>
                </a:solidFill>
                <a:latin typeface="Calibri" panose="020F0502020204030204" pitchFamily="34" charset="0"/>
                <a:cs typeface="Calibri" panose="020F0502020204030204" pitchFamily="34" charset="0"/>
              </a:rPr>
              <a:t>Basic checks will be performed by manual and automation tester. This will not be formal/typical performance testing with usage of a tool. If standard performance testing has to be conducted, support from Test FE team required. Heads-up to be given to FE team with RPLN in Service Now.</a:t>
            </a:r>
          </a:p>
          <a:p>
            <a:pPr marL="0" lvl="1">
              <a:lnSpc>
                <a:spcPct val="107000"/>
              </a:lnSpc>
              <a:spcAft>
                <a:spcPts val="800"/>
              </a:spcAft>
              <a:buClr>
                <a:schemeClr val="accent2"/>
              </a:buClr>
              <a:buSzPct val="85000"/>
            </a:pPr>
            <a:r>
              <a:rPr lang="en-US" sz="1750" b="1" dirty="0">
                <a:solidFill>
                  <a:srgbClr val="000000"/>
                </a:solidFill>
                <a:latin typeface="Calibri" panose="020F0502020204030204" pitchFamily="34" charset="0"/>
                <a:cs typeface="Calibri" panose="020F0502020204030204" pitchFamily="34" charset="0"/>
              </a:rPr>
              <a:t>User Acceptance Testing</a:t>
            </a:r>
            <a:r>
              <a:rPr lang="en-US" sz="1600" b="1" dirty="0">
                <a:solidFill>
                  <a:srgbClr val="000000"/>
                </a:solidFill>
                <a:latin typeface="Calibri" panose="020F0502020204030204" pitchFamily="34" charset="0"/>
                <a:ea typeface="+mj-ea"/>
                <a:cs typeface="Calibri" panose="020F0502020204030204" pitchFamily="34" charset="0"/>
              </a:rPr>
              <a:t>: </a:t>
            </a:r>
            <a:r>
              <a:rPr lang="en-US" sz="1700" dirty="0">
                <a:solidFill>
                  <a:srgbClr val="000000"/>
                </a:solidFill>
                <a:latin typeface="Calibri" panose="020F0502020204030204" pitchFamily="34" charset="0"/>
                <a:cs typeface="Calibri" panose="020F0502020204030204" pitchFamily="34" charset="0"/>
              </a:rPr>
              <a:t>Performed by Business user. QA team provides the support for all testing activities. </a:t>
            </a:r>
          </a:p>
          <a:p>
            <a:pPr>
              <a:lnSpc>
                <a:spcPct val="140000"/>
              </a:lnSpc>
              <a:spcBef>
                <a:spcPts val="0"/>
              </a:spcBef>
              <a:buClr>
                <a:srgbClr val="DD1D21"/>
              </a:buClr>
              <a:buSzPct val="85000"/>
            </a:pPr>
            <a:endParaRPr lang="en-US" sz="1200" dirty="0">
              <a:solidFill>
                <a:srgbClr val="595959"/>
              </a:solidFill>
              <a:latin typeface="Futura Medium"/>
            </a:endParaRPr>
          </a:p>
          <a:p>
            <a:pPr marL="257175" indent="-257175">
              <a:lnSpc>
                <a:spcPct val="140000"/>
              </a:lnSpc>
              <a:spcBef>
                <a:spcPts val="0"/>
              </a:spcBef>
              <a:buClr>
                <a:srgbClr val="DD1D21"/>
              </a:buClr>
              <a:buSzPct val="85000"/>
              <a:buFont typeface="Arial" panose="020B0604020202020204" pitchFamily="34" charset="0"/>
              <a:buChar char="•"/>
            </a:pPr>
            <a:endParaRPr lang="en-US" sz="1200" dirty="0">
              <a:solidFill>
                <a:srgbClr val="595959"/>
              </a:solidFill>
              <a:latin typeface="Futura Medium"/>
            </a:endParaRPr>
          </a:p>
          <a:p>
            <a:pPr marL="257175" indent="-257175">
              <a:lnSpc>
                <a:spcPct val="140000"/>
              </a:lnSpc>
              <a:spcBef>
                <a:spcPts val="0"/>
              </a:spcBef>
              <a:buClr>
                <a:srgbClr val="DD1D21"/>
              </a:buClr>
              <a:buSzPct val="85000"/>
              <a:buFont typeface="Arial" panose="020B0604020202020204" pitchFamily="34" charset="0"/>
              <a:buChar char="•"/>
            </a:pPr>
            <a:endParaRPr lang="en-US" sz="1200" dirty="0">
              <a:solidFill>
                <a:srgbClr val="595959"/>
              </a:solidFill>
              <a:latin typeface="Futura Medium"/>
            </a:endParaRPr>
          </a:p>
          <a:p>
            <a:endParaRPr lang="en-US" sz="1050" i="1" dirty="0">
              <a:solidFill>
                <a:srgbClr val="0070C0"/>
              </a:solidFill>
              <a:latin typeface="Futura Bold"/>
            </a:endParaRPr>
          </a:p>
          <a:p>
            <a:endParaRPr lang="en-US" sz="1050" dirty="0">
              <a:latin typeface="+mn-lt"/>
            </a:endParaRPr>
          </a:p>
        </p:txBody>
      </p:sp>
    </p:spTree>
    <p:extLst>
      <p:ext uri="{BB962C8B-B14F-4D97-AF65-F5344CB8AC3E}">
        <p14:creationId xmlns:p14="http://schemas.microsoft.com/office/powerpoint/2010/main" val="27948622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5BD8-A78B-45E1-810D-A11852ECA378}"/>
              </a:ext>
            </a:extLst>
          </p:cNvPr>
          <p:cNvSpPr>
            <a:spLocks noGrp="1"/>
          </p:cNvSpPr>
          <p:nvPr>
            <p:ph type="title"/>
          </p:nvPr>
        </p:nvSpPr>
        <p:spPr>
          <a:xfrm>
            <a:off x="509663" y="126484"/>
            <a:ext cx="8378429" cy="266784"/>
          </a:xfrm>
        </p:spPr>
        <p:txBody>
          <a:bodyPr/>
          <a:lstStyle/>
          <a:p>
            <a:r>
              <a:rPr lang="en-US" dirty="0">
                <a:latin typeface="ShellBold" panose="00000800000000000000" pitchFamily="50" charset="0"/>
              </a:rPr>
              <a:t>Test Objectives</a:t>
            </a:r>
          </a:p>
        </p:txBody>
      </p:sp>
      <p:sp>
        <p:nvSpPr>
          <p:cNvPr id="3" name="Slide Number Placeholder 2">
            <a:extLst>
              <a:ext uri="{FF2B5EF4-FFF2-40B4-BE49-F238E27FC236}">
                <a16:creationId xmlns:a16="http://schemas.microsoft.com/office/drawing/2014/main" id="{6F3B6665-560B-4F7F-9875-2F8BCE141A82}"/>
              </a:ext>
            </a:extLst>
          </p:cNvPr>
          <p:cNvSpPr>
            <a:spLocks noGrp="1"/>
          </p:cNvSpPr>
          <p:nvPr>
            <p:ph type="sldNum" sz="quarter" idx="11"/>
          </p:nvPr>
        </p:nvSpPr>
        <p:spPr bwMode="auto">
          <a:xfrm>
            <a:off x="14372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D32BAE6A-B452-4007-8177-56DD051636F9}" type="slidenum">
              <a:rPr lang="en-GB" smtClean="0"/>
              <a:pPr/>
              <a:t>11</a:t>
            </a:fld>
            <a:endParaRPr lang="en-GB" dirty="0"/>
          </a:p>
        </p:txBody>
      </p:sp>
      <p:sp>
        <p:nvSpPr>
          <p:cNvPr id="6" name="Title 1">
            <a:extLst>
              <a:ext uri="{FF2B5EF4-FFF2-40B4-BE49-F238E27FC236}">
                <a16:creationId xmlns:a16="http://schemas.microsoft.com/office/drawing/2014/main" id="{2DD17AD1-24E6-4EE4-A99B-8C8967595A71}"/>
              </a:ext>
            </a:extLst>
          </p:cNvPr>
          <p:cNvSpPr txBox="1">
            <a:spLocks/>
          </p:cNvSpPr>
          <p:nvPr/>
        </p:nvSpPr>
        <p:spPr bwMode="auto">
          <a:xfrm>
            <a:off x="490413" y="673541"/>
            <a:ext cx="11185031" cy="5510918"/>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pPr defTabSz="268281">
              <a:lnSpc>
                <a:spcPct val="140000"/>
              </a:lnSpc>
              <a:spcBef>
                <a:spcPts val="0"/>
              </a:spcBef>
              <a:buClr>
                <a:schemeClr val="accent2"/>
              </a:buClr>
              <a:buSzPct val="85000"/>
            </a:pPr>
            <a:r>
              <a:rPr lang="en-US" sz="1600" b="1" u="sng" dirty="0">
                <a:solidFill>
                  <a:srgbClr val="000000"/>
                </a:solidFill>
                <a:latin typeface="ShellMedium" panose="00000600000000000000" pitchFamily="50" charset="0"/>
                <a:ea typeface="+mn-ea"/>
                <a:cs typeface="Calibri" panose="020F0502020204030204" pitchFamily="34" charset="0"/>
              </a:rPr>
              <a:t>CDM (Commercial Data Modeling) and Scheduling:</a:t>
            </a:r>
          </a:p>
          <a:p>
            <a:pPr defTabSz="268281">
              <a:lnSpc>
                <a:spcPct val="140000"/>
              </a:lnSpc>
              <a:spcBef>
                <a:spcPts val="0"/>
              </a:spcBef>
              <a:buClr>
                <a:schemeClr val="accent2"/>
              </a:buClr>
              <a:buSzPct val="85000"/>
            </a:pPr>
            <a:r>
              <a:rPr lang="en-US" sz="1600" b="1" u="sng" dirty="0">
                <a:solidFill>
                  <a:srgbClr val="000000"/>
                </a:solidFill>
                <a:latin typeface="ShellMedium" panose="00000600000000000000" pitchFamily="50" charset="0"/>
                <a:ea typeface="+mn-ea"/>
                <a:cs typeface="Calibri" panose="020F0502020204030204" pitchFamily="34" charset="0"/>
              </a:rPr>
              <a:t>ETL Block</a:t>
            </a:r>
          </a:p>
          <a:p>
            <a:r>
              <a:rPr lang="en-US" sz="1700" b="1" dirty="0">
                <a:solidFill>
                  <a:srgbClr val="000000"/>
                </a:solidFill>
                <a:latin typeface="Calibri" panose="020F0502020204030204" pitchFamily="34" charset="0"/>
                <a:ea typeface="+mn-ea"/>
                <a:cs typeface="Calibri" panose="020F0502020204030204" pitchFamily="34" charset="0"/>
              </a:rPr>
              <a:t>1)   Compare and validate migration files &amp; data for each table loaded from Data Sources Daily pricing Sheet, Symphony, 3D, Form B, Contracts i.e., Source Data to CDL Database on SLMT Azure SQL Database i.e., Target Data at TEST env.</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Validate number of records(rows) and columns of all tables for each application of Source Data and Target Data are equal. </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Each application tables and each rows data from each tables will be considered for comparisons and validations.</a:t>
            </a:r>
          </a:p>
          <a:p>
            <a:pPr defTabSz="268281">
              <a:lnSpc>
                <a:spcPct val="140000"/>
              </a:lnSpc>
              <a:spcBef>
                <a:spcPts val="0"/>
              </a:spcBef>
              <a:buClr>
                <a:schemeClr val="accent2"/>
              </a:buClr>
              <a:buSzPct val="85000"/>
            </a:pPr>
            <a:endParaRPr lang="en-US" sz="1600" b="1" u="sng" dirty="0">
              <a:solidFill>
                <a:srgbClr val="000000"/>
              </a:solidFill>
              <a:latin typeface="ShellMedium" panose="00000600000000000000" pitchFamily="50" charset="0"/>
              <a:ea typeface="+mn-ea"/>
              <a:cs typeface="Calibri" panose="020F0502020204030204" pitchFamily="34" charset="0"/>
            </a:endParaRPr>
          </a:p>
          <a:p>
            <a:r>
              <a:rPr lang="en-US" sz="1700" b="1" dirty="0">
                <a:solidFill>
                  <a:srgbClr val="000000"/>
                </a:solidFill>
                <a:latin typeface="Calibri" panose="020F0502020204030204" pitchFamily="34" charset="0"/>
                <a:ea typeface="+mn-ea"/>
                <a:cs typeface="Calibri" panose="020F0502020204030204" pitchFamily="34" charset="0"/>
              </a:rPr>
              <a:t>2)   Compare and validate migration files &amp; data for each table loaded from Data Sources </a:t>
            </a:r>
            <a:r>
              <a:rPr lang="en-US" sz="1700" b="1" dirty="0" err="1">
                <a:solidFill>
                  <a:srgbClr val="000000"/>
                </a:solidFill>
                <a:latin typeface="Calibri" panose="020F0502020204030204" pitchFamily="34" charset="0"/>
                <a:ea typeface="+mn-ea"/>
                <a:cs typeface="Calibri" panose="020F0502020204030204" pitchFamily="34" charset="0"/>
              </a:rPr>
              <a:t>Dataloy</a:t>
            </a:r>
            <a:r>
              <a:rPr lang="en-US" sz="1700" b="1" dirty="0">
                <a:solidFill>
                  <a:srgbClr val="000000"/>
                </a:solidFill>
                <a:latin typeface="Calibri" panose="020F0502020204030204" pitchFamily="34" charset="0"/>
                <a:ea typeface="+mn-ea"/>
                <a:cs typeface="Calibri" panose="020F0502020204030204" pitchFamily="34" charset="0"/>
              </a:rPr>
              <a:t>, PDA, QCM, KIMS, GMAS, VIP(IMQS) i.e., Source Data to CDL Database on SLMT Azure SQL Database i.e., Target Data at TEST/QA env.</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Validate number of records(rows) and columns of all tables for each application of Source Data and Target Data are equal. </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Each application tables and each rows data from each tables will be considered for comparisons and validations.</a:t>
            </a:r>
          </a:p>
          <a:p>
            <a:pPr marL="285750" indent="-285750">
              <a:buFont typeface="Arial" panose="020B0604020202020204" pitchFamily="34" charset="0"/>
              <a:buChar char="•"/>
            </a:pPr>
            <a:endParaRPr lang="en-US" sz="1600" dirty="0">
              <a:solidFill>
                <a:srgbClr val="000000"/>
              </a:solidFill>
              <a:latin typeface="Calibri" panose="020F0502020204030204" pitchFamily="34" charset="0"/>
              <a:ea typeface="+mn-ea"/>
              <a:cs typeface="Calibri" panose="020F0502020204030204" pitchFamily="34" charset="0"/>
            </a:endParaRPr>
          </a:p>
          <a:p>
            <a:endParaRPr lang="en-US" sz="1600" dirty="0">
              <a:solidFill>
                <a:srgbClr val="000000"/>
              </a:solidFill>
              <a:latin typeface="Calibri" panose="020F0502020204030204" pitchFamily="34" charset="0"/>
              <a:ea typeface="+mn-ea"/>
              <a:cs typeface="Calibri" panose="020F0502020204030204" pitchFamily="34" charset="0"/>
            </a:endParaRPr>
          </a:p>
          <a:p>
            <a:endParaRPr lang="en-US" sz="1050" i="1" dirty="0">
              <a:solidFill>
                <a:srgbClr val="000000"/>
              </a:solidFill>
              <a:latin typeface="Futura Bold"/>
            </a:endParaRPr>
          </a:p>
          <a:p>
            <a:r>
              <a:rPr lang="en-US" sz="1600" b="1" u="sng" dirty="0">
                <a:solidFill>
                  <a:srgbClr val="000000"/>
                </a:solidFill>
                <a:latin typeface="ShellMedium" panose="00000600000000000000" pitchFamily="50" charset="0"/>
                <a:ea typeface="+mn-ea"/>
                <a:cs typeface="Calibri" panose="020F0502020204030204" pitchFamily="34" charset="0"/>
              </a:rPr>
              <a:t>API (Microservices) Block</a:t>
            </a:r>
          </a:p>
          <a:p>
            <a:pPr marL="342900" indent="-342900">
              <a:buAutoNum type="arabicParenR"/>
            </a:pPr>
            <a:r>
              <a:rPr lang="en-US" sz="1700" b="1" dirty="0">
                <a:solidFill>
                  <a:srgbClr val="000000"/>
                </a:solidFill>
                <a:latin typeface="Calibri" panose="020F0502020204030204" pitchFamily="34" charset="0"/>
                <a:ea typeface="+mn-ea"/>
                <a:cs typeface="Calibri" panose="020F0502020204030204" pitchFamily="34" charset="0"/>
              </a:rPr>
              <a:t>Validate functionality of each API of Microservices in compare with Portal Database – </a:t>
            </a:r>
            <a:r>
              <a:rPr lang="en-US" sz="1700" dirty="0">
                <a:solidFill>
                  <a:srgbClr val="000000"/>
                </a:solidFill>
                <a:latin typeface="Calibri" panose="020F0502020204030204" pitchFamily="34" charset="0"/>
                <a:ea typeface="+mn-ea"/>
                <a:cs typeface="Calibri" panose="020F0502020204030204" pitchFamily="34" charset="0"/>
              </a:rPr>
              <a:t>Data retrieval, Create New data, Update for existing data, Update for new data, Update with document, Delete existing data, Delete new data, validation of mandatory and non mandatory values.</a:t>
            </a:r>
          </a:p>
          <a:p>
            <a:pPr marL="342900" indent="-342900">
              <a:buAutoNum type="arabicParenR"/>
            </a:pPr>
            <a:r>
              <a:rPr lang="en-US" sz="1700" b="1" dirty="0">
                <a:solidFill>
                  <a:srgbClr val="000000"/>
                </a:solidFill>
                <a:latin typeface="Calibri" panose="020F0502020204030204" pitchFamily="34" charset="0"/>
                <a:ea typeface="+mn-ea"/>
                <a:cs typeface="Calibri" panose="020F0502020204030204" pitchFamily="34" charset="0"/>
              </a:rPr>
              <a:t>Validate functionality of each API of Microservices in compare with CDL Database – </a:t>
            </a:r>
            <a:r>
              <a:rPr lang="en-US" sz="1700" dirty="0">
                <a:solidFill>
                  <a:srgbClr val="000000"/>
                </a:solidFill>
                <a:latin typeface="Calibri" panose="020F0502020204030204" pitchFamily="34" charset="0"/>
                <a:ea typeface="+mn-ea"/>
                <a:cs typeface="Calibri" panose="020F0502020204030204" pitchFamily="34" charset="0"/>
              </a:rPr>
              <a:t>Data retrieval, Create New data, Update for existing data, Update for new data, Update with document, Delete existing data, Delete new data, validation of mandatory and non mandatory values.</a:t>
            </a:r>
          </a:p>
        </p:txBody>
      </p:sp>
    </p:spTree>
    <p:extLst>
      <p:ext uri="{BB962C8B-B14F-4D97-AF65-F5344CB8AC3E}">
        <p14:creationId xmlns:p14="http://schemas.microsoft.com/office/powerpoint/2010/main" val="41404699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5BD8-A78B-45E1-810D-A11852ECA378}"/>
              </a:ext>
            </a:extLst>
          </p:cNvPr>
          <p:cNvSpPr>
            <a:spLocks noGrp="1"/>
          </p:cNvSpPr>
          <p:nvPr>
            <p:ph type="title"/>
          </p:nvPr>
        </p:nvSpPr>
        <p:spPr>
          <a:xfrm>
            <a:off x="509663" y="126484"/>
            <a:ext cx="8378429" cy="266784"/>
          </a:xfrm>
        </p:spPr>
        <p:txBody>
          <a:bodyPr/>
          <a:lstStyle/>
          <a:p>
            <a:r>
              <a:rPr lang="en-US" dirty="0">
                <a:latin typeface="ShellBold" panose="00000800000000000000" pitchFamily="50" charset="0"/>
              </a:rPr>
              <a:t>Test Objectives Contd...</a:t>
            </a:r>
          </a:p>
        </p:txBody>
      </p:sp>
      <p:sp>
        <p:nvSpPr>
          <p:cNvPr id="3" name="Slide Number Placeholder 2">
            <a:extLst>
              <a:ext uri="{FF2B5EF4-FFF2-40B4-BE49-F238E27FC236}">
                <a16:creationId xmlns:a16="http://schemas.microsoft.com/office/drawing/2014/main" id="{6F3B6665-560B-4F7F-9875-2F8BCE141A82}"/>
              </a:ext>
            </a:extLst>
          </p:cNvPr>
          <p:cNvSpPr>
            <a:spLocks noGrp="1"/>
          </p:cNvSpPr>
          <p:nvPr>
            <p:ph type="sldNum" sz="quarter" idx="11"/>
          </p:nvPr>
        </p:nvSpPr>
        <p:spPr bwMode="auto">
          <a:xfrm>
            <a:off x="14372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D32BAE6A-B452-4007-8177-56DD051636F9}" type="slidenum">
              <a:rPr lang="en-GB" smtClean="0"/>
              <a:pPr/>
              <a:t>12</a:t>
            </a:fld>
            <a:endParaRPr lang="en-GB" dirty="0"/>
          </a:p>
        </p:txBody>
      </p:sp>
      <p:sp>
        <p:nvSpPr>
          <p:cNvPr id="6" name="Title 1">
            <a:extLst>
              <a:ext uri="{FF2B5EF4-FFF2-40B4-BE49-F238E27FC236}">
                <a16:creationId xmlns:a16="http://schemas.microsoft.com/office/drawing/2014/main" id="{2DD17AD1-24E6-4EE4-A99B-8C8967595A71}"/>
              </a:ext>
            </a:extLst>
          </p:cNvPr>
          <p:cNvSpPr txBox="1">
            <a:spLocks/>
          </p:cNvSpPr>
          <p:nvPr/>
        </p:nvSpPr>
        <p:spPr bwMode="auto">
          <a:xfrm>
            <a:off x="490413" y="760166"/>
            <a:ext cx="11185031" cy="5510918"/>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pPr defTabSz="268281">
              <a:lnSpc>
                <a:spcPct val="140000"/>
              </a:lnSpc>
              <a:spcBef>
                <a:spcPts val="0"/>
              </a:spcBef>
              <a:buClr>
                <a:schemeClr val="accent2"/>
              </a:buClr>
              <a:buSzPct val="85000"/>
            </a:pPr>
            <a:r>
              <a:rPr lang="en-US" sz="1600" b="1" u="sng" dirty="0">
                <a:solidFill>
                  <a:srgbClr val="000000"/>
                </a:solidFill>
                <a:latin typeface="ShellMedium" panose="00000600000000000000" pitchFamily="50" charset="0"/>
                <a:ea typeface="+mn-ea"/>
                <a:cs typeface="Calibri" panose="020F0502020204030204" pitchFamily="34" charset="0"/>
              </a:rPr>
              <a:t>Web UI Block (End to End Testing)</a:t>
            </a:r>
          </a:p>
          <a:p>
            <a:pPr marL="342900" indent="-342900">
              <a:buFontTx/>
              <a:buAutoNum type="arabicParenR"/>
            </a:pPr>
            <a:r>
              <a:rPr lang="en-IN" sz="1700" b="1" dirty="0">
                <a:solidFill>
                  <a:srgbClr val="000000"/>
                </a:solidFill>
                <a:latin typeface="Calibri" panose="020F0502020204030204" pitchFamily="34" charset="0"/>
                <a:ea typeface="+mn-ea"/>
                <a:cs typeface="Calibri" panose="020F0502020204030204" pitchFamily="34" charset="0"/>
              </a:rPr>
              <a:t>Accessibility of existing customer data search by customer number (or id) from Web UI</a:t>
            </a:r>
            <a:r>
              <a:rPr lang="en-US" sz="1700" b="1" dirty="0">
                <a:solidFill>
                  <a:srgbClr val="000000"/>
                </a:solidFill>
                <a:latin typeface="Calibri" panose="020F0502020204030204" pitchFamily="34" charset="0"/>
                <a:ea typeface="+mn-ea"/>
                <a:cs typeface="Calibri" panose="020F0502020204030204" pitchFamily="34" charset="0"/>
              </a:rPr>
              <a:t>–Navigation from Glass hub frontend web portal</a:t>
            </a:r>
            <a:endParaRPr lang="en-IN" sz="1700" b="1" dirty="0">
              <a:solidFill>
                <a:srgbClr val="000000"/>
              </a:solidFill>
              <a:latin typeface="Calibri" panose="020F0502020204030204" pitchFamily="34" charset="0"/>
              <a:ea typeface="+mn-ea"/>
              <a:cs typeface="Calibri" panose="020F0502020204030204" pitchFamily="34" charset="0"/>
            </a:endParaRPr>
          </a:p>
          <a:p>
            <a:pPr marL="285750" indent="-285750">
              <a:buFont typeface="Arial" panose="020B0604020202020204" pitchFamily="34" charset="0"/>
              <a:buChar char="•"/>
            </a:pPr>
            <a:r>
              <a:rPr lang="en-IN" sz="1700" dirty="0">
                <a:solidFill>
                  <a:srgbClr val="000000"/>
                </a:solidFill>
                <a:latin typeface="Calibri" panose="020F0502020204030204" pitchFamily="34" charset="0"/>
                <a:ea typeface="+mn-ea"/>
                <a:cs typeface="Calibri" panose="020F0502020204030204" pitchFamily="34" charset="0"/>
              </a:rPr>
              <a:t>Search customer by customer number (or id) get the customer details, compare and validate data against fetched data from </a:t>
            </a:r>
            <a:r>
              <a:rPr lang="en-US" sz="1700" dirty="0">
                <a:solidFill>
                  <a:srgbClr val="000000"/>
                </a:solidFill>
                <a:latin typeface="Calibri" panose="020F0502020204030204" pitchFamily="34" charset="0"/>
                <a:ea typeface="+mn-ea"/>
                <a:cs typeface="Calibri" panose="020F0502020204030204" pitchFamily="34" charset="0"/>
              </a:rPr>
              <a:t>Portal database. </a:t>
            </a:r>
          </a:p>
          <a:p>
            <a:pPr marL="285750" indent="-285750">
              <a:buFont typeface="Arial" panose="020B0604020202020204" pitchFamily="34" charset="0"/>
              <a:buChar char="•"/>
            </a:pPr>
            <a:r>
              <a:rPr lang="en-IN" sz="1700" dirty="0">
                <a:solidFill>
                  <a:srgbClr val="000000"/>
                </a:solidFill>
                <a:latin typeface="Calibri" panose="020F0502020204030204" pitchFamily="34" charset="0"/>
                <a:ea typeface="+mn-ea"/>
                <a:cs typeface="Calibri" panose="020F0502020204030204" pitchFamily="34" charset="0"/>
              </a:rPr>
              <a:t>Search customer by customer number (or id) get the customer details, compare and validate data against fetched data from </a:t>
            </a:r>
            <a:r>
              <a:rPr lang="en-US" sz="1700" dirty="0">
                <a:solidFill>
                  <a:srgbClr val="000000"/>
                </a:solidFill>
                <a:latin typeface="Calibri" panose="020F0502020204030204" pitchFamily="34" charset="0"/>
                <a:ea typeface="+mn-ea"/>
                <a:cs typeface="Calibri" panose="020F0502020204030204" pitchFamily="34" charset="0"/>
              </a:rPr>
              <a:t>CDL database.</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Search with invalid customer data – all error messages.</a:t>
            </a:r>
          </a:p>
          <a:p>
            <a:pPr marL="342900" indent="-342900">
              <a:buFontTx/>
              <a:buAutoNum type="arabicParenR"/>
            </a:pPr>
            <a:r>
              <a:rPr lang="en-US" sz="1700" b="1" dirty="0">
                <a:solidFill>
                  <a:srgbClr val="000000"/>
                </a:solidFill>
                <a:latin typeface="Calibri" panose="020F0502020204030204" pitchFamily="34" charset="0"/>
                <a:ea typeface="+mn-ea"/>
                <a:cs typeface="Calibri" panose="020F0502020204030204" pitchFamily="34" charset="0"/>
              </a:rPr>
              <a:t>Creating new customer data from </a:t>
            </a:r>
            <a:r>
              <a:rPr lang="en-IN" sz="1700" b="1" dirty="0">
                <a:solidFill>
                  <a:srgbClr val="000000"/>
                </a:solidFill>
                <a:latin typeface="Calibri" panose="020F0502020204030204" pitchFamily="34" charset="0"/>
                <a:ea typeface="+mn-ea"/>
                <a:cs typeface="Calibri" panose="020F0502020204030204" pitchFamily="34" charset="0"/>
              </a:rPr>
              <a:t>Web UI</a:t>
            </a:r>
            <a:r>
              <a:rPr lang="en-US" sz="1700" b="1" dirty="0">
                <a:solidFill>
                  <a:srgbClr val="000000"/>
                </a:solidFill>
                <a:latin typeface="Calibri" panose="020F0502020204030204" pitchFamily="34" charset="0"/>
                <a:ea typeface="+mn-ea"/>
                <a:cs typeface="Calibri" panose="020F0502020204030204" pitchFamily="34" charset="0"/>
              </a:rPr>
              <a:t>–Navigation from Glass hub frontend web portal</a:t>
            </a:r>
          </a:p>
          <a:p>
            <a:pPr marL="285750" indent="-285750">
              <a:buFont typeface="Arial" panose="020B0604020202020204" pitchFamily="34" charset="0"/>
              <a:buChar char="•"/>
            </a:pPr>
            <a:r>
              <a:rPr lang="en-IN" sz="1700" dirty="0">
                <a:solidFill>
                  <a:srgbClr val="000000"/>
                </a:solidFill>
                <a:latin typeface="Calibri" panose="020F0502020204030204" pitchFamily="34" charset="0"/>
                <a:ea typeface="+mn-ea"/>
                <a:cs typeface="Calibri" panose="020F0502020204030204" pitchFamily="34" charset="0"/>
              </a:rPr>
              <a:t>Create new customer with all mandatory fields and validate data against fetched data from </a:t>
            </a:r>
            <a:r>
              <a:rPr lang="en-US" sz="1700" dirty="0">
                <a:solidFill>
                  <a:srgbClr val="000000"/>
                </a:solidFill>
                <a:latin typeface="Calibri" panose="020F0502020204030204" pitchFamily="34" charset="0"/>
                <a:ea typeface="+mn-ea"/>
                <a:cs typeface="Calibri" panose="020F0502020204030204" pitchFamily="34" charset="0"/>
              </a:rPr>
              <a:t>Portal database. </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Validate all mandatory and non mandatory fields with its values.</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Validate all error messages for mandatory and non mandatory fields.</a:t>
            </a:r>
          </a:p>
          <a:p>
            <a:r>
              <a:rPr lang="en-US" sz="1600" b="1" dirty="0">
                <a:solidFill>
                  <a:srgbClr val="000000"/>
                </a:solidFill>
                <a:latin typeface="Calibri" panose="020F0502020204030204" pitchFamily="34" charset="0"/>
                <a:ea typeface="+mn-ea"/>
                <a:cs typeface="Calibri" panose="020F0502020204030204" pitchFamily="34" charset="0"/>
              </a:rPr>
              <a:t>3)   </a:t>
            </a:r>
            <a:r>
              <a:rPr lang="en-US" sz="1700" b="1" dirty="0">
                <a:solidFill>
                  <a:srgbClr val="000000"/>
                </a:solidFill>
                <a:latin typeface="Calibri" panose="020F0502020204030204" pitchFamily="34" charset="0"/>
                <a:ea typeface="+mn-ea"/>
                <a:cs typeface="Calibri" panose="020F0502020204030204" pitchFamily="34" charset="0"/>
              </a:rPr>
              <a:t>Update existing customer from </a:t>
            </a:r>
            <a:r>
              <a:rPr lang="en-IN" sz="1700" b="1" dirty="0">
                <a:solidFill>
                  <a:srgbClr val="000000"/>
                </a:solidFill>
                <a:latin typeface="Calibri" panose="020F0502020204030204" pitchFamily="34" charset="0"/>
                <a:ea typeface="+mn-ea"/>
                <a:cs typeface="Calibri" panose="020F0502020204030204" pitchFamily="34" charset="0"/>
              </a:rPr>
              <a:t>Web UI</a:t>
            </a:r>
            <a:r>
              <a:rPr lang="en-US" sz="1700" b="1" dirty="0">
                <a:solidFill>
                  <a:srgbClr val="000000"/>
                </a:solidFill>
                <a:latin typeface="Calibri" panose="020F0502020204030204" pitchFamily="34" charset="0"/>
                <a:ea typeface="+mn-ea"/>
                <a:cs typeface="Calibri" panose="020F0502020204030204" pitchFamily="34" charset="0"/>
              </a:rPr>
              <a:t>–Navigation from Glass hub frontend web portal</a:t>
            </a:r>
          </a:p>
          <a:p>
            <a:pPr marL="285750" indent="-285750">
              <a:buFont typeface="Arial" panose="020B0604020202020204" pitchFamily="34" charset="0"/>
              <a:buChar char="•"/>
            </a:pPr>
            <a:r>
              <a:rPr lang="en-IN" sz="1700" dirty="0">
                <a:solidFill>
                  <a:srgbClr val="000000"/>
                </a:solidFill>
                <a:latin typeface="Calibri" panose="020F0502020204030204" pitchFamily="34" charset="0"/>
                <a:ea typeface="+mn-ea"/>
                <a:cs typeface="Calibri" panose="020F0502020204030204" pitchFamily="34" charset="0"/>
              </a:rPr>
              <a:t>Update customer data with all mandatory fields and validate data against fetched data from </a:t>
            </a:r>
            <a:r>
              <a:rPr lang="en-US" sz="1700" dirty="0">
                <a:solidFill>
                  <a:srgbClr val="000000"/>
                </a:solidFill>
                <a:latin typeface="Calibri" panose="020F0502020204030204" pitchFamily="34" charset="0"/>
                <a:ea typeface="+mn-ea"/>
                <a:cs typeface="Calibri" panose="020F0502020204030204" pitchFamily="34" charset="0"/>
              </a:rPr>
              <a:t>Portal database. </a:t>
            </a:r>
          </a:p>
          <a:p>
            <a:pPr marL="285750" indent="-285750">
              <a:buFont typeface="Arial" panose="020B0604020202020204" pitchFamily="34" charset="0"/>
              <a:buChar char="•"/>
            </a:pPr>
            <a:r>
              <a:rPr lang="en-IN" sz="1700" dirty="0">
                <a:solidFill>
                  <a:srgbClr val="000000"/>
                </a:solidFill>
                <a:latin typeface="Calibri" panose="020F0502020204030204" pitchFamily="34" charset="0"/>
                <a:ea typeface="+mn-ea"/>
                <a:cs typeface="Calibri" panose="020F0502020204030204" pitchFamily="34" charset="0"/>
              </a:rPr>
              <a:t>Update customer data with all mandatory fields and validate data against fetched data from </a:t>
            </a:r>
            <a:r>
              <a:rPr lang="en-US" sz="1700" dirty="0">
                <a:solidFill>
                  <a:srgbClr val="000000"/>
                </a:solidFill>
                <a:latin typeface="Calibri" panose="020F0502020204030204" pitchFamily="34" charset="0"/>
                <a:ea typeface="+mn-ea"/>
                <a:cs typeface="Calibri" panose="020F0502020204030204" pitchFamily="34" charset="0"/>
              </a:rPr>
              <a:t>CDL database. </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Validate all error messages for mandatory and non mandatory fields.</a:t>
            </a:r>
          </a:p>
          <a:p>
            <a:r>
              <a:rPr lang="en-US" sz="1600" b="1" dirty="0">
                <a:solidFill>
                  <a:srgbClr val="000000"/>
                </a:solidFill>
                <a:latin typeface="Calibri" panose="020F0502020204030204" pitchFamily="34" charset="0"/>
                <a:ea typeface="+mn-ea"/>
                <a:cs typeface="Calibri" panose="020F0502020204030204" pitchFamily="34" charset="0"/>
              </a:rPr>
              <a:t>4)</a:t>
            </a:r>
            <a:r>
              <a:rPr lang="en-US" sz="1600" dirty="0">
                <a:solidFill>
                  <a:srgbClr val="000000"/>
                </a:solidFill>
                <a:latin typeface="Calibri" panose="020F0502020204030204" pitchFamily="34" charset="0"/>
                <a:ea typeface="+mn-ea"/>
                <a:cs typeface="Calibri" panose="020F0502020204030204" pitchFamily="34" charset="0"/>
              </a:rPr>
              <a:t>   </a:t>
            </a:r>
            <a:r>
              <a:rPr lang="en-US" sz="1700" b="1" dirty="0">
                <a:solidFill>
                  <a:srgbClr val="000000"/>
                </a:solidFill>
                <a:latin typeface="Calibri" panose="020F0502020204030204" pitchFamily="34" charset="0"/>
                <a:ea typeface="+mn-ea"/>
                <a:cs typeface="Calibri" panose="020F0502020204030204" pitchFamily="34" charset="0"/>
              </a:rPr>
              <a:t>Update existing customer with new document from </a:t>
            </a:r>
            <a:r>
              <a:rPr lang="en-IN" sz="1700" b="1" dirty="0">
                <a:solidFill>
                  <a:srgbClr val="000000"/>
                </a:solidFill>
                <a:latin typeface="Calibri" panose="020F0502020204030204" pitchFamily="34" charset="0"/>
                <a:ea typeface="+mn-ea"/>
                <a:cs typeface="Calibri" panose="020F0502020204030204" pitchFamily="34" charset="0"/>
              </a:rPr>
              <a:t>Web UI</a:t>
            </a:r>
            <a:r>
              <a:rPr lang="en-US" sz="1700" b="1" dirty="0">
                <a:solidFill>
                  <a:srgbClr val="000000"/>
                </a:solidFill>
                <a:latin typeface="Calibri" panose="020F0502020204030204" pitchFamily="34" charset="0"/>
                <a:ea typeface="+mn-ea"/>
                <a:cs typeface="Calibri" panose="020F0502020204030204" pitchFamily="34" charset="0"/>
              </a:rPr>
              <a:t>–Navigation from Glass hub frontend web portal</a:t>
            </a:r>
          </a:p>
          <a:p>
            <a:pPr marL="285750" indent="-285750">
              <a:buFont typeface="Arial" panose="020B0604020202020204" pitchFamily="34" charset="0"/>
              <a:buChar char="•"/>
            </a:pPr>
            <a:r>
              <a:rPr lang="en-IN" sz="1700" dirty="0">
                <a:solidFill>
                  <a:srgbClr val="000000"/>
                </a:solidFill>
                <a:latin typeface="Calibri" panose="020F0502020204030204" pitchFamily="34" charset="0"/>
                <a:ea typeface="+mn-ea"/>
                <a:cs typeface="Calibri" panose="020F0502020204030204" pitchFamily="34" charset="0"/>
              </a:rPr>
              <a:t>Update customer data with all mandatory fields and validate data against fetched data from </a:t>
            </a:r>
            <a:r>
              <a:rPr lang="en-US" sz="1700" dirty="0">
                <a:solidFill>
                  <a:srgbClr val="000000"/>
                </a:solidFill>
                <a:latin typeface="Calibri" panose="020F0502020204030204" pitchFamily="34" charset="0"/>
                <a:ea typeface="+mn-ea"/>
                <a:cs typeface="Calibri" panose="020F0502020204030204" pitchFamily="34" charset="0"/>
              </a:rPr>
              <a:t>Portal database. </a:t>
            </a:r>
          </a:p>
          <a:p>
            <a:pPr marL="285750" indent="-285750">
              <a:buFont typeface="Arial" panose="020B0604020202020204" pitchFamily="34" charset="0"/>
              <a:buChar char="•"/>
            </a:pPr>
            <a:r>
              <a:rPr lang="en-IN" sz="1700" dirty="0">
                <a:solidFill>
                  <a:srgbClr val="000000"/>
                </a:solidFill>
                <a:latin typeface="Calibri" panose="020F0502020204030204" pitchFamily="34" charset="0"/>
                <a:ea typeface="+mn-ea"/>
                <a:cs typeface="Calibri" panose="020F0502020204030204" pitchFamily="34" charset="0"/>
              </a:rPr>
              <a:t>Update customer data with all mandatory fields and validate data against fetched data from </a:t>
            </a:r>
            <a:r>
              <a:rPr lang="en-US" sz="1700" dirty="0">
                <a:solidFill>
                  <a:srgbClr val="000000"/>
                </a:solidFill>
                <a:latin typeface="Calibri" panose="020F0502020204030204" pitchFamily="34" charset="0"/>
                <a:ea typeface="+mn-ea"/>
                <a:cs typeface="Calibri" panose="020F0502020204030204" pitchFamily="34" charset="0"/>
              </a:rPr>
              <a:t>CDL database. </a:t>
            </a:r>
          </a:p>
          <a:p>
            <a:pPr marL="285750" indent="-285750">
              <a:buFont typeface="Arial" panose="020B0604020202020204" pitchFamily="34" charset="0"/>
              <a:buChar char="•"/>
            </a:pPr>
            <a:r>
              <a:rPr lang="en-US" sz="1700" dirty="0">
                <a:solidFill>
                  <a:srgbClr val="000000"/>
                </a:solidFill>
                <a:latin typeface="Calibri" panose="020F0502020204030204" pitchFamily="34" charset="0"/>
                <a:ea typeface="+mn-ea"/>
                <a:cs typeface="Calibri" panose="020F0502020204030204" pitchFamily="34" charset="0"/>
              </a:rPr>
              <a:t>Validate all error messages for mandatory and non mandatory fields.</a:t>
            </a:r>
          </a:p>
          <a:p>
            <a:r>
              <a:rPr lang="en-US" sz="1600" b="1" dirty="0">
                <a:solidFill>
                  <a:srgbClr val="000000"/>
                </a:solidFill>
                <a:latin typeface="Calibri" panose="020F0502020204030204" pitchFamily="34" charset="0"/>
                <a:ea typeface="+mn-ea"/>
                <a:cs typeface="Calibri" panose="020F0502020204030204" pitchFamily="34" charset="0"/>
              </a:rPr>
              <a:t>5)</a:t>
            </a:r>
            <a:r>
              <a:rPr lang="en-US" sz="1600" dirty="0">
                <a:solidFill>
                  <a:srgbClr val="000000"/>
                </a:solidFill>
                <a:latin typeface="Calibri" panose="020F0502020204030204" pitchFamily="34" charset="0"/>
                <a:ea typeface="+mn-ea"/>
                <a:cs typeface="Calibri" panose="020F0502020204030204" pitchFamily="34" charset="0"/>
              </a:rPr>
              <a:t>   </a:t>
            </a:r>
            <a:r>
              <a:rPr lang="en-US" sz="1700" b="1" dirty="0">
                <a:solidFill>
                  <a:srgbClr val="000000"/>
                </a:solidFill>
                <a:latin typeface="Calibri" panose="020F0502020204030204" pitchFamily="34" charset="0"/>
                <a:ea typeface="+mn-ea"/>
                <a:cs typeface="Calibri" panose="020F0502020204030204" pitchFamily="34" charset="0"/>
              </a:rPr>
              <a:t>Update existing customer with from </a:t>
            </a:r>
            <a:r>
              <a:rPr lang="en-IN" sz="1700" b="1" dirty="0">
                <a:solidFill>
                  <a:srgbClr val="000000"/>
                </a:solidFill>
                <a:latin typeface="Calibri" panose="020F0502020204030204" pitchFamily="34" charset="0"/>
                <a:ea typeface="+mn-ea"/>
                <a:cs typeface="Calibri" panose="020F0502020204030204" pitchFamily="34" charset="0"/>
              </a:rPr>
              <a:t>Web UI</a:t>
            </a:r>
            <a:r>
              <a:rPr lang="en-US" sz="1700" b="1" dirty="0">
                <a:solidFill>
                  <a:srgbClr val="000000"/>
                </a:solidFill>
                <a:latin typeface="Calibri" panose="020F0502020204030204" pitchFamily="34" charset="0"/>
                <a:ea typeface="+mn-ea"/>
                <a:cs typeface="Calibri" panose="020F0502020204030204" pitchFamily="34" charset="0"/>
              </a:rPr>
              <a:t>–Navigation from Glass hub frontend web portal</a:t>
            </a:r>
          </a:p>
          <a:p>
            <a:pPr marL="285750" indent="-285750">
              <a:buFont typeface="Arial" panose="020B0604020202020204" pitchFamily="34" charset="0"/>
              <a:buChar char="•"/>
            </a:pPr>
            <a:endParaRPr lang="en-US" sz="1600" dirty="0">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947201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5BD8-A78B-45E1-810D-A11852ECA378}"/>
              </a:ext>
            </a:extLst>
          </p:cNvPr>
          <p:cNvSpPr>
            <a:spLocks noGrp="1"/>
          </p:cNvSpPr>
          <p:nvPr>
            <p:ph type="title"/>
          </p:nvPr>
        </p:nvSpPr>
        <p:spPr>
          <a:xfrm>
            <a:off x="509663" y="126484"/>
            <a:ext cx="8378429" cy="345154"/>
          </a:xfrm>
        </p:spPr>
        <p:txBody>
          <a:bodyPr/>
          <a:lstStyle/>
          <a:p>
            <a:r>
              <a:rPr lang="en-US" dirty="0">
                <a:latin typeface="ShellBold" panose="00000800000000000000" pitchFamily="50" charset="0"/>
              </a:rPr>
              <a:t>Test Case creation and Execution sequences</a:t>
            </a:r>
          </a:p>
        </p:txBody>
      </p:sp>
      <p:sp>
        <p:nvSpPr>
          <p:cNvPr id="3" name="Slide Number Placeholder 2">
            <a:extLst>
              <a:ext uri="{FF2B5EF4-FFF2-40B4-BE49-F238E27FC236}">
                <a16:creationId xmlns:a16="http://schemas.microsoft.com/office/drawing/2014/main" id="{6F3B6665-560B-4F7F-9875-2F8BCE141A82}"/>
              </a:ext>
            </a:extLst>
          </p:cNvPr>
          <p:cNvSpPr>
            <a:spLocks noGrp="1"/>
          </p:cNvSpPr>
          <p:nvPr>
            <p:ph type="sldNum" sz="quarter" idx="11"/>
          </p:nvPr>
        </p:nvSpPr>
        <p:spPr bwMode="auto">
          <a:xfrm>
            <a:off x="14372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D32BAE6A-B452-4007-8177-56DD051636F9}" type="slidenum">
              <a:rPr lang="en-GB" smtClean="0"/>
              <a:pPr/>
              <a:t>13</a:t>
            </a:fld>
            <a:endParaRPr lang="en-GB" dirty="0"/>
          </a:p>
        </p:txBody>
      </p:sp>
      <p:sp>
        <p:nvSpPr>
          <p:cNvPr id="6" name="Title 1">
            <a:extLst>
              <a:ext uri="{FF2B5EF4-FFF2-40B4-BE49-F238E27FC236}">
                <a16:creationId xmlns:a16="http://schemas.microsoft.com/office/drawing/2014/main" id="{2DD17AD1-24E6-4EE4-A99B-8C8967595A71}"/>
              </a:ext>
            </a:extLst>
          </p:cNvPr>
          <p:cNvSpPr txBox="1">
            <a:spLocks/>
          </p:cNvSpPr>
          <p:nvPr/>
        </p:nvSpPr>
        <p:spPr bwMode="auto">
          <a:xfrm>
            <a:off x="509663" y="707002"/>
            <a:ext cx="11185031" cy="5510918"/>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r>
              <a:rPr lang="en-GB" sz="1700" b="1" dirty="0">
                <a:solidFill>
                  <a:srgbClr val="000000"/>
                </a:solidFill>
                <a:latin typeface="Calibri" panose="020F0502020204030204" pitchFamily="34" charset="0"/>
                <a:ea typeface="+mn-ea"/>
                <a:cs typeface="Calibri" panose="020F0502020204030204" pitchFamily="34" charset="0"/>
              </a:rPr>
              <a:t>Test Cases creation:</a:t>
            </a:r>
          </a:p>
          <a:p>
            <a:r>
              <a:rPr lang="en-US" sz="1700" dirty="0">
                <a:solidFill>
                  <a:srgbClr val="000000"/>
                </a:solidFill>
                <a:latin typeface="Calibri" panose="020F0502020204030204" pitchFamily="34" charset="0"/>
                <a:ea typeface="+mn-ea"/>
                <a:cs typeface="Calibri" panose="020F0502020204030204" pitchFamily="34" charset="0"/>
              </a:rPr>
              <a:t>All Test Cases will be designed and developed based on each Test Objectives and Approaches section provided in Test Plan and Strategy document. These Test cases will be created into Azure DevOps under related “Issue” of “Boards”. These can be accessed under “Test Plan” for execution and can be tracked under “Progress report”</a:t>
            </a:r>
          </a:p>
          <a:p>
            <a:endParaRPr lang="en-US" sz="1600" dirty="0">
              <a:solidFill>
                <a:srgbClr val="000000"/>
              </a:solidFill>
              <a:latin typeface="Calibri" panose="020F0502020204030204" pitchFamily="34" charset="0"/>
              <a:ea typeface="+mn-ea"/>
              <a:cs typeface="Calibri" panose="020F0502020204030204" pitchFamily="34" charset="0"/>
            </a:endParaRPr>
          </a:p>
          <a:p>
            <a:r>
              <a:rPr lang="en-US" sz="1700" b="1" dirty="0">
                <a:solidFill>
                  <a:srgbClr val="000000"/>
                </a:solidFill>
                <a:latin typeface="Calibri" panose="020F0502020204030204" pitchFamily="34" charset="0"/>
                <a:ea typeface="+mn-ea"/>
                <a:cs typeface="Calibri" panose="020F0502020204030204" pitchFamily="34" charset="0"/>
              </a:rPr>
              <a:t>Test Execution sequences:</a:t>
            </a:r>
          </a:p>
          <a:p>
            <a:r>
              <a:rPr lang="en-US" sz="1700" b="1" dirty="0">
                <a:solidFill>
                  <a:srgbClr val="000000"/>
                </a:solidFill>
                <a:latin typeface="Calibri" panose="020F0502020204030204" pitchFamily="34" charset="0"/>
                <a:ea typeface="+mn-ea"/>
                <a:cs typeface="Calibri" panose="020F0502020204030204" pitchFamily="34" charset="0"/>
              </a:rPr>
              <a:t>SIT and Regression Testing for ETL Block</a:t>
            </a:r>
            <a:r>
              <a:rPr lang="en-US" sz="1600" b="1" dirty="0">
                <a:solidFill>
                  <a:srgbClr val="000000"/>
                </a:solidFill>
                <a:latin typeface="Calibri" panose="020F0502020204030204" pitchFamily="34" charset="0"/>
                <a:ea typeface="+mn-ea"/>
                <a:cs typeface="Calibri" panose="020F0502020204030204" pitchFamily="34" charset="0"/>
              </a:rPr>
              <a:t>: </a:t>
            </a:r>
            <a:r>
              <a:rPr lang="en-US" sz="1700" dirty="0">
                <a:solidFill>
                  <a:srgbClr val="000000"/>
                </a:solidFill>
                <a:latin typeface="Calibri" panose="020F0502020204030204" pitchFamily="34" charset="0"/>
                <a:ea typeface="+mn-ea"/>
                <a:cs typeface="Calibri" panose="020F0502020204030204" pitchFamily="34" charset="0"/>
              </a:rPr>
              <a:t>One cycle of System Integration Testing performed executing all Test cases manually covering all Test Objectives mentioned into ETL Block of Test Objectives slides. Next cycle will be of Regression test cycle Automated testing covering the Regression test suite and even covers the Test cases which covers the defect and its code fix.</a:t>
            </a:r>
          </a:p>
          <a:p>
            <a:r>
              <a:rPr lang="en-US" sz="1700" dirty="0">
                <a:solidFill>
                  <a:srgbClr val="000000"/>
                </a:solidFill>
                <a:latin typeface="Calibri" panose="020F0502020204030204" pitchFamily="34" charset="0"/>
                <a:ea typeface="+mn-ea"/>
                <a:cs typeface="Calibri" panose="020F0502020204030204" pitchFamily="34" charset="0"/>
              </a:rPr>
              <a:t>Regression Test cases will be selected based on the defects fix and its functional impact.</a:t>
            </a:r>
          </a:p>
          <a:p>
            <a:endParaRPr lang="en-US" sz="1600" dirty="0">
              <a:solidFill>
                <a:srgbClr val="000000"/>
              </a:solidFill>
              <a:latin typeface="Calibri" panose="020F0502020204030204" pitchFamily="34" charset="0"/>
              <a:ea typeface="+mn-ea"/>
              <a:cs typeface="Calibri" panose="020F0502020204030204" pitchFamily="34" charset="0"/>
            </a:endParaRPr>
          </a:p>
          <a:p>
            <a:r>
              <a:rPr lang="en-US" sz="1600" b="1" dirty="0">
                <a:solidFill>
                  <a:srgbClr val="000000"/>
                </a:solidFill>
                <a:latin typeface="Calibri" panose="020F0502020204030204" pitchFamily="34" charset="0"/>
                <a:ea typeface="+mn-ea"/>
                <a:cs typeface="Calibri" panose="020F0502020204030204" pitchFamily="34" charset="0"/>
              </a:rPr>
              <a:t>SIT </a:t>
            </a:r>
            <a:r>
              <a:rPr lang="en-US" sz="1700" b="1" dirty="0">
                <a:solidFill>
                  <a:srgbClr val="000000"/>
                </a:solidFill>
                <a:latin typeface="Calibri" panose="020F0502020204030204" pitchFamily="34" charset="0"/>
                <a:ea typeface="+mn-ea"/>
                <a:cs typeface="Calibri" panose="020F0502020204030204" pitchFamily="34" charset="0"/>
              </a:rPr>
              <a:t>and Regression Testing for API (Microservices)Block</a:t>
            </a:r>
            <a:r>
              <a:rPr lang="en-US" sz="1600" b="1" dirty="0">
                <a:solidFill>
                  <a:srgbClr val="000000"/>
                </a:solidFill>
                <a:latin typeface="Calibri" panose="020F0502020204030204" pitchFamily="34" charset="0"/>
                <a:ea typeface="+mn-ea"/>
                <a:cs typeface="Calibri" panose="020F0502020204030204" pitchFamily="34" charset="0"/>
              </a:rPr>
              <a:t>: </a:t>
            </a:r>
            <a:r>
              <a:rPr lang="en-US" sz="1700" dirty="0">
                <a:solidFill>
                  <a:srgbClr val="000000"/>
                </a:solidFill>
                <a:latin typeface="Calibri" panose="020F0502020204030204" pitchFamily="34" charset="0"/>
                <a:ea typeface="+mn-ea"/>
                <a:cs typeface="Calibri" panose="020F0502020204030204" pitchFamily="34" charset="0"/>
              </a:rPr>
              <a:t>One cycle of System Integration Testing performed executing all Test cases manually covering all Test Objectives mentioned into API Block of Test Objectives slides. Next cycle will be of Regression test cycle Automated testing covering the Regression test suite and even covers the Test cases which covers the defect and its code fix.</a:t>
            </a:r>
          </a:p>
          <a:p>
            <a:r>
              <a:rPr lang="en-US" sz="1700" dirty="0">
                <a:solidFill>
                  <a:srgbClr val="000000"/>
                </a:solidFill>
                <a:latin typeface="Calibri" panose="020F0502020204030204" pitchFamily="34" charset="0"/>
                <a:ea typeface="+mn-ea"/>
                <a:cs typeface="Calibri" panose="020F0502020204030204" pitchFamily="34" charset="0"/>
              </a:rPr>
              <a:t>Regression Test cases will be selected based on the defects fix and its functional impact.</a:t>
            </a:r>
          </a:p>
          <a:p>
            <a:endParaRPr lang="en-US" sz="1700" dirty="0">
              <a:solidFill>
                <a:srgbClr val="000000"/>
              </a:solidFill>
              <a:latin typeface="Calibri" panose="020F0502020204030204" pitchFamily="34" charset="0"/>
              <a:ea typeface="+mn-ea"/>
              <a:cs typeface="Calibri" panose="020F0502020204030204" pitchFamily="34" charset="0"/>
            </a:endParaRPr>
          </a:p>
          <a:p>
            <a:r>
              <a:rPr lang="en-US" sz="1700" b="1" dirty="0">
                <a:solidFill>
                  <a:srgbClr val="000000"/>
                </a:solidFill>
                <a:latin typeface="Calibri" panose="020F0502020204030204" pitchFamily="34" charset="0"/>
                <a:ea typeface="+mn-ea"/>
                <a:cs typeface="Calibri" panose="020F0502020204030204" pitchFamily="34" charset="0"/>
              </a:rPr>
              <a:t>Testing of GUI Block:</a:t>
            </a:r>
          </a:p>
          <a:p>
            <a:r>
              <a:rPr lang="en-US" sz="1700" b="1" dirty="0">
                <a:solidFill>
                  <a:srgbClr val="000000"/>
                </a:solidFill>
                <a:latin typeface="Calibri" panose="020F0502020204030204" pitchFamily="34" charset="0"/>
                <a:ea typeface="+mn-ea"/>
                <a:cs typeface="Calibri" panose="020F0502020204030204" pitchFamily="34" charset="0"/>
              </a:rPr>
              <a:t>Sanity/Smoke Test: </a:t>
            </a:r>
            <a:r>
              <a:rPr lang="en-US" sz="1700" dirty="0">
                <a:solidFill>
                  <a:srgbClr val="000000"/>
                </a:solidFill>
                <a:latin typeface="Calibri" panose="020F0502020204030204" pitchFamily="34" charset="0"/>
                <a:ea typeface="+mn-ea"/>
                <a:cs typeface="Calibri" panose="020F0502020204030204" pitchFamily="34" charset="0"/>
              </a:rPr>
              <a:t>2 cycle of Sanity/Smoke testing performed executing all test cases manually covering critical functionalities from SIT suit for CDM and Scheduling modules which verifies and confirms stability of the provided solution and applications.  </a:t>
            </a:r>
          </a:p>
          <a:p>
            <a:endParaRPr lang="en-US" sz="1600" dirty="0">
              <a:solidFill>
                <a:srgbClr val="000000"/>
              </a:solidFill>
              <a:latin typeface="Calibri" panose="020F0502020204030204" pitchFamily="34" charset="0"/>
              <a:ea typeface="+mn-ea"/>
              <a:cs typeface="Calibri" panose="020F0502020204030204" pitchFamily="34" charset="0"/>
            </a:endParaRPr>
          </a:p>
          <a:p>
            <a:pPr>
              <a:lnSpc>
                <a:spcPct val="140000"/>
              </a:lnSpc>
              <a:spcBef>
                <a:spcPts val="0"/>
              </a:spcBef>
              <a:buClr>
                <a:srgbClr val="DD1D21"/>
              </a:buClr>
              <a:buSzPct val="85000"/>
            </a:pPr>
            <a:endParaRPr lang="en-US" sz="1200" dirty="0">
              <a:solidFill>
                <a:srgbClr val="000000"/>
              </a:solidFill>
              <a:latin typeface="Futura Medium"/>
            </a:endParaRPr>
          </a:p>
          <a:p>
            <a:pPr marL="257175" indent="-257175">
              <a:lnSpc>
                <a:spcPct val="140000"/>
              </a:lnSpc>
              <a:spcBef>
                <a:spcPts val="0"/>
              </a:spcBef>
              <a:buClr>
                <a:srgbClr val="DD1D21"/>
              </a:buClr>
              <a:buSzPct val="85000"/>
              <a:buFont typeface="Arial" panose="020B0604020202020204" pitchFamily="34" charset="0"/>
              <a:buChar char="•"/>
            </a:pPr>
            <a:endParaRPr lang="en-US" sz="1200" dirty="0">
              <a:solidFill>
                <a:srgbClr val="000000"/>
              </a:solidFill>
              <a:latin typeface="Futura Medium"/>
            </a:endParaRPr>
          </a:p>
          <a:p>
            <a:endParaRPr lang="en-US" sz="1050" i="1" dirty="0">
              <a:solidFill>
                <a:srgbClr val="000000"/>
              </a:solidFill>
              <a:latin typeface="Futura Bold"/>
            </a:endParaRPr>
          </a:p>
          <a:p>
            <a:endParaRPr lang="en-US" sz="1050" dirty="0">
              <a:solidFill>
                <a:srgbClr val="000000"/>
              </a:solidFill>
              <a:latin typeface="+mn-lt"/>
            </a:endParaRPr>
          </a:p>
        </p:txBody>
      </p:sp>
    </p:spTree>
    <p:extLst>
      <p:ext uri="{BB962C8B-B14F-4D97-AF65-F5344CB8AC3E}">
        <p14:creationId xmlns:p14="http://schemas.microsoft.com/office/powerpoint/2010/main" val="24247399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5BD8-A78B-45E1-810D-A11852ECA378}"/>
              </a:ext>
            </a:extLst>
          </p:cNvPr>
          <p:cNvSpPr>
            <a:spLocks noGrp="1"/>
          </p:cNvSpPr>
          <p:nvPr>
            <p:ph type="title"/>
          </p:nvPr>
        </p:nvSpPr>
        <p:spPr>
          <a:xfrm>
            <a:off x="509663" y="126484"/>
            <a:ext cx="8918116" cy="513596"/>
          </a:xfrm>
        </p:spPr>
        <p:txBody>
          <a:bodyPr/>
          <a:lstStyle/>
          <a:p>
            <a:r>
              <a:rPr lang="en-US" dirty="0">
                <a:latin typeface="ShellBold" panose="00000800000000000000" pitchFamily="50" charset="0"/>
              </a:rPr>
              <a:t>Test Case creation and Execution sequences </a:t>
            </a:r>
            <a:r>
              <a:rPr lang="en-US" dirty="0" err="1">
                <a:latin typeface="ShellBold" panose="00000800000000000000" pitchFamily="50" charset="0"/>
              </a:rPr>
              <a:t>Contd</a:t>
            </a:r>
            <a:r>
              <a:rPr lang="en-US" dirty="0">
                <a:latin typeface="ShellBold" panose="00000800000000000000" pitchFamily="50" charset="0"/>
              </a:rPr>
              <a:t>…</a:t>
            </a:r>
          </a:p>
        </p:txBody>
      </p:sp>
      <p:sp>
        <p:nvSpPr>
          <p:cNvPr id="3" name="Slide Number Placeholder 2">
            <a:extLst>
              <a:ext uri="{FF2B5EF4-FFF2-40B4-BE49-F238E27FC236}">
                <a16:creationId xmlns:a16="http://schemas.microsoft.com/office/drawing/2014/main" id="{6F3B6665-560B-4F7F-9875-2F8BCE141A82}"/>
              </a:ext>
            </a:extLst>
          </p:cNvPr>
          <p:cNvSpPr>
            <a:spLocks noGrp="1"/>
          </p:cNvSpPr>
          <p:nvPr>
            <p:ph type="sldNum" sz="quarter" idx="11"/>
          </p:nvPr>
        </p:nvSpPr>
        <p:spPr bwMode="auto">
          <a:xfrm>
            <a:off x="14372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D32BAE6A-B452-4007-8177-56DD051636F9}" type="slidenum">
              <a:rPr lang="en-GB" smtClean="0"/>
              <a:pPr/>
              <a:t>14</a:t>
            </a:fld>
            <a:endParaRPr lang="en-GB" dirty="0"/>
          </a:p>
        </p:txBody>
      </p:sp>
      <p:sp>
        <p:nvSpPr>
          <p:cNvPr id="6" name="Title 1">
            <a:extLst>
              <a:ext uri="{FF2B5EF4-FFF2-40B4-BE49-F238E27FC236}">
                <a16:creationId xmlns:a16="http://schemas.microsoft.com/office/drawing/2014/main" id="{2DD17AD1-24E6-4EE4-A99B-8C8967595A71}"/>
              </a:ext>
            </a:extLst>
          </p:cNvPr>
          <p:cNvSpPr txBox="1">
            <a:spLocks/>
          </p:cNvSpPr>
          <p:nvPr/>
        </p:nvSpPr>
        <p:spPr bwMode="auto">
          <a:xfrm>
            <a:off x="509663" y="707002"/>
            <a:ext cx="11185031" cy="5510918"/>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endParaRPr lang="en-US" sz="1600" dirty="0">
              <a:solidFill>
                <a:srgbClr val="000000"/>
              </a:solidFill>
              <a:latin typeface="Calibri" panose="020F0502020204030204" pitchFamily="34" charset="0"/>
              <a:ea typeface="+mn-ea"/>
              <a:cs typeface="Calibri" panose="020F0502020204030204" pitchFamily="34" charset="0"/>
            </a:endParaRPr>
          </a:p>
          <a:p>
            <a:r>
              <a:rPr lang="en-US" sz="1700" b="1" dirty="0">
                <a:solidFill>
                  <a:srgbClr val="000000"/>
                </a:solidFill>
                <a:latin typeface="Calibri" panose="020F0502020204030204" pitchFamily="34" charset="0"/>
                <a:ea typeface="+mn-ea"/>
                <a:cs typeface="Calibri" panose="020F0502020204030204" pitchFamily="34" charset="0"/>
              </a:rPr>
              <a:t>Testing of GUI Block:</a:t>
            </a:r>
          </a:p>
          <a:p>
            <a:r>
              <a:rPr lang="en-US" sz="1700" b="1" dirty="0">
                <a:solidFill>
                  <a:srgbClr val="000000"/>
                </a:solidFill>
                <a:latin typeface="Calibri" panose="020F0502020204030204" pitchFamily="34" charset="0"/>
                <a:ea typeface="+mn-ea"/>
                <a:cs typeface="Calibri" panose="020F0502020204030204" pitchFamily="34" charset="0"/>
              </a:rPr>
              <a:t>SIT: </a:t>
            </a:r>
            <a:r>
              <a:rPr lang="en-US" sz="1700" dirty="0">
                <a:solidFill>
                  <a:srgbClr val="000000"/>
                </a:solidFill>
                <a:latin typeface="Calibri" panose="020F0502020204030204" pitchFamily="34" charset="0"/>
                <a:ea typeface="+mn-ea"/>
                <a:cs typeface="Calibri" panose="020F0502020204030204" pitchFamily="34" charset="0"/>
              </a:rPr>
              <a:t>One cycle of System Integration Testing performed executing all Test cases manually covering all Test Objectives mentioned into Web UI Block of Test Objectives slides. </a:t>
            </a:r>
          </a:p>
          <a:p>
            <a:r>
              <a:rPr lang="en-US" sz="1700" b="1" dirty="0">
                <a:solidFill>
                  <a:srgbClr val="000000"/>
                </a:solidFill>
                <a:latin typeface="Calibri" panose="020F0502020204030204" pitchFamily="34" charset="0"/>
                <a:ea typeface="+mn-ea"/>
                <a:cs typeface="Calibri" panose="020F0502020204030204" pitchFamily="34" charset="0"/>
              </a:rPr>
              <a:t>Regression Testing: </a:t>
            </a:r>
            <a:r>
              <a:rPr lang="en-US" sz="1700" dirty="0">
                <a:solidFill>
                  <a:srgbClr val="000000"/>
                </a:solidFill>
                <a:latin typeface="Calibri" panose="020F0502020204030204" pitchFamily="34" charset="0"/>
                <a:ea typeface="+mn-ea"/>
                <a:cs typeface="Calibri" panose="020F0502020204030204" pitchFamily="34" charset="0"/>
              </a:rPr>
              <a:t>Next cycle will be of Regression test cycle Automated testing covering the Regression test suite and even covers the Test cases which covers the defect and its code fix.</a:t>
            </a:r>
          </a:p>
          <a:p>
            <a:r>
              <a:rPr lang="en-US" sz="1700" dirty="0">
                <a:solidFill>
                  <a:srgbClr val="000000"/>
                </a:solidFill>
                <a:latin typeface="Calibri" panose="020F0502020204030204" pitchFamily="34" charset="0"/>
                <a:ea typeface="+mn-ea"/>
                <a:cs typeface="Calibri" panose="020F0502020204030204" pitchFamily="34" charset="0"/>
              </a:rPr>
              <a:t>Regression Test cases will be selected based on the defects fix and its functional impact.</a:t>
            </a:r>
          </a:p>
          <a:p>
            <a:r>
              <a:rPr lang="en-US" sz="1700" b="1" dirty="0">
                <a:solidFill>
                  <a:srgbClr val="000000"/>
                </a:solidFill>
                <a:latin typeface="Calibri" panose="020F0502020204030204" pitchFamily="34" charset="0"/>
                <a:ea typeface="+mn-ea"/>
                <a:cs typeface="Calibri" panose="020F0502020204030204" pitchFamily="34" charset="0"/>
              </a:rPr>
              <a:t>Security Testing: </a:t>
            </a:r>
            <a:r>
              <a:rPr lang="en-US" sz="1600" dirty="0">
                <a:solidFill>
                  <a:srgbClr val="000000"/>
                </a:solidFill>
                <a:latin typeface="Calibri" panose="020F0502020204030204" pitchFamily="34" charset="0"/>
                <a:cs typeface="Calibri" panose="020F0502020204030204" pitchFamily="34" charset="0"/>
              </a:rPr>
              <a:t>(</a:t>
            </a:r>
            <a:r>
              <a:rPr lang="en-US" sz="1700" dirty="0">
                <a:solidFill>
                  <a:srgbClr val="000000"/>
                </a:solidFill>
                <a:latin typeface="Calibri" panose="020F0502020204030204" pitchFamily="34" charset="0"/>
                <a:cs typeface="Calibri" panose="020F0502020204030204" pitchFamily="34" charset="0"/>
              </a:rPr>
              <a:t>Penetration testing and code scanning Testing). </a:t>
            </a:r>
            <a:r>
              <a:rPr lang="en-US" sz="1700" dirty="0">
                <a:solidFill>
                  <a:srgbClr val="000000"/>
                </a:solidFill>
                <a:latin typeface="Calibri" panose="020F0502020204030204" pitchFamily="34" charset="0"/>
                <a:ea typeface="+mn-ea"/>
                <a:cs typeface="Calibri" panose="020F0502020204030204" pitchFamily="34" charset="0"/>
              </a:rPr>
              <a:t>Performed by IRM team against specific and standard set of requirements.</a:t>
            </a:r>
          </a:p>
          <a:p>
            <a:r>
              <a:rPr lang="en-US" sz="1700" b="1" dirty="0">
                <a:solidFill>
                  <a:srgbClr val="000000"/>
                </a:solidFill>
                <a:latin typeface="Calibri" panose="020F0502020204030204" pitchFamily="34" charset="0"/>
                <a:ea typeface="+mn-ea"/>
                <a:cs typeface="Calibri" panose="020F0502020204030204" pitchFamily="34" charset="0"/>
              </a:rPr>
              <a:t>ITAS Testing: </a:t>
            </a:r>
            <a:r>
              <a:rPr lang="en-US" sz="1700" dirty="0">
                <a:solidFill>
                  <a:srgbClr val="000000"/>
                </a:solidFill>
                <a:latin typeface="Calibri" panose="020F0502020204030204" pitchFamily="34" charset="0"/>
                <a:ea typeface="+mn-ea"/>
                <a:cs typeface="Calibri" panose="020F0502020204030204" pitchFamily="34" charset="0"/>
              </a:rPr>
              <a:t>ITAS testing performed manually based on test cases created on specific ITAS requirements mentioned into Web UI Block of Test Objectives slides.</a:t>
            </a:r>
          </a:p>
          <a:p>
            <a:r>
              <a:rPr lang="en-US" sz="1700" b="1" dirty="0">
                <a:solidFill>
                  <a:srgbClr val="000000"/>
                </a:solidFill>
                <a:latin typeface="Calibri" panose="020F0502020204030204" pitchFamily="34" charset="0"/>
                <a:ea typeface="+mn-ea"/>
                <a:cs typeface="Calibri" panose="020F0502020204030204" pitchFamily="34" charset="0"/>
              </a:rPr>
              <a:t>Performance Testing: </a:t>
            </a:r>
            <a:r>
              <a:rPr lang="en-US" sz="1700" dirty="0">
                <a:solidFill>
                  <a:srgbClr val="000000"/>
                </a:solidFill>
                <a:latin typeface="Calibri" panose="020F0502020204030204" pitchFamily="34" charset="0"/>
                <a:ea typeface="+mn-ea"/>
                <a:cs typeface="Calibri" panose="020F0502020204030204" pitchFamily="34" charset="0"/>
              </a:rPr>
              <a:t>Basic performance checks will be performed by manual and automation tester mentioned into Web UI Block of Test Objectives slides.</a:t>
            </a:r>
          </a:p>
          <a:p>
            <a:r>
              <a:rPr lang="en-US" sz="1700" b="1" dirty="0">
                <a:solidFill>
                  <a:srgbClr val="000000"/>
                </a:solidFill>
                <a:latin typeface="Calibri" panose="020F0502020204030204" pitchFamily="34" charset="0"/>
                <a:ea typeface="+mn-ea"/>
                <a:cs typeface="Calibri" panose="020F0502020204030204" pitchFamily="34" charset="0"/>
              </a:rPr>
              <a:t>UAT</a:t>
            </a:r>
            <a:r>
              <a:rPr lang="en-US" sz="1700" dirty="0">
                <a:solidFill>
                  <a:srgbClr val="000000"/>
                </a:solidFill>
                <a:latin typeface="Calibri" panose="020F0502020204030204" pitchFamily="34" charset="0"/>
                <a:ea typeface="+mn-ea"/>
                <a:cs typeface="Calibri" panose="020F0502020204030204" pitchFamily="34" charset="0"/>
              </a:rPr>
              <a:t>: One cycle of end-to-end testing covering execution of selected GUI Test Cases from SIT suit to make sure all intended functionality works comprehensively from the user’s eye. </a:t>
            </a:r>
          </a:p>
          <a:p>
            <a:endParaRPr lang="en-US" sz="1600" dirty="0">
              <a:solidFill>
                <a:srgbClr val="000000"/>
              </a:solidFill>
              <a:latin typeface="Calibri" panose="020F0502020204030204" pitchFamily="34" charset="0"/>
              <a:ea typeface="+mn-ea"/>
              <a:cs typeface="Calibri" panose="020F0502020204030204" pitchFamily="34" charset="0"/>
            </a:endParaRPr>
          </a:p>
          <a:p>
            <a:endParaRPr lang="en-US" sz="1050" i="1" dirty="0">
              <a:solidFill>
                <a:srgbClr val="000000"/>
              </a:solidFill>
              <a:latin typeface="Futura Bold"/>
            </a:endParaRPr>
          </a:p>
          <a:p>
            <a:endParaRPr lang="en-US" sz="1050" dirty="0">
              <a:solidFill>
                <a:srgbClr val="000000"/>
              </a:solidFill>
              <a:latin typeface="+mn-lt"/>
            </a:endParaRPr>
          </a:p>
        </p:txBody>
      </p:sp>
    </p:spTree>
    <p:extLst>
      <p:ext uri="{BB962C8B-B14F-4D97-AF65-F5344CB8AC3E}">
        <p14:creationId xmlns:p14="http://schemas.microsoft.com/office/powerpoint/2010/main" val="35656277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4508A8-C79F-4B25-AB6D-C8F710C94A70}"/>
              </a:ext>
            </a:extLst>
          </p:cNvPr>
          <p:cNvSpPr>
            <a:spLocks noGrp="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914400" rtl="0" eaLnBrk="1" latinLnBrk="0" hangingPunct="1">
              <a:defRPr sz="85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2BAE6A-B452-4007-8177-56DD051636F9}" type="slidenum">
              <a:rPr lang="en-GB" noProof="1" smtClean="0"/>
              <a:pPr/>
              <a:t>15</a:t>
            </a:fld>
            <a:endParaRPr lang="en-GB" noProof="1"/>
          </a:p>
        </p:txBody>
      </p:sp>
      <p:sp>
        <p:nvSpPr>
          <p:cNvPr id="7" name="Title 3">
            <a:extLst>
              <a:ext uri="{FF2B5EF4-FFF2-40B4-BE49-F238E27FC236}">
                <a16:creationId xmlns:a16="http://schemas.microsoft.com/office/drawing/2014/main" id="{D76AC578-00A7-48BB-AFD1-52AAECB9F572}"/>
              </a:ext>
            </a:extLst>
          </p:cNvPr>
          <p:cNvSpPr txBox="1">
            <a:spLocks/>
          </p:cNvSpPr>
          <p:nvPr/>
        </p:nvSpPr>
        <p:spPr bwMode="auto">
          <a:xfrm>
            <a:off x="428486" y="97164"/>
            <a:ext cx="924044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r>
              <a:rPr lang="en-GB" sz="2000" dirty="0">
                <a:latin typeface="ShellBold" panose="00000800000000000000" pitchFamily="50" charset="0"/>
              </a:rPr>
              <a:t>Roadmap and Scope </a:t>
            </a:r>
          </a:p>
        </p:txBody>
      </p:sp>
      <p:sp>
        <p:nvSpPr>
          <p:cNvPr id="11" name="Title 1">
            <a:extLst>
              <a:ext uri="{FF2B5EF4-FFF2-40B4-BE49-F238E27FC236}">
                <a16:creationId xmlns:a16="http://schemas.microsoft.com/office/drawing/2014/main" id="{198B366D-3C9B-46AA-8401-3290390FEB8A}"/>
              </a:ext>
            </a:extLst>
          </p:cNvPr>
          <p:cNvSpPr txBox="1">
            <a:spLocks/>
          </p:cNvSpPr>
          <p:nvPr/>
        </p:nvSpPr>
        <p:spPr bwMode="auto">
          <a:xfrm>
            <a:off x="494710" y="923797"/>
            <a:ext cx="11185031" cy="504607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endParaRPr lang="en-US" sz="1600" i="1" dirty="0">
              <a:solidFill>
                <a:srgbClr val="000000"/>
              </a:solidFill>
              <a:latin typeface="Calibri" panose="020F0502020204030204" pitchFamily="34" charset="0"/>
              <a:ea typeface="+mn-ea"/>
              <a:cs typeface="Calibri" panose="020F0502020204030204" pitchFamily="34" charset="0"/>
            </a:endParaRPr>
          </a:p>
          <a:p>
            <a:r>
              <a:rPr lang="en-US" sz="1600" b="1" u="sng" dirty="0">
                <a:solidFill>
                  <a:srgbClr val="000000"/>
                </a:solidFill>
                <a:latin typeface="ShellMedium" panose="00000600000000000000" pitchFamily="50" charset="0"/>
                <a:ea typeface="+mn-ea"/>
                <a:cs typeface="Calibri" panose="020F0502020204030204" pitchFamily="34" charset="0"/>
              </a:rPr>
              <a:t>CDM:</a:t>
            </a:r>
            <a:r>
              <a:rPr lang="en-US" sz="1600" i="1" dirty="0">
                <a:solidFill>
                  <a:srgbClr val="000000"/>
                </a:solidFill>
                <a:latin typeface="Calibri" panose="020F0502020204030204" pitchFamily="34" charset="0"/>
                <a:ea typeface="+mn-ea"/>
                <a:cs typeface="Calibri" panose="020F0502020204030204" pitchFamily="34" charset="0"/>
              </a:rPr>
              <a:t> </a:t>
            </a:r>
          </a:p>
          <a:p>
            <a:r>
              <a:rPr lang="en-US" sz="1800" b="1" dirty="0">
                <a:solidFill>
                  <a:srgbClr val="000000"/>
                </a:solidFill>
                <a:latin typeface="Calibri" panose="020F0502020204030204" pitchFamily="34" charset="0"/>
                <a:ea typeface="+mn-ea"/>
                <a:cs typeface="Calibri" panose="020F0502020204030204" pitchFamily="34" charset="0"/>
              </a:rPr>
              <a:t>Roadmap</a:t>
            </a:r>
            <a:r>
              <a:rPr lang="en-US" sz="1600" b="1" dirty="0">
                <a:solidFill>
                  <a:srgbClr val="000000"/>
                </a:solidFill>
                <a:latin typeface="ShellMedium" panose="00000600000000000000" pitchFamily="50" charset="0"/>
                <a:ea typeface="+mn-ea"/>
                <a:cs typeface="Calibri" panose="020F0502020204030204" pitchFamily="34" charset="0"/>
              </a:rPr>
              <a:t>: </a:t>
            </a:r>
            <a:r>
              <a:rPr lang="en-US" sz="1700" dirty="0">
                <a:solidFill>
                  <a:srgbClr val="000000"/>
                </a:solidFill>
                <a:latin typeface="Calibri" panose="020F0502020204030204" pitchFamily="34" charset="0"/>
                <a:ea typeface="+mn-ea"/>
                <a:cs typeface="Calibri" panose="020F0502020204030204" pitchFamily="34" charset="0"/>
                <a:hlinkClick r:id="rId3">
                  <a:extLst>
                    <a:ext uri="{A12FA001-AC4F-418D-AE19-62706E023703}">
                      <ahyp:hlinkClr xmlns:ahyp="http://schemas.microsoft.com/office/drawing/2018/hyperlinkcolor" val="tx"/>
                    </a:ext>
                  </a:extLst>
                </a:hlinkClick>
              </a:rPr>
              <a:t>CDM Product Roadmap of Epics #1, #2 and #3</a:t>
            </a:r>
            <a:endParaRPr lang="en-US" sz="1700" dirty="0">
              <a:solidFill>
                <a:srgbClr val="000000"/>
              </a:solidFill>
              <a:latin typeface="Calibri" panose="020F0502020204030204" pitchFamily="34" charset="0"/>
              <a:ea typeface="+mn-ea"/>
              <a:cs typeface="Calibri" panose="020F0502020204030204" pitchFamily="34" charset="0"/>
            </a:endParaRPr>
          </a:p>
          <a:p>
            <a:r>
              <a:rPr lang="en-GB" sz="1700" b="1" dirty="0">
                <a:solidFill>
                  <a:srgbClr val="000000"/>
                </a:solidFill>
                <a:latin typeface="Calibri" panose="020F0502020204030204" pitchFamily="34" charset="0"/>
                <a:ea typeface="+mn-ea"/>
                <a:cs typeface="Calibri" panose="020F0502020204030204" pitchFamily="34" charset="0"/>
              </a:rPr>
              <a:t>POC/MVP feature list and in scope: </a:t>
            </a:r>
            <a:r>
              <a:rPr lang="en-GB" sz="1700" dirty="0">
                <a:solidFill>
                  <a:srgbClr val="000000"/>
                </a:solidFill>
                <a:latin typeface="Calibri" panose="020F0502020204030204" pitchFamily="34" charset="0"/>
                <a:ea typeface="+mn-ea"/>
                <a:cs typeface="Calibri" panose="020F0502020204030204" pitchFamily="34" charset="0"/>
                <a:hlinkClick r:id="rId4">
                  <a:extLst>
                    <a:ext uri="{A12FA001-AC4F-418D-AE19-62706E023703}">
                      <ahyp:hlinkClr xmlns:ahyp="http://schemas.microsoft.com/office/drawing/2018/hyperlinkcolor" val="tx"/>
                    </a:ext>
                  </a:extLst>
                </a:hlinkClick>
              </a:rPr>
              <a:t>ADO Link    </a:t>
            </a:r>
            <a:endParaRPr lang="en-GB" sz="1700" dirty="0">
              <a:solidFill>
                <a:srgbClr val="000000"/>
              </a:solidFill>
              <a:latin typeface="Calibri" panose="020F0502020204030204" pitchFamily="34" charset="0"/>
              <a:ea typeface="+mn-ea"/>
              <a:cs typeface="Calibri" panose="020F0502020204030204" pitchFamily="34" charset="0"/>
            </a:endParaRPr>
          </a:p>
          <a:p>
            <a:r>
              <a:rPr lang="en-GB" sz="1700" dirty="0">
                <a:solidFill>
                  <a:srgbClr val="000000"/>
                </a:solidFill>
                <a:latin typeface="Calibri" panose="020F0502020204030204" pitchFamily="34" charset="0"/>
                <a:ea typeface="+mn-ea"/>
                <a:cs typeface="Calibri" panose="020F0502020204030204" pitchFamily="34" charset="0"/>
              </a:rPr>
              <a:t>Sprint backlog items and scope is may get expanded based on user’s feedback.</a:t>
            </a:r>
          </a:p>
          <a:p>
            <a:endParaRPr lang="en-US" sz="1600" dirty="0">
              <a:solidFill>
                <a:srgbClr val="000000"/>
              </a:solidFill>
              <a:latin typeface="Calibri" panose="020F0502020204030204" pitchFamily="34" charset="0"/>
              <a:cs typeface="Calibri" panose="020F0502020204030204" pitchFamily="34" charset="0"/>
            </a:endParaRPr>
          </a:p>
          <a:p>
            <a:r>
              <a:rPr lang="en-US" sz="1800" b="1" dirty="0">
                <a:solidFill>
                  <a:srgbClr val="000000"/>
                </a:solidFill>
                <a:latin typeface="Calibri" panose="020F0502020204030204" pitchFamily="34" charset="0"/>
                <a:ea typeface="+mn-ea"/>
                <a:cs typeface="Calibri" panose="020F0502020204030204" pitchFamily="34" charset="0"/>
              </a:rPr>
              <a:t>Out of scope: </a:t>
            </a:r>
          </a:p>
          <a:p>
            <a:r>
              <a:rPr lang="en-US" sz="1700" dirty="0">
                <a:solidFill>
                  <a:srgbClr val="000000"/>
                </a:solidFill>
                <a:latin typeface="Calibri" panose="020F0502020204030204" pitchFamily="34" charset="0"/>
                <a:ea typeface="+mn-ea"/>
                <a:cs typeface="Calibri" panose="020F0502020204030204" pitchFamily="34" charset="0"/>
              </a:rPr>
              <a:t>1. </a:t>
            </a:r>
            <a:r>
              <a:rPr lang="en-US" sz="1700" dirty="0" err="1">
                <a:solidFill>
                  <a:srgbClr val="000000"/>
                </a:solidFill>
                <a:latin typeface="Calibri" panose="020F0502020204030204" pitchFamily="34" charset="0"/>
                <a:ea typeface="+mn-ea"/>
                <a:cs typeface="Calibri" panose="020F0502020204030204" pitchFamily="34" charset="0"/>
              </a:rPr>
              <a:t>Endur</a:t>
            </a:r>
            <a:r>
              <a:rPr lang="en-US" sz="1700" dirty="0">
                <a:solidFill>
                  <a:srgbClr val="000000"/>
                </a:solidFill>
                <a:latin typeface="Calibri" panose="020F0502020204030204" pitchFamily="34" charset="0"/>
                <a:ea typeface="+mn-ea"/>
                <a:cs typeface="Calibri" panose="020F0502020204030204" pitchFamily="34" charset="0"/>
              </a:rPr>
              <a:t> /Other Source data validations</a:t>
            </a:r>
          </a:p>
          <a:p>
            <a:r>
              <a:rPr lang="en-US" sz="1700" dirty="0">
                <a:solidFill>
                  <a:srgbClr val="000000"/>
                </a:solidFill>
                <a:latin typeface="Calibri" panose="020F0502020204030204" pitchFamily="34" charset="0"/>
                <a:ea typeface="+mn-ea"/>
                <a:cs typeface="Calibri" panose="020F0502020204030204" pitchFamily="34" charset="0"/>
              </a:rPr>
              <a:t>2. 3D tool</a:t>
            </a:r>
          </a:p>
          <a:p>
            <a:endParaRPr lang="en-US" sz="1600" b="1" dirty="0">
              <a:solidFill>
                <a:srgbClr val="000000"/>
              </a:solidFill>
              <a:latin typeface="ShellMedium" panose="00000600000000000000" pitchFamily="50" charset="0"/>
              <a:ea typeface="+mn-ea"/>
              <a:cs typeface="Calibri" panose="020F0502020204030204" pitchFamily="34" charset="0"/>
            </a:endParaRPr>
          </a:p>
          <a:p>
            <a:r>
              <a:rPr lang="en-US" sz="1600" b="1" u="sng" dirty="0">
                <a:solidFill>
                  <a:srgbClr val="000000"/>
                </a:solidFill>
                <a:latin typeface="ShellMedium" panose="00000600000000000000" pitchFamily="50" charset="0"/>
                <a:ea typeface="+mn-ea"/>
                <a:cs typeface="Calibri" panose="020F0502020204030204" pitchFamily="34" charset="0"/>
              </a:rPr>
              <a:t>Scheduling:</a:t>
            </a:r>
            <a:r>
              <a:rPr lang="en-US" sz="1600" i="1" dirty="0">
                <a:solidFill>
                  <a:srgbClr val="000000"/>
                </a:solidFill>
                <a:latin typeface="Calibri" panose="020F0502020204030204" pitchFamily="34" charset="0"/>
                <a:ea typeface="+mn-ea"/>
                <a:cs typeface="Calibri" panose="020F0502020204030204" pitchFamily="34" charset="0"/>
              </a:rPr>
              <a:t> </a:t>
            </a:r>
          </a:p>
          <a:p>
            <a:r>
              <a:rPr lang="en-US" sz="1800" b="1" dirty="0">
                <a:solidFill>
                  <a:srgbClr val="000000"/>
                </a:solidFill>
                <a:latin typeface="Calibri" panose="020F0502020204030204" pitchFamily="34" charset="0"/>
                <a:ea typeface="+mn-ea"/>
                <a:cs typeface="Calibri" panose="020F0502020204030204" pitchFamily="34" charset="0"/>
              </a:rPr>
              <a:t>Roadmap</a:t>
            </a:r>
            <a:r>
              <a:rPr lang="en-US" sz="1600" b="1" dirty="0">
                <a:solidFill>
                  <a:srgbClr val="000000"/>
                </a:solidFill>
                <a:latin typeface="ShellMedium" panose="00000600000000000000" pitchFamily="50" charset="0"/>
                <a:ea typeface="+mn-ea"/>
                <a:cs typeface="Calibri" panose="020F0502020204030204" pitchFamily="34" charset="0"/>
              </a:rPr>
              <a:t>: </a:t>
            </a:r>
            <a:r>
              <a:rPr lang="en-US" sz="1700" dirty="0">
                <a:solidFill>
                  <a:srgbClr val="000000"/>
                </a:solidFill>
                <a:latin typeface="Calibri" panose="020F0502020204030204" pitchFamily="34" charset="0"/>
                <a:ea typeface="+mn-ea"/>
                <a:cs typeface="Calibri" panose="020F0502020204030204" pitchFamily="34" charset="0"/>
                <a:hlinkClick r:id="rId5">
                  <a:extLst>
                    <a:ext uri="{A12FA001-AC4F-418D-AE19-62706E023703}">
                      <ahyp:hlinkClr xmlns:ahyp="http://schemas.microsoft.com/office/drawing/2018/hyperlinkcolor" val="tx"/>
                    </a:ext>
                  </a:extLst>
                </a:hlinkClick>
              </a:rPr>
              <a:t>Scheduling Product Roadmap of all planned Epics</a:t>
            </a:r>
            <a:endParaRPr lang="en-US" sz="1700" dirty="0">
              <a:solidFill>
                <a:srgbClr val="000000"/>
              </a:solidFill>
              <a:latin typeface="Calibri" panose="020F0502020204030204" pitchFamily="34" charset="0"/>
              <a:ea typeface="+mn-ea"/>
              <a:cs typeface="Calibri" panose="020F0502020204030204" pitchFamily="34" charset="0"/>
            </a:endParaRPr>
          </a:p>
          <a:p>
            <a:r>
              <a:rPr lang="en-GB" sz="1700" b="1" dirty="0">
                <a:solidFill>
                  <a:srgbClr val="000000"/>
                </a:solidFill>
                <a:latin typeface="Calibri" panose="020F0502020204030204" pitchFamily="34" charset="0"/>
                <a:ea typeface="+mn-ea"/>
                <a:cs typeface="Calibri" panose="020F0502020204030204" pitchFamily="34" charset="0"/>
              </a:rPr>
              <a:t>POC/MVP feature list and in scope</a:t>
            </a:r>
            <a:r>
              <a:rPr lang="en-GB" sz="1600" b="1" dirty="0">
                <a:solidFill>
                  <a:srgbClr val="000000"/>
                </a:solidFill>
                <a:latin typeface="ShellMedium" panose="00000600000000000000" pitchFamily="50" charset="0"/>
                <a:ea typeface="+mn-ea"/>
                <a:cs typeface="Calibri" panose="020F0502020204030204" pitchFamily="34" charset="0"/>
              </a:rPr>
              <a:t>: </a:t>
            </a:r>
            <a:r>
              <a:rPr lang="en-GB" sz="1700" dirty="0">
                <a:solidFill>
                  <a:srgbClr val="000000"/>
                </a:solidFill>
                <a:latin typeface="Calibri" panose="020F0502020204030204" pitchFamily="34" charset="0"/>
                <a:ea typeface="+mn-ea"/>
                <a:cs typeface="Calibri" panose="020F0502020204030204" pitchFamily="34" charset="0"/>
                <a:hlinkClick r:id="rId6"/>
              </a:rPr>
              <a:t>ADO Link</a:t>
            </a:r>
            <a:endParaRPr lang="en-US" sz="1700" dirty="0">
              <a:solidFill>
                <a:srgbClr val="000000"/>
              </a:solidFill>
              <a:latin typeface="Calibri" panose="020F0502020204030204" pitchFamily="34" charset="0"/>
              <a:ea typeface="+mn-ea"/>
              <a:cs typeface="Calibri" panose="020F0502020204030204" pitchFamily="34" charset="0"/>
            </a:endParaRPr>
          </a:p>
          <a:p>
            <a:r>
              <a:rPr lang="en-GB" sz="1700" dirty="0">
                <a:solidFill>
                  <a:srgbClr val="000000"/>
                </a:solidFill>
                <a:latin typeface="Calibri" panose="020F0502020204030204" pitchFamily="34" charset="0"/>
                <a:ea typeface="+mn-ea"/>
                <a:cs typeface="Calibri" panose="020F0502020204030204" pitchFamily="34" charset="0"/>
              </a:rPr>
              <a:t>Sprint backlog items and scope is may get expanded based on user’s feedback.</a:t>
            </a:r>
          </a:p>
          <a:p>
            <a:endParaRPr lang="en-US" sz="1600" dirty="0">
              <a:solidFill>
                <a:srgbClr val="000000"/>
              </a:solidFill>
              <a:latin typeface="Calibri" panose="020F0502020204030204" pitchFamily="34" charset="0"/>
              <a:cs typeface="Calibri" panose="020F0502020204030204" pitchFamily="34" charset="0"/>
            </a:endParaRPr>
          </a:p>
          <a:p>
            <a:r>
              <a:rPr lang="en-US" sz="1600" b="1" dirty="0">
                <a:solidFill>
                  <a:srgbClr val="000000"/>
                </a:solidFill>
                <a:latin typeface="ShellMedium" panose="00000600000000000000" pitchFamily="50" charset="0"/>
                <a:ea typeface="+mn-ea"/>
                <a:cs typeface="Calibri" panose="020F0502020204030204" pitchFamily="34" charset="0"/>
              </a:rPr>
              <a:t>Out of scope: </a:t>
            </a:r>
          </a:p>
          <a:p>
            <a:r>
              <a:rPr lang="en-US" sz="1600" dirty="0">
                <a:solidFill>
                  <a:srgbClr val="000000"/>
                </a:solidFill>
                <a:latin typeface="Calibri" panose="020F0502020204030204" pitchFamily="34" charset="0"/>
                <a:cs typeface="Calibri" panose="020F0502020204030204" pitchFamily="34" charset="0"/>
              </a:rPr>
              <a:t>1. </a:t>
            </a:r>
            <a:r>
              <a:rPr lang="en-US" sz="1600" dirty="0" err="1">
                <a:solidFill>
                  <a:srgbClr val="000000"/>
                </a:solidFill>
                <a:latin typeface="Calibri" panose="020F0502020204030204" pitchFamily="34" charset="0"/>
                <a:cs typeface="Calibri" panose="020F0502020204030204" pitchFamily="34" charset="0"/>
              </a:rPr>
              <a:t>Endur</a:t>
            </a:r>
            <a:r>
              <a:rPr lang="en-US" sz="1600" dirty="0">
                <a:solidFill>
                  <a:srgbClr val="000000"/>
                </a:solidFill>
                <a:latin typeface="Calibri" panose="020F0502020204030204" pitchFamily="34" charset="0"/>
                <a:cs typeface="Calibri" panose="020F0502020204030204" pitchFamily="34" charset="0"/>
              </a:rPr>
              <a:t> /Other Source data validations</a:t>
            </a:r>
          </a:p>
          <a:p>
            <a:r>
              <a:rPr lang="en-US" sz="1600" dirty="0">
                <a:solidFill>
                  <a:srgbClr val="000000"/>
                </a:solidFill>
                <a:latin typeface="Calibri" panose="020F0502020204030204" pitchFamily="34" charset="0"/>
                <a:cs typeface="Calibri" panose="020F0502020204030204" pitchFamily="34" charset="0"/>
              </a:rPr>
              <a:t>2. 3D tool</a:t>
            </a:r>
          </a:p>
          <a:p>
            <a:endParaRPr lang="en-US" sz="1600" dirty="0">
              <a:solidFill>
                <a:srgbClr val="000000"/>
              </a:solidFill>
              <a:latin typeface="Calibri" panose="020F0502020204030204" pitchFamily="34" charset="0"/>
              <a:cs typeface="Calibri" panose="020F0502020204030204" pitchFamily="34" charset="0"/>
            </a:endParaRPr>
          </a:p>
          <a:p>
            <a:endParaRPr lang="en-US" sz="1600" b="1" u="sng" dirty="0">
              <a:solidFill>
                <a:srgbClr val="000000"/>
              </a:solidFill>
              <a:latin typeface="ShellMedium" panose="00000600000000000000" pitchFamily="50" charset="0"/>
              <a:ea typeface="+mn-ea"/>
              <a:cs typeface="Calibri" panose="020F0502020204030204" pitchFamily="34" charset="0"/>
            </a:endParaRPr>
          </a:p>
          <a:p>
            <a:endParaRPr lang="en-US" sz="1600" b="1" u="sng" dirty="0">
              <a:solidFill>
                <a:srgbClr val="000000"/>
              </a:solidFill>
              <a:latin typeface="ShellMedium" panose="00000600000000000000" pitchFamily="50" charset="0"/>
              <a:ea typeface="+mn-ea"/>
              <a:cs typeface="Calibri" panose="020F0502020204030204" pitchFamily="34" charset="0"/>
            </a:endParaRPr>
          </a:p>
        </p:txBody>
      </p:sp>
    </p:spTree>
    <p:extLst>
      <p:ext uri="{BB962C8B-B14F-4D97-AF65-F5344CB8AC3E}">
        <p14:creationId xmlns:p14="http://schemas.microsoft.com/office/powerpoint/2010/main" val="26116136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510381" y="94293"/>
            <a:ext cx="11171238" cy="442232"/>
          </a:xfrm>
        </p:spPr>
        <p:txBody>
          <a:bodyPr/>
          <a:lstStyle/>
          <a:p>
            <a:r>
              <a:rPr lang="en-US" sz="2000" dirty="0">
                <a:solidFill>
                  <a:srgbClr val="000000"/>
                </a:solidFill>
                <a:latin typeface="ShellBold" panose="00000800000000000000" pitchFamily="50" charset="0"/>
              </a:rPr>
              <a:t>Test Estimations for CDM and Scheduling for MVP/Epic or every Release</a:t>
            </a:r>
          </a:p>
        </p:txBody>
      </p:sp>
      <p:graphicFrame>
        <p:nvGraphicFramePr>
          <p:cNvPr id="3" name="Table 2">
            <a:extLst>
              <a:ext uri="{FF2B5EF4-FFF2-40B4-BE49-F238E27FC236}">
                <a16:creationId xmlns:a16="http://schemas.microsoft.com/office/drawing/2014/main" id="{6415BAA8-D354-48AC-85F3-DFA37D30AB1B}"/>
              </a:ext>
            </a:extLst>
          </p:cNvPr>
          <p:cNvGraphicFramePr>
            <a:graphicFrameLocks noGrp="1"/>
          </p:cNvGraphicFramePr>
          <p:nvPr>
            <p:extLst>
              <p:ext uri="{D42A27DB-BD31-4B8C-83A1-F6EECF244321}">
                <p14:modId xmlns:p14="http://schemas.microsoft.com/office/powerpoint/2010/main" val="252464800"/>
              </p:ext>
            </p:extLst>
          </p:nvPr>
        </p:nvGraphicFramePr>
        <p:xfrm>
          <a:off x="510381" y="737364"/>
          <a:ext cx="11171236" cy="4318109"/>
        </p:xfrm>
        <a:graphic>
          <a:graphicData uri="http://schemas.openxmlformats.org/drawingml/2006/table">
            <a:tbl>
              <a:tblPr firstRow="1"/>
              <a:tblGrid>
                <a:gridCol w="5317161">
                  <a:extLst>
                    <a:ext uri="{9D8B030D-6E8A-4147-A177-3AD203B41FA5}">
                      <a16:colId xmlns:a16="http://schemas.microsoft.com/office/drawing/2014/main" val="1633359876"/>
                    </a:ext>
                  </a:extLst>
                </a:gridCol>
                <a:gridCol w="2892398">
                  <a:extLst>
                    <a:ext uri="{9D8B030D-6E8A-4147-A177-3AD203B41FA5}">
                      <a16:colId xmlns:a16="http://schemas.microsoft.com/office/drawing/2014/main" val="701600064"/>
                    </a:ext>
                  </a:extLst>
                </a:gridCol>
                <a:gridCol w="2961677">
                  <a:extLst>
                    <a:ext uri="{9D8B030D-6E8A-4147-A177-3AD203B41FA5}">
                      <a16:colId xmlns:a16="http://schemas.microsoft.com/office/drawing/2014/main" val="2468508924"/>
                    </a:ext>
                  </a:extLst>
                </a:gridCol>
              </a:tblGrid>
              <a:tr h="344072">
                <a:tc>
                  <a:txBody>
                    <a:bodyPr/>
                    <a:lstStyle/>
                    <a:p>
                      <a:pPr algn="ctr" rtl="0" fontAlgn="ctr"/>
                      <a:r>
                        <a:rPr lang="en-US" sz="1700" b="1" kern="1200" cap="none" baseline="0" dirty="0">
                          <a:solidFill>
                            <a:srgbClr val="000000"/>
                          </a:solidFill>
                          <a:latin typeface="Calibri" panose="020F0502020204030204" pitchFamily="34" charset="0"/>
                          <a:ea typeface="+mn-ea"/>
                          <a:cs typeface="Calibri" panose="020F0502020204030204" pitchFamily="34" charset="0"/>
                        </a:rPr>
                        <a:t>Key Activities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algn="ctr" rtl="0" fontAlgn="b"/>
                      <a:r>
                        <a:rPr lang="en-US" sz="1700" b="1" kern="1200" cap="none" baseline="0" dirty="0">
                          <a:solidFill>
                            <a:srgbClr val="000000"/>
                          </a:solidFill>
                          <a:latin typeface="Calibri" panose="020F0502020204030204" pitchFamily="34" charset="0"/>
                          <a:ea typeface="+mn-ea"/>
                          <a:cs typeface="Calibri" panose="020F0502020204030204" pitchFamily="34" charset="0"/>
                        </a:rPr>
                        <a:t>Planned Effort (in Weeks)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algn="ctr" rtl="0" fontAlgn="b"/>
                      <a:r>
                        <a:rPr lang="en-US" sz="1700" b="1" kern="1200" cap="none" baseline="0" dirty="0">
                          <a:solidFill>
                            <a:srgbClr val="000000"/>
                          </a:solidFill>
                          <a:latin typeface="Calibri" panose="020F0502020204030204" pitchFamily="34" charset="0"/>
                          <a:ea typeface="+mn-ea"/>
                          <a:cs typeface="Calibri" panose="020F0502020204030204" pitchFamily="34" charset="0"/>
                        </a:rPr>
                        <a:t>Remarks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572394295"/>
                  </a:ext>
                </a:extLst>
              </a:tr>
              <a:tr h="444427">
                <a:tc>
                  <a:txBody>
                    <a:bodyPr/>
                    <a:lstStyle/>
                    <a:p>
                      <a:pPr algn="ctr" rtl="0" fontAlgn="b"/>
                      <a:r>
                        <a:rPr lang="en-US" sz="1600" b="0" kern="1200" cap="none" baseline="0" noProof="0" dirty="0">
                          <a:solidFill>
                            <a:srgbClr val="000000"/>
                          </a:solidFill>
                          <a:latin typeface="Calibri" panose="020F0502020204030204" pitchFamily="34" charset="0"/>
                          <a:ea typeface="+mn-ea"/>
                          <a:cs typeface="Calibri" panose="020F0502020204030204" pitchFamily="34" charset="0"/>
                        </a:rPr>
                        <a:t>REQ GATHERING, ANALYSIS &amp; CLARIFICATIONS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0" kern="1200" cap="none" baseline="0" dirty="0">
                          <a:solidFill>
                            <a:srgbClr val="000000"/>
                          </a:solidFill>
                          <a:latin typeface="Calibri" panose="020F0502020204030204" pitchFamily="34" charset="0"/>
                          <a:ea typeface="+mn-ea"/>
                          <a:cs typeface="Calibri" panose="020F0502020204030204" pitchFamily="34" charset="0"/>
                        </a:rPr>
                        <a:t>2 weeks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100" b="0" i="0" u="none" strike="noStrike" dirty="0">
                        <a:solidFill>
                          <a:srgbClr val="404040"/>
                        </a:solidFill>
                        <a:effectLst/>
                        <a:latin typeface="Calibri" panose="020F0502020204030204" pitchFamily="34" charset="0"/>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22348040"/>
                  </a:ext>
                </a:extLst>
              </a:tr>
              <a:tr h="51897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STRATEGY &amp; PLANNING</a:t>
                      </a:r>
                    </a:p>
                    <a:p>
                      <a:pPr algn="ctr" rtl="0" fontAlgn="b"/>
                      <a:r>
                        <a:rPr lang="en-US" sz="1600" b="0" kern="1200" cap="none" baseline="0" dirty="0">
                          <a:solidFill>
                            <a:srgbClr val="000000"/>
                          </a:solidFill>
                          <a:latin typeface="Calibri" panose="020F0502020204030204" pitchFamily="34" charset="0"/>
                          <a:ea typeface="+mn-ea"/>
                          <a:cs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1 week</a:t>
                      </a:r>
                    </a:p>
                    <a:p>
                      <a:pPr algn="ctr" fontAlgn="ctr"/>
                      <a:endParaRPr lang="en-US" sz="1600" b="0" kern="1200" cap="none" baseline="0" dirty="0">
                        <a:solidFill>
                          <a:srgbClr val="000000"/>
                        </a:solidFill>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600" b="0" kern="1200" cap="none" baseline="0" dirty="0">
                        <a:solidFill>
                          <a:schemeClr val="tx1"/>
                        </a:solidFill>
                        <a:latin typeface="Calibri" panose="020F0502020204030204" pitchFamily="34" charset="0"/>
                        <a:ea typeface="+mn-ea"/>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63466091"/>
                  </a:ext>
                </a:extLst>
              </a:tr>
              <a:tr h="344072">
                <a:tc>
                  <a:txBody>
                    <a:bodyPr/>
                    <a:lstStyle/>
                    <a:p>
                      <a:pPr algn="ctr" rtl="0" fontAlgn="b"/>
                      <a:r>
                        <a:rPr lang="en-US" sz="1600" b="0" kern="1200" cap="none" baseline="0" dirty="0">
                          <a:solidFill>
                            <a:srgbClr val="000000"/>
                          </a:solidFill>
                          <a:latin typeface="Calibri" panose="020F0502020204030204" pitchFamily="34" charset="0"/>
                          <a:ea typeface="+mn-ea"/>
                          <a:cs typeface="Calibri" panose="020F0502020204030204" pitchFamily="34" charset="0"/>
                        </a:rPr>
                        <a:t>TEST SCENARIOS &amp; TEST CASE DESIGN - SIT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2 weeks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600" b="0" kern="1200" cap="none" baseline="0" dirty="0">
                        <a:solidFill>
                          <a:schemeClr val="tx1"/>
                        </a:solidFill>
                        <a:latin typeface="Calibri" panose="020F0502020204030204" pitchFamily="34" charset="0"/>
                        <a:ea typeface="+mn-ea"/>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45785465"/>
                  </a:ext>
                </a:extLst>
              </a:tr>
              <a:tr h="444427">
                <a:tc>
                  <a:txBody>
                    <a:bodyPr/>
                    <a:lstStyle/>
                    <a:p>
                      <a:pPr algn="ctr" rtl="0" fontAlgn="b"/>
                      <a:r>
                        <a:rPr lang="en-US" sz="1600" b="0" kern="1200" cap="none" baseline="0" dirty="0">
                          <a:solidFill>
                            <a:srgbClr val="000000"/>
                          </a:solidFill>
                          <a:latin typeface="Calibri" panose="020F0502020204030204" pitchFamily="34" charset="0"/>
                          <a:ea typeface="+mn-ea"/>
                          <a:cs typeface="Calibri" panose="020F0502020204030204" pitchFamily="34" charset="0"/>
                        </a:rPr>
                        <a:t> TEST CASE – REVIEW, UPDATE  AND APPROVAL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1 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600" b="0" kern="1200" cap="none" baseline="0" dirty="0">
                        <a:solidFill>
                          <a:schemeClr val="tx1"/>
                        </a:solidFill>
                        <a:latin typeface="Calibri" panose="020F0502020204030204" pitchFamily="34" charset="0"/>
                        <a:ea typeface="+mn-ea"/>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23131080"/>
                  </a:ext>
                </a:extLst>
              </a:tr>
              <a:tr h="444427">
                <a:tc>
                  <a:txBody>
                    <a:bodyPr/>
                    <a:lstStyle/>
                    <a:p>
                      <a:pPr algn="ctr" rtl="0" fontAlgn="b"/>
                      <a:r>
                        <a:rPr lang="en-US" sz="1600" b="0" kern="1200" cap="none" baseline="0" dirty="0">
                          <a:solidFill>
                            <a:srgbClr val="000000"/>
                          </a:solidFill>
                          <a:latin typeface="Calibri" panose="020F0502020204030204" pitchFamily="34" charset="0"/>
                          <a:ea typeface="+mn-ea"/>
                          <a:cs typeface="Calibri" panose="020F0502020204030204" pitchFamily="34" charset="0"/>
                        </a:rPr>
                        <a:t>TEST EXECUTION - MANUAL/AUTOMATION(SIT &amp;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3 weeks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600" b="0" kern="1200" cap="none" baseline="0" dirty="0">
                        <a:solidFill>
                          <a:schemeClr val="tx1"/>
                        </a:solidFill>
                        <a:latin typeface="Calibri" panose="020F0502020204030204" pitchFamily="34" charset="0"/>
                        <a:ea typeface="+mn-ea"/>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98012708"/>
                  </a:ext>
                </a:extLst>
              </a:tr>
              <a:tr h="444427">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USER ACCEPTANCE TESTING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0" kern="1200" cap="none" baseline="0" dirty="0">
                          <a:solidFill>
                            <a:srgbClr val="000000"/>
                          </a:solidFill>
                          <a:latin typeface="Calibri" panose="020F0502020204030204" pitchFamily="34" charset="0"/>
                          <a:ea typeface="+mn-ea"/>
                          <a:cs typeface="Calibri" panose="020F0502020204030204" pitchFamily="34" charset="0"/>
                        </a:rPr>
                        <a:t>2 weeks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600" b="0" kern="1200" cap="none" baseline="0" dirty="0">
                        <a:solidFill>
                          <a:schemeClr val="tx1"/>
                        </a:solidFill>
                        <a:latin typeface="Calibri" panose="020F0502020204030204" pitchFamily="34" charset="0"/>
                        <a:ea typeface="+mn-ea"/>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20866394"/>
                  </a:ext>
                </a:extLst>
              </a:tr>
              <a:tr h="444427">
                <a:tc>
                  <a:txBody>
                    <a:bodyPr/>
                    <a:lstStyle/>
                    <a:p>
                      <a:pPr algn="ctr" rtl="0" fontAlgn="b"/>
                      <a:r>
                        <a:rPr lang="en-US" sz="1600" b="0" kern="1200" cap="none" baseline="0" dirty="0">
                          <a:solidFill>
                            <a:srgbClr val="000000"/>
                          </a:solidFill>
                          <a:latin typeface="Calibri" panose="020F0502020204030204" pitchFamily="34" charset="0"/>
                          <a:ea typeface="+mn-ea"/>
                          <a:cs typeface="Calibri" panose="020F0502020204030204" pitchFamily="34" charset="0"/>
                        </a:rPr>
                        <a:t> TEST CLOSURE REPORT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0" kern="1200" cap="none" baseline="0" dirty="0">
                          <a:solidFill>
                            <a:srgbClr val="000000"/>
                          </a:solidFill>
                          <a:latin typeface="Calibri" panose="020F0502020204030204" pitchFamily="34" charset="0"/>
                          <a:ea typeface="+mn-ea"/>
                          <a:cs typeface="Calibri" panose="020F0502020204030204" pitchFamily="34" charset="0"/>
                        </a:rPr>
                        <a:t>0.5 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600" b="0" kern="1200" cap="none" baseline="0" dirty="0">
                        <a:solidFill>
                          <a:schemeClr val="tx1"/>
                        </a:solidFill>
                        <a:latin typeface="Calibri" panose="020F0502020204030204" pitchFamily="34" charset="0"/>
                        <a:ea typeface="+mn-ea"/>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89423150"/>
                  </a:ext>
                </a:extLst>
              </a:tr>
              <a:tr h="444427">
                <a:tc>
                  <a:txBody>
                    <a:bodyPr/>
                    <a:lstStyle/>
                    <a:p>
                      <a:pPr algn="ctr" rtl="0" fontAlgn="b"/>
                      <a:r>
                        <a:rPr lang="en-US" sz="1600" b="0" kern="1200" cap="none" baseline="0" dirty="0">
                          <a:solidFill>
                            <a:srgbClr val="000000"/>
                          </a:solidFill>
                          <a:latin typeface="Calibri" panose="020F0502020204030204" pitchFamily="34" charset="0"/>
                          <a:ea typeface="+mn-ea"/>
                          <a:cs typeface="Calibri" panose="020F0502020204030204" pitchFamily="34" charset="0"/>
                        </a:rPr>
                        <a:t> TEST CLOSURE – REVIEW &amp; APPROVALS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0" kern="1200" cap="none" baseline="0" dirty="0">
                          <a:solidFill>
                            <a:srgbClr val="000000"/>
                          </a:solidFill>
                          <a:latin typeface="Calibri" panose="020F0502020204030204" pitchFamily="34" charset="0"/>
                          <a:ea typeface="+mn-ea"/>
                          <a:cs typeface="Calibri" panose="020F0502020204030204" pitchFamily="34" charset="0"/>
                        </a:rPr>
                        <a:t>0.5 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600" b="0" kern="1200" cap="none" baseline="0" dirty="0">
                        <a:solidFill>
                          <a:schemeClr val="tx1"/>
                        </a:solidFill>
                        <a:latin typeface="Calibri" panose="020F0502020204030204" pitchFamily="34" charset="0"/>
                        <a:ea typeface="+mn-ea"/>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67298014"/>
                  </a:ext>
                </a:extLst>
              </a:tr>
              <a:tr h="444427">
                <a:tc>
                  <a:txBody>
                    <a:bodyPr/>
                    <a:lstStyle/>
                    <a:p>
                      <a:pPr algn="ctr" rtl="0" fontAlgn="b"/>
                      <a:r>
                        <a:rPr lang="en-US" sz="1600" b="0" kern="1200" cap="none" baseline="0" dirty="0">
                          <a:solidFill>
                            <a:srgbClr val="000000"/>
                          </a:solidFill>
                          <a:latin typeface="Calibri" panose="020F0502020204030204" pitchFamily="34" charset="0"/>
                          <a:ea typeface="+mn-ea"/>
                          <a:cs typeface="Calibri" panose="020F0502020204030204" pitchFamily="34" charset="0"/>
                        </a:rPr>
                        <a:t>TOTAL EFFORT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600" b="0" kern="1200" cap="none" baseline="0" dirty="0">
                          <a:solidFill>
                            <a:srgbClr val="000000"/>
                          </a:solidFill>
                          <a:latin typeface="Calibri" panose="020F0502020204030204" pitchFamily="34" charset="0"/>
                          <a:ea typeface="+mn-ea"/>
                          <a:cs typeface="Calibri" panose="020F0502020204030204" pitchFamily="34" charset="0"/>
                        </a:rPr>
                        <a:t>12 weeks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600" b="0" kern="1200" cap="none" baseline="0" dirty="0">
                        <a:solidFill>
                          <a:schemeClr val="tx1"/>
                        </a:solidFill>
                        <a:latin typeface="Calibri" panose="020F0502020204030204" pitchFamily="34" charset="0"/>
                        <a:ea typeface="+mn-ea"/>
                        <a:cs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34744408"/>
                  </a:ext>
                </a:extLst>
              </a:tr>
            </a:tbl>
          </a:graphicData>
        </a:graphic>
      </p:graphicFrame>
      <p:sp>
        <p:nvSpPr>
          <p:cNvPr id="2" name="TextBox 1">
            <a:extLst>
              <a:ext uri="{FF2B5EF4-FFF2-40B4-BE49-F238E27FC236}">
                <a16:creationId xmlns:a16="http://schemas.microsoft.com/office/drawing/2014/main" id="{ECD75942-E356-42B2-85F8-4A4D16BF5617}"/>
              </a:ext>
            </a:extLst>
          </p:cNvPr>
          <p:cNvSpPr txBox="1"/>
          <p:nvPr/>
        </p:nvSpPr>
        <p:spPr bwMode="auto">
          <a:xfrm>
            <a:off x="1931252" y="5256309"/>
            <a:ext cx="8329493" cy="100206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600" dirty="0">
                <a:solidFill>
                  <a:srgbClr val="000000"/>
                </a:solidFill>
                <a:latin typeface="Calibri" panose="020F0502020204030204" pitchFamily="34" charset="0"/>
                <a:cs typeface="Calibri" panose="020F0502020204030204" pitchFamily="34" charset="0"/>
              </a:rPr>
              <a:t>Note: 1) The above estimates are high level as per current MVP/Release requirements. There might be deviation of +/- 40% </a:t>
            </a:r>
          </a:p>
          <a:p>
            <a:pPr defTabSz="357708">
              <a:lnSpc>
                <a:spcPct val="140000"/>
              </a:lnSpc>
              <a:buClr>
                <a:schemeClr val="accent2"/>
              </a:buClr>
              <a:buSzPct val="85000"/>
            </a:pPr>
            <a:r>
              <a:rPr lang="en-US" sz="1600" dirty="0">
                <a:solidFill>
                  <a:srgbClr val="000000"/>
                </a:solidFill>
                <a:latin typeface="Calibri" panose="020F0502020204030204" pitchFamily="34" charset="0"/>
                <a:cs typeface="Calibri" panose="020F0502020204030204" pitchFamily="34" charset="0"/>
              </a:rPr>
              <a:t>2) Security, Performance and ITAS Testing effort is not included in this estimation. </a:t>
            </a:r>
          </a:p>
        </p:txBody>
      </p:sp>
    </p:spTree>
    <p:extLst>
      <p:ext uri="{BB962C8B-B14F-4D97-AF65-F5344CB8AC3E}">
        <p14:creationId xmlns:p14="http://schemas.microsoft.com/office/powerpoint/2010/main" val="60784926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525517" y="45323"/>
            <a:ext cx="9544421" cy="387814"/>
          </a:xfrm>
        </p:spPr>
        <p:txBody>
          <a:bodyPr/>
          <a:lstStyle/>
          <a:p>
            <a:r>
              <a:rPr lang="en-US" dirty="0">
                <a:latin typeface="ShellBold" panose="00000800000000000000" pitchFamily="50" charset="0"/>
              </a:rPr>
              <a:t>Entry &amp; Exit criteria of Test Phases</a:t>
            </a:r>
          </a:p>
        </p:txBody>
      </p:sp>
      <p:sp>
        <p:nvSpPr>
          <p:cNvPr id="6" name="Footer Placeholder 5"/>
          <p:cNvSpPr>
            <a:spLocks noGrp="1"/>
          </p:cNvSpPr>
          <p:nvPr>
            <p:ph type="ftr" sz="quarter" idx="3"/>
          </p:nvPr>
        </p:nvSpPr>
        <p:spPr/>
        <p:txBody>
          <a:bodyPr/>
          <a:lstStyle/>
          <a:p>
            <a:pPr>
              <a:defRPr/>
            </a:pPr>
            <a:r>
              <a:rPr lang="en-US"/>
              <a:t> </a:t>
            </a:r>
          </a:p>
        </p:txBody>
      </p:sp>
      <p:graphicFrame>
        <p:nvGraphicFramePr>
          <p:cNvPr id="3" name="Content Placeholder 2"/>
          <p:cNvGraphicFramePr>
            <a:graphicFrameLocks noGrp="1"/>
          </p:cNvGraphicFramePr>
          <p:nvPr>
            <p:ph sz="quarter" idx="11"/>
            <p:extLst>
              <p:ext uri="{D42A27DB-BD31-4B8C-83A1-F6EECF244321}">
                <p14:modId xmlns:p14="http://schemas.microsoft.com/office/powerpoint/2010/main" val="1837634975"/>
              </p:ext>
            </p:extLst>
          </p:nvPr>
        </p:nvGraphicFramePr>
        <p:xfrm>
          <a:off x="525517" y="725213"/>
          <a:ext cx="11140967" cy="5981586"/>
        </p:xfrm>
        <a:graphic>
          <a:graphicData uri="http://schemas.openxmlformats.org/drawingml/2006/table">
            <a:tbl>
              <a:tblPr firstRow="1" bandRow="1">
                <a:tableStyleId>{5C22544A-7EE6-4342-B048-85BDC9FD1C3A}</a:tableStyleId>
              </a:tblPr>
              <a:tblGrid>
                <a:gridCol w="1046079">
                  <a:extLst>
                    <a:ext uri="{9D8B030D-6E8A-4147-A177-3AD203B41FA5}">
                      <a16:colId xmlns:a16="http://schemas.microsoft.com/office/drawing/2014/main" val="2779568643"/>
                    </a:ext>
                  </a:extLst>
                </a:gridCol>
                <a:gridCol w="4232087">
                  <a:extLst>
                    <a:ext uri="{9D8B030D-6E8A-4147-A177-3AD203B41FA5}">
                      <a16:colId xmlns:a16="http://schemas.microsoft.com/office/drawing/2014/main" val="3276548719"/>
                    </a:ext>
                  </a:extLst>
                </a:gridCol>
                <a:gridCol w="4610321">
                  <a:extLst>
                    <a:ext uri="{9D8B030D-6E8A-4147-A177-3AD203B41FA5}">
                      <a16:colId xmlns:a16="http://schemas.microsoft.com/office/drawing/2014/main" val="3891104383"/>
                    </a:ext>
                  </a:extLst>
                </a:gridCol>
                <a:gridCol w="1252480">
                  <a:extLst>
                    <a:ext uri="{9D8B030D-6E8A-4147-A177-3AD203B41FA5}">
                      <a16:colId xmlns:a16="http://schemas.microsoft.com/office/drawing/2014/main" val="3410348199"/>
                    </a:ext>
                  </a:extLst>
                </a:gridCol>
              </a:tblGrid>
              <a:tr h="1143409">
                <a:tc>
                  <a:txBody>
                    <a:bodyPr/>
                    <a:lstStyle/>
                    <a:p>
                      <a:r>
                        <a:rPr lang="en-US" sz="1700" b="1" kern="1200" cap="none" baseline="0" dirty="0">
                          <a:solidFill>
                            <a:srgbClr val="000000"/>
                          </a:solidFill>
                          <a:latin typeface="Calibri" panose="020F0502020204030204" pitchFamily="34" charset="0"/>
                          <a:ea typeface="+mn-ea"/>
                          <a:cs typeface="Calibri" panose="020F0502020204030204" pitchFamily="34" charset="0"/>
                        </a:rPr>
                        <a:t>Test Phase</a:t>
                      </a:r>
                    </a:p>
                    <a:p>
                      <a:r>
                        <a:rPr lang="en-US" sz="1700" b="1" kern="1200" cap="none" baseline="0" dirty="0">
                          <a:solidFill>
                            <a:srgbClr val="000000"/>
                          </a:solidFill>
                          <a:latin typeface="Calibri" panose="020F0502020204030204" pitchFamily="34" charset="0"/>
                          <a:ea typeface="+mn-ea"/>
                          <a:cs typeface="Calibri" panose="020F0502020204030204" pitchFamily="34" charset="0"/>
                        </a:rPr>
                        <a:t>(Test Type)</a:t>
                      </a:r>
                    </a:p>
                  </a:txBody>
                  <a:tcPr>
                    <a:solidFill>
                      <a:schemeClr val="bg2"/>
                    </a:solidFill>
                  </a:tcPr>
                </a:tc>
                <a:tc>
                  <a:txBody>
                    <a:bodyPr/>
                    <a:lstStyle/>
                    <a:p>
                      <a:r>
                        <a:rPr lang="en-US" sz="1700" b="1" kern="1200" cap="none" baseline="0" dirty="0">
                          <a:solidFill>
                            <a:srgbClr val="000000"/>
                          </a:solidFill>
                          <a:latin typeface="Calibri" panose="020F0502020204030204" pitchFamily="34" charset="0"/>
                          <a:ea typeface="+mn-ea"/>
                          <a:cs typeface="Calibri" panose="020F0502020204030204" pitchFamily="34" charset="0"/>
                        </a:rPr>
                        <a:t>Entry Criteria</a:t>
                      </a:r>
                    </a:p>
                  </a:txBody>
                  <a:tcPr>
                    <a:solidFill>
                      <a:schemeClr val="bg2"/>
                    </a:solidFill>
                  </a:tcPr>
                </a:tc>
                <a:tc>
                  <a:txBody>
                    <a:bodyPr/>
                    <a:lstStyle/>
                    <a:p>
                      <a:r>
                        <a:rPr lang="en-US" sz="1700" b="1" kern="1200" cap="none" baseline="0" dirty="0">
                          <a:solidFill>
                            <a:srgbClr val="000000"/>
                          </a:solidFill>
                          <a:latin typeface="Calibri" panose="020F0502020204030204" pitchFamily="34" charset="0"/>
                          <a:ea typeface="+mn-ea"/>
                          <a:cs typeface="Calibri" panose="020F0502020204030204" pitchFamily="34" charset="0"/>
                        </a:rPr>
                        <a:t>Exit Criteria</a:t>
                      </a:r>
                    </a:p>
                  </a:txBody>
                  <a:tcPr>
                    <a:solidFill>
                      <a:schemeClr val="bg2"/>
                    </a:solidFill>
                  </a:tcPr>
                </a:tc>
                <a:tc>
                  <a:txBody>
                    <a:bodyPr/>
                    <a:lstStyle/>
                    <a:p>
                      <a:r>
                        <a:rPr lang="en-US" sz="1700" b="1" kern="1200" cap="none" baseline="0" dirty="0">
                          <a:solidFill>
                            <a:srgbClr val="000000"/>
                          </a:solidFill>
                          <a:latin typeface="Calibri" panose="020F0502020204030204" pitchFamily="34" charset="0"/>
                          <a:ea typeface="+mn-ea"/>
                          <a:cs typeface="Calibri" panose="020F0502020204030204" pitchFamily="34" charset="0"/>
                        </a:rPr>
                        <a:t>Responsible team</a:t>
                      </a:r>
                    </a:p>
                  </a:txBody>
                  <a:tcPr>
                    <a:solidFill>
                      <a:schemeClr val="bg2"/>
                    </a:solidFill>
                  </a:tcPr>
                </a:tc>
                <a:extLst>
                  <a:ext uri="{0D108BD9-81ED-4DB2-BD59-A6C34878D82A}">
                    <a16:rowId xmlns:a16="http://schemas.microsoft.com/office/drawing/2014/main" val="4283529285"/>
                  </a:ext>
                </a:extLst>
              </a:tr>
              <a:tr h="1345331">
                <a:tc>
                  <a:txBody>
                    <a:bodyPr/>
                    <a:lstStyle/>
                    <a:p>
                      <a:r>
                        <a:rPr lang="en-US" sz="1600" b="0" kern="1200" cap="none" baseline="0" noProof="0" dirty="0">
                          <a:solidFill>
                            <a:srgbClr val="000000"/>
                          </a:solidFill>
                          <a:latin typeface="Calibri" panose="020F0502020204030204" pitchFamily="34" charset="0"/>
                          <a:ea typeface="+mn-ea"/>
                          <a:cs typeface="Calibri" panose="020F0502020204030204" pitchFamily="34" charset="0"/>
                        </a:rPr>
                        <a:t>Unit Testing</a:t>
                      </a:r>
                    </a:p>
                  </a:txBody>
                  <a:tcPr>
                    <a:solidFill>
                      <a:srgbClr val="F2F2F2"/>
                    </a:solidFill>
                  </a:tcPr>
                </a:tc>
                <a:tc>
                  <a:txBody>
                    <a:bodyPr/>
                    <a:lstStyle/>
                    <a:p>
                      <a:pPr marL="285750" lvl="0" indent="-285750">
                        <a:buFont typeface="Arial" panose="020B0604020202020204" pitchFamily="34" charset="0"/>
                        <a:buChar cha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Dev environment available.</a:t>
                      </a:r>
                    </a:p>
                    <a:p>
                      <a:pPr marL="285750" lvl="0" indent="-285750">
                        <a:buFont typeface="Arial" panose="020B0604020202020204" pitchFamily="34" charset="0"/>
                        <a:buChar cha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Completed code as per the acceptance criteria</a:t>
                      </a:r>
                    </a:p>
                    <a:p>
                      <a:pPr marL="285750" lvl="0" indent="-285750">
                        <a:buFont typeface="Arial" panose="020B0604020202020204" pitchFamily="34" charset="0"/>
                        <a:buChar cha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Completed test scripts </a:t>
                      </a:r>
                    </a:p>
                    <a:p>
                      <a:endParaRPr lang="en-US" sz="1600" b="0" kern="1200" cap="none" baseline="0" noProof="0" dirty="0">
                        <a:solidFill>
                          <a:srgbClr val="000000"/>
                        </a:solidFill>
                        <a:latin typeface="Calibri" panose="020F0502020204030204" pitchFamily="34" charset="0"/>
                        <a:ea typeface="+mn-ea"/>
                        <a:cs typeface="Calibri" panose="020F0502020204030204" pitchFamily="34" charset="0"/>
                      </a:endParaRPr>
                    </a:p>
                  </a:txBody>
                  <a:tcPr>
                    <a:solidFill>
                      <a:srgbClr val="F2F2F2"/>
                    </a:solidFill>
                  </a:tcPr>
                </a:tc>
                <a:tc>
                  <a:txBody>
                    <a:bodyPr/>
                    <a:lstStyle/>
                    <a:p>
                      <a:pPr marL="285750" lvl="0" indent="-285750">
                        <a:buFont typeface="Arial" panose="020B0604020202020204" pitchFamily="34" charset="0"/>
                        <a:buChar cha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Unit Test scripts have been successfully executed and actual results documented. </a:t>
                      </a:r>
                    </a:p>
                    <a:p>
                      <a:pPr marL="285750" lvl="0" indent="-285750">
                        <a:buFont typeface="Arial" panose="020B0604020202020204" pitchFamily="34" charset="0"/>
                        <a:buChar cha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Identified defects have been fixed and retested</a:t>
                      </a:r>
                    </a:p>
                    <a:p>
                      <a:pPr marL="285750" lvl="0" indent="-285750">
                        <a:buFont typeface="Arial" panose="020B0604020202020204" pitchFamily="34" charset="0"/>
                        <a:buChar char="•"/>
                      </a:pPr>
                      <a:r>
                        <a:rPr lang="en-US" sz="1600" b="0" kern="1200" cap="none" baseline="0" noProof="0" dirty="0">
                          <a:solidFill>
                            <a:srgbClr val="000000"/>
                          </a:solidFill>
                          <a:latin typeface="Calibri" panose="020F0502020204030204" pitchFamily="34" charset="0"/>
                          <a:ea typeface="+mn-ea"/>
                          <a:cs typeface="Calibri" panose="020F0502020204030204" pitchFamily="34" charset="0"/>
                        </a:rPr>
                        <a:t>Share open defects detail with test team</a:t>
                      </a:r>
                    </a:p>
                  </a:txBody>
                  <a:tcPr>
                    <a:solidFill>
                      <a:srgbClr val="F2F2F2"/>
                    </a:solidFill>
                  </a:tcPr>
                </a:tc>
                <a:tc>
                  <a:txBody>
                    <a:bodyPr/>
                    <a:lstStyle/>
                    <a:p>
                      <a:r>
                        <a:rPr lang="en-US" sz="1600" b="0" kern="1200" cap="none" baseline="0" noProof="0" dirty="0">
                          <a:solidFill>
                            <a:srgbClr val="000000"/>
                          </a:solidFill>
                          <a:latin typeface="Calibri" panose="020F0502020204030204" pitchFamily="34" charset="0"/>
                          <a:ea typeface="+mn-ea"/>
                          <a:cs typeface="Calibri" panose="020F0502020204030204" pitchFamily="34" charset="0"/>
                        </a:rPr>
                        <a:t>Development team</a:t>
                      </a:r>
                    </a:p>
                  </a:txBody>
                  <a:tcPr>
                    <a:solidFill>
                      <a:srgbClr val="F2F2F2"/>
                    </a:solidFill>
                  </a:tcPr>
                </a:tc>
                <a:extLst>
                  <a:ext uri="{0D108BD9-81ED-4DB2-BD59-A6C34878D82A}">
                    <a16:rowId xmlns:a16="http://schemas.microsoft.com/office/drawing/2014/main" val="1499775481"/>
                  </a:ext>
                </a:extLst>
              </a:tr>
              <a:tr h="1198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Sanity/Smoke Testing</a:t>
                      </a:r>
                    </a:p>
                  </a:txBody>
                  <a:tcPr>
                    <a:solidFill>
                      <a:schemeClr val="bg1"/>
                    </a:solidFill>
                  </a:tcPr>
                </a:tc>
                <a:tc>
                  <a:txBody>
                    <a:bodyPr/>
                    <a:lstStyle/>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Environments Availability</a:t>
                      </a:r>
                    </a:p>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Completed test scripts covering the main functionality/flows reviewed by BA or Design Architects</a:t>
                      </a:r>
                    </a:p>
                  </a:txBody>
                  <a:tcPr>
                    <a:solidFill>
                      <a:schemeClr val="bg1"/>
                    </a:solidFill>
                  </a:tcPr>
                </a:tc>
                <a:tc>
                  <a:txBody>
                    <a:bodyPr/>
                    <a:lstStyle/>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Smoke Test scripts have been successfully executed and actual results documented</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Identified defects have been fixed and retested</a:t>
                      </a:r>
                    </a:p>
                  </a:txBody>
                  <a:tcPr>
                    <a:solidFill>
                      <a:schemeClr val="bg1"/>
                    </a:solidFill>
                  </a:tcPr>
                </a:tc>
                <a:tc>
                  <a:txBody>
                    <a:bodyPr/>
                    <a:lstStyle/>
                    <a:p>
                      <a:r>
                        <a:rPr lang="en-US" sz="1600" b="0" kern="1200" cap="none" baseline="0" dirty="0">
                          <a:solidFill>
                            <a:srgbClr val="000000"/>
                          </a:solidFill>
                          <a:latin typeface="Calibri" panose="020F0502020204030204" pitchFamily="34" charset="0"/>
                          <a:ea typeface="+mn-ea"/>
                          <a:cs typeface="Calibri" panose="020F0502020204030204" pitchFamily="34" charset="0"/>
                        </a:rPr>
                        <a:t>Testing Team</a:t>
                      </a:r>
                    </a:p>
                  </a:txBody>
                  <a:tcPr>
                    <a:solidFill>
                      <a:schemeClr val="bg1"/>
                    </a:solidFill>
                  </a:tcPr>
                </a:tc>
                <a:extLst>
                  <a:ext uri="{0D108BD9-81ED-4DB2-BD59-A6C34878D82A}">
                    <a16:rowId xmlns:a16="http://schemas.microsoft.com/office/drawing/2014/main" val="3857998633"/>
                  </a:ext>
                </a:extLst>
              </a:tr>
              <a:tr h="2294544">
                <a:tc>
                  <a:txBody>
                    <a:bodyPr/>
                    <a:lstStyle/>
                    <a:p>
                      <a:r>
                        <a:rPr lang="en-US" sz="1600" b="0" kern="1200" cap="none" baseline="0" dirty="0">
                          <a:solidFill>
                            <a:srgbClr val="000000"/>
                          </a:solidFill>
                          <a:latin typeface="Calibri" panose="020F0502020204030204" pitchFamily="34" charset="0"/>
                          <a:ea typeface="+mn-ea"/>
                          <a:cs typeface="Calibri" panose="020F0502020204030204" pitchFamily="34" charset="0"/>
                        </a:rPr>
                        <a:t>System Integration Testing (SIT)</a:t>
                      </a:r>
                    </a:p>
                  </a:txBody>
                  <a:tcPr>
                    <a:solidFill>
                      <a:schemeClr val="bg1"/>
                    </a:solidFill>
                  </a:tcPr>
                </a:tc>
                <a:tc>
                  <a:txBody>
                    <a:bodyPr/>
                    <a:lstStyle/>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Completed Unit Testing</a:t>
                      </a:r>
                      <a:r>
                        <a:rPr lang="en-GB" sz="1600" b="0" kern="1200" cap="none" baseline="0" dirty="0">
                          <a:solidFill>
                            <a:srgbClr val="000000"/>
                          </a:solidFill>
                          <a:latin typeface="Calibri" panose="020F0502020204030204" pitchFamily="34" charset="0"/>
                          <a:ea typeface="+mn-ea"/>
                          <a:cs typeface="Calibri" panose="020F0502020204030204" pitchFamily="34" charset="0"/>
                        </a:rPr>
                        <a:t> </a:t>
                      </a:r>
                    </a:p>
                    <a:p>
                      <a:pPr marL="28575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Code changes migrated to Integration test environments, </a:t>
                      </a:r>
                    </a:p>
                    <a:p>
                      <a:pPr marL="28575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environments are configured, and testers have necessary access </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Completed test scripts reviewed by BA or Design Architects</a:t>
                      </a:r>
                    </a:p>
                    <a:p>
                      <a:pPr marL="0" lvl="0" indent="0">
                        <a:buFont typeface="Arial" panose="020B0604020202020204" pitchFamily="34" charset="0"/>
                        <a:buNone/>
                      </a:pPr>
                      <a:r>
                        <a:rPr lang="en-US" sz="1600" b="0" kern="1200" cap="none" baseline="0" dirty="0">
                          <a:solidFill>
                            <a:srgbClr val="000000"/>
                          </a:solidFill>
                          <a:latin typeface="Calibri" panose="020F0502020204030204" pitchFamily="34" charset="0"/>
                          <a:ea typeface="+mn-ea"/>
                          <a:cs typeface="Calibri" panose="020F0502020204030204" pitchFamily="34" charset="0"/>
                        </a:rPr>
                        <a:t>       and Test Data available</a:t>
                      </a:r>
                    </a:p>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Data seeding</a:t>
                      </a:r>
                    </a:p>
                  </a:txBody>
                  <a:tcPr marL="68580" marR="68580" marT="34290" marB="34290">
                    <a:solidFill>
                      <a:schemeClr val="bg1"/>
                    </a:solidFill>
                  </a:tcPr>
                </a:tc>
                <a:tc>
                  <a:txBody>
                    <a:bodyPr/>
                    <a:lstStyle/>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scripts have been successfully executed and actual results documented. </a:t>
                      </a:r>
                    </a:p>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Identified defects have been either Fixed and retested or registered and signed off by Product Owner.</a:t>
                      </a:r>
                    </a:p>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No Severity 1 and 2 defects are open</a:t>
                      </a:r>
                    </a:p>
                    <a:p>
                      <a:pPr marL="285750" lvl="0" indent="-285750" algn="l" defTabSz="1219170" rtl="0" eaLnBrk="1" latinLnBrk="0" hangingPunct="1">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Report is shared with the stakeholders.</a:t>
                      </a:r>
                    </a:p>
                    <a:p>
                      <a:pPr marL="0" lvl="0" indent="0">
                        <a:buFont typeface="Arial" panose="020B0604020202020204" pitchFamily="34" charset="0"/>
                        <a:buNone/>
                      </a:pPr>
                      <a:endParaRPr lang="en-US" sz="1600" b="0" kern="1200" cap="none" baseline="0" dirty="0">
                        <a:solidFill>
                          <a:srgbClr val="000000"/>
                        </a:solidFill>
                        <a:latin typeface="Calibri" panose="020F0502020204030204" pitchFamily="34" charset="0"/>
                        <a:ea typeface="+mn-ea"/>
                        <a:cs typeface="Calibri" panose="020F0502020204030204" pitchFamily="34" charset="0"/>
                      </a:endParaRPr>
                    </a:p>
                    <a:p>
                      <a:pPr marL="0" lvl="0" indent="0">
                        <a:buFont typeface="Arial" panose="020B0604020202020204" pitchFamily="34" charset="0"/>
                        <a:buNone/>
                      </a:pPr>
                      <a:endParaRPr lang="en-US" sz="1600" b="0" kern="1200" cap="none" baseline="0" dirty="0">
                        <a:solidFill>
                          <a:srgbClr val="000000"/>
                        </a:solidFill>
                        <a:latin typeface="Calibri" panose="020F0502020204030204" pitchFamily="34" charset="0"/>
                        <a:ea typeface="+mn-ea"/>
                        <a:cs typeface="Calibri" panose="020F0502020204030204" pitchFamily="34" charset="0"/>
                      </a:endParaRPr>
                    </a:p>
                  </a:txBody>
                  <a:tcPr marL="68580" marR="68580" marT="34290" marB="34290">
                    <a:solidFill>
                      <a:schemeClr val="bg1"/>
                    </a:solidFill>
                  </a:tcPr>
                </a:tc>
                <a:tc>
                  <a:txBody>
                    <a:bodyPr/>
                    <a:lstStyle/>
                    <a:p>
                      <a:r>
                        <a:rPr lang="en-US" sz="1600" b="0" kern="1200" cap="none" baseline="0" dirty="0">
                          <a:solidFill>
                            <a:srgbClr val="000000"/>
                          </a:solidFill>
                          <a:latin typeface="Calibri" panose="020F0502020204030204" pitchFamily="34" charset="0"/>
                          <a:ea typeface="+mn-ea"/>
                          <a:cs typeface="Calibri" panose="020F0502020204030204" pitchFamily="34" charset="0"/>
                        </a:rPr>
                        <a:t>Testing Team</a:t>
                      </a:r>
                    </a:p>
                  </a:txBody>
                  <a:tcPr>
                    <a:solidFill>
                      <a:schemeClr val="bg1"/>
                    </a:solidFill>
                  </a:tcPr>
                </a:tc>
                <a:extLst>
                  <a:ext uri="{0D108BD9-81ED-4DB2-BD59-A6C34878D82A}">
                    <a16:rowId xmlns:a16="http://schemas.microsoft.com/office/drawing/2014/main" val="4154631270"/>
                  </a:ext>
                </a:extLst>
              </a:tr>
            </a:tbl>
          </a:graphicData>
        </a:graphic>
      </p:graphicFrame>
    </p:spTree>
    <p:extLst>
      <p:ext uri="{BB962C8B-B14F-4D97-AF65-F5344CB8AC3E}">
        <p14:creationId xmlns:p14="http://schemas.microsoft.com/office/powerpoint/2010/main" val="13323597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
          </p:nvPr>
        </p:nvSpPr>
        <p:spPr/>
        <p:txBody>
          <a:bodyPr/>
          <a:lstStyle/>
          <a:p>
            <a:pPr>
              <a:defRPr/>
            </a:pPr>
            <a:r>
              <a:rPr lang="en-US"/>
              <a:t> </a:t>
            </a:r>
          </a:p>
        </p:txBody>
      </p:sp>
      <p:graphicFrame>
        <p:nvGraphicFramePr>
          <p:cNvPr id="3" name="Content Placeholder 2"/>
          <p:cNvGraphicFramePr>
            <a:graphicFrameLocks noGrp="1"/>
          </p:cNvGraphicFramePr>
          <p:nvPr>
            <p:ph sz="quarter" idx="11"/>
            <p:extLst>
              <p:ext uri="{D42A27DB-BD31-4B8C-83A1-F6EECF244321}">
                <p14:modId xmlns:p14="http://schemas.microsoft.com/office/powerpoint/2010/main" val="3403545872"/>
              </p:ext>
            </p:extLst>
          </p:nvPr>
        </p:nvGraphicFramePr>
        <p:xfrm>
          <a:off x="511913" y="698882"/>
          <a:ext cx="11165598" cy="4857242"/>
        </p:xfrm>
        <a:graphic>
          <a:graphicData uri="http://schemas.openxmlformats.org/drawingml/2006/table">
            <a:tbl>
              <a:tblPr firstRow="1" bandRow="1">
                <a:tableStyleId>{5C22544A-7EE6-4342-B048-85BDC9FD1C3A}</a:tableStyleId>
              </a:tblPr>
              <a:tblGrid>
                <a:gridCol w="1370908">
                  <a:extLst>
                    <a:ext uri="{9D8B030D-6E8A-4147-A177-3AD203B41FA5}">
                      <a16:colId xmlns:a16="http://schemas.microsoft.com/office/drawing/2014/main" val="2779568643"/>
                    </a:ext>
                  </a:extLst>
                </a:gridCol>
                <a:gridCol w="3699633">
                  <a:extLst>
                    <a:ext uri="{9D8B030D-6E8A-4147-A177-3AD203B41FA5}">
                      <a16:colId xmlns:a16="http://schemas.microsoft.com/office/drawing/2014/main" val="3276548719"/>
                    </a:ext>
                  </a:extLst>
                </a:gridCol>
                <a:gridCol w="3918898">
                  <a:extLst>
                    <a:ext uri="{9D8B030D-6E8A-4147-A177-3AD203B41FA5}">
                      <a16:colId xmlns:a16="http://schemas.microsoft.com/office/drawing/2014/main" val="3891104383"/>
                    </a:ext>
                  </a:extLst>
                </a:gridCol>
                <a:gridCol w="2176159">
                  <a:extLst>
                    <a:ext uri="{9D8B030D-6E8A-4147-A177-3AD203B41FA5}">
                      <a16:colId xmlns:a16="http://schemas.microsoft.com/office/drawing/2014/main" val="3410348199"/>
                    </a:ext>
                  </a:extLst>
                </a:gridCol>
              </a:tblGrid>
              <a:tr h="652297">
                <a:tc>
                  <a:txBody>
                    <a:bodyPr/>
                    <a:lstStyle/>
                    <a:p>
                      <a:r>
                        <a:rPr lang="en-US" sz="1700" b="1" kern="1200" cap="none" baseline="0" dirty="0">
                          <a:solidFill>
                            <a:srgbClr val="000000"/>
                          </a:solidFill>
                          <a:latin typeface="Calibri" panose="020F0502020204030204" pitchFamily="34" charset="0"/>
                          <a:ea typeface="+mn-ea"/>
                          <a:cs typeface="Calibri" panose="020F0502020204030204" pitchFamily="34" charset="0"/>
                        </a:rPr>
                        <a:t>Test Phase</a:t>
                      </a:r>
                    </a:p>
                    <a:p>
                      <a:r>
                        <a:rPr lang="en-US" sz="1700" b="1" kern="1200" cap="none" baseline="0" dirty="0">
                          <a:solidFill>
                            <a:srgbClr val="000000"/>
                          </a:solidFill>
                          <a:latin typeface="Calibri" panose="020F0502020204030204" pitchFamily="34" charset="0"/>
                          <a:ea typeface="+mn-ea"/>
                          <a:cs typeface="Calibri" panose="020F0502020204030204" pitchFamily="34" charset="0"/>
                        </a:rPr>
                        <a:t>(Test Type)</a:t>
                      </a:r>
                    </a:p>
                    <a:p>
                      <a:endParaRPr lang="en-US" sz="1700" b="1" kern="1200" cap="none" baseline="0" dirty="0">
                        <a:solidFill>
                          <a:srgbClr val="000000"/>
                        </a:solidFill>
                        <a:latin typeface="Calibri" panose="020F0502020204030204" pitchFamily="34" charset="0"/>
                        <a:ea typeface="+mn-ea"/>
                        <a:cs typeface="Calibri" panose="020F0502020204030204" pitchFamily="34" charset="0"/>
                      </a:endParaRPr>
                    </a:p>
                  </a:txBody>
                  <a:tcPr>
                    <a:solidFill>
                      <a:schemeClr val="bg2"/>
                    </a:solidFill>
                  </a:tcPr>
                </a:tc>
                <a:tc>
                  <a:txBody>
                    <a:bodyPr/>
                    <a:lstStyle/>
                    <a:p>
                      <a:r>
                        <a:rPr lang="en-US" sz="1700" b="1" kern="1200" cap="none" baseline="0" dirty="0">
                          <a:solidFill>
                            <a:srgbClr val="000000"/>
                          </a:solidFill>
                          <a:latin typeface="Calibri" panose="020F0502020204030204" pitchFamily="34" charset="0"/>
                          <a:ea typeface="+mn-ea"/>
                          <a:cs typeface="Calibri" panose="020F0502020204030204" pitchFamily="34" charset="0"/>
                        </a:rPr>
                        <a:t>Entry Criteria</a:t>
                      </a:r>
                    </a:p>
                  </a:txBody>
                  <a:tcPr>
                    <a:solidFill>
                      <a:schemeClr val="bg2"/>
                    </a:solidFill>
                  </a:tcPr>
                </a:tc>
                <a:tc>
                  <a:txBody>
                    <a:bodyPr/>
                    <a:lstStyle/>
                    <a:p>
                      <a:r>
                        <a:rPr lang="en-US" sz="1700" b="1" kern="1200" cap="none" baseline="0" dirty="0">
                          <a:solidFill>
                            <a:srgbClr val="000000"/>
                          </a:solidFill>
                          <a:latin typeface="Calibri" panose="020F0502020204030204" pitchFamily="34" charset="0"/>
                          <a:ea typeface="+mn-ea"/>
                          <a:cs typeface="Calibri" panose="020F0502020204030204" pitchFamily="34" charset="0"/>
                        </a:rPr>
                        <a:t>Exit Criteria</a:t>
                      </a:r>
                    </a:p>
                  </a:txBody>
                  <a:tcPr>
                    <a:solidFill>
                      <a:schemeClr val="bg2"/>
                    </a:solidFill>
                  </a:tcPr>
                </a:tc>
                <a:tc>
                  <a:txBody>
                    <a:bodyPr/>
                    <a:lstStyle/>
                    <a:p>
                      <a:r>
                        <a:rPr lang="en-US" sz="1700" b="1" kern="1200" cap="none" baseline="0" dirty="0">
                          <a:solidFill>
                            <a:srgbClr val="000000"/>
                          </a:solidFill>
                          <a:latin typeface="Calibri" panose="020F0502020204030204" pitchFamily="34" charset="0"/>
                          <a:ea typeface="+mn-ea"/>
                          <a:cs typeface="Calibri" panose="020F0502020204030204" pitchFamily="34" charset="0"/>
                        </a:rPr>
                        <a:t>Responsible team</a:t>
                      </a:r>
                    </a:p>
                  </a:txBody>
                  <a:tcPr>
                    <a:solidFill>
                      <a:schemeClr val="bg2"/>
                    </a:solidFill>
                  </a:tcPr>
                </a:tc>
                <a:extLst>
                  <a:ext uri="{0D108BD9-81ED-4DB2-BD59-A6C34878D82A}">
                    <a16:rowId xmlns:a16="http://schemas.microsoft.com/office/drawing/2014/main" val="4283529285"/>
                  </a:ext>
                </a:extLst>
              </a:tr>
              <a:tr h="951303">
                <a:tc>
                  <a:txBody>
                    <a:bodyPr/>
                    <a:lstStyle/>
                    <a:p>
                      <a:pPr marL="0" algn="l" defTabSz="1219170" rtl="0" eaLnBrk="1" latinLnBrk="0" hangingPunct="1"/>
                      <a:r>
                        <a:rPr lang="en-US" sz="1600" b="0" kern="1200" cap="none" baseline="0" dirty="0">
                          <a:solidFill>
                            <a:srgbClr val="000000"/>
                          </a:solidFill>
                          <a:latin typeface="Calibri" panose="020F0502020204030204" pitchFamily="34" charset="0"/>
                          <a:ea typeface="+mn-ea"/>
                          <a:cs typeface="Calibri" panose="020F0502020204030204" pitchFamily="34" charset="0"/>
                        </a:rPr>
                        <a:t>Regression Testing</a:t>
                      </a:r>
                    </a:p>
                  </a:txBody>
                  <a:tcPr>
                    <a:solidFill>
                      <a:schemeClr val="bg1"/>
                    </a:solidFill>
                  </a:tcPr>
                </a:tc>
                <a:tc>
                  <a:txBody>
                    <a:bodyPr/>
                    <a:lstStyle/>
                    <a:p>
                      <a:pPr marL="0" indent="-285750" algn="l" defTabSz="1219170" rtl="0" eaLnBrk="1" latinLnBrk="0" hangingPunct="1">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Completed SIT</a:t>
                      </a:r>
                    </a:p>
                    <a:p>
                      <a:pPr marL="0" lvl="0" indent="-285750" algn="l" defTabSz="1219170" rtl="0" eaLnBrk="1" latinLnBrk="0" hangingPunct="1">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Completed test case which was indicated on the product backlog’s acceptance criteria is applicable for RT</a:t>
                      </a:r>
                    </a:p>
                  </a:txBody>
                  <a:tcPr>
                    <a:solidFill>
                      <a:schemeClr val="bg1"/>
                    </a:solidFill>
                  </a:tcPr>
                </a:tc>
                <a:tc>
                  <a:txBody>
                    <a:bodyPr/>
                    <a:lstStyle/>
                    <a:p>
                      <a:pPr marL="0" lvl="0" indent="-285750" algn="l" defTabSz="1219170" rtl="0" eaLnBrk="1" latinLnBrk="0" hangingPunct="1">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scripts have been successfully executed and actual results documented. </a:t>
                      </a:r>
                    </a:p>
                    <a:p>
                      <a:pPr marL="0" lvl="0" indent="-285750" algn="l" defTabSz="1219170" rtl="0" eaLnBrk="1" latinLnBrk="0" hangingPunct="1">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Identified defects have been either Fixed and retested or Registered and signed off by Product Owner</a:t>
                      </a:r>
                    </a:p>
                    <a:p>
                      <a:pPr marL="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No Severity 1 and 2 defects are open</a:t>
                      </a:r>
                    </a:p>
                  </a:txBody>
                  <a:tcPr>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Testing team</a:t>
                      </a:r>
                    </a:p>
                  </a:txBody>
                  <a:tcPr>
                    <a:solidFill>
                      <a:schemeClr val="bg1"/>
                    </a:solidFill>
                  </a:tcPr>
                </a:tc>
                <a:extLst>
                  <a:ext uri="{0D108BD9-81ED-4DB2-BD59-A6C34878D82A}">
                    <a16:rowId xmlns:a16="http://schemas.microsoft.com/office/drawing/2014/main" val="1499775481"/>
                  </a:ext>
                </a:extLst>
              </a:tr>
              <a:tr h="596269">
                <a:tc>
                  <a:txBody>
                    <a:bodyPr/>
                    <a:lstStyle/>
                    <a:p>
                      <a:pPr marL="0" marR="0" algn="ctr">
                        <a:lnSpc>
                          <a:spcPct val="115000"/>
                        </a:lnSpc>
                        <a:spcBef>
                          <a:spcPts val="0"/>
                        </a:spcBef>
                        <a:spcAft>
                          <a:spcPts val="0"/>
                        </a:spcAft>
                      </a:pPr>
                      <a:r>
                        <a:rPr lang="en-US" sz="1600" b="0" kern="1200" cap="none" baseline="0" dirty="0">
                          <a:solidFill>
                            <a:srgbClr val="000000"/>
                          </a:solidFill>
                          <a:latin typeface="Calibri" panose="020F0502020204030204" pitchFamily="34" charset="0"/>
                          <a:ea typeface="+mn-ea"/>
                          <a:cs typeface="Calibri" panose="020F0502020204030204" pitchFamily="34" charset="0"/>
                        </a:rPr>
                        <a:t>ITAS Testing</a:t>
                      </a:r>
                    </a:p>
                    <a:p>
                      <a:pPr marL="0" marR="0" algn="ctr">
                        <a:lnSpc>
                          <a:spcPct val="115000"/>
                        </a:lnSpc>
                        <a:spcBef>
                          <a:spcPts val="0"/>
                        </a:spcBef>
                        <a:spcAft>
                          <a:spcPts val="0"/>
                        </a:spcAft>
                      </a:pPr>
                      <a:r>
                        <a:rPr lang="en-US" sz="1600" b="0" kern="1200" cap="none" baseline="0" dirty="0">
                          <a:solidFill>
                            <a:srgbClr val="000000"/>
                          </a:solidFill>
                          <a:latin typeface="Calibri" panose="020F0502020204030204" pitchFamily="34" charset="0"/>
                          <a:ea typeface="+mn-ea"/>
                          <a:cs typeface="Calibri" panose="020F0502020204030204" pitchFamily="34" charset="0"/>
                        </a:rPr>
                        <a:t> </a:t>
                      </a:r>
                    </a:p>
                  </a:txBody>
                  <a:tcPr>
                    <a:solidFill>
                      <a:schemeClr val="bg1"/>
                    </a:solidFill>
                  </a:tcPr>
                </a:tc>
                <a:tc>
                  <a:txBody>
                    <a:bodyPr/>
                    <a:lstStyle/>
                    <a:p>
                      <a:pPr marL="28575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N/A</a:t>
                      </a:r>
                    </a:p>
                  </a:txBody>
                  <a:tcPr>
                    <a:solidFill>
                      <a:schemeClr val="bg1"/>
                    </a:solidFill>
                  </a:tcPr>
                </a:tc>
                <a:tc>
                  <a:txBody>
                    <a:bodyPr/>
                    <a:lstStyle/>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N/A</a:t>
                      </a:r>
                    </a:p>
                  </a:txBody>
                  <a:tcPr>
                    <a:solidFill>
                      <a:schemeClr val="bg1"/>
                    </a:solidFill>
                  </a:tcPr>
                </a:tc>
                <a:tc>
                  <a:txBody>
                    <a:bodyPr/>
                    <a:lstStyle/>
                    <a:p>
                      <a:r>
                        <a:rPr lang="en-US" sz="1600" b="0" kern="1200" cap="none" baseline="0" dirty="0">
                          <a:solidFill>
                            <a:srgbClr val="000000"/>
                          </a:solidFill>
                          <a:latin typeface="Calibri" panose="020F0502020204030204" pitchFamily="34" charset="0"/>
                          <a:ea typeface="+mn-ea"/>
                          <a:cs typeface="Calibri" panose="020F0502020204030204" pitchFamily="34" charset="0"/>
                        </a:rPr>
                        <a:t>Testing team</a:t>
                      </a:r>
                    </a:p>
                  </a:txBody>
                  <a:tcPr>
                    <a:solidFill>
                      <a:schemeClr val="bg1"/>
                    </a:solidFill>
                  </a:tcPr>
                </a:tc>
                <a:extLst>
                  <a:ext uri="{0D108BD9-81ED-4DB2-BD59-A6C34878D82A}">
                    <a16:rowId xmlns:a16="http://schemas.microsoft.com/office/drawing/2014/main" val="2818078170"/>
                  </a:ext>
                </a:extLst>
              </a:tr>
              <a:tr h="596269">
                <a:tc>
                  <a:txBody>
                    <a:bodyPr/>
                    <a:lstStyle/>
                    <a:p>
                      <a:pPr marL="0" marR="0" algn="ctr">
                        <a:lnSpc>
                          <a:spcPct val="115000"/>
                        </a:lnSpc>
                        <a:spcBef>
                          <a:spcPts val="0"/>
                        </a:spcBef>
                        <a:spcAft>
                          <a:spcPts val="0"/>
                        </a:spcAft>
                      </a:pPr>
                      <a:r>
                        <a:rPr lang="en-US" sz="1600" b="0" kern="1200" cap="none" baseline="0" dirty="0">
                          <a:solidFill>
                            <a:srgbClr val="000000"/>
                          </a:solidFill>
                          <a:latin typeface="Calibri" panose="020F0502020204030204" pitchFamily="34" charset="0"/>
                          <a:ea typeface="+mn-ea"/>
                          <a:cs typeface="Calibri" panose="020F0502020204030204" pitchFamily="34" charset="0"/>
                        </a:rPr>
                        <a:t>Security Testing</a:t>
                      </a:r>
                    </a:p>
                  </a:txBody>
                  <a:tcPr>
                    <a:solidFill>
                      <a:srgbClr val="F2F2F2"/>
                    </a:solidFill>
                  </a:tcPr>
                </a:tc>
                <a:tc>
                  <a:txBody>
                    <a:bodyPr/>
                    <a:lstStyle/>
                    <a:p>
                      <a:pPr marL="28575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N/A</a:t>
                      </a:r>
                    </a:p>
                  </a:txBody>
                  <a:tcPr>
                    <a:solidFill>
                      <a:srgbClr val="F2F2F2"/>
                    </a:solidFill>
                  </a:tcPr>
                </a:tc>
                <a:tc>
                  <a:txBody>
                    <a:bodyPr/>
                    <a:lstStyle/>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N/A</a:t>
                      </a:r>
                    </a:p>
                  </a:txBody>
                  <a:tcPr>
                    <a:solidFill>
                      <a:srgbClr val="F2F2F2"/>
                    </a:solidFill>
                  </a:tcPr>
                </a:tc>
                <a:tc>
                  <a:txBody>
                    <a:bodyPr/>
                    <a:lstStyle/>
                    <a:p>
                      <a:r>
                        <a:rPr lang="en-US" sz="1600" b="0" kern="1200" cap="none" baseline="0" dirty="0">
                          <a:solidFill>
                            <a:srgbClr val="000000"/>
                          </a:solidFill>
                          <a:latin typeface="Calibri" panose="020F0502020204030204" pitchFamily="34" charset="0"/>
                          <a:ea typeface="+mn-ea"/>
                          <a:cs typeface="Calibri" panose="020F0502020204030204" pitchFamily="34" charset="0"/>
                        </a:rPr>
                        <a:t>IRM team</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Security testing is performed by Security/IRM team, but accountability lie with Test Lead/Test Manager</a:t>
                      </a:r>
                    </a:p>
                    <a:p>
                      <a:endParaRPr lang="en-US" sz="1600" b="0" kern="1200" cap="none" baseline="0" dirty="0">
                        <a:solidFill>
                          <a:srgbClr val="000000"/>
                        </a:solidFill>
                        <a:latin typeface="Calibri" panose="020F0502020204030204" pitchFamily="34" charset="0"/>
                        <a:ea typeface="+mn-ea"/>
                        <a:cs typeface="Calibri" panose="020F0502020204030204" pitchFamily="34" charset="0"/>
                      </a:endParaRPr>
                    </a:p>
                  </a:txBody>
                  <a:tcPr>
                    <a:solidFill>
                      <a:srgbClr val="F2F2F2"/>
                    </a:solidFill>
                  </a:tcPr>
                </a:tc>
                <a:extLst>
                  <a:ext uri="{0D108BD9-81ED-4DB2-BD59-A6C34878D82A}">
                    <a16:rowId xmlns:a16="http://schemas.microsoft.com/office/drawing/2014/main" val="383313145"/>
                  </a:ext>
                </a:extLst>
              </a:tr>
            </a:tbl>
          </a:graphicData>
        </a:graphic>
      </p:graphicFrame>
      <p:sp>
        <p:nvSpPr>
          <p:cNvPr id="4" name="Title 11">
            <a:extLst>
              <a:ext uri="{FF2B5EF4-FFF2-40B4-BE49-F238E27FC236}">
                <a16:creationId xmlns:a16="http://schemas.microsoft.com/office/drawing/2014/main" id="{89535F98-E09A-4E9C-A44D-AFB5195CEA7D}"/>
              </a:ext>
            </a:extLst>
          </p:cNvPr>
          <p:cNvSpPr>
            <a:spLocks noGrp="1"/>
          </p:cNvSpPr>
          <p:nvPr>
            <p:ph type="title"/>
          </p:nvPr>
        </p:nvSpPr>
        <p:spPr>
          <a:xfrm>
            <a:off x="525517" y="45323"/>
            <a:ext cx="9544421" cy="387814"/>
          </a:xfrm>
        </p:spPr>
        <p:txBody>
          <a:bodyPr/>
          <a:lstStyle/>
          <a:p>
            <a:r>
              <a:rPr lang="en-US" dirty="0">
                <a:latin typeface="ShellBold" panose="00000800000000000000" pitchFamily="50" charset="0"/>
              </a:rPr>
              <a:t>Entry &amp; Exit criteria of Test Phases Contd...</a:t>
            </a:r>
          </a:p>
        </p:txBody>
      </p:sp>
    </p:spTree>
    <p:extLst>
      <p:ext uri="{BB962C8B-B14F-4D97-AF65-F5344CB8AC3E}">
        <p14:creationId xmlns:p14="http://schemas.microsoft.com/office/powerpoint/2010/main" val="18830097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
          </p:nvPr>
        </p:nvSpPr>
        <p:spPr/>
        <p:txBody>
          <a:bodyPr/>
          <a:lstStyle/>
          <a:p>
            <a:pPr>
              <a:defRPr/>
            </a:pPr>
            <a:r>
              <a:rPr lang="en-US"/>
              <a:t> </a:t>
            </a:r>
          </a:p>
        </p:txBody>
      </p:sp>
      <p:graphicFrame>
        <p:nvGraphicFramePr>
          <p:cNvPr id="3" name="Content Placeholder 2"/>
          <p:cNvGraphicFramePr>
            <a:graphicFrameLocks noGrp="1"/>
          </p:cNvGraphicFramePr>
          <p:nvPr>
            <p:ph sz="quarter" idx="11"/>
            <p:extLst>
              <p:ext uri="{D42A27DB-BD31-4B8C-83A1-F6EECF244321}">
                <p14:modId xmlns:p14="http://schemas.microsoft.com/office/powerpoint/2010/main" val="673202071"/>
              </p:ext>
            </p:extLst>
          </p:nvPr>
        </p:nvGraphicFramePr>
        <p:xfrm>
          <a:off x="483905" y="777969"/>
          <a:ext cx="11182577" cy="5804901"/>
        </p:xfrm>
        <a:graphic>
          <a:graphicData uri="http://schemas.openxmlformats.org/drawingml/2006/table">
            <a:tbl>
              <a:tblPr firstRow="1" bandRow="1">
                <a:tableStyleId>{5C22544A-7EE6-4342-B048-85BDC9FD1C3A}</a:tableStyleId>
              </a:tblPr>
              <a:tblGrid>
                <a:gridCol w="2038578">
                  <a:extLst>
                    <a:ext uri="{9D8B030D-6E8A-4147-A177-3AD203B41FA5}">
                      <a16:colId xmlns:a16="http://schemas.microsoft.com/office/drawing/2014/main" val="2779568643"/>
                    </a:ext>
                  </a:extLst>
                </a:gridCol>
                <a:gridCol w="3447393">
                  <a:extLst>
                    <a:ext uri="{9D8B030D-6E8A-4147-A177-3AD203B41FA5}">
                      <a16:colId xmlns:a16="http://schemas.microsoft.com/office/drawing/2014/main" val="3276548719"/>
                    </a:ext>
                  </a:extLst>
                </a:gridCol>
                <a:gridCol w="3205655">
                  <a:extLst>
                    <a:ext uri="{9D8B030D-6E8A-4147-A177-3AD203B41FA5}">
                      <a16:colId xmlns:a16="http://schemas.microsoft.com/office/drawing/2014/main" val="3891104383"/>
                    </a:ext>
                  </a:extLst>
                </a:gridCol>
                <a:gridCol w="2490951">
                  <a:extLst>
                    <a:ext uri="{9D8B030D-6E8A-4147-A177-3AD203B41FA5}">
                      <a16:colId xmlns:a16="http://schemas.microsoft.com/office/drawing/2014/main" val="3410348199"/>
                    </a:ext>
                  </a:extLst>
                </a:gridCol>
              </a:tblGrid>
              <a:tr h="1227252">
                <a:tc>
                  <a:txBody>
                    <a:bodyPr/>
                    <a:lstStyle/>
                    <a:p>
                      <a:pPr marL="0" algn="l"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Test Phase</a:t>
                      </a:r>
                    </a:p>
                    <a:p>
                      <a:pPr marL="0" algn="l"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(Test Type)</a:t>
                      </a:r>
                    </a:p>
                  </a:txBody>
                  <a:tcPr>
                    <a:solidFill>
                      <a:schemeClr val="bg2">
                        <a:lumMod val="90000"/>
                      </a:schemeClr>
                    </a:solidFill>
                  </a:tcPr>
                </a:tc>
                <a:tc>
                  <a:txBody>
                    <a:bodyPr/>
                    <a:lstStyle/>
                    <a:p>
                      <a:pPr marL="0" algn="l"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Entry Criteria</a:t>
                      </a:r>
                    </a:p>
                  </a:txBody>
                  <a:tcPr>
                    <a:solidFill>
                      <a:schemeClr val="bg2">
                        <a:lumMod val="90000"/>
                      </a:schemeClr>
                    </a:solidFill>
                  </a:tcPr>
                </a:tc>
                <a:tc>
                  <a:txBody>
                    <a:bodyPr/>
                    <a:lstStyle/>
                    <a:p>
                      <a:pPr marL="0" algn="l"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Exit Criteria</a:t>
                      </a:r>
                    </a:p>
                  </a:txBody>
                  <a:tcPr>
                    <a:solidFill>
                      <a:schemeClr val="bg2">
                        <a:lumMod val="90000"/>
                      </a:schemeClr>
                    </a:solidFill>
                  </a:tcPr>
                </a:tc>
                <a:tc>
                  <a:txBody>
                    <a:bodyPr/>
                    <a:lstStyle/>
                    <a:p>
                      <a:pPr marL="0" algn="l"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Responsible</a:t>
                      </a:r>
                    </a:p>
                    <a:p>
                      <a:pPr marL="0" algn="l"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(Which team is responsible for this phase)</a:t>
                      </a:r>
                    </a:p>
                  </a:txBody>
                  <a:tcPr>
                    <a:solidFill>
                      <a:schemeClr val="bg2">
                        <a:lumMod val="90000"/>
                      </a:schemeClr>
                    </a:solidFill>
                  </a:tcPr>
                </a:tc>
                <a:extLst>
                  <a:ext uri="{0D108BD9-81ED-4DB2-BD59-A6C34878D82A}">
                    <a16:rowId xmlns:a16="http://schemas.microsoft.com/office/drawing/2014/main" val="4283529285"/>
                  </a:ext>
                </a:extLst>
              </a:tr>
              <a:tr h="2535489">
                <a:tc>
                  <a:txBody>
                    <a:bodyPr/>
                    <a:lstStyle/>
                    <a:p>
                      <a:pPr marL="0" marR="0" algn="ctr">
                        <a:lnSpc>
                          <a:spcPct val="115000"/>
                        </a:lnSpc>
                        <a:spcBef>
                          <a:spcPts val="0"/>
                        </a:spcBef>
                        <a:spcAft>
                          <a:spcPts val="0"/>
                        </a:spcAft>
                      </a:pPr>
                      <a:r>
                        <a:rPr lang="en-US" sz="1600" b="0" kern="1200" cap="none" baseline="0" dirty="0">
                          <a:solidFill>
                            <a:srgbClr val="000000"/>
                          </a:solidFill>
                          <a:latin typeface="Calibri" panose="020F0502020204030204" pitchFamily="34" charset="0"/>
                          <a:ea typeface="+mn-ea"/>
                          <a:cs typeface="Calibri" panose="020F0502020204030204" pitchFamily="34" charset="0"/>
                        </a:rPr>
                        <a:t>Performance Testing</a:t>
                      </a:r>
                    </a:p>
                  </a:txBody>
                  <a:tcPr>
                    <a:solidFill>
                      <a:schemeClr val="bg1">
                        <a:lumMod val="95000"/>
                      </a:schemeClr>
                    </a:solidFill>
                  </a:tcPr>
                </a:tc>
                <a:tc>
                  <a:txBody>
                    <a:bodyPr/>
                    <a:lstStyle/>
                    <a:p>
                      <a:pPr marL="285750" indent="-285750" algn="l">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Completed system test</a:t>
                      </a:r>
                    </a:p>
                    <a:p>
                      <a:pPr marL="285750" lvl="0" indent="-285750" algn="l">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Completed test case which was indicated on the product backlog’s acceptance criteria is applicable for RT</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Tool details –HP Load Runner, Dyna Trace /Jaws and etc. </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No Severity 1, 2 and 3 defects are open from SIT and Regression</a:t>
                      </a:r>
                    </a:p>
                  </a:txBody>
                  <a:tcPr>
                    <a:solidFill>
                      <a:schemeClr val="bg1">
                        <a:lumMod val="95000"/>
                      </a:schemeClr>
                    </a:solidFill>
                  </a:tcPr>
                </a:tc>
                <a:tc>
                  <a:txBody>
                    <a:bodyPr/>
                    <a:lstStyle/>
                    <a:p>
                      <a:pPr marL="285750" lvl="0" indent="-285750" algn="l">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scripts have been successfully executed and actual results documented. </a:t>
                      </a:r>
                    </a:p>
                    <a:p>
                      <a:pPr marL="285750" lvl="0" indent="-285750" algn="l">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Identified defects have been either Fixed and retested or Registered and signed off by Product Owner</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Report</a:t>
                      </a:r>
                    </a:p>
                  </a:txBody>
                  <a:tcPr>
                    <a:solidFill>
                      <a:schemeClr val="bg1">
                        <a:lumMod val="95000"/>
                      </a:schemeClr>
                    </a:solidFill>
                  </a:tcPr>
                </a:tc>
                <a:tc>
                  <a:txBody>
                    <a:bodyPr/>
                    <a:lstStyle/>
                    <a:p>
                      <a:r>
                        <a:rPr lang="en-US" sz="1600" b="0" kern="1200" cap="none" baseline="0" dirty="0">
                          <a:solidFill>
                            <a:srgbClr val="000000"/>
                          </a:solidFill>
                          <a:latin typeface="Calibri" panose="020F0502020204030204" pitchFamily="34" charset="0"/>
                          <a:ea typeface="+mn-ea"/>
                          <a:cs typeface="Calibri" panose="020F0502020204030204" pitchFamily="34" charset="0"/>
                          <a:hlinkClick r:id="rId3">
                            <a:extLst>
                              <a:ext uri="{A12FA001-AC4F-418D-AE19-62706E023703}">
                                <ahyp:hlinkClr xmlns:ahyp="http://schemas.microsoft.com/office/drawing/2018/hyperlinkcolor" val="tx"/>
                              </a:ext>
                            </a:extLst>
                          </a:hlinkClick>
                        </a:rPr>
                        <a:t>FE-Testing@shell.com</a:t>
                      </a:r>
                      <a:r>
                        <a:rPr lang="en-US" sz="1600" b="0" kern="1200" cap="none" baseline="0" dirty="0">
                          <a:solidFill>
                            <a:srgbClr val="000000"/>
                          </a:solidFill>
                          <a:latin typeface="Calibri" panose="020F0502020204030204" pitchFamily="34" charset="0"/>
                          <a:ea typeface="+mn-ea"/>
                          <a:cs typeface="Calibri" panose="020F0502020204030204" pitchFamily="34" charset="0"/>
                        </a:rPr>
                        <a:t> for performance Testing.</a:t>
                      </a:r>
                    </a:p>
                  </a:txBody>
                  <a:tcPr>
                    <a:solidFill>
                      <a:schemeClr val="bg1">
                        <a:lumMod val="95000"/>
                      </a:schemeClr>
                    </a:solidFill>
                  </a:tcPr>
                </a:tc>
                <a:extLst>
                  <a:ext uri="{0D108BD9-81ED-4DB2-BD59-A6C34878D82A}">
                    <a16:rowId xmlns:a16="http://schemas.microsoft.com/office/drawing/2014/main" val="3857998633"/>
                  </a:ext>
                </a:extLst>
              </a:tr>
              <a:tr h="2007234">
                <a:tc>
                  <a:txBody>
                    <a:bodyPr/>
                    <a:lstStyle/>
                    <a:p>
                      <a:pPr marL="0" marR="0" algn="ctr">
                        <a:lnSpc>
                          <a:spcPct val="115000"/>
                        </a:lnSpc>
                        <a:spcBef>
                          <a:spcPts val="0"/>
                        </a:spcBef>
                        <a:spcAft>
                          <a:spcPts val="0"/>
                        </a:spcAft>
                      </a:pPr>
                      <a:r>
                        <a:rPr lang="en-US" sz="1600" b="0" kern="1200" cap="none" baseline="0" dirty="0">
                          <a:solidFill>
                            <a:srgbClr val="000000"/>
                          </a:solidFill>
                          <a:latin typeface="Calibri" panose="020F0502020204030204" pitchFamily="34" charset="0"/>
                          <a:ea typeface="+mn-ea"/>
                          <a:cs typeface="Calibri" panose="020F0502020204030204" pitchFamily="34" charset="0"/>
                        </a:rPr>
                        <a:t>User Acceptance Testing</a:t>
                      </a:r>
                    </a:p>
                    <a:p>
                      <a:pPr marL="0" marR="0" algn="ctr">
                        <a:lnSpc>
                          <a:spcPct val="115000"/>
                        </a:lnSpc>
                        <a:spcBef>
                          <a:spcPts val="0"/>
                        </a:spcBef>
                        <a:spcAft>
                          <a:spcPts val="0"/>
                        </a:spcAft>
                      </a:pPr>
                      <a:r>
                        <a:rPr lang="en-US" sz="1600" b="0" kern="1200" cap="none" baseline="0" dirty="0">
                          <a:solidFill>
                            <a:srgbClr val="000000"/>
                          </a:solidFill>
                          <a:latin typeface="Calibri" panose="020F0502020204030204" pitchFamily="34" charset="0"/>
                          <a:ea typeface="+mn-ea"/>
                          <a:cs typeface="Calibri" panose="020F0502020204030204" pitchFamily="34" charset="0"/>
                        </a:rPr>
                        <a:t> </a:t>
                      </a:r>
                    </a:p>
                  </a:txBody>
                  <a:tcPr>
                    <a:solidFill>
                      <a:schemeClr val="bg1">
                        <a:lumMod val="95000"/>
                      </a:schemeClr>
                    </a:solidFill>
                  </a:tcPr>
                </a:tc>
                <a:tc>
                  <a:txBody>
                    <a:bodyPr/>
                    <a:lstStyle/>
                    <a:p>
                      <a:pPr marL="28575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Completed Regression Test and system test</a:t>
                      </a:r>
                    </a:p>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Migrated code to the specified product test environments.</a:t>
                      </a:r>
                    </a:p>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exit report agreed from the previous testing</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cap="none" baseline="0" dirty="0">
                          <a:solidFill>
                            <a:srgbClr val="000000"/>
                          </a:solidFill>
                          <a:latin typeface="Calibri" panose="020F0502020204030204" pitchFamily="34" charset="0"/>
                          <a:ea typeface="+mn-ea"/>
                          <a:cs typeface="Calibri" panose="020F0502020204030204" pitchFamily="34" charset="0"/>
                        </a:rPr>
                        <a:t>No Severity 1, and 2 defects are open from SIT and Regression</a:t>
                      </a:r>
                    </a:p>
                  </a:txBody>
                  <a:tcPr>
                    <a:solidFill>
                      <a:schemeClr val="bg1">
                        <a:lumMod val="95000"/>
                      </a:schemeClr>
                    </a:solidFill>
                  </a:tcPr>
                </a:tc>
                <a:tc>
                  <a:txBody>
                    <a:bodyPr/>
                    <a:lstStyle/>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Test scripts have been successfully executed and actual results documented. </a:t>
                      </a:r>
                    </a:p>
                    <a:p>
                      <a:pPr marL="285750" lvl="0" indent="-285750">
                        <a:buFont typeface="Arial" panose="020B0604020202020204" pitchFamily="34" charset="0"/>
                        <a:buChar char="•"/>
                      </a:pPr>
                      <a:r>
                        <a:rPr lang="en-US" sz="1600" b="0" kern="1200" cap="none" baseline="0" dirty="0">
                          <a:solidFill>
                            <a:srgbClr val="000000"/>
                          </a:solidFill>
                          <a:latin typeface="Calibri" panose="020F0502020204030204" pitchFamily="34" charset="0"/>
                          <a:ea typeface="+mn-ea"/>
                          <a:cs typeface="Calibri" panose="020F0502020204030204" pitchFamily="34" charset="0"/>
                        </a:rPr>
                        <a:t>Identified defects have been either fixed and retested; or Registered and signed off by Product Owner.</a:t>
                      </a:r>
                    </a:p>
                  </a:txBody>
                  <a:tcPr>
                    <a:solidFill>
                      <a:schemeClr val="bg1">
                        <a:lumMod val="95000"/>
                      </a:schemeClr>
                    </a:solidFill>
                  </a:tcPr>
                </a:tc>
                <a:tc>
                  <a:txBody>
                    <a:bodyPr/>
                    <a:lstStyle/>
                    <a:p>
                      <a:r>
                        <a:rPr lang="en-US" sz="1600" b="0" kern="1200" cap="none" baseline="0" dirty="0">
                          <a:solidFill>
                            <a:srgbClr val="000000"/>
                          </a:solidFill>
                          <a:latin typeface="Calibri" panose="020F0502020204030204" pitchFamily="34" charset="0"/>
                          <a:ea typeface="+mn-ea"/>
                          <a:cs typeface="Calibri" panose="020F0502020204030204" pitchFamily="34" charset="0"/>
                        </a:rPr>
                        <a:t>Business user Team</a:t>
                      </a:r>
                    </a:p>
                  </a:txBody>
                  <a:tcPr>
                    <a:solidFill>
                      <a:schemeClr val="bg1">
                        <a:lumMod val="95000"/>
                      </a:schemeClr>
                    </a:solidFill>
                  </a:tcPr>
                </a:tc>
                <a:extLst>
                  <a:ext uri="{0D108BD9-81ED-4DB2-BD59-A6C34878D82A}">
                    <a16:rowId xmlns:a16="http://schemas.microsoft.com/office/drawing/2014/main" val="506122654"/>
                  </a:ext>
                </a:extLst>
              </a:tr>
            </a:tbl>
          </a:graphicData>
        </a:graphic>
      </p:graphicFrame>
      <p:sp>
        <p:nvSpPr>
          <p:cNvPr id="4" name="Title 11">
            <a:extLst>
              <a:ext uri="{FF2B5EF4-FFF2-40B4-BE49-F238E27FC236}">
                <a16:creationId xmlns:a16="http://schemas.microsoft.com/office/drawing/2014/main" id="{1CE595C9-78C8-4C6C-B119-ECF7372061F9}"/>
              </a:ext>
            </a:extLst>
          </p:cNvPr>
          <p:cNvSpPr>
            <a:spLocks noGrp="1"/>
          </p:cNvSpPr>
          <p:nvPr>
            <p:ph type="title"/>
          </p:nvPr>
        </p:nvSpPr>
        <p:spPr>
          <a:xfrm>
            <a:off x="525517" y="45323"/>
            <a:ext cx="9544421" cy="387814"/>
          </a:xfrm>
        </p:spPr>
        <p:txBody>
          <a:bodyPr/>
          <a:lstStyle/>
          <a:p>
            <a:r>
              <a:rPr lang="en-US" dirty="0">
                <a:latin typeface="ShellBold" panose="00000800000000000000" pitchFamily="50" charset="0"/>
              </a:rPr>
              <a:t>Entry &amp; Exit criteria of Test Phases Contd...</a:t>
            </a:r>
          </a:p>
        </p:txBody>
      </p:sp>
    </p:spTree>
    <p:extLst>
      <p:ext uri="{BB962C8B-B14F-4D97-AF65-F5344CB8AC3E}">
        <p14:creationId xmlns:p14="http://schemas.microsoft.com/office/powerpoint/2010/main" val="4607632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B16-6DC0-4F86-8C5F-E6CB2FFD5312}"/>
              </a:ext>
            </a:extLst>
          </p:cNvPr>
          <p:cNvSpPr>
            <a:spLocks noGrp="1"/>
          </p:cNvSpPr>
          <p:nvPr>
            <p:ph type="title"/>
          </p:nvPr>
        </p:nvSpPr>
        <p:spPr>
          <a:xfrm>
            <a:off x="510381" y="107203"/>
            <a:ext cx="11171238" cy="476377"/>
          </a:xfrm>
        </p:spPr>
        <p:txBody>
          <a:bodyPr/>
          <a:lstStyle/>
          <a:p>
            <a:r>
              <a:rPr lang="en-US" dirty="0"/>
              <a:t>Good Hygiene &amp; Covid-19 Prevention</a:t>
            </a:r>
          </a:p>
        </p:txBody>
      </p:sp>
      <p:graphicFrame>
        <p:nvGraphicFramePr>
          <p:cNvPr id="6" name="Table 6">
            <a:extLst>
              <a:ext uri="{FF2B5EF4-FFF2-40B4-BE49-F238E27FC236}">
                <a16:creationId xmlns:a16="http://schemas.microsoft.com/office/drawing/2014/main" id="{D0AE48E2-3B06-4D78-A638-8F6E905B17B2}"/>
              </a:ext>
              <a:ext uri="{C183D7F6-B498-43B3-948B-1728B52AA6E4}">
                <adec:decorative xmlns:adec="http://schemas.microsoft.com/office/drawing/2017/decorative" val="0"/>
              </a:ext>
            </a:extLst>
          </p:cNvPr>
          <p:cNvGraphicFramePr>
            <a:graphicFrameLocks noGrp="1"/>
          </p:cNvGraphicFramePr>
          <p:nvPr>
            <p:ph sz="quarter" idx="11"/>
          </p:nvPr>
        </p:nvGraphicFramePr>
        <p:xfrm>
          <a:off x="0" y="1343025"/>
          <a:ext cx="12192000" cy="4818126"/>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4101828"/>
                    </a:ext>
                  </a:extLst>
                </a:gridCol>
                <a:gridCol w="6096000">
                  <a:extLst>
                    <a:ext uri="{9D8B030D-6E8A-4147-A177-3AD203B41FA5}">
                      <a16:colId xmlns:a16="http://schemas.microsoft.com/office/drawing/2014/main" val="3877955952"/>
                    </a:ext>
                  </a:extLst>
                </a:gridCol>
              </a:tblGrid>
              <a:tr h="66675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b="1">
                          <a:solidFill>
                            <a:srgbClr val="595959"/>
                          </a:solidFill>
                          <a:latin typeface="Futura Medium"/>
                          <a:ea typeface="Shell" charset="0"/>
                          <a:cs typeface="Shell" charset="0"/>
                        </a:rPr>
                        <a:t>     WHAT TO DO?</a:t>
                      </a:r>
                    </a:p>
                  </a:txBody>
                  <a:tcPr anchor="ctr"/>
                </a:tc>
                <a:tc>
                  <a:txBody>
                    <a:bodyPr/>
                    <a:lstStyle/>
                    <a:p>
                      <a:endParaRPr lang="en-US"/>
                    </a:p>
                  </a:txBody>
                  <a:tcPr/>
                </a:tc>
                <a:extLst>
                  <a:ext uri="{0D108BD9-81ED-4DB2-BD59-A6C34878D82A}">
                    <a16:rowId xmlns:a16="http://schemas.microsoft.com/office/drawing/2014/main" val="2882567416"/>
                  </a:ext>
                </a:extLst>
              </a:tr>
              <a:tr h="998601">
                <a:tc>
                  <a:txBody>
                    <a:bodyPr/>
                    <a:lstStyle/>
                    <a:p>
                      <a:endParaRPr lang="en-US"/>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extLst>
                  <a:ext uri="{0D108BD9-81ED-4DB2-BD59-A6C34878D82A}">
                    <a16:rowId xmlns:a16="http://schemas.microsoft.com/office/drawing/2014/main" val="569937460"/>
                  </a:ext>
                </a:extLst>
              </a:tr>
              <a:tr h="1156335">
                <a:tc>
                  <a:txBody>
                    <a:bodyPr/>
                    <a:lstStyle/>
                    <a:p>
                      <a:endParaRPr lang="en-US"/>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extLst>
                  <a:ext uri="{0D108BD9-81ED-4DB2-BD59-A6C34878D82A}">
                    <a16:rowId xmlns:a16="http://schemas.microsoft.com/office/drawing/2014/main" val="1077989944"/>
                  </a:ext>
                </a:extLst>
              </a:tr>
              <a:tr h="998220">
                <a:tc>
                  <a:txBody>
                    <a:bodyPr/>
                    <a:lstStyle/>
                    <a:p>
                      <a:endParaRPr lang="en-US"/>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extLst>
                  <a:ext uri="{0D108BD9-81ED-4DB2-BD59-A6C34878D82A}">
                    <a16:rowId xmlns:a16="http://schemas.microsoft.com/office/drawing/2014/main" val="3538814969"/>
                  </a:ext>
                </a:extLst>
              </a:tr>
              <a:tr h="998220">
                <a:tc gridSpan="2">
                  <a:txBody>
                    <a:bodyPr/>
                    <a:lstStyle/>
                    <a:p>
                      <a:endParaRPr lang="en-US"/>
                    </a:p>
                  </a:txBody>
                  <a:tcPr>
                    <a:solidFill>
                      <a:schemeClr val="accent1">
                        <a:lumMod val="20000"/>
                        <a:lumOff val="80000"/>
                      </a:schemeClr>
                    </a:solidFill>
                  </a:tcPr>
                </a:tc>
                <a:tc hMerge="1">
                  <a:txBody>
                    <a:bodyPr/>
                    <a:lstStyle/>
                    <a:p>
                      <a:endParaRPr lang="en-US"/>
                    </a:p>
                  </a:txBody>
                  <a:tcPr/>
                </a:tc>
                <a:extLst>
                  <a:ext uri="{0D108BD9-81ED-4DB2-BD59-A6C34878D82A}">
                    <a16:rowId xmlns:a16="http://schemas.microsoft.com/office/drawing/2014/main" val="707810249"/>
                  </a:ext>
                </a:extLst>
              </a:tr>
            </a:tbl>
          </a:graphicData>
        </a:graphic>
      </p:graphicFrame>
      <p:sp>
        <p:nvSpPr>
          <p:cNvPr id="4" name="Date Placeholder 3">
            <a:extLst>
              <a:ext uri="{FF2B5EF4-FFF2-40B4-BE49-F238E27FC236}">
                <a16:creationId xmlns:a16="http://schemas.microsoft.com/office/drawing/2014/main" id="{695AD916-022B-4AD8-99F8-FF5288A2DC90}"/>
              </a:ext>
            </a:extLst>
          </p:cNvPr>
          <p:cNvSpPr>
            <a:spLocks noGrp="1"/>
          </p:cNvSpPr>
          <p:nvPr>
            <p:ph type="dt" sz="half" idx="2"/>
          </p:nvPr>
        </p:nvSpPr>
        <p:spPr>
          <a:xfrm>
            <a:off x="9670343" y="6478344"/>
            <a:ext cx="1440000" cy="237600"/>
          </a:xfrm>
        </p:spPr>
        <p:txBody>
          <a:bodyPr/>
          <a:lstStyle/>
          <a:p>
            <a:pPr>
              <a:defRPr/>
            </a:pPr>
            <a:r>
              <a:rPr lang="en-GB" noProof="1"/>
              <a:t>April 2020</a:t>
            </a:r>
          </a:p>
        </p:txBody>
      </p:sp>
      <p:sp>
        <p:nvSpPr>
          <p:cNvPr id="5" name="Slide Number Placeholder 4">
            <a:extLst>
              <a:ext uri="{FF2B5EF4-FFF2-40B4-BE49-F238E27FC236}">
                <a16:creationId xmlns:a16="http://schemas.microsoft.com/office/drawing/2014/main" id="{9476F43B-590D-4886-9E19-14D5FDBDC6CD}"/>
              </a:ext>
            </a:extLst>
          </p:cNvPr>
          <p:cNvSpPr>
            <a:spLocks noGrp="1"/>
          </p:cNvSpPr>
          <p:nvPr>
            <p:ph type="sldNum" sz="quarter" idx="4"/>
          </p:nvPr>
        </p:nvSpPr>
        <p:spPr/>
        <p:txBody>
          <a:bodyPr/>
          <a:lstStyle/>
          <a:p>
            <a:fld id="{D32BAE6A-B452-4007-8177-56DD051636F9}" type="slidenum">
              <a:rPr lang="en-GB" noProof="1" smtClean="0"/>
              <a:pPr/>
              <a:t>2</a:t>
            </a:fld>
            <a:endParaRPr lang="en-GB" noProof="1"/>
          </a:p>
        </p:txBody>
      </p:sp>
      <p:grpSp>
        <p:nvGrpSpPr>
          <p:cNvPr id="8" name="Group 7" descr="Regularly and thoroughly wash hands with Soap and water. Only use alcohol- based sanitizer if soap and water is not available.&#10;">
            <a:extLst>
              <a:ext uri="{FF2B5EF4-FFF2-40B4-BE49-F238E27FC236}">
                <a16:creationId xmlns:a16="http://schemas.microsoft.com/office/drawing/2014/main" id="{50877F2B-C175-49F9-BA2E-5B9A141937FB}"/>
              </a:ext>
              <a:ext uri="{C183D7F6-B498-43B3-948B-1728B52AA6E4}">
                <adec:decorative xmlns:adec="http://schemas.microsoft.com/office/drawing/2017/decorative" val="0"/>
              </a:ext>
            </a:extLst>
          </p:cNvPr>
          <p:cNvGrpSpPr/>
          <p:nvPr/>
        </p:nvGrpSpPr>
        <p:grpSpPr>
          <a:xfrm>
            <a:off x="319095" y="2098358"/>
            <a:ext cx="5591470" cy="921067"/>
            <a:chOff x="665667" y="2484948"/>
            <a:chExt cx="4456614" cy="1046953"/>
          </a:xfrm>
        </p:grpSpPr>
        <p:sp>
          <p:nvSpPr>
            <p:cNvPr id="9" name="Oval 8">
              <a:extLst>
                <a:ext uri="{FF2B5EF4-FFF2-40B4-BE49-F238E27FC236}">
                  <a16:creationId xmlns:a16="http://schemas.microsoft.com/office/drawing/2014/main" id="{37389F1F-2A13-46B7-8B2A-758F0C5D5484}"/>
                </a:ext>
              </a:extLst>
            </p:cNvPr>
            <p:cNvSpPr>
              <a:spLocks noChangeAspect="1"/>
            </p:cNvSpPr>
            <p:nvPr/>
          </p:nvSpPr>
          <p:spPr>
            <a:xfrm>
              <a:off x="665667" y="2778543"/>
              <a:ext cx="459762" cy="4597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a:solidFill>
                    <a:srgbClr val="595959"/>
                  </a:solidFill>
                  <a:latin typeface="Futura Medium"/>
                  <a:ea typeface="Shell" charset="0"/>
                  <a:cs typeface="Shell" charset="0"/>
                </a:rPr>
                <a:t>1</a:t>
              </a:r>
            </a:p>
          </p:txBody>
        </p:sp>
        <p:sp>
          <p:nvSpPr>
            <p:cNvPr id="10" name="Rectangle 9">
              <a:extLst>
                <a:ext uri="{FF2B5EF4-FFF2-40B4-BE49-F238E27FC236}">
                  <a16:creationId xmlns:a16="http://schemas.microsoft.com/office/drawing/2014/main" id="{EF0503A9-80F4-48BD-9DEE-BCEDAC7B6B1F}"/>
                </a:ext>
              </a:extLst>
            </p:cNvPr>
            <p:cNvSpPr/>
            <p:nvPr/>
          </p:nvSpPr>
          <p:spPr>
            <a:xfrm>
              <a:off x="1259257" y="2484948"/>
              <a:ext cx="3081265" cy="1046953"/>
            </a:xfrm>
            <a:prstGeom prst="rect">
              <a:avLst/>
            </a:prstGeom>
          </p:spPr>
          <p:txBody>
            <a:bodyPr wrap="square">
              <a:spAutoFit/>
            </a:bodyPr>
            <a:lstStyle/>
            <a:p>
              <a:pPr lvl="0">
                <a:lnSpc>
                  <a:spcPts val="1943"/>
                </a:lnSpc>
              </a:pPr>
              <a:r>
                <a:rPr lang="en-US" sz="1400">
                  <a:solidFill>
                    <a:srgbClr val="404040"/>
                  </a:solidFill>
                  <a:latin typeface="Futura Medium"/>
                  <a:ea typeface="Shell" charset="0"/>
                  <a:cs typeface="Shell" charset="0"/>
                </a:rPr>
                <a:t>Regularly and thoroughly wash hands with Soap and water. Only use alcohol- based sanitizer if soap and water is not available.</a:t>
              </a:r>
            </a:p>
          </p:txBody>
        </p:sp>
        <p:grpSp>
          <p:nvGrpSpPr>
            <p:cNvPr id="11" name="Group 4">
              <a:extLst>
                <a:ext uri="{FF2B5EF4-FFF2-40B4-BE49-F238E27FC236}">
                  <a16:creationId xmlns:a16="http://schemas.microsoft.com/office/drawing/2014/main" id="{63C5C7C3-48D6-4A53-B240-4FE7D6831889}"/>
                </a:ext>
              </a:extLst>
            </p:cNvPr>
            <p:cNvGrpSpPr>
              <a:grpSpLocks noChangeAspect="1"/>
            </p:cNvGrpSpPr>
            <p:nvPr/>
          </p:nvGrpSpPr>
          <p:grpSpPr bwMode="auto">
            <a:xfrm>
              <a:off x="4447555" y="2738291"/>
              <a:ext cx="674726" cy="544971"/>
              <a:chOff x="3656" y="2109"/>
              <a:chExt cx="416" cy="336"/>
            </a:xfrm>
          </p:grpSpPr>
          <p:sp>
            <p:nvSpPr>
              <p:cNvPr id="12" name="Freeform 5">
                <a:extLst>
                  <a:ext uri="{FF2B5EF4-FFF2-40B4-BE49-F238E27FC236}">
                    <a16:creationId xmlns:a16="http://schemas.microsoft.com/office/drawing/2014/main" id="{E0BA586F-E913-4A8D-84E3-74ABC2236D70}"/>
                  </a:ext>
                </a:extLst>
              </p:cNvPr>
              <p:cNvSpPr>
                <a:spLocks/>
              </p:cNvSpPr>
              <p:nvPr/>
            </p:nvSpPr>
            <p:spPr bwMode="auto">
              <a:xfrm>
                <a:off x="3800" y="2109"/>
                <a:ext cx="272" cy="186"/>
              </a:xfrm>
              <a:custGeom>
                <a:avLst/>
                <a:gdLst>
                  <a:gd name="T0" fmla="*/ 252 w 272"/>
                  <a:gd name="T1" fmla="*/ 54 h 186"/>
                  <a:gd name="T2" fmla="*/ 200 w 272"/>
                  <a:gd name="T3" fmla="*/ 0 h 186"/>
                  <a:gd name="T4" fmla="*/ 166 w 272"/>
                  <a:gd name="T5" fmla="*/ 32 h 186"/>
                  <a:gd name="T6" fmla="*/ 142 w 272"/>
                  <a:gd name="T7" fmla="*/ 50 h 186"/>
                  <a:gd name="T8" fmla="*/ 132 w 272"/>
                  <a:gd name="T9" fmla="*/ 56 h 186"/>
                  <a:gd name="T10" fmla="*/ 128 w 272"/>
                  <a:gd name="T11" fmla="*/ 58 h 186"/>
                  <a:gd name="T12" fmla="*/ 94 w 272"/>
                  <a:gd name="T13" fmla="*/ 56 h 186"/>
                  <a:gd name="T14" fmla="*/ 64 w 272"/>
                  <a:gd name="T15" fmla="*/ 58 h 186"/>
                  <a:gd name="T16" fmla="*/ 42 w 272"/>
                  <a:gd name="T17" fmla="*/ 66 h 186"/>
                  <a:gd name="T18" fmla="*/ 34 w 272"/>
                  <a:gd name="T19" fmla="*/ 70 h 186"/>
                  <a:gd name="T20" fmla="*/ 14 w 272"/>
                  <a:gd name="T21" fmla="*/ 110 h 186"/>
                  <a:gd name="T22" fmla="*/ 36 w 272"/>
                  <a:gd name="T23" fmla="*/ 104 h 186"/>
                  <a:gd name="T24" fmla="*/ 62 w 272"/>
                  <a:gd name="T25" fmla="*/ 92 h 186"/>
                  <a:gd name="T26" fmla="*/ 76 w 272"/>
                  <a:gd name="T27" fmla="*/ 100 h 186"/>
                  <a:gd name="T28" fmla="*/ 58 w 272"/>
                  <a:gd name="T29" fmla="*/ 122 h 186"/>
                  <a:gd name="T30" fmla="*/ 74 w 272"/>
                  <a:gd name="T31" fmla="*/ 132 h 186"/>
                  <a:gd name="T32" fmla="*/ 78 w 272"/>
                  <a:gd name="T33" fmla="*/ 148 h 186"/>
                  <a:gd name="T34" fmla="*/ 72 w 272"/>
                  <a:gd name="T35" fmla="*/ 166 h 186"/>
                  <a:gd name="T36" fmla="*/ 56 w 272"/>
                  <a:gd name="T37" fmla="*/ 176 h 186"/>
                  <a:gd name="T38" fmla="*/ 62 w 272"/>
                  <a:gd name="T39" fmla="*/ 182 h 186"/>
                  <a:gd name="T40" fmla="*/ 136 w 272"/>
                  <a:gd name="T41" fmla="*/ 186 h 186"/>
                  <a:gd name="T42" fmla="*/ 116 w 272"/>
                  <a:gd name="T43" fmla="*/ 176 h 186"/>
                  <a:gd name="T44" fmla="*/ 94 w 272"/>
                  <a:gd name="T45" fmla="*/ 168 h 186"/>
                  <a:gd name="T46" fmla="*/ 86 w 272"/>
                  <a:gd name="T47" fmla="*/ 154 h 186"/>
                  <a:gd name="T48" fmla="*/ 86 w 272"/>
                  <a:gd name="T49" fmla="*/ 128 h 186"/>
                  <a:gd name="T50" fmla="*/ 126 w 272"/>
                  <a:gd name="T51" fmla="*/ 130 h 186"/>
                  <a:gd name="T52" fmla="*/ 156 w 272"/>
                  <a:gd name="T53" fmla="*/ 138 h 186"/>
                  <a:gd name="T54" fmla="*/ 170 w 272"/>
                  <a:gd name="T55" fmla="*/ 144 h 186"/>
                  <a:gd name="T56" fmla="*/ 180 w 272"/>
                  <a:gd name="T57" fmla="*/ 150 h 186"/>
                  <a:gd name="T58" fmla="*/ 202 w 272"/>
                  <a:gd name="T59" fmla="*/ 164 h 186"/>
                  <a:gd name="T60" fmla="*/ 202 w 272"/>
                  <a:gd name="T61" fmla="*/ 160 h 186"/>
                  <a:gd name="T62" fmla="*/ 204 w 272"/>
                  <a:gd name="T63" fmla="*/ 154 h 186"/>
                  <a:gd name="T64" fmla="*/ 214 w 272"/>
                  <a:gd name="T65" fmla="*/ 136 h 186"/>
                  <a:gd name="T66" fmla="*/ 258 w 272"/>
                  <a:gd name="T67"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2" h="186">
                    <a:moveTo>
                      <a:pt x="272" y="74"/>
                    </a:moveTo>
                    <a:lnTo>
                      <a:pt x="252" y="54"/>
                    </a:lnTo>
                    <a:lnTo>
                      <a:pt x="220" y="20"/>
                    </a:lnTo>
                    <a:lnTo>
                      <a:pt x="200" y="0"/>
                    </a:lnTo>
                    <a:lnTo>
                      <a:pt x="188" y="12"/>
                    </a:lnTo>
                    <a:lnTo>
                      <a:pt x="166" y="32"/>
                    </a:lnTo>
                    <a:lnTo>
                      <a:pt x="166" y="32"/>
                    </a:lnTo>
                    <a:lnTo>
                      <a:pt x="142" y="50"/>
                    </a:lnTo>
                    <a:lnTo>
                      <a:pt x="142" y="50"/>
                    </a:lnTo>
                    <a:lnTo>
                      <a:pt x="132" y="56"/>
                    </a:lnTo>
                    <a:lnTo>
                      <a:pt x="128" y="58"/>
                    </a:lnTo>
                    <a:lnTo>
                      <a:pt x="128" y="58"/>
                    </a:lnTo>
                    <a:lnTo>
                      <a:pt x="94" y="56"/>
                    </a:lnTo>
                    <a:lnTo>
                      <a:pt x="94" y="56"/>
                    </a:lnTo>
                    <a:lnTo>
                      <a:pt x="64" y="58"/>
                    </a:lnTo>
                    <a:lnTo>
                      <a:pt x="64" y="58"/>
                    </a:lnTo>
                    <a:lnTo>
                      <a:pt x="52" y="62"/>
                    </a:lnTo>
                    <a:lnTo>
                      <a:pt x="42" y="66"/>
                    </a:lnTo>
                    <a:lnTo>
                      <a:pt x="34" y="70"/>
                    </a:lnTo>
                    <a:lnTo>
                      <a:pt x="34" y="70"/>
                    </a:lnTo>
                    <a:lnTo>
                      <a:pt x="0" y="98"/>
                    </a:lnTo>
                    <a:lnTo>
                      <a:pt x="14" y="110"/>
                    </a:lnTo>
                    <a:lnTo>
                      <a:pt x="24" y="110"/>
                    </a:lnTo>
                    <a:lnTo>
                      <a:pt x="36" y="104"/>
                    </a:lnTo>
                    <a:lnTo>
                      <a:pt x="48" y="96"/>
                    </a:lnTo>
                    <a:lnTo>
                      <a:pt x="62" y="92"/>
                    </a:lnTo>
                    <a:lnTo>
                      <a:pt x="72" y="94"/>
                    </a:lnTo>
                    <a:lnTo>
                      <a:pt x="76" y="100"/>
                    </a:lnTo>
                    <a:lnTo>
                      <a:pt x="66" y="114"/>
                    </a:lnTo>
                    <a:lnTo>
                      <a:pt x="58" y="122"/>
                    </a:lnTo>
                    <a:lnTo>
                      <a:pt x="66" y="126"/>
                    </a:lnTo>
                    <a:lnTo>
                      <a:pt x="74" y="132"/>
                    </a:lnTo>
                    <a:lnTo>
                      <a:pt x="76" y="140"/>
                    </a:lnTo>
                    <a:lnTo>
                      <a:pt x="78" y="148"/>
                    </a:lnTo>
                    <a:lnTo>
                      <a:pt x="76" y="158"/>
                    </a:lnTo>
                    <a:lnTo>
                      <a:pt x="72" y="166"/>
                    </a:lnTo>
                    <a:lnTo>
                      <a:pt x="66" y="172"/>
                    </a:lnTo>
                    <a:lnTo>
                      <a:pt x="56" y="176"/>
                    </a:lnTo>
                    <a:lnTo>
                      <a:pt x="60" y="178"/>
                    </a:lnTo>
                    <a:lnTo>
                      <a:pt x="62" y="182"/>
                    </a:lnTo>
                    <a:lnTo>
                      <a:pt x="64" y="186"/>
                    </a:lnTo>
                    <a:lnTo>
                      <a:pt x="136" y="186"/>
                    </a:lnTo>
                    <a:lnTo>
                      <a:pt x="130" y="180"/>
                    </a:lnTo>
                    <a:lnTo>
                      <a:pt x="116" y="176"/>
                    </a:lnTo>
                    <a:lnTo>
                      <a:pt x="104" y="172"/>
                    </a:lnTo>
                    <a:lnTo>
                      <a:pt x="94" y="168"/>
                    </a:lnTo>
                    <a:lnTo>
                      <a:pt x="88" y="162"/>
                    </a:lnTo>
                    <a:lnTo>
                      <a:pt x="86" y="154"/>
                    </a:lnTo>
                    <a:lnTo>
                      <a:pt x="84" y="142"/>
                    </a:lnTo>
                    <a:lnTo>
                      <a:pt x="86" y="128"/>
                    </a:lnTo>
                    <a:lnTo>
                      <a:pt x="126" y="130"/>
                    </a:lnTo>
                    <a:lnTo>
                      <a:pt x="126" y="130"/>
                    </a:lnTo>
                    <a:lnTo>
                      <a:pt x="136" y="132"/>
                    </a:lnTo>
                    <a:lnTo>
                      <a:pt x="156" y="138"/>
                    </a:lnTo>
                    <a:lnTo>
                      <a:pt x="156" y="138"/>
                    </a:lnTo>
                    <a:lnTo>
                      <a:pt x="170" y="144"/>
                    </a:lnTo>
                    <a:lnTo>
                      <a:pt x="180" y="150"/>
                    </a:lnTo>
                    <a:lnTo>
                      <a:pt x="180" y="150"/>
                    </a:lnTo>
                    <a:lnTo>
                      <a:pt x="200" y="168"/>
                    </a:lnTo>
                    <a:lnTo>
                      <a:pt x="202" y="164"/>
                    </a:lnTo>
                    <a:lnTo>
                      <a:pt x="202" y="160"/>
                    </a:lnTo>
                    <a:lnTo>
                      <a:pt x="202" y="160"/>
                    </a:lnTo>
                    <a:lnTo>
                      <a:pt x="204" y="154"/>
                    </a:lnTo>
                    <a:lnTo>
                      <a:pt x="204" y="154"/>
                    </a:lnTo>
                    <a:lnTo>
                      <a:pt x="208" y="144"/>
                    </a:lnTo>
                    <a:lnTo>
                      <a:pt x="214" y="136"/>
                    </a:lnTo>
                    <a:lnTo>
                      <a:pt x="234" y="112"/>
                    </a:lnTo>
                    <a:lnTo>
                      <a:pt x="258" y="88"/>
                    </a:lnTo>
                    <a:lnTo>
                      <a:pt x="272" y="7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13" name="Freeform 6">
                <a:extLst>
                  <a:ext uri="{FF2B5EF4-FFF2-40B4-BE49-F238E27FC236}">
                    <a16:creationId xmlns:a16="http://schemas.microsoft.com/office/drawing/2014/main" id="{18537D4A-43E6-436F-80B1-0464C266E011}"/>
                  </a:ext>
                </a:extLst>
              </p:cNvPr>
              <p:cNvSpPr>
                <a:spLocks/>
              </p:cNvSpPr>
              <p:nvPr/>
            </p:nvSpPr>
            <p:spPr bwMode="auto">
              <a:xfrm>
                <a:off x="3656" y="2231"/>
                <a:ext cx="214" cy="214"/>
              </a:xfrm>
              <a:custGeom>
                <a:avLst/>
                <a:gdLst>
                  <a:gd name="T0" fmla="*/ 146 w 214"/>
                  <a:gd name="T1" fmla="*/ 208 h 214"/>
                  <a:gd name="T2" fmla="*/ 146 w 214"/>
                  <a:gd name="T3" fmla="*/ 186 h 214"/>
                  <a:gd name="T4" fmla="*/ 124 w 214"/>
                  <a:gd name="T5" fmla="*/ 180 h 214"/>
                  <a:gd name="T6" fmla="*/ 116 w 214"/>
                  <a:gd name="T7" fmla="*/ 158 h 214"/>
                  <a:gd name="T8" fmla="*/ 118 w 214"/>
                  <a:gd name="T9" fmla="*/ 146 h 214"/>
                  <a:gd name="T10" fmla="*/ 112 w 214"/>
                  <a:gd name="T11" fmla="*/ 148 h 214"/>
                  <a:gd name="T12" fmla="*/ 114 w 214"/>
                  <a:gd name="T13" fmla="*/ 146 h 214"/>
                  <a:gd name="T14" fmla="*/ 98 w 214"/>
                  <a:gd name="T15" fmla="*/ 138 h 214"/>
                  <a:gd name="T16" fmla="*/ 92 w 214"/>
                  <a:gd name="T17" fmla="*/ 124 h 214"/>
                  <a:gd name="T18" fmla="*/ 96 w 214"/>
                  <a:gd name="T19" fmla="*/ 114 h 214"/>
                  <a:gd name="T20" fmla="*/ 112 w 214"/>
                  <a:gd name="T21" fmla="*/ 100 h 214"/>
                  <a:gd name="T22" fmla="*/ 106 w 214"/>
                  <a:gd name="T23" fmla="*/ 92 h 214"/>
                  <a:gd name="T24" fmla="*/ 106 w 214"/>
                  <a:gd name="T25" fmla="*/ 80 h 214"/>
                  <a:gd name="T26" fmla="*/ 120 w 214"/>
                  <a:gd name="T27" fmla="*/ 64 h 214"/>
                  <a:gd name="T28" fmla="*/ 192 w 214"/>
                  <a:gd name="T29" fmla="*/ 62 h 214"/>
                  <a:gd name="T30" fmla="*/ 190 w 214"/>
                  <a:gd name="T31" fmla="*/ 52 h 214"/>
                  <a:gd name="T32" fmla="*/ 188 w 214"/>
                  <a:gd name="T33" fmla="*/ 44 h 214"/>
                  <a:gd name="T34" fmla="*/ 196 w 214"/>
                  <a:gd name="T35" fmla="*/ 44 h 214"/>
                  <a:gd name="T36" fmla="*/ 212 w 214"/>
                  <a:gd name="T37" fmla="*/ 34 h 214"/>
                  <a:gd name="T38" fmla="*/ 212 w 214"/>
                  <a:gd name="T39" fmla="*/ 18 h 214"/>
                  <a:gd name="T40" fmla="*/ 196 w 214"/>
                  <a:gd name="T41" fmla="*/ 8 h 214"/>
                  <a:gd name="T42" fmla="*/ 180 w 214"/>
                  <a:gd name="T43" fmla="*/ 14 h 214"/>
                  <a:gd name="T44" fmla="*/ 168 w 214"/>
                  <a:gd name="T45" fmla="*/ 4 h 214"/>
                  <a:gd name="T46" fmla="*/ 152 w 214"/>
                  <a:gd name="T47" fmla="*/ 0 h 214"/>
                  <a:gd name="T48" fmla="*/ 122 w 214"/>
                  <a:gd name="T49" fmla="*/ 16 h 214"/>
                  <a:gd name="T50" fmla="*/ 112 w 214"/>
                  <a:gd name="T51" fmla="*/ 20 h 214"/>
                  <a:gd name="T52" fmla="*/ 90 w 214"/>
                  <a:gd name="T53" fmla="*/ 12 h 214"/>
                  <a:gd name="T54" fmla="*/ 78 w 214"/>
                  <a:gd name="T55" fmla="*/ 14 h 214"/>
                  <a:gd name="T56" fmla="*/ 60 w 214"/>
                  <a:gd name="T57" fmla="*/ 36 h 214"/>
                  <a:gd name="T58" fmla="*/ 62 w 214"/>
                  <a:gd name="T59" fmla="*/ 52 h 214"/>
                  <a:gd name="T60" fmla="*/ 58 w 214"/>
                  <a:gd name="T61" fmla="*/ 64 h 214"/>
                  <a:gd name="T62" fmla="*/ 44 w 214"/>
                  <a:gd name="T63" fmla="*/ 62 h 214"/>
                  <a:gd name="T64" fmla="*/ 28 w 214"/>
                  <a:gd name="T65" fmla="*/ 54 h 214"/>
                  <a:gd name="T66" fmla="*/ 12 w 214"/>
                  <a:gd name="T67" fmla="*/ 60 h 214"/>
                  <a:gd name="T68" fmla="*/ 6 w 214"/>
                  <a:gd name="T69" fmla="*/ 74 h 214"/>
                  <a:gd name="T70" fmla="*/ 16 w 214"/>
                  <a:gd name="T71" fmla="*/ 92 h 214"/>
                  <a:gd name="T72" fmla="*/ 20 w 214"/>
                  <a:gd name="T73" fmla="*/ 104 h 214"/>
                  <a:gd name="T74" fmla="*/ 20 w 214"/>
                  <a:gd name="T75" fmla="*/ 124 h 214"/>
                  <a:gd name="T76" fmla="*/ 6 w 214"/>
                  <a:gd name="T77" fmla="*/ 134 h 214"/>
                  <a:gd name="T78" fmla="*/ 0 w 214"/>
                  <a:gd name="T79" fmla="*/ 150 h 214"/>
                  <a:gd name="T80" fmla="*/ 16 w 214"/>
                  <a:gd name="T81" fmla="*/ 174 h 214"/>
                  <a:gd name="T82" fmla="*/ 34 w 214"/>
                  <a:gd name="T83" fmla="*/ 176 h 214"/>
                  <a:gd name="T84" fmla="*/ 52 w 214"/>
                  <a:gd name="T85" fmla="*/ 162 h 214"/>
                  <a:gd name="T86" fmla="*/ 58 w 214"/>
                  <a:gd name="T87" fmla="*/ 164 h 214"/>
                  <a:gd name="T88" fmla="*/ 70 w 214"/>
                  <a:gd name="T89" fmla="*/ 184 h 214"/>
                  <a:gd name="T90" fmla="*/ 86 w 214"/>
                  <a:gd name="T91" fmla="*/ 184 h 214"/>
                  <a:gd name="T92" fmla="*/ 94 w 214"/>
                  <a:gd name="T93" fmla="*/ 188 h 214"/>
                  <a:gd name="T94" fmla="*/ 104 w 214"/>
                  <a:gd name="T95" fmla="*/ 204 h 214"/>
                  <a:gd name="T96" fmla="*/ 126 w 214"/>
                  <a:gd name="T97" fmla="*/ 212 h 214"/>
                  <a:gd name="T98" fmla="*/ 142 w 214"/>
                  <a:gd name="T99" fmla="*/ 21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4" h="214">
                    <a:moveTo>
                      <a:pt x="150" y="210"/>
                    </a:moveTo>
                    <a:lnTo>
                      <a:pt x="150" y="210"/>
                    </a:lnTo>
                    <a:lnTo>
                      <a:pt x="146" y="208"/>
                    </a:lnTo>
                    <a:lnTo>
                      <a:pt x="146" y="204"/>
                    </a:lnTo>
                    <a:lnTo>
                      <a:pt x="144" y="196"/>
                    </a:lnTo>
                    <a:lnTo>
                      <a:pt x="146" y="186"/>
                    </a:lnTo>
                    <a:lnTo>
                      <a:pt x="146" y="186"/>
                    </a:lnTo>
                    <a:lnTo>
                      <a:pt x="132" y="184"/>
                    </a:lnTo>
                    <a:lnTo>
                      <a:pt x="124" y="180"/>
                    </a:lnTo>
                    <a:lnTo>
                      <a:pt x="118" y="172"/>
                    </a:lnTo>
                    <a:lnTo>
                      <a:pt x="116" y="166"/>
                    </a:lnTo>
                    <a:lnTo>
                      <a:pt x="116" y="158"/>
                    </a:lnTo>
                    <a:lnTo>
                      <a:pt x="116" y="152"/>
                    </a:lnTo>
                    <a:lnTo>
                      <a:pt x="118" y="146"/>
                    </a:lnTo>
                    <a:lnTo>
                      <a:pt x="118" y="146"/>
                    </a:lnTo>
                    <a:lnTo>
                      <a:pt x="118" y="146"/>
                    </a:lnTo>
                    <a:lnTo>
                      <a:pt x="118" y="146"/>
                    </a:lnTo>
                    <a:lnTo>
                      <a:pt x="112" y="148"/>
                    </a:lnTo>
                    <a:lnTo>
                      <a:pt x="112" y="148"/>
                    </a:lnTo>
                    <a:lnTo>
                      <a:pt x="114" y="146"/>
                    </a:lnTo>
                    <a:lnTo>
                      <a:pt x="114" y="146"/>
                    </a:lnTo>
                    <a:lnTo>
                      <a:pt x="106" y="144"/>
                    </a:lnTo>
                    <a:lnTo>
                      <a:pt x="102" y="142"/>
                    </a:lnTo>
                    <a:lnTo>
                      <a:pt x="98" y="138"/>
                    </a:lnTo>
                    <a:lnTo>
                      <a:pt x="94" y="134"/>
                    </a:lnTo>
                    <a:lnTo>
                      <a:pt x="92" y="128"/>
                    </a:lnTo>
                    <a:lnTo>
                      <a:pt x="92" y="124"/>
                    </a:lnTo>
                    <a:lnTo>
                      <a:pt x="92" y="124"/>
                    </a:lnTo>
                    <a:lnTo>
                      <a:pt x="94" y="118"/>
                    </a:lnTo>
                    <a:lnTo>
                      <a:pt x="96" y="114"/>
                    </a:lnTo>
                    <a:lnTo>
                      <a:pt x="102" y="106"/>
                    </a:lnTo>
                    <a:lnTo>
                      <a:pt x="110" y="102"/>
                    </a:lnTo>
                    <a:lnTo>
                      <a:pt x="112" y="100"/>
                    </a:lnTo>
                    <a:lnTo>
                      <a:pt x="112" y="100"/>
                    </a:lnTo>
                    <a:lnTo>
                      <a:pt x="108" y="98"/>
                    </a:lnTo>
                    <a:lnTo>
                      <a:pt x="106" y="92"/>
                    </a:lnTo>
                    <a:lnTo>
                      <a:pt x="104" y="86"/>
                    </a:lnTo>
                    <a:lnTo>
                      <a:pt x="104" y="86"/>
                    </a:lnTo>
                    <a:lnTo>
                      <a:pt x="106" y="80"/>
                    </a:lnTo>
                    <a:lnTo>
                      <a:pt x="108" y="74"/>
                    </a:lnTo>
                    <a:lnTo>
                      <a:pt x="114" y="68"/>
                    </a:lnTo>
                    <a:lnTo>
                      <a:pt x="120" y="64"/>
                    </a:lnTo>
                    <a:lnTo>
                      <a:pt x="124" y="62"/>
                    </a:lnTo>
                    <a:lnTo>
                      <a:pt x="192" y="62"/>
                    </a:lnTo>
                    <a:lnTo>
                      <a:pt x="192" y="62"/>
                    </a:lnTo>
                    <a:lnTo>
                      <a:pt x="192" y="62"/>
                    </a:lnTo>
                    <a:lnTo>
                      <a:pt x="192" y="62"/>
                    </a:lnTo>
                    <a:lnTo>
                      <a:pt x="190" y="52"/>
                    </a:lnTo>
                    <a:lnTo>
                      <a:pt x="186" y="48"/>
                    </a:lnTo>
                    <a:lnTo>
                      <a:pt x="186" y="48"/>
                    </a:lnTo>
                    <a:lnTo>
                      <a:pt x="188" y="44"/>
                    </a:lnTo>
                    <a:lnTo>
                      <a:pt x="188" y="44"/>
                    </a:lnTo>
                    <a:lnTo>
                      <a:pt x="196" y="44"/>
                    </a:lnTo>
                    <a:lnTo>
                      <a:pt x="196" y="44"/>
                    </a:lnTo>
                    <a:lnTo>
                      <a:pt x="202" y="44"/>
                    </a:lnTo>
                    <a:lnTo>
                      <a:pt x="208" y="40"/>
                    </a:lnTo>
                    <a:lnTo>
                      <a:pt x="212" y="34"/>
                    </a:lnTo>
                    <a:lnTo>
                      <a:pt x="214" y="26"/>
                    </a:lnTo>
                    <a:lnTo>
                      <a:pt x="214" y="26"/>
                    </a:lnTo>
                    <a:lnTo>
                      <a:pt x="212" y="18"/>
                    </a:lnTo>
                    <a:lnTo>
                      <a:pt x="208" y="14"/>
                    </a:lnTo>
                    <a:lnTo>
                      <a:pt x="202" y="10"/>
                    </a:lnTo>
                    <a:lnTo>
                      <a:pt x="196" y="8"/>
                    </a:lnTo>
                    <a:lnTo>
                      <a:pt x="196" y="8"/>
                    </a:lnTo>
                    <a:lnTo>
                      <a:pt x="188" y="10"/>
                    </a:lnTo>
                    <a:lnTo>
                      <a:pt x="180" y="14"/>
                    </a:lnTo>
                    <a:lnTo>
                      <a:pt x="180" y="14"/>
                    </a:lnTo>
                    <a:lnTo>
                      <a:pt x="176" y="8"/>
                    </a:lnTo>
                    <a:lnTo>
                      <a:pt x="168" y="4"/>
                    </a:lnTo>
                    <a:lnTo>
                      <a:pt x="160" y="2"/>
                    </a:lnTo>
                    <a:lnTo>
                      <a:pt x="152" y="0"/>
                    </a:lnTo>
                    <a:lnTo>
                      <a:pt x="152" y="0"/>
                    </a:lnTo>
                    <a:lnTo>
                      <a:pt x="140" y="2"/>
                    </a:lnTo>
                    <a:lnTo>
                      <a:pt x="130" y="8"/>
                    </a:lnTo>
                    <a:lnTo>
                      <a:pt x="122" y="16"/>
                    </a:lnTo>
                    <a:lnTo>
                      <a:pt x="116" y="28"/>
                    </a:lnTo>
                    <a:lnTo>
                      <a:pt x="116" y="28"/>
                    </a:lnTo>
                    <a:lnTo>
                      <a:pt x="112" y="20"/>
                    </a:lnTo>
                    <a:lnTo>
                      <a:pt x="106" y="16"/>
                    </a:lnTo>
                    <a:lnTo>
                      <a:pt x="98" y="12"/>
                    </a:lnTo>
                    <a:lnTo>
                      <a:pt x="90" y="12"/>
                    </a:lnTo>
                    <a:lnTo>
                      <a:pt x="90" y="12"/>
                    </a:lnTo>
                    <a:lnTo>
                      <a:pt x="84" y="12"/>
                    </a:lnTo>
                    <a:lnTo>
                      <a:pt x="78" y="14"/>
                    </a:lnTo>
                    <a:lnTo>
                      <a:pt x="68" y="20"/>
                    </a:lnTo>
                    <a:lnTo>
                      <a:pt x="62" y="30"/>
                    </a:lnTo>
                    <a:lnTo>
                      <a:pt x="60" y="36"/>
                    </a:lnTo>
                    <a:lnTo>
                      <a:pt x="60" y="42"/>
                    </a:lnTo>
                    <a:lnTo>
                      <a:pt x="60" y="42"/>
                    </a:lnTo>
                    <a:lnTo>
                      <a:pt x="62" y="52"/>
                    </a:lnTo>
                    <a:lnTo>
                      <a:pt x="68" y="62"/>
                    </a:lnTo>
                    <a:lnTo>
                      <a:pt x="68" y="62"/>
                    </a:lnTo>
                    <a:lnTo>
                      <a:pt x="58" y="64"/>
                    </a:lnTo>
                    <a:lnTo>
                      <a:pt x="48" y="66"/>
                    </a:lnTo>
                    <a:lnTo>
                      <a:pt x="48" y="66"/>
                    </a:lnTo>
                    <a:lnTo>
                      <a:pt x="44" y="62"/>
                    </a:lnTo>
                    <a:lnTo>
                      <a:pt x="40" y="56"/>
                    </a:lnTo>
                    <a:lnTo>
                      <a:pt x="34" y="54"/>
                    </a:lnTo>
                    <a:lnTo>
                      <a:pt x="28" y="54"/>
                    </a:lnTo>
                    <a:lnTo>
                      <a:pt x="28" y="54"/>
                    </a:lnTo>
                    <a:lnTo>
                      <a:pt x="20" y="54"/>
                    </a:lnTo>
                    <a:lnTo>
                      <a:pt x="12" y="60"/>
                    </a:lnTo>
                    <a:lnTo>
                      <a:pt x="8" y="66"/>
                    </a:lnTo>
                    <a:lnTo>
                      <a:pt x="6" y="74"/>
                    </a:lnTo>
                    <a:lnTo>
                      <a:pt x="6" y="74"/>
                    </a:lnTo>
                    <a:lnTo>
                      <a:pt x="6" y="82"/>
                    </a:lnTo>
                    <a:lnTo>
                      <a:pt x="10" y="88"/>
                    </a:lnTo>
                    <a:lnTo>
                      <a:pt x="16" y="92"/>
                    </a:lnTo>
                    <a:lnTo>
                      <a:pt x="22" y="96"/>
                    </a:lnTo>
                    <a:lnTo>
                      <a:pt x="22" y="96"/>
                    </a:lnTo>
                    <a:lnTo>
                      <a:pt x="20" y="104"/>
                    </a:lnTo>
                    <a:lnTo>
                      <a:pt x="18" y="114"/>
                    </a:lnTo>
                    <a:lnTo>
                      <a:pt x="18" y="114"/>
                    </a:lnTo>
                    <a:lnTo>
                      <a:pt x="20" y="124"/>
                    </a:lnTo>
                    <a:lnTo>
                      <a:pt x="20" y="124"/>
                    </a:lnTo>
                    <a:lnTo>
                      <a:pt x="12" y="128"/>
                    </a:lnTo>
                    <a:lnTo>
                      <a:pt x="6" y="134"/>
                    </a:lnTo>
                    <a:lnTo>
                      <a:pt x="2" y="142"/>
                    </a:lnTo>
                    <a:lnTo>
                      <a:pt x="0" y="150"/>
                    </a:lnTo>
                    <a:lnTo>
                      <a:pt x="0" y="150"/>
                    </a:lnTo>
                    <a:lnTo>
                      <a:pt x="2" y="160"/>
                    </a:lnTo>
                    <a:lnTo>
                      <a:pt x="8" y="168"/>
                    </a:lnTo>
                    <a:lnTo>
                      <a:pt x="16" y="174"/>
                    </a:lnTo>
                    <a:lnTo>
                      <a:pt x="28" y="176"/>
                    </a:lnTo>
                    <a:lnTo>
                      <a:pt x="28" y="176"/>
                    </a:lnTo>
                    <a:lnTo>
                      <a:pt x="34" y="176"/>
                    </a:lnTo>
                    <a:lnTo>
                      <a:pt x="42" y="174"/>
                    </a:lnTo>
                    <a:lnTo>
                      <a:pt x="48" y="168"/>
                    </a:lnTo>
                    <a:lnTo>
                      <a:pt x="52" y="162"/>
                    </a:lnTo>
                    <a:lnTo>
                      <a:pt x="52" y="162"/>
                    </a:lnTo>
                    <a:lnTo>
                      <a:pt x="58" y="164"/>
                    </a:lnTo>
                    <a:lnTo>
                      <a:pt x="58" y="164"/>
                    </a:lnTo>
                    <a:lnTo>
                      <a:pt x="60" y="172"/>
                    </a:lnTo>
                    <a:lnTo>
                      <a:pt x="64" y="180"/>
                    </a:lnTo>
                    <a:lnTo>
                      <a:pt x="70" y="184"/>
                    </a:lnTo>
                    <a:lnTo>
                      <a:pt x="78" y="186"/>
                    </a:lnTo>
                    <a:lnTo>
                      <a:pt x="78" y="186"/>
                    </a:lnTo>
                    <a:lnTo>
                      <a:pt x="86" y="184"/>
                    </a:lnTo>
                    <a:lnTo>
                      <a:pt x="92" y="180"/>
                    </a:lnTo>
                    <a:lnTo>
                      <a:pt x="92" y="180"/>
                    </a:lnTo>
                    <a:lnTo>
                      <a:pt x="94" y="188"/>
                    </a:lnTo>
                    <a:lnTo>
                      <a:pt x="96" y="194"/>
                    </a:lnTo>
                    <a:lnTo>
                      <a:pt x="100" y="200"/>
                    </a:lnTo>
                    <a:lnTo>
                      <a:pt x="104" y="204"/>
                    </a:lnTo>
                    <a:lnTo>
                      <a:pt x="110" y="208"/>
                    </a:lnTo>
                    <a:lnTo>
                      <a:pt x="118" y="210"/>
                    </a:lnTo>
                    <a:lnTo>
                      <a:pt x="126" y="212"/>
                    </a:lnTo>
                    <a:lnTo>
                      <a:pt x="134" y="214"/>
                    </a:lnTo>
                    <a:lnTo>
                      <a:pt x="134" y="214"/>
                    </a:lnTo>
                    <a:lnTo>
                      <a:pt x="142" y="212"/>
                    </a:lnTo>
                    <a:lnTo>
                      <a:pt x="150" y="210"/>
                    </a:lnTo>
                    <a:lnTo>
                      <a:pt x="150" y="21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14" name="Freeform 7">
                <a:extLst>
                  <a:ext uri="{FF2B5EF4-FFF2-40B4-BE49-F238E27FC236}">
                    <a16:creationId xmlns:a16="http://schemas.microsoft.com/office/drawing/2014/main" id="{025B1B83-084A-4CC2-83EE-9D3C738711DB}"/>
                  </a:ext>
                </a:extLst>
              </p:cNvPr>
              <p:cNvSpPr>
                <a:spLocks/>
              </p:cNvSpPr>
              <p:nvPr/>
            </p:nvSpPr>
            <p:spPr bwMode="auto">
              <a:xfrm>
                <a:off x="3758" y="2245"/>
                <a:ext cx="270" cy="200"/>
              </a:xfrm>
              <a:custGeom>
                <a:avLst/>
                <a:gdLst>
                  <a:gd name="T0" fmla="*/ 74 w 270"/>
                  <a:gd name="T1" fmla="*/ 200 h 200"/>
                  <a:gd name="T2" fmla="*/ 56 w 270"/>
                  <a:gd name="T3" fmla="*/ 186 h 200"/>
                  <a:gd name="T4" fmla="*/ 74 w 270"/>
                  <a:gd name="T5" fmla="*/ 172 h 200"/>
                  <a:gd name="T6" fmla="*/ 126 w 270"/>
                  <a:gd name="T7" fmla="*/ 172 h 200"/>
                  <a:gd name="T8" fmla="*/ 126 w 270"/>
                  <a:gd name="T9" fmla="*/ 164 h 200"/>
                  <a:gd name="T10" fmla="*/ 42 w 270"/>
                  <a:gd name="T11" fmla="*/ 162 h 200"/>
                  <a:gd name="T12" fmla="*/ 24 w 270"/>
                  <a:gd name="T13" fmla="*/ 148 h 200"/>
                  <a:gd name="T14" fmla="*/ 36 w 270"/>
                  <a:gd name="T15" fmla="*/ 134 h 200"/>
                  <a:gd name="T16" fmla="*/ 114 w 270"/>
                  <a:gd name="T17" fmla="*/ 134 h 200"/>
                  <a:gd name="T18" fmla="*/ 114 w 270"/>
                  <a:gd name="T19" fmla="*/ 126 h 200"/>
                  <a:gd name="T20" fmla="*/ 20 w 270"/>
                  <a:gd name="T21" fmla="*/ 124 h 200"/>
                  <a:gd name="T22" fmla="*/ 0 w 270"/>
                  <a:gd name="T23" fmla="*/ 110 h 200"/>
                  <a:gd name="T24" fmla="*/ 20 w 270"/>
                  <a:gd name="T25" fmla="*/ 96 h 200"/>
                  <a:gd name="T26" fmla="*/ 114 w 270"/>
                  <a:gd name="T27" fmla="*/ 96 h 200"/>
                  <a:gd name="T28" fmla="*/ 114 w 270"/>
                  <a:gd name="T29" fmla="*/ 88 h 200"/>
                  <a:gd name="T30" fmla="*/ 26 w 270"/>
                  <a:gd name="T31" fmla="*/ 86 h 200"/>
                  <a:gd name="T32" fmla="*/ 12 w 270"/>
                  <a:gd name="T33" fmla="*/ 72 h 200"/>
                  <a:gd name="T34" fmla="*/ 28 w 270"/>
                  <a:gd name="T35" fmla="*/ 58 h 200"/>
                  <a:gd name="T36" fmla="*/ 170 w 270"/>
                  <a:gd name="T37" fmla="*/ 58 h 200"/>
                  <a:gd name="T38" fmla="*/ 184 w 270"/>
                  <a:gd name="T39" fmla="*/ 58 h 200"/>
                  <a:gd name="T40" fmla="*/ 186 w 270"/>
                  <a:gd name="T41" fmla="*/ 56 h 200"/>
                  <a:gd name="T42" fmla="*/ 188 w 270"/>
                  <a:gd name="T43" fmla="*/ 48 h 200"/>
                  <a:gd name="T44" fmla="*/ 184 w 270"/>
                  <a:gd name="T45" fmla="*/ 42 h 200"/>
                  <a:gd name="T46" fmla="*/ 170 w 270"/>
                  <a:gd name="T47" fmla="*/ 34 h 200"/>
                  <a:gd name="T48" fmla="*/ 156 w 270"/>
                  <a:gd name="T49" fmla="*/ 30 h 200"/>
                  <a:gd name="T50" fmla="*/ 144 w 270"/>
                  <a:gd name="T51" fmla="*/ 26 h 200"/>
                  <a:gd name="T52" fmla="*/ 140 w 270"/>
                  <a:gd name="T53" fmla="*/ 22 h 200"/>
                  <a:gd name="T54" fmla="*/ 136 w 270"/>
                  <a:gd name="T55" fmla="*/ 18 h 200"/>
                  <a:gd name="T56" fmla="*/ 134 w 270"/>
                  <a:gd name="T57" fmla="*/ 8 h 200"/>
                  <a:gd name="T58" fmla="*/ 136 w 270"/>
                  <a:gd name="T59" fmla="*/ 0 h 200"/>
                  <a:gd name="T60" fmla="*/ 178 w 270"/>
                  <a:gd name="T61" fmla="*/ 6 h 200"/>
                  <a:gd name="T62" fmla="*/ 208 w 270"/>
                  <a:gd name="T63" fmla="*/ 18 h 200"/>
                  <a:gd name="T64" fmla="*/ 232 w 270"/>
                  <a:gd name="T65" fmla="*/ 38 h 200"/>
                  <a:gd name="T66" fmla="*/ 244 w 270"/>
                  <a:gd name="T67" fmla="*/ 50 h 200"/>
                  <a:gd name="T68" fmla="*/ 258 w 270"/>
                  <a:gd name="T69" fmla="*/ 70 h 200"/>
                  <a:gd name="T70" fmla="*/ 270 w 270"/>
                  <a:gd name="T71" fmla="*/ 98 h 200"/>
                  <a:gd name="T72" fmla="*/ 270 w 270"/>
                  <a:gd name="T73" fmla="*/ 108 h 200"/>
                  <a:gd name="T74" fmla="*/ 266 w 270"/>
                  <a:gd name="T75" fmla="*/ 136 h 200"/>
                  <a:gd name="T76" fmla="*/ 254 w 270"/>
                  <a:gd name="T77" fmla="*/ 160 h 200"/>
                  <a:gd name="T78" fmla="*/ 240 w 270"/>
                  <a:gd name="T79" fmla="*/ 176 h 200"/>
                  <a:gd name="T80" fmla="*/ 218 w 270"/>
                  <a:gd name="T81" fmla="*/ 190 h 200"/>
                  <a:gd name="T82" fmla="*/ 190 w 270"/>
                  <a:gd name="T83" fmla="*/ 19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0" h="200">
                    <a:moveTo>
                      <a:pt x="172" y="200"/>
                    </a:moveTo>
                    <a:lnTo>
                      <a:pt x="74" y="200"/>
                    </a:lnTo>
                    <a:lnTo>
                      <a:pt x="62" y="196"/>
                    </a:lnTo>
                    <a:lnTo>
                      <a:pt x="56" y="186"/>
                    </a:lnTo>
                    <a:lnTo>
                      <a:pt x="58" y="176"/>
                    </a:lnTo>
                    <a:lnTo>
                      <a:pt x="74" y="172"/>
                    </a:lnTo>
                    <a:lnTo>
                      <a:pt x="118" y="172"/>
                    </a:lnTo>
                    <a:lnTo>
                      <a:pt x="126" y="172"/>
                    </a:lnTo>
                    <a:lnTo>
                      <a:pt x="130" y="168"/>
                    </a:lnTo>
                    <a:lnTo>
                      <a:pt x="126" y="164"/>
                    </a:lnTo>
                    <a:lnTo>
                      <a:pt x="118" y="162"/>
                    </a:lnTo>
                    <a:lnTo>
                      <a:pt x="42" y="162"/>
                    </a:lnTo>
                    <a:lnTo>
                      <a:pt x="28" y="158"/>
                    </a:lnTo>
                    <a:lnTo>
                      <a:pt x="24" y="148"/>
                    </a:lnTo>
                    <a:lnTo>
                      <a:pt x="26" y="140"/>
                    </a:lnTo>
                    <a:lnTo>
                      <a:pt x="36" y="134"/>
                    </a:lnTo>
                    <a:lnTo>
                      <a:pt x="108" y="134"/>
                    </a:lnTo>
                    <a:lnTo>
                      <a:pt x="114" y="134"/>
                    </a:lnTo>
                    <a:lnTo>
                      <a:pt x="116" y="130"/>
                    </a:lnTo>
                    <a:lnTo>
                      <a:pt x="114" y="126"/>
                    </a:lnTo>
                    <a:lnTo>
                      <a:pt x="106" y="124"/>
                    </a:lnTo>
                    <a:lnTo>
                      <a:pt x="20" y="124"/>
                    </a:lnTo>
                    <a:lnTo>
                      <a:pt x="4" y="120"/>
                    </a:lnTo>
                    <a:lnTo>
                      <a:pt x="0" y="110"/>
                    </a:lnTo>
                    <a:lnTo>
                      <a:pt x="4" y="102"/>
                    </a:lnTo>
                    <a:lnTo>
                      <a:pt x="20" y="96"/>
                    </a:lnTo>
                    <a:lnTo>
                      <a:pt x="106" y="96"/>
                    </a:lnTo>
                    <a:lnTo>
                      <a:pt x="114" y="96"/>
                    </a:lnTo>
                    <a:lnTo>
                      <a:pt x="116" y="92"/>
                    </a:lnTo>
                    <a:lnTo>
                      <a:pt x="114" y="88"/>
                    </a:lnTo>
                    <a:lnTo>
                      <a:pt x="106" y="86"/>
                    </a:lnTo>
                    <a:lnTo>
                      <a:pt x="26" y="86"/>
                    </a:lnTo>
                    <a:lnTo>
                      <a:pt x="14" y="82"/>
                    </a:lnTo>
                    <a:lnTo>
                      <a:pt x="12" y="72"/>
                    </a:lnTo>
                    <a:lnTo>
                      <a:pt x="16" y="64"/>
                    </a:lnTo>
                    <a:lnTo>
                      <a:pt x="28" y="58"/>
                    </a:lnTo>
                    <a:lnTo>
                      <a:pt x="170" y="58"/>
                    </a:lnTo>
                    <a:lnTo>
                      <a:pt x="170" y="58"/>
                    </a:lnTo>
                    <a:lnTo>
                      <a:pt x="178" y="58"/>
                    </a:lnTo>
                    <a:lnTo>
                      <a:pt x="184" y="58"/>
                    </a:lnTo>
                    <a:lnTo>
                      <a:pt x="186" y="56"/>
                    </a:lnTo>
                    <a:lnTo>
                      <a:pt x="186" y="56"/>
                    </a:lnTo>
                    <a:lnTo>
                      <a:pt x="188" y="52"/>
                    </a:lnTo>
                    <a:lnTo>
                      <a:pt x="188" y="48"/>
                    </a:lnTo>
                    <a:lnTo>
                      <a:pt x="188" y="48"/>
                    </a:lnTo>
                    <a:lnTo>
                      <a:pt x="184" y="42"/>
                    </a:lnTo>
                    <a:lnTo>
                      <a:pt x="182" y="40"/>
                    </a:lnTo>
                    <a:lnTo>
                      <a:pt x="170" y="34"/>
                    </a:lnTo>
                    <a:lnTo>
                      <a:pt x="156" y="30"/>
                    </a:lnTo>
                    <a:lnTo>
                      <a:pt x="156" y="30"/>
                    </a:lnTo>
                    <a:lnTo>
                      <a:pt x="150" y="28"/>
                    </a:lnTo>
                    <a:lnTo>
                      <a:pt x="144" y="26"/>
                    </a:lnTo>
                    <a:lnTo>
                      <a:pt x="144" y="26"/>
                    </a:lnTo>
                    <a:lnTo>
                      <a:pt x="140" y="22"/>
                    </a:lnTo>
                    <a:lnTo>
                      <a:pt x="136" y="18"/>
                    </a:lnTo>
                    <a:lnTo>
                      <a:pt x="136" y="18"/>
                    </a:lnTo>
                    <a:lnTo>
                      <a:pt x="134" y="14"/>
                    </a:lnTo>
                    <a:lnTo>
                      <a:pt x="134" y="8"/>
                    </a:lnTo>
                    <a:lnTo>
                      <a:pt x="136" y="0"/>
                    </a:lnTo>
                    <a:lnTo>
                      <a:pt x="136" y="0"/>
                    </a:lnTo>
                    <a:lnTo>
                      <a:pt x="178" y="6"/>
                    </a:lnTo>
                    <a:lnTo>
                      <a:pt x="178" y="6"/>
                    </a:lnTo>
                    <a:lnTo>
                      <a:pt x="194" y="10"/>
                    </a:lnTo>
                    <a:lnTo>
                      <a:pt x="208" y="18"/>
                    </a:lnTo>
                    <a:lnTo>
                      <a:pt x="208" y="18"/>
                    </a:lnTo>
                    <a:lnTo>
                      <a:pt x="232" y="38"/>
                    </a:lnTo>
                    <a:lnTo>
                      <a:pt x="244" y="50"/>
                    </a:lnTo>
                    <a:lnTo>
                      <a:pt x="244" y="50"/>
                    </a:lnTo>
                    <a:lnTo>
                      <a:pt x="248" y="56"/>
                    </a:lnTo>
                    <a:lnTo>
                      <a:pt x="258" y="70"/>
                    </a:lnTo>
                    <a:lnTo>
                      <a:pt x="266" y="90"/>
                    </a:lnTo>
                    <a:lnTo>
                      <a:pt x="270" y="98"/>
                    </a:lnTo>
                    <a:lnTo>
                      <a:pt x="270" y="108"/>
                    </a:lnTo>
                    <a:lnTo>
                      <a:pt x="270" y="108"/>
                    </a:lnTo>
                    <a:lnTo>
                      <a:pt x="270" y="122"/>
                    </a:lnTo>
                    <a:lnTo>
                      <a:pt x="266" y="136"/>
                    </a:lnTo>
                    <a:lnTo>
                      <a:pt x="260" y="152"/>
                    </a:lnTo>
                    <a:lnTo>
                      <a:pt x="254" y="160"/>
                    </a:lnTo>
                    <a:lnTo>
                      <a:pt x="248" y="168"/>
                    </a:lnTo>
                    <a:lnTo>
                      <a:pt x="240" y="176"/>
                    </a:lnTo>
                    <a:lnTo>
                      <a:pt x="230" y="184"/>
                    </a:lnTo>
                    <a:lnTo>
                      <a:pt x="218" y="190"/>
                    </a:lnTo>
                    <a:lnTo>
                      <a:pt x="204" y="194"/>
                    </a:lnTo>
                    <a:lnTo>
                      <a:pt x="190" y="198"/>
                    </a:lnTo>
                    <a:lnTo>
                      <a:pt x="172" y="20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15" name="Freeform 32">
                <a:extLst>
                  <a:ext uri="{FF2B5EF4-FFF2-40B4-BE49-F238E27FC236}">
                    <a16:creationId xmlns:a16="http://schemas.microsoft.com/office/drawing/2014/main" id="{414815B7-7EAC-4CA6-8191-4623AF7DF948}"/>
                  </a:ext>
                </a:extLst>
              </p:cNvPr>
              <p:cNvSpPr>
                <a:spLocks/>
              </p:cNvSpPr>
              <p:nvPr/>
            </p:nvSpPr>
            <p:spPr bwMode="auto">
              <a:xfrm>
                <a:off x="3758" y="2245"/>
                <a:ext cx="270" cy="200"/>
              </a:xfrm>
              <a:custGeom>
                <a:avLst/>
                <a:gdLst>
                  <a:gd name="T0" fmla="*/ 74 w 270"/>
                  <a:gd name="T1" fmla="*/ 200 h 200"/>
                  <a:gd name="T2" fmla="*/ 56 w 270"/>
                  <a:gd name="T3" fmla="*/ 186 h 200"/>
                  <a:gd name="T4" fmla="*/ 74 w 270"/>
                  <a:gd name="T5" fmla="*/ 172 h 200"/>
                  <a:gd name="T6" fmla="*/ 126 w 270"/>
                  <a:gd name="T7" fmla="*/ 172 h 200"/>
                  <a:gd name="T8" fmla="*/ 126 w 270"/>
                  <a:gd name="T9" fmla="*/ 164 h 200"/>
                  <a:gd name="T10" fmla="*/ 42 w 270"/>
                  <a:gd name="T11" fmla="*/ 162 h 200"/>
                  <a:gd name="T12" fmla="*/ 24 w 270"/>
                  <a:gd name="T13" fmla="*/ 148 h 200"/>
                  <a:gd name="T14" fmla="*/ 36 w 270"/>
                  <a:gd name="T15" fmla="*/ 134 h 200"/>
                  <a:gd name="T16" fmla="*/ 114 w 270"/>
                  <a:gd name="T17" fmla="*/ 134 h 200"/>
                  <a:gd name="T18" fmla="*/ 114 w 270"/>
                  <a:gd name="T19" fmla="*/ 126 h 200"/>
                  <a:gd name="T20" fmla="*/ 20 w 270"/>
                  <a:gd name="T21" fmla="*/ 124 h 200"/>
                  <a:gd name="T22" fmla="*/ 0 w 270"/>
                  <a:gd name="T23" fmla="*/ 110 h 200"/>
                  <a:gd name="T24" fmla="*/ 20 w 270"/>
                  <a:gd name="T25" fmla="*/ 96 h 200"/>
                  <a:gd name="T26" fmla="*/ 114 w 270"/>
                  <a:gd name="T27" fmla="*/ 96 h 200"/>
                  <a:gd name="T28" fmla="*/ 114 w 270"/>
                  <a:gd name="T29" fmla="*/ 88 h 200"/>
                  <a:gd name="T30" fmla="*/ 26 w 270"/>
                  <a:gd name="T31" fmla="*/ 86 h 200"/>
                  <a:gd name="T32" fmla="*/ 12 w 270"/>
                  <a:gd name="T33" fmla="*/ 72 h 200"/>
                  <a:gd name="T34" fmla="*/ 28 w 270"/>
                  <a:gd name="T35" fmla="*/ 58 h 200"/>
                  <a:gd name="T36" fmla="*/ 170 w 270"/>
                  <a:gd name="T37" fmla="*/ 58 h 200"/>
                  <a:gd name="T38" fmla="*/ 184 w 270"/>
                  <a:gd name="T39" fmla="*/ 58 h 200"/>
                  <a:gd name="T40" fmla="*/ 186 w 270"/>
                  <a:gd name="T41" fmla="*/ 56 h 200"/>
                  <a:gd name="T42" fmla="*/ 188 w 270"/>
                  <a:gd name="T43" fmla="*/ 48 h 200"/>
                  <a:gd name="T44" fmla="*/ 184 w 270"/>
                  <a:gd name="T45" fmla="*/ 42 h 200"/>
                  <a:gd name="T46" fmla="*/ 170 w 270"/>
                  <a:gd name="T47" fmla="*/ 34 h 200"/>
                  <a:gd name="T48" fmla="*/ 156 w 270"/>
                  <a:gd name="T49" fmla="*/ 30 h 200"/>
                  <a:gd name="T50" fmla="*/ 144 w 270"/>
                  <a:gd name="T51" fmla="*/ 26 h 200"/>
                  <a:gd name="T52" fmla="*/ 140 w 270"/>
                  <a:gd name="T53" fmla="*/ 22 h 200"/>
                  <a:gd name="T54" fmla="*/ 136 w 270"/>
                  <a:gd name="T55" fmla="*/ 18 h 200"/>
                  <a:gd name="T56" fmla="*/ 134 w 270"/>
                  <a:gd name="T57" fmla="*/ 8 h 200"/>
                  <a:gd name="T58" fmla="*/ 136 w 270"/>
                  <a:gd name="T59" fmla="*/ 0 h 200"/>
                  <a:gd name="T60" fmla="*/ 178 w 270"/>
                  <a:gd name="T61" fmla="*/ 6 h 200"/>
                  <a:gd name="T62" fmla="*/ 208 w 270"/>
                  <a:gd name="T63" fmla="*/ 18 h 200"/>
                  <a:gd name="T64" fmla="*/ 232 w 270"/>
                  <a:gd name="T65" fmla="*/ 38 h 200"/>
                  <a:gd name="T66" fmla="*/ 244 w 270"/>
                  <a:gd name="T67" fmla="*/ 50 h 200"/>
                  <a:gd name="T68" fmla="*/ 258 w 270"/>
                  <a:gd name="T69" fmla="*/ 70 h 200"/>
                  <a:gd name="T70" fmla="*/ 270 w 270"/>
                  <a:gd name="T71" fmla="*/ 98 h 200"/>
                  <a:gd name="T72" fmla="*/ 270 w 270"/>
                  <a:gd name="T73" fmla="*/ 108 h 200"/>
                  <a:gd name="T74" fmla="*/ 266 w 270"/>
                  <a:gd name="T75" fmla="*/ 136 h 200"/>
                  <a:gd name="T76" fmla="*/ 254 w 270"/>
                  <a:gd name="T77" fmla="*/ 160 h 200"/>
                  <a:gd name="T78" fmla="*/ 240 w 270"/>
                  <a:gd name="T79" fmla="*/ 176 h 200"/>
                  <a:gd name="T80" fmla="*/ 218 w 270"/>
                  <a:gd name="T81" fmla="*/ 190 h 200"/>
                  <a:gd name="T82" fmla="*/ 190 w 270"/>
                  <a:gd name="T83" fmla="*/ 19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0" h="200">
                    <a:moveTo>
                      <a:pt x="172" y="200"/>
                    </a:moveTo>
                    <a:lnTo>
                      <a:pt x="74" y="200"/>
                    </a:lnTo>
                    <a:lnTo>
                      <a:pt x="62" y="196"/>
                    </a:lnTo>
                    <a:lnTo>
                      <a:pt x="56" y="186"/>
                    </a:lnTo>
                    <a:lnTo>
                      <a:pt x="58" y="176"/>
                    </a:lnTo>
                    <a:lnTo>
                      <a:pt x="74" y="172"/>
                    </a:lnTo>
                    <a:lnTo>
                      <a:pt x="118" y="172"/>
                    </a:lnTo>
                    <a:lnTo>
                      <a:pt x="126" y="172"/>
                    </a:lnTo>
                    <a:lnTo>
                      <a:pt x="130" y="168"/>
                    </a:lnTo>
                    <a:lnTo>
                      <a:pt x="126" y="164"/>
                    </a:lnTo>
                    <a:lnTo>
                      <a:pt x="118" y="162"/>
                    </a:lnTo>
                    <a:lnTo>
                      <a:pt x="42" y="162"/>
                    </a:lnTo>
                    <a:lnTo>
                      <a:pt x="28" y="158"/>
                    </a:lnTo>
                    <a:lnTo>
                      <a:pt x="24" y="148"/>
                    </a:lnTo>
                    <a:lnTo>
                      <a:pt x="26" y="140"/>
                    </a:lnTo>
                    <a:lnTo>
                      <a:pt x="36" y="134"/>
                    </a:lnTo>
                    <a:lnTo>
                      <a:pt x="108" y="134"/>
                    </a:lnTo>
                    <a:lnTo>
                      <a:pt x="114" y="134"/>
                    </a:lnTo>
                    <a:lnTo>
                      <a:pt x="116" y="130"/>
                    </a:lnTo>
                    <a:lnTo>
                      <a:pt x="114" y="126"/>
                    </a:lnTo>
                    <a:lnTo>
                      <a:pt x="106" y="124"/>
                    </a:lnTo>
                    <a:lnTo>
                      <a:pt x="20" y="124"/>
                    </a:lnTo>
                    <a:lnTo>
                      <a:pt x="4" y="120"/>
                    </a:lnTo>
                    <a:lnTo>
                      <a:pt x="0" y="110"/>
                    </a:lnTo>
                    <a:lnTo>
                      <a:pt x="4" y="102"/>
                    </a:lnTo>
                    <a:lnTo>
                      <a:pt x="20" y="96"/>
                    </a:lnTo>
                    <a:lnTo>
                      <a:pt x="106" y="96"/>
                    </a:lnTo>
                    <a:lnTo>
                      <a:pt x="114" y="96"/>
                    </a:lnTo>
                    <a:lnTo>
                      <a:pt x="116" y="92"/>
                    </a:lnTo>
                    <a:lnTo>
                      <a:pt x="114" y="88"/>
                    </a:lnTo>
                    <a:lnTo>
                      <a:pt x="106" y="86"/>
                    </a:lnTo>
                    <a:lnTo>
                      <a:pt x="26" y="86"/>
                    </a:lnTo>
                    <a:lnTo>
                      <a:pt x="14" y="82"/>
                    </a:lnTo>
                    <a:lnTo>
                      <a:pt x="12" y="72"/>
                    </a:lnTo>
                    <a:lnTo>
                      <a:pt x="16" y="64"/>
                    </a:lnTo>
                    <a:lnTo>
                      <a:pt x="28" y="58"/>
                    </a:lnTo>
                    <a:lnTo>
                      <a:pt x="170" y="58"/>
                    </a:lnTo>
                    <a:lnTo>
                      <a:pt x="170" y="58"/>
                    </a:lnTo>
                    <a:lnTo>
                      <a:pt x="178" y="58"/>
                    </a:lnTo>
                    <a:lnTo>
                      <a:pt x="184" y="58"/>
                    </a:lnTo>
                    <a:lnTo>
                      <a:pt x="186" y="56"/>
                    </a:lnTo>
                    <a:lnTo>
                      <a:pt x="186" y="56"/>
                    </a:lnTo>
                    <a:lnTo>
                      <a:pt x="188" y="52"/>
                    </a:lnTo>
                    <a:lnTo>
                      <a:pt x="188" y="48"/>
                    </a:lnTo>
                    <a:lnTo>
                      <a:pt x="188" y="48"/>
                    </a:lnTo>
                    <a:lnTo>
                      <a:pt x="184" y="42"/>
                    </a:lnTo>
                    <a:lnTo>
                      <a:pt x="182" y="40"/>
                    </a:lnTo>
                    <a:lnTo>
                      <a:pt x="170" y="34"/>
                    </a:lnTo>
                    <a:lnTo>
                      <a:pt x="156" y="30"/>
                    </a:lnTo>
                    <a:lnTo>
                      <a:pt x="156" y="30"/>
                    </a:lnTo>
                    <a:lnTo>
                      <a:pt x="150" y="28"/>
                    </a:lnTo>
                    <a:lnTo>
                      <a:pt x="144" y="26"/>
                    </a:lnTo>
                    <a:lnTo>
                      <a:pt x="144" y="26"/>
                    </a:lnTo>
                    <a:lnTo>
                      <a:pt x="140" y="22"/>
                    </a:lnTo>
                    <a:lnTo>
                      <a:pt x="136" y="18"/>
                    </a:lnTo>
                    <a:lnTo>
                      <a:pt x="136" y="18"/>
                    </a:lnTo>
                    <a:lnTo>
                      <a:pt x="134" y="14"/>
                    </a:lnTo>
                    <a:lnTo>
                      <a:pt x="134" y="8"/>
                    </a:lnTo>
                    <a:lnTo>
                      <a:pt x="136" y="0"/>
                    </a:lnTo>
                    <a:lnTo>
                      <a:pt x="136" y="0"/>
                    </a:lnTo>
                    <a:lnTo>
                      <a:pt x="178" y="6"/>
                    </a:lnTo>
                    <a:lnTo>
                      <a:pt x="178" y="6"/>
                    </a:lnTo>
                    <a:lnTo>
                      <a:pt x="194" y="10"/>
                    </a:lnTo>
                    <a:lnTo>
                      <a:pt x="208" y="18"/>
                    </a:lnTo>
                    <a:lnTo>
                      <a:pt x="208" y="18"/>
                    </a:lnTo>
                    <a:lnTo>
                      <a:pt x="232" y="38"/>
                    </a:lnTo>
                    <a:lnTo>
                      <a:pt x="244" y="50"/>
                    </a:lnTo>
                    <a:lnTo>
                      <a:pt x="244" y="50"/>
                    </a:lnTo>
                    <a:lnTo>
                      <a:pt x="248" y="56"/>
                    </a:lnTo>
                    <a:lnTo>
                      <a:pt x="258" y="70"/>
                    </a:lnTo>
                    <a:lnTo>
                      <a:pt x="266" y="90"/>
                    </a:lnTo>
                    <a:lnTo>
                      <a:pt x="270" y="98"/>
                    </a:lnTo>
                    <a:lnTo>
                      <a:pt x="270" y="108"/>
                    </a:lnTo>
                    <a:lnTo>
                      <a:pt x="270" y="108"/>
                    </a:lnTo>
                    <a:lnTo>
                      <a:pt x="270" y="122"/>
                    </a:lnTo>
                    <a:lnTo>
                      <a:pt x="266" y="136"/>
                    </a:lnTo>
                    <a:lnTo>
                      <a:pt x="260" y="152"/>
                    </a:lnTo>
                    <a:lnTo>
                      <a:pt x="254" y="160"/>
                    </a:lnTo>
                    <a:lnTo>
                      <a:pt x="248" y="168"/>
                    </a:lnTo>
                    <a:lnTo>
                      <a:pt x="240" y="176"/>
                    </a:lnTo>
                    <a:lnTo>
                      <a:pt x="230" y="184"/>
                    </a:lnTo>
                    <a:lnTo>
                      <a:pt x="218" y="190"/>
                    </a:lnTo>
                    <a:lnTo>
                      <a:pt x="204" y="194"/>
                    </a:lnTo>
                    <a:lnTo>
                      <a:pt x="190" y="198"/>
                    </a:lnTo>
                    <a:lnTo>
                      <a:pt x="172" y="2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grpSp>
      </p:grpSp>
      <p:grpSp>
        <p:nvGrpSpPr>
          <p:cNvPr id="16" name="Group 15" descr="Cover your mouth and nose with your covered wrist or tissue when you cough or sneeze. Dispose of the used tissue immediately.&#10;">
            <a:extLst>
              <a:ext uri="{FF2B5EF4-FFF2-40B4-BE49-F238E27FC236}">
                <a16:creationId xmlns:a16="http://schemas.microsoft.com/office/drawing/2014/main" id="{802F37F0-3726-4AE0-8C28-7E0ACC996266}"/>
              </a:ext>
              <a:ext uri="{C183D7F6-B498-43B3-948B-1728B52AA6E4}">
                <adec:decorative xmlns:adec="http://schemas.microsoft.com/office/drawing/2017/decorative" val="0"/>
              </a:ext>
            </a:extLst>
          </p:cNvPr>
          <p:cNvGrpSpPr/>
          <p:nvPr/>
        </p:nvGrpSpPr>
        <p:grpSpPr>
          <a:xfrm>
            <a:off x="304800" y="3111224"/>
            <a:ext cx="5438775" cy="1048364"/>
            <a:chOff x="665667" y="3781890"/>
            <a:chExt cx="4427658" cy="1048364"/>
          </a:xfrm>
        </p:grpSpPr>
        <p:sp>
          <p:nvSpPr>
            <p:cNvPr id="17" name="Oval 16">
              <a:extLst>
                <a:ext uri="{FF2B5EF4-FFF2-40B4-BE49-F238E27FC236}">
                  <a16:creationId xmlns:a16="http://schemas.microsoft.com/office/drawing/2014/main" id="{1F7C9443-A304-47CB-99E8-7F906492015A}"/>
                </a:ext>
              </a:extLst>
            </p:cNvPr>
            <p:cNvSpPr>
              <a:spLocks noChangeAspect="1"/>
            </p:cNvSpPr>
            <p:nvPr/>
          </p:nvSpPr>
          <p:spPr>
            <a:xfrm>
              <a:off x="665667" y="4076191"/>
              <a:ext cx="459762" cy="4597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a:solidFill>
                    <a:srgbClr val="595959"/>
                  </a:solidFill>
                  <a:latin typeface="Futura Medium"/>
                  <a:ea typeface="Shell" charset="0"/>
                  <a:cs typeface="Shell" charset="0"/>
                </a:rPr>
                <a:t>2</a:t>
              </a:r>
            </a:p>
          </p:txBody>
        </p:sp>
        <p:sp>
          <p:nvSpPr>
            <p:cNvPr id="18" name="Rectangle 17">
              <a:extLst>
                <a:ext uri="{FF2B5EF4-FFF2-40B4-BE49-F238E27FC236}">
                  <a16:creationId xmlns:a16="http://schemas.microsoft.com/office/drawing/2014/main" id="{620CB9F0-AC60-4E12-8AA8-243514A4E617}"/>
                </a:ext>
              </a:extLst>
            </p:cNvPr>
            <p:cNvSpPr/>
            <p:nvPr/>
          </p:nvSpPr>
          <p:spPr>
            <a:xfrm>
              <a:off x="1259255" y="3781890"/>
              <a:ext cx="3077420" cy="1048364"/>
            </a:xfrm>
            <a:prstGeom prst="rect">
              <a:avLst/>
            </a:prstGeom>
          </p:spPr>
          <p:txBody>
            <a:bodyPr wrap="square">
              <a:spAutoFit/>
            </a:bodyPr>
            <a:lstStyle/>
            <a:p>
              <a:pPr lvl="0">
                <a:lnSpc>
                  <a:spcPts val="1943"/>
                </a:lnSpc>
              </a:pPr>
              <a:r>
                <a:rPr lang="en-US" sz="1400">
                  <a:solidFill>
                    <a:srgbClr val="404040"/>
                  </a:solidFill>
                  <a:latin typeface="Futura Medium"/>
                  <a:ea typeface="Shell" charset="0"/>
                  <a:cs typeface="Shell" charset="0"/>
                </a:rPr>
                <a:t>Cover your mouth and nose with your covered wrist or tissue when you cough or sneeze. Dispose of the used tissue immediately.</a:t>
              </a:r>
            </a:p>
          </p:txBody>
        </p:sp>
        <p:grpSp>
          <p:nvGrpSpPr>
            <p:cNvPr id="19" name="Group 11">
              <a:extLst>
                <a:ext uri="{FF2B5EF4-FFF2-40B4-BE49-F238E27FC236}">
                  <a16:creationId xmlns:a16="http://schemas.microsoft.com/office/drawing/2014/main" id="{652028D7-AD5D-4EAC-A513-FD10EE202CB0}"/>
                </a:ext>
              </a:extLst>
            </p:cNvPr>
            <p:cNvGrpSpPr>
              <a:grpSpLocks noChangeAspect="1"/>
            </p:cNvGrpSpPr>
            <p:nvPr/>
          </p:nvGrpSpPr>
          <p:grpSpPr bwMode="auto">
            <a:xfrm>
              <a:off x="4470501" y="4001148"/>
              <a:ext cx="622824" cy="609849"/>
              <a:chOff x="3672" y="2659"/>
              <a:chExt cx="384" cy="376"/>
            </a:xfrm>
          </p:grpSpPr>
          <p:sp>
            <p:nvSpPr>
              <p:cNvPr id="20" name="Freeform 12">
                <a:extLst>
                  <a:ext uri="{FF2B5EF4-FFF2-40B4-BE49-F238E27FC236}">
                    <a16:creationId xmlns:a16="http://schemas.microsoft.com/office/drawing/2014/main" id="{78F5E8C3-5858-47A1-A137-3F006E3AD995}"/>
                  </a:ext>
                </a:extLst>
              </p:cNvPr>
              <p:cNvSpPr>
                <a:spLocks/>
              </p:cNvSpPr>
              <p:nvPr/>
            </p:nvSpPr>
            <p:spPr bwMode="auto">
              <a:xfrm>
                <a:off x="3754" y="2659"/>
                <a:ext cx="196" cy="204"/>
              </a:xfrm>
              <a:custGeom>
                <a:avLst/>
                <a:gdLst>
                  <a:gd name="T0" fmla="*/ 98 w 196"/>
                  <a:gd name="T1" fmla="*/ 204 h 204"/>
                  <a:gd name="T2" fmla="*/ 98 w 196"/>
                  <a:gd name="T3" fmla="*/ 204 h 204"/>
                  <a:gd name="T4" fmla="*/ 118 w 196"/>
                  <a:gd name="T5" fmla="*/ 202 h 204"/>
                  <a:gd name="T6" fmla="*/ 136 w 196"/>
                  <a:gd name="T7" fmla="*/ 196 h 204"/>
                  <a:gd name="T8" fmla="*/ 154 w 196"/>
                  <a:gd name="T9" fmla="*/ 186 h 204"/>
                  <a:gd name="T10" fmla="*/ 168 w 196"/>
                  <a:gd name="T11" fmla="*/ 174 h 204"/>
                  <a:gd name="T12" fmla="*/ 180 w 196"/>
                  <a:gd name="T13" fmla="*/ 158 h 204"/>
                  <a:gd name="T14" fmla="*/ 188 w 196"/>
                  <a:gd name="T15" fmla="*/ 142 h 204"/>
                  <a:gd name="T16" fmla="*/ 194 w 196"/>
                  <a:gd name="T17" fmla="*/ 122 h 204"/>
                  <a:gd name="T18" fmla="*/ 196 w 196"/>
                  <a:gd name="T19" fmla="*/ 102 h 204"/>
                  <a:gd name="T20" fmla="*/ 196 w 196"/>
                  <a:gd name="T21" fmla="*/ 102 h 204"/>
                  <a:gd name="T22" fmla="*/ 194 w 196"/>
                  <a:gd name="T23" fmla="*/ 80 h 204"/>
                  <a:gd name="T24" fmla="*/ 188 w 196"/>
                  <a:gd name="T25" fmla="*/ 62 h 204"/>
                  <a:gd name="T26" fmla="*/ 180 w 196"/>
                  <a:gd name="T27" fmla="*/ 44 h 204"/>
                  <a:gd name="T28" fmla="*/ 168 w 196"/>
                  <a:gd name="T29" fmla="*/ 30 h 204"/>
                  <a:gd name="T30" fmla="*/ 154 w 196"/>
                  <a:gd name="T31" fmla="*/ 16 h 204"/>
                  <a:gd name="T32" fmla="*/ 136 w 196"/>
                  <a:gd name="T33" fmla="*/ 8 h 204"/>
                  <a:gd name="T34" fmla="*/ 118 w 196"/>
                  <a:gd name="T35" fmla="*/ 2 h 204"/>
                  <a:gd name="T36" fmla="*/ 98 w 196"/>
                  <a:gd name="T37" fmla="*/ 0 h 204"/>
                  <a:gd name="T38" fmla="*/ 98 w 196"/>
                  <a:gd name="T39" fmla="*/ 0 h 204"/>
                  <a:gd name="T40" fmla="*/ 78 w 196"/>
                  <a:gd name="T41" fmla="*/ 2 h 204"/>
                  <a:gd name="T42" fmla="*/ 60 w 196"/>
                  <a:gd name="T43" fmla="*/ 8 h 204"/>
                  <a:gd name="T44" fmla="*/ 42 w 196"/>
                  <a:gd name="T45" fmla="*/ 16 h 204"/>
                  <a:gd name="T46" fmla="*/ 28 w 196"/>
                  <a:gd name="T47" fmla="*/ 30 h 204"/>
                  <a:gd name="T48" fmla="*/ 16 w 196"/>
                  <a:gd name="T49" fmla="*/ 44 h 204"/>
                  <a:gd name="T50" fmla="*/ 6 w 196"/>
                  <a:gd name="T51" fmla="*/ 62 h 204"/>
                  <a:gd name="T52" fmla="*/ 2 w 196"/>
                  <a:gd name="T53" fmla="*/ 80 h 204"/>
                  <a:gd name="T54" fmla="*/ 0 w 196"/>
                  <a:gd name="T55" fmla="*/ 102 h 204"/>
                  <a:gd name="T56" fmla="*/ 0 w 196"/>
                  <a:gd name="T57" fmla="*/ 102 h 204"/>
                  <a:gd name="T58" fmla="*/ 2 w 196"/>
                  <a:gd name="T59" fmla="*/ 122 h 204"/>
                  <a:gd name="T60" fmla="*/ 6 w 196"/>
                  <a:gd name="T61" fmla="*/ 142 h 204"/>
                  <a:gd name="T62" fmla="*/ 16 w 196"/>
                  <a:gd name="T63" fmla="*/ 158 h 204"/>
                  <a:gd name="T64" fmla="*/ 28 w 196"/>
                  <a:gd name="T65" fmla="*/ 174 h 204"/>
                  <a:gd name="T66" fmla="*/ 42 w 196"/>
                  <a:gd name="T67" fmla="*/ 186 h 204"/>
                  <a:gd name="T68" fmla="*/ 60 w 196"/>
                  <a:gd name="T69" fmla="*/ 196 h 204"/>
                  <a:gd name="T70" fmla="*/ 78 w 196"/>
                  <a:gd name="T71" fmla="*/ 202 h 204"/>
                  <a:gd name="T72" fmla="*/ 98 w 196"/>
                  <a:gd name="T73"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6" h="204">
                    <a:moveTo>
                      <a:pt x="98" y="204"/>
                    </a:moveTo>
                    <a:lnTo>
                      <a:pt x="98" y="204"/>
                    </a:lnTo>
                    <a:lnTo>
                      <a:pt x="118" y="202"/>
                    </a:lnTo>
                    <a:lnTo>
                      <a:pt x="136" y="196"/>
                    </a:lnTo>
                    <a:lnTo>
                      <a:pt x="154" y="186"/>
                    </a:lnTo>
                    <a:lnTo>
                      <a:pt x="168" y="174"/>
                    </a:lnTo>
                    <a:lnTo>
                      <a:pt x="180" y="158"/>
                    </a:lnTo>
                    <a:lnTo>
                      <a:pt x="188" y="142"/>
                    </a:lnTo>
                    <a:lnTo>
                      <a:pt x="194" y="122"/>
                    </a:lnTo>
                    <a:lnTo>
                      <a:pt x="196" y="102"/>
                    </a:lnTo>
                    <a:lnTo>
                      <a:pt x="196" y="102"/>
                    </a:lnTo>
                    <a:lnTo>
                      <a:pt x="194" y="80"/>
                    </a:lnTo>
                    <a:lnTo>
                      <a:pt x="188" y="62"/>
                    </a:lnTo>
                    <a:lnTo>
                      <a:pt x="180" y="44"/>
                    </a:lnTo>
                    <a:lnTo>
                      <a:pt x="168" y="30"/>
                    </a:lnTo>
                    <a:lnTo>
                      <a:pt x="154" y="16"/>
                    </a:lnTo>
                    <a:lnTo>
                      <a:pt x="136" y="8"/>
                    </a:lnTo>
                    <a:lnTo>
                      <a:pt x="118" y="2"/>
                    </a:lnTo>
                    <a:lnTo>
                      <a:pt x="98" y="0"/>
                    </a:lnTo>
                    <a:lnTo>
                      <a:pt x="98" y="0"/>
                    </a:lnTo>
                    <a:lnTo>
                      <a:pt x="78" y="2"/>
                    </a:lnTo>
                    <a:lnTo>
                      <a:pt x="60" y="8"/>
                    </a:lnTo>
                    <a:lnTo>
                      <a:pt x="42" y="16"/>
                    </a:lnTo>
                    <a:lnTo>
                      <a:pt x="28" y="30"/>
                    </a:lnTo>
                    <a:lnTo>
                      <a:pt x="16" y="44"/>
                    </a:lnTo>
                    <a:lnTo>
                      <a:pt x="6" y="62"/>
                    </a:lnTo>
                    <a:lnTo>
                      <a:pt x="2" y="80"/>
                    </a:lnTo>
                    <a:lnTo>
                      <a:pt x="0" y="102"/>
                    </a:lnTo>
                    <a:lnTo>
                      <a:pt x="0" y="102"/>
                    </a:lnTo>
                    <a:lnTo>
                      <a:pt x="2" y="122"/>
                    </a:lnTo>
                    <a:lnTo>
                      <a:pt x="6" y="142"/>
                    </a:lnTo>
                    <a:lnTo>
                      <a:pt x="16" y="158"/>
                    </a:lnTo>
                    <a:lnTo>
                      <a:pt x="28" y="174"/>
                    </a:lnTo>
                    <a:lnTo>
                      <a:pt x="42" y="186"/>
                    </a:lnTo>
                    <a:lnTo>
                      <a:pt x="60" y="196"/>
                    </a:lnTo>
                    <a:lnTo>
                      <a:pt x="78" y="202"/>
                    </a:lnTo>
                    <a:lnTo>
                      <a:pt x="98" y="20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21" name="Freeform 13">
                <a:extLst>
                  <a:ext uri="{FF2B5EF4-FFF2-40B4-BE49-F238E27FC236}">
                    <a16:creationId xmlns:a16="http://schemas.microsoft.com/office/drawing/2014/main" id="{72E9DFA2-4CF1-4A39-9B86-08974954096B}"/>
                  </a:ext>
                </a:extLst>
              </p:cNvPr>
              <p:cNvSpPr>
                <a:spLocks/>
              </p:cNvSpPr>
              <p:nvPr/>
            </p:nvSpPr>
            <p:spPr bwMode="auto">
              <a:xfrm>
                <a:off x="3754" y="2659"/>
                <a:ext cx="196" cy="204"/>
              </a:xfrm>
              <a:custGeom>
                <a:avLst/>
                <a:gdLst>
                  <a:gd name="T0" fmla="*/ 98 w 196"/>
                  <a:gd name="T1" fmla="*/ 204 h 204"/>
                  <a:gd name="T2" fmla="*/ 98 w 196"/>
                  <a:gd name="T3" fmla="*/ 204 h 204"/>
                  <a:gd name="T4" fmla="*/ 118 w 196"/>
                  <a:gd name="T5" fmla="*/ 202 h 204"/>
                  <a:gd name="T6" fmla="*/ 136 w 196"/>
                  <a:gd name="T7" fmla="*/ 196 h 204"/>
                  <a:gd name="T8" fmla="*/ 154 w 196"/>
                  <a:gd name="T9" fmla="*/ 186 h 204"/>
                  <a:gd name="T10" fmla="*/ 168 w 196"/>
                  <a:gd name="T11" fmla="*/ 174 h 204"/>
                  <a:gd name="T12" fmla="*/ 180 w 196"/>
                  <a:gd name="T13" fmla="*/ 158 h 204"/>
                  <a:gd name="T14" fmla="*/ 188 w 196"/>
                  <a:gd name="T15" fmla="*/ 142 h 204"/>
                  <a:gd name="T16" fmla="*/ 194 w 196"/>
                  <a:gd name="T17" fmla="*/ 122 h 204"/>
                  <a:gd name="T18" fmla="*/ 196 w 196"/>
                  <a:gd name="T19" fmla="*/ 102 h 204"/>
                  <a:gd name="T20" fmla="*/ 196 w 196"/>
                  <a:gd name="T21" fmla="*/ 102 h 204"/>
                  <a:gd name="T22" fmla="*/ 194 w 196"/>
                  <a:gd name="T23" fmla="*/ 80 h 204"/>
                  <a:gd name="T24" fmla="*/ 188 w 196"/>
                  <a:gd name="T25" fmla="*/ 62 h 204"/>
                  <a:gd name="T26" fmla="*/ 180 w 196"/>
                  <a:gd name="T27" fmla="*/ 44 h 204"/>
                  <a:gd name="T28" fmla="*/ 168 w 196"/>
                  <a:gd name="T29" fmla="*/ 30 h 204"/>
                  <a:gd name="T30" fmla="*/ 154 w 196"/>
                  <a:gd name="T31" fmla="*/ 16 h 204"/>
                  <a:gd name="T32" fmla="*/ 136 w 196"/>
                  <a:gd name="T33" fmla="*/ 8 h 204"/>
                  <a:gd name="T34" fmla="*/ 118 w 196"/>
                  <a:gd name="T35" fmla="*/ 2 h 204"/>
                  <a:gd name="T36" fmla="*/ 98 w 196"/>
                  <a:gd name="T37" fmla="*/ 0 h 204"/>
                  <a:gd name="T38" fmla="*/ 98 w 196"/>
                  <a:gd name="T39" fmla="*/ 0 h 204"/>
                  <a:gd name="T40" fmla="*/ 78 w 196"/>
                  <a:gd name="T41" fmla="*/ 2 h 204"/>
                  <a:gd name="T42" fmla="*/ 60 w 196"/>
                  <a:gd name="T43" fmla="*/ 8 h 204"/>
                  <a:gd name="T44" fmla="*/ 42 w 196"/>
                  <a:gd name="T45" fmla="*/ 16 h 204"/>
                  <a:gd name="T46" fmla="*/ 28 w 196"/>
                  <a:gd name="T47" fmla="*/ 30 h 204"/>
                  <a:gd name="T48" fmla="*/ 16 w 196"/>
                  <a:gd name="T49" fmla="*/ 44 h 204"/>
                  <a:gd name="T50" fmla="*/ 6 w 196"/>
                  <a:gd name="T51" fmla="*/ 62 h 204"/>
                  <a:gd name="T52" fmla="*/ 2 w 196"/>
                  <a:gd name="T53" fmla="*/ 80 h 204"/>
                  <a:gd name="T54" fmla="*/ 0 w 196"/>
                  <a:gd name="T55" fmla="*/ 102 h 204"/>
                  <a:gd name="T56" fmla="*/ 0 w 196"/>
                  <a:gd name="T57" fmla="*/ 102 h 204"/>
                  <a:gd name="T58" fmla="*/ 2 w 196"/>
                  <a:gd name="T59" fmla="*/ 122 h 204"/>
                  <a:gd name="T60" fmla="*/ 6 w 196"/>
                  <a:gd name="T61" fmla="*/ 142 h 204"/>
                  <a:gd name="T62" fmla="*/ 16 w 196"/>
                  <a:gd name="T63" fmla="*/ 158 h 204"/>
                  <a:gd name="T64" fmla="*/ 28 w 196"/>
                  <a:gd name="T65" fmla="*/ 174 h 204"/>
                  <a:gd name="T66" fmla="*/ 42 w 196"/>
                  <a:gd name="T67" fmla="*/ 186 h 204"/>
                  <a:gd name="T68" fmla="*/ 60 w 196"/>
                  <a:gd name="T69" fmla="*/ 196 h 204"/>
                  <a:gd name="T70" fmla="*/ 78 w 196"/>
                  <a:gd name="T71" fmla="*/ 202 h 204"/>
                  <a:gd name="T72" fmla="*/ 98 w 196"/>
                  <a:gd name="T73"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6" h="204">
                    <a:moveTo>
                      <a:pt x="98" y="204"/>
                    </a:moveTo>
                    <a:lnTo>
                      <a:pt x="98" y="204"/>
                    </a:lnTo>
                    <a:lnTo>
                      <a:pt x="118" y="202"/>
                    </a:lnTo>
                    <a:lnTo>
                      <a:pt x="136" y="196"/>
                    </a:lnTo>
                    <a:lnTo>
                      <a:pt x="154" y="186"/>
                    </a:lnTo>
                    <a:lnTo>
                      <a:pt x="168" y="174"/>
                    </a:lnTo>
                    <a:lnTo>
                      <a:pt x="180" y="158"/>
                    </a:lnTo>
                    <a:lnTo>
                      <a:pt x="188" y="142"/>
                    </a:lnTo>
                    <a:lnTo>
                      <a:pt x="194" y="122"/>
                    </a:lnTo>
                    <a:lnTo>
                      <a:pt x="196" y="102"/>
                    </a:lnTo>
                    <a:lnTo>
                      <a:pt x="196" y="102"/>
                    </a:lnTo>
                    <a:lnTo>
                      <a:pt x="194" y="80"/>
                    </a:lnTo>
                    <a:lnTo>
                      <a:pt x="188" y="62"/>
                    </a:lnTo>
                    <a:lnTo>
                      <a:pt x="180" y="44"/>
                    </a:lnTo>
                    <a:lnTo>
                      <a:pt x="168" y="30"/>
                    </a:lnTo>
                    <a:lnTo>
                      <a:pt x="154" y="16"/>
                    </a:lnTo>
                    <a:lnTo>
                      <a:pt x="136" y="8"/>
                    </a:lnTo>
                    <a:lnTo>
                      <a:pt x="118" y="2"/>
                    </a:lnTo>
                    <a:lnTo>
                      <a:pt x="98" y="0"/>
                    </a:lnTo>
                    <a:lnTo>
                      <a:pt x="98" y="0"/>
                    </a:lnTo>
                    <a:lnTo>
                      <a:pt x="78" y="2"/>
                    </a:lnTo>
                    <a:lnTo>
                      <a:pt x="60" y="8"/>
                    </a:lnTo>
                    <a:lnTo>
                      <a:pt x="42" y="16"/>
                    </a:lnTo>
                    <a:lnTo>
                      <a:pt x="28" y="30"/>
                    </a:lnTo>
                    <a:lnTo>
                      <a:pt x="16" y="44"/>
                    </a:lnTo>
                    <a:lnTo>
                      <a:pt x="6" y="62"/>
                    </a:lnTo>
                    <a:lnTo>
                      <a:pt x="2" y="80"/>
                    </a:lnTo>
                    <a:lnTo>
                      <a:pt x="0" y="102"/>
                    </a:lnTo>
                    <a:lnTo>
                      <a:pt x="0" y="102"/>
                    </a:lnTo>
                    <a:lnTo>
                      <a:pt x="2" y="122"/>
                    </a:lnTo>
                    <a:lnTo>
                      <a:pt x="6" y="142"/>
                    </a:lnTo>
                    <a:lnTo>
                      <a:pt x="16" y="158"/>
                    </a:lnTo>
                    <a:lnTo>
                      <a:pt x="28" y="174"/>
                    </a:lnTo>
                    <a:lnTo>
                      <a:pt x="42" y="186"/>
                    </a:lnTo>
                    <a:lnTo>
                      <a:pt x="60" y="196"/>
                    </a:lnTo>
                    <a:lnTo>
                      <a:pt x="78" y="202"/>
                    </a:lnTo>
                    <a:lnTo>
                      <a:pt x="98" y="2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22" name="Freeform 14">
                <a:extLst>
                  <a:ext uri="{FF2B5EF4-FFF2-40B4-BE49-F238E27FC236}">
                    <a16:creationId xmlns:a16="http://schemas.microsoft.com/office/drawing/2014/main" id="{FCA5E291-7A0C-4FAE-8044-D1B64D57C2A1}"/>
                  </a:ext>
                </a:extLst>
              </p:cNvPr>
              <p:cNvSpPr>
                <a:spLocks/>
              </p:cNvSpPr>
              <p:nvPr/>
            </p:nvSpPr>
            <p:spPr bwMode="auto">
              <a:xfrm>
                <a:off x="3718" y="2829"/>
                <a:ext cx="338" cy="206"/>
              </a:xfrm>
              <a:custGeom>
                <a:avLst/>
                <a:gdLst>
                  <a:gd name="T0" fmla="*/ 20 w 338"/>
                  <a:gd name="T1" fmla="*/ 206 h 206"/>
                  <a:gd name="T2" fmla="*/ 20 w 338"/>
                  <a:gd name="T3" fmla="*/ 206 h 206"/>
                  <a:gd name="T4" fmla="*/ 22 w 338"/>
                  <a:gd name="T5" fmla="*/ 198 h 206"/>
                  <a:gd name="T6" fmla="*/ 24 w 338"/>
                  <a:gd name="T7" fmla="*/ 180 h 206"/>
                  <a:gd name="T8" fmla="*/ 24 w 338"/>
                  <a:gd name="T9" fmla="*/ 152 h 206"/>
                  <a:gd name="T10" fmla="*/ 24 w 338"/>
                  <a:gd name="T11" fmla="*/ 136 h 206"/>
                  <a:gd name="T12" fmla="*/ 20 w 338"/>
                  <a:gd name="T13" fmla="*/ 122 h 206"/>
                  <a:gd name="T14" fmla="*/ 20 w 338"/>
                  <a:gd name="T15" fmla="*/ 122 h 206"/>
                  <a:gd name="T16" fmla="*/ 12 w 338"/>
                  <a:gd name="T17" fmla="*/ 92 h 206"/>
                  <a:gd name="T18" fmla="*/ 4 w 338"/>
                  <a:gd name="T19" fmla="*/ 64 h 206"/>
                  <a:gd name="T20" fmla="*/ 0 w 338"/>
                  <a:gd name="T21" fmla="*/ 52 h 206"/>
                  <a:gd name="T22" fmla="*/ 0 w 338"/>
                  <a:gd name="T23" fmla="*/ 42 h 206"/>
                  <a:gd name="T24" fmla="*/ 2 w 338"/>
                  <a:gd name="T25" fmla="*/ 32 h 206"/>
                  <a:gd name="T26" fmla="*/ 6 w 338"/>
                  <a:gd name="T27" fmla="*/ 22 h 206"/>
                  <a:gd name="T28" fmla="*/ 6 w 338"/>
                  <a:gd name="T29" fmla="*/ 22 h 206"/>
                  <a:gd name="T30" fmla="*/ 12 w 338"/>
                  <a:gd name="T31" fmla="*/ 18 h 206"/>
                  <a:gd name="T32" fmla="*/ 20 w 338"/>
                  <a:gd name="T33" fmla="*/ 14 h 206"/>
                  <a:gd name="T34" fmla="*/ 48 w 338"/>
                  <a:gd name="T35" fmla="*/ 8 h 206"/>
                  <a:gd name="T36" fmla="*/ 84 w 338"/>
                  <a:gd name="T37" fmla="*/ 4 h 206"/>
                  <a:gd name="T38" fmla="*/ 126 w 338"/>
                  <a:gd name="T39" fmla="*/ 2 h 206"/>
                  <a:gd name="T40" fmla="*/ 208 w 338"/>
                  <a:gd name="T41" fmla="*/ 0 h 206"/>
                  <a:gd name="T42" fmla="*/ 268 w 338"/>
                  <a:gd name="T43" fmla="*/ 0 h 206"/>
                  <a:gd name="T44" fmla="*/ 268 w 338"/>
                  <a:gd name="T45" fmla="*/ 0 h 206"/>
                  <a:gd name="T46" fmla="*/ 300 w 338"/>
                  <a:gd name="T47" fmla="*/ 0 h 206"/>
                  <a:gd name="T48" fmla="*/ 320 w 338"/>
                  <a:gd name="T49" fmla="*/ 2 h 206"/>
                  <a:gd name="T50" fmla="*/ 326 w 338"/>
                  <a:gd name="T51" fmla="*/ 4 h 206"/>
                  <a:gd name="T52" fmla="*/ 330 w 338"/>
                  <a:gd name="T53" fmla="*/ 6 h 206"/>
                  <a:gd name="T54" fmla="*/ 334 w 338"/>
                  <a:gd name="T55" fmla="*/ 10 h 206"/>
                  <a:gd name="T56" fmla="*/ 336 w 338"/>
                  <a:gd name="T57" fmla="*/ 16 h 206"/>
                  <a:gd name="T58" fmla="*/ 336 w 338"/>
                  <a:gd name="T59" fmla="*/ 16 h 206"/>
                  <a:gd name="T60" fmla="*/ 338 w 338"/>
                  <a:gd name="T61" fmla="*/ 28 h 206"/>
                  <a:gd name="T62" fmla="*/ 338 w 338"/>
                  <a:gd name="T63" fmla="*/ 40 h 206"/>
                  <a:gd name="T64" fmla="*/ 336 w 338"/>
                  <a:gd name="T65" fmla="*/ 44 h 206"/>
                  <a:gd name="T66" fmla="*/ 334 w 338"/>
                  <a:gd name="T67" fmla="*/ 48 h 206"/>
                  <a:gd name="T68" fmla="*/ 330 w 338"/>
                  <a:gd name="T69" fmla="*/ 52 h 206"/>
                  <a:gd name="T70" fmla="*/ 324 w 338"/>
                  <a:gd name="T71" fmla="*/ 56 h 206"/>
                  <a:gd name="T72" fmla="*/ 324 w 338"/>
                  <a:gd name="T73" fmla="*/ 56 h 206"/>
                  <a:gd name="T74" fmla="*/ 284 w 338"/>
                  <a:gd name="T75" fmla="*/ 62 h 206"/>
                  <a:gd name="T76" fmla="*/ 212 w 338"/>
                  <a:gd name="T77" fmla="*/ 70 h 206"/>
                  <a:gd name="T78" fmla="*/ 140 w 338"/>
                  <a:gd name="T79" fmla="*/ 80 h 206"/>
                  <a:gd name="T80" fmla="*/ 114 w 338"/>
                  <a:gd name="T81" fmla="*/ 84 h 206"/>
                  <a:gd name="T82" fmla="*/ 100 w 338"/>
                  <a:gd name="T83" fmla="*/ 88 h 206"/>
                  <a:gd name="T84" fmla="*/ 20 w 338"/>
                  <a:gd name="T85"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8" h="206">
                    <a:moveTo>
                      <a:pt x="20" y="206"/>
                    </a:moveTo>
                    <a:lnTo>
                      <a:pt x="20" y="206"/>
                    </a:lnTo>
                    <a:lnTo>
                      <a:pt x="22" y="198"/>
                    </a:lnTo>
                    <a:lnTo>
                      <a:pt x="24" y="180"/>
                    </a:lnTo>
                    <a:lnTo>
                      <a:pt x="24" y="152"/>
                    </a:lnTo>
                    <a:lnTo>
                      <a:pt x="24" y="136"/>
                    </a:lnTo>
                    <a:lnTo>
                      <a:pt x="20" y="122"/>
                    </a:lnTo>
                    <a:lnTo>
                      <a:pt x="20" y="122"/>
                    </a:lnTo>
                    <a:lnTo>
                      <a:pt x="12" y="92"/>
                    </a:lnTo>
                    <a:lnTo>
                      <a:pt x="4" y="64"/>
                    </a:lnTo>
                    <a:lnTo>
                      <a:pt x="0" y="52"/>
                    </a:lnTo>
                    <a:lnTo>
                      <a:pt x="0" y="42"/>
                    </a:lnTo>
                    <a:lnTo>
                      <a:pt x="2" y="32"/>
                    </a:lnTo>
                    <a:lnTo>
                      <a:pt x="6" y="22"/>
                    </a:lnTo>
                    <a:lnTo>
                      <a:pt x="6" y="22"/>
                    </a:lnTo>
                    <a:lnTo>
                      <a:pt x="12" y="18"/>
                    </a:lnTo>
                    <a:lnTo>
                      <a:pt x="20" y="14"/>
                    </a:lnTo>
                    <a:lnTo>
                      <a:pt x="48" y="8"/>
                    </a:lnTo>
                    <a:lnTo>
                      <a:pt x="84" y="4"/>
                    </a:lnTo>
                    <a:lnTo>
                      <a:pt x="126" y="2"/>
                    </a:lnTo>
                    <a:lnTo>
                      <a:pt x="208" y="0"/>
                    </a:lnTo>
                    <a:lnTo>
                      <a:pt x="268" y="0"/>
                    </a:lnTo>
                    <a:lnTo>
                      <a:pt x="268" y="0"/>
                    </a:lnTo>
                    <a:lnTo>
                      <a:pt x="300" y="0"/>
                    </a:lnTo>
                    <a:lnTo>
                      <a:pt x="320" y="2"/>
                    </a:lnTo>
                    <a:lnTo>
                      <a:pt x="326" y="4"/>
                    </a:lnTo>
                    <a:lnTo>
                      <a:pt x="330" y="6"/>
                    </a:lnTo>
                    <a:lnTo>
                      <a:pt x="334" y="10"/>
                    </a:lnTo>
                    <a:lnTo>
                      <a:pt x="336" y="16"/>
                    </a:lnTo>
                    <a:lnTo>
                      <a:pt x="336" y="16"/>
                    </a:lnTo>
                    <a:lnTo>
                      <a:pt x="338" y="28"/>
                    </a:lnTo>
                    <a:lnTo>
                      <a:pt x="338" y="40"/>
                    </a:lnTo>
                    <a:lnTo>
                      <a:pt x="336" y="44"/>
                    </a:lnTo>
                    <a:lnTo>
                      <a:pt x="334" y="48"/>
                    </a:lnTo>
                    <a:lnTo>
                      <a:pt x="330" y="52"/>
                    </a:lnTo>
                    <a:lnTo>
                      <a:pt x="324" y="56"/>
                    </a:lnTo>
                    <a:lnTo>
                      <a:pt x="324" y="56"/>
                    </a:lnTo>
                    <a:lnTo>
                      <a:pt x="284" y="62"/>
                    </a:lnTo>
                    <a:lnTo>
                      <a:pt x="212" y="70"/>
                    </a:lnTo>
                    <a:lnTo>
                      <a:pt x="140" y="80"/>
                    </a:lnTo>
                    <a:lnTo>
                      <a:pt x="114" y="84"/>
                    </a:lnTo>
                    <a:lnTo>
                      <a:pt x="100" y="88"/>
                    </a:lnTo>
                    <a:lnTo>
                      <a:pt x="20" y="206"/>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23" name="Freeform 15">
                <a:extLst>
                  <a:ext uri="{FF2B5EF4-FFF2-40B4-BE49-F238E27FC236}">
                    <a16:creationId xmlns:a16="http://schemas.microsoft.com/office/drawing/2014/main" id="{82BEE39D-71CD-4E9C-8D5D-80F3084549ED}"/>
                  </a:ext>
                </a:extLst>
              </p:cNvPr>
              <p:cNvSpPr>
                <a:spLocks/>
              </p:cNvSpPr>
              <p:nvPr/>
            </p:nvSpPr>
            <p:spPr bwMode="auto">
              <a:xfrm>
                <a:off x="3718" y="2829"/>
                <a:ext cx="338" cy="206"/>
              </a:xfrm>
              <a:custGeom>
                <a:avLst/>
                <a:gdLst>
                  <a:gd name="T0" fmla="*/ 20 w 338"/>
                  <a:gd name="T1" fmla="*/ 206 h 206"/>
                  <a:gd name="T2" fmla="*/ 20 w 338"/>
                  <a:gd name="T3" fmla="*/ 206 h 206"/>
                  <a:gd name="T4" fmla="*/ 22 w 338"/>
                  <a:gd name="T5" fmla="*/ 198 h 206"/>
                  <a:gd name="T6" fmla="*/ 24 w 338"/>
                  <a:gd name="T7" fmla="*/ 180 h 206"/>
                  <a:gd name="T8" fmla="*/ 24 w 338"/>
                  <a:gd name="T9" fmla="*/ 152 h 206"/>
                  <a:gd name="T10" fmla="*/ 24 w 338"/>
                  <a:gd name="T11" fmla="*/ 136 h 206"/>
                  <a:gd name="T12" fmla="*/ 20 w 338"/>
                  <a:gd name="T13" fmla="*/ 122 h 206"/>
                  <a:gd name="T14" fmla="*/ 20 w 338"/>
                  <a:gd name="T15" fmla="*/ 122 h 206"/>
                  <a:gd name="T16" fmla="*/ 12 w 338"/>
                  <a:gd name="T17" fmla="*/ 92 h 206"/>
                  <a:gd name="T18" fmla="*/ 4 w 338"/>
                  <a:gd name="T19" fmla="*/ 64 h 206"/>
                  <a:gd name="T20" fmla="*/ 0 w 338"/>
                  <a:gd name="T21" fmla="*/ 52 h 206"/>
                  <a:gd name="T22" fmla="*/ 0 w 338"/>
                  <a:gd name="T23" fmla="*/ 42 h 206"/>
                  <a:gd name="T24" fmla="*/ 2 w 338"/>
                  <a:gd name="T25" fmla="*/ 32 h 206"/>
                  <a:gd name="T26" fmla="*/ 6 w 338"/>
                  <a:gd name="T27" fmla="*/ 22 h 206"/>
                  <a:gd name="T28" fmla="*/ 6 w 338"/>
                  <a:gd name="T29" fmla="*/ 22 h 206"/>
                  <a:gd name="T30" fmla="*/ 12 w 338"/>
                  <a:gd name="T31" fmla="*/ 18 h 206"/>
                  <a:gd name="T32" fmla="*/ 20 w 338"/>
                  <a:gd name="T33" fmla="*/ 14 h 206"/>
                  <a:gd name="T34" fmla="*/ 48 w 338"/>
                  <a:gd name="T35" fmla="*/ 8 h 206"/>
                  <a:gd name="T36" fmla="*/ 84 w 338"/>
                  <a:gd name="T37" fmla="*/ 4 h 206"/>
                  <a:gd name="T38" fmla="*/ 126 w 338"/>
                  <a:gd name="T39" fmla="*/ 2 h 206"/>
                  <a:gd name="T40" fmla="*/ 208 w 338"/>
                  <a:gd name="T41" fmla="*/ 0 h 206"/>
                  <a:gd name="T42" fmla="*/ 268 w 338"/>
                  <a:gd name="T43" fmla="*/ 0 h 206"/>
                  <a:gd name="T44" fmla="*/ 268 w 338"/>
                  <a:gd name="T45" fmla="*/ 0 h 206"/>
                  <a:gd name="T46" fmla="*/ 300 w 338"/>
                  <a:gd name="T47" fmla="*/ 0 h 206"/>
                  <a:gd name="T48" fmla="*/ 320 w 338"/>
                  <a:gd name="T49" fmla="*/ 2 h 206"/>
                  <a:gd name="T50" fmla="*/ 326 w 338"/>
                  <a:gd name="T51" fmla="*/ 4 h 206"/>
                  <a:gd name="T52" fmla="*/ 330 w 338"/>
                  <a:gd name="T53" fmla="*/ 6 h 206"/>
                  <a:gd name="T54" fmla="*/ 334 w 338"/>
                  <a:gd name="T55" fmla="*/ 10 h 206"/>
                  <a:gd name="T56" fmla="*/ 336 w 338"/>
                  <a:gd name="T57" fmla="*/ 16 h 206"/>
                  <a:gd name="T58" fmla="*/ 336 w 338"/>
                  <a:gd name="T59" fmla="*/ 16 h 206"/>
                  <a:gd name="T60" fmla="*/ 338 w 338"/>
                  <a:gd name="T61" fmla="*/ 28 h 206"/>
                  <a:gd name="T62" fmla="*/ 338 w 338"/>
                  <a:gd name="T63" fmla="*/ 40 h 206"/>
                  <a:gd name="T64" fmla="*/ 336 w 338"/>
                  <a:gd name="T65" fmla="*/ 44 h 206"/>
                  <a:gd name="T66" fmla="*/ 334 w 338"/>
                  <a:gd name="T67" fmla="*/ 48 h 206"/>
                  <a:gd name="T68" fmla="*/ 330 w 338"/>
                  <a:gd name="T69" fmla="*/ 52 h 206"/>
                  <a:gd name="T70" fmla="*/ 324 w 338"/>
                  <a:gd name="T71" fmla="*/ 56 h 206"/>
                  <a:gd name="T72" fmla="*/ 324 w 338"/>
                  <a:gd name="T73" fmla="*/ 56 h 206"/>
                  <a:gd name="T74" fmla="*/ 284 w 338"/>
                  <a:gd name="T75" fmla="*/ 62 h 206"/>
                  <a:gd name="T76" fmla="*/ 212 w 338"/>
                  <a:gd name="T77" fmla="*/ 70 h 206"/>
                  <a:gd name="T78" fmla="*/ 140 w 338"/>
                  <a:gd name="T79" fmla="*/ 80 h 206"/>
                  <a:gd name="T80" fmla="*/ 114 w 338"/>
                  <a:gd name="T81" fmla="*/ 84 h 206"/>
                  <a:gd name="T82" fmla="*/ 100 w 338"/>
                  <a:gd name="T83" fmla="*/ 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 h="206">
                    <a:moveTo>
                      <a:pt x="20" y="206"/>
                    </a:moveTo>
                    <a:lnTo>
                      <a:pt x="20" y="206"/>
                    </a:lnTo>
                    <a:lnTo>
                      <a:pt x="22" y="198"/>
                    </a:lnTo>
                    <a:lnTo>
                      <a:pt x="24" y="180"/>
                    </a:lnTo>
                    <a:lnTo>
                      <a:pt x="24" y="152"/>
                    </a:lnTo>
                    <a:lnTo>
                      <a:pt x="24" y="136"/>
                    </a:lnTo>
                    <a:lnTo>
                      <a:pt x="20" y="122"/>
                    </a:lnTo>
                    <a:lnTo>
                      <a:pt x="20" y="122"/>
                    </a:lnTo>
                    <a:lnTo>
                      <a:pt x="12" y="92"/>
                    </a:lnTo>
                    <a:lnTo>
                      <a:pt x="4" y="64"/>
                    </a:lnTo>
                    <a:lnTo>
                      <a:pt x="0" y="52"/>
                    </a:lnTo>
                    <a:lnTo>
                      <a:pt x="0" y="42"/>
                    </a:lnTo>
                    <a:lnTo>
                      <a:pt x="2" y="32"/>
                    </a:lnTo>
                    <a:lnTo>
                      <a:pt x="6" y="22"/>
                    </a:lnTo>
                    <a:lnTo>
                      <a:pt x="6" y="22"/>
                    </a:lnTo>
                    <a:lnTo>
                      <a:pt x="12" y="18"/>
                    </a:lnTo>
                    <a:lnTo>
                      <a:pt x="20" y="14"/>
                    </a:lnTo>
                    <a:lnTo>
                      <a:pt x="48" y="8"/>
                    </a:lnTo>
                    <a:lnTo>
                      <a:pt x="84" y="4"/>
                    </a:lnTo>
                    <a:lnTo>
                      <a:pt x="126" y="2"/>
                    </a:lnTo>
                    <a:lnTo>
                      <a:pt x="208" y="0"/>
                    </a:lnTo>
                    <a:lnTo>
                      <a:pt x="268" y="0"/>
                    </a:lnTo>
                    <a:lnTo>
                      <a:pt x="268" y="0"/>
                    </a:lnTo>
                    <a:lnTo>
                      <a:pt x="300" y="0"/>
                    </a:lnTo>
                    <a:lnTo>
                      <a:pt x="320" y="2"/>
                    </a:lnTo>
                    <a:lnTo>
                      <a:pt x="326" y="4"/>
                    </a:lnTo>
                    <a:lnTo>
                      <a:pt x="330" y="6"/>
                    </a:lnTo>
                    <a:lnTo>
                      <a:pt x="334" y="10"/>
                    </a:lnTo>
                    <a:lnTo>
                      <a:pt x="336" y="16"/>
                    </a:lnTo>
                    <a:lnTo>
                      <a:pt x="336" y="16"/>
                    </a:lnTo>
                    <a:lnTo>
                      <a:pt x="338" y="28"/>
                    </a:lnTo>
                    <a:lnTo>
                      <a:pt x="338" y="40"/>
                    </a:lnTo>
                    <a:lnTo>
                      <a:pt x="336" y="44"/>
                    </a:lnTo>
                    <a:lnTo>
                      <a:pt x="334" y="48"/>
                    </a:lnTo>
                    <a:lnTo>
                      <a:pt x="330" y="52"/>
                    </a:lnTo>
                    <a:lnTo>
                      <a:pt x="324" y="56"/>
                    </a:lnTo>
                    <a:lnTo>
                      <a:pt x="324" y="56"/>
                    </a:lnTo>
                    <a:lnTo>
                      <a:pt x="284" y="62"/>
                    </a:lnTo>
                    <a:lnTo>
                      <a:pt x="212" y="70"/>
                    </a:lnTo>
                    <a:lnTo>
                      <a:pt x="140" y="80"/>
                    </a:lnTo>
                    <a:lnTo>
                      <a:pt x="114" y="84"/>
                    </a:lnTo>
                    <a:lnTo>
                      <a:pt x="10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24" name="Freeform 16">
                <a:extLst>
                  <a:ext uri="{FF2B5EF4-FFF2-40B4-BE49-F238E27FC236}">
                    <a16:creationId xmlns:a16="http://schemas.microsoft.com/office/drawing/2014/main" id="{39F6E8ED-04A7-4849-8FC3-9FF70904E41A}"/>
                  </a:ext>
                </a:extLst>
              </p:cNvPr>
              <p:cNvSpPr>
                <a:spLocks/>
              </p:cNvSpPr>
              <p:nvPr/>
            </p:nvSpPr>
            <p:spPr bwMode="auto">
              <a:xfrm>
                <a:off x="3738" y="2897"/>
                <a:ext cx="290" cy="136"/>
              </a:xfrm>
              <a:custGeom>
                <a:avLst/>
                <a:gdLst>
                  <a:gd name="T0" fmla="*/ 74 w 290"/>
                  <a:gd name="T1" fmla="*/ 24 h 136"/>
                  <a:gd name="T2" fmla="*/ 278 w 290"/>
                  <a:gd name="T3" fmla="*/ 0 h 136"/>
                  <a:gd name="T4" fmla="*/ 278 w 290"/>
                  <a:gd name="T5" fmla="*/ 0 h 136"/>
                  <a:gd name="T6" fmla="*/ 280 w 290"/>
                  <a:gd name="T7" fmla="*/ 14 h 136"/>
                  <a:gd name="T8" fmla="*/ 286 w 290"/>
                  <a:gd name="T9" fmla="*/ 48 h 136"/>
                  <a:gd name="T10" fmla="*/ 288 w 290"/>
                  <a:gd name="T11" fmla="*/ 70 h 136"/>
                  <a:gd name="T12" fmla="*/ 290 w 290"/>
                  <a:gd name="T13" fmla="*/ 92 h 136"/>
                  <a:gd name="T14" fmla="*/ 288 w 290"/>
                  <a:gd name="T15" fmla="*/ 116 h 136"/>
                  <a:gd name="T16" fmla="*/ 284 w 290"/>
                  <a:gd name="T17" fmla="*/ 136 h 136"/>
                  <a:gd name="T18" fmla="*/ 0 w 290"/>
                  <a:gd name="T19" fmla="*/ 136 h 136"/>
                  <a:gd name="T20" fmla="*/ 74 w 290"/>
                  <a:gd name="T21"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0" h="136">
                    <a:moveTo>
                      <a:pt x="74" y="24"/>
                    </a:moveTo>
                    <a:lnTo>
                      <a:pt x="278" y="0"/>
                    </a:lnTo>
                    <a:lnTo>
                      <a:pt x="278" y="0"/>
                    </a:lnTo>
                    <a:lnTo>
                      <a:pt x="280" y="14"/>
                    </a:lnTo>
                    <a:lnTo>
                      <a:pt x="286" y="48"/>
                    </a:lnTo>
                    <a:lnTo>
                      <a:pt x="288" y="70"/>
                    </a:lnTo>
                    <a:lnTo>
                      <a:pt x="290" y="92"/>
                    </a:lnTo>
                    <a:lnTo>
                      <a:pt x="288" y="116"/>
                    </a:lnTo>
                    <a:lnTo>
                      <a:pt x="284" y="136"/>
                    </a:lnTo>
                    <a:lnTo>
                      <a:pt x="0" y="136"/>
                    </a:lnTo>
                    <a:lnTo>
                      <a:pt x="74" y="24"/>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25" name="Freeform 17">
                <a:extLst>
                  <a:ext uri="{FF2B5EF4-FFF2-40B4-BE49-F238E27FC236}">
                    <a16:creationId xmlns:a16="http://schemas.microsoft.com/office/drawing/2014/main" id="{78AE74E4-CD0A-4B34-ACA6-B5222F421E77}"/>
                  </a:ext>
                </a:extLst>
              </p:cNvPr>
              <p:cNvSpPr>
                <a:spLocks/>
              </p:cNvSpPr>
              <p:nvPr/>
            </p:nvSpPr>
            <p:spPr bwMode="auto">
              <a:xfrm>
                <a:off x="3672" y="2775"/>
                <a:ext cx="68" cy="64"/>
              </a:xfrm>
              <a:custGeom>
                <a:avLst/>
                <a:gdLst>
                  <a:gd name="T0" fmla="*/ 10 w 68"/>
                  <a:gd name="T1" fmla="*/ 52 h 64"/>
                  <a:gd name="T2" fmla="*/ 20 w 68"/>
                  <a:gd name="T3" fmla="*/ 58 h 64"/>
                  <a:gd name="T4" fmla="*/ 24 w 68"/>
                  <a:gd name="T5" fmla="*/ 62 h 64"/>
                  <a:gd name="T6" fmla="*/ 34 w 68"/>
                  <a:gd name="T7" fmla="*/ 62 h 64"/>
                  <a:gd name="T8" fmla="*/ 46 w 68"/>
                  <a:gd name="T9" fmla="*/ 54 h 64"/>
                  <a:gd name="T10" fmla="*/ 36 w 68"/>
                  <a:gd name="T11" fmla="*/ 54 h 64"/>
                  <a:gd name="T12" fmla="*/ 30 w 68"/>
                  <a:gd name="T13" fmla="*/ 58 h 64"/>
                  <a:gd name="T14" fmla="*/ 22 w 68"/>
                  <a:gd name="T15" fmla="*/ 48 h 64"/>
                  <a:gd name="T16" fmla="*/ 12 w 68"/>
                  <a:gd name="T17" fmla="*/ 48 h 64"/>
                  <a:gd name="T18" fmla="*/ 8 w 68"/>
                  <a:gd name="T19" fmla="*/ 40 h 64"/>
                  <a:gd name="T20" fmla="*/ 10 w 68"/>
                  <a:gd name="T21" fmla="*/ 28 h 64"/>
                  <a:gd name="T22" fmla="*/ 18 w 68"/>
                  <a:gd name="T23" fmla="*/ 20 h 64"/>
                  <a:gd name="T24" fmla="*/ 28 w 68"/>
                  <a:gd name="T25" fmla="*/ 20 h 64"/>
                  <a:gd name="T26" fmla="*/ 38 w 68"/>
                  <a:gd name="T27" fmla="*/ 16 h 64"/>
                  <a:gd name="T28" fmla="*/ 46 w 68"/>
                  <a:gd name="T29" fmla="*/ 4 h 64"/>
                  <a:gd name="T30" fmla="*/ 58 w 68"/>
                  <a:gd name="T31" fmla="*/ 14 h 64"/>
                  <a:gd name="T32" fmla="*/ 56 w 68"/>
                  <a:gd name="T33" fmla="*/ 32 h 64"/>
                  <a:gd name="T34" fmla="*/ 44 w 68"/>
                  <a:gd name="T35" fmla="*/ 40 h 64"/>
                  <a:gd name="T36" fmla="*/ 40 w 68"/>
                  <a:gd name="T37" fmla="*/ 34 h 64"/>
                  <a:gd name="T38" fmla="*/ 32 w 68"/>
                  <a:gd name="T39" fmla="*/ 36 h 64"/>
                  <a:gd name="T40" fmla="*/ 38 w 68"/>
                  <a:gd name="T41" fmla="*/ 46 h 64"/>
                  <a:gd name="T42" fmla="*/ 48 w 68"/>
                  <a:gd name="T43" fmla="*/ 52 h 64"/>
                  <a:gd name="T44" fmla="*/ 54 w 68"/>
                  <a:gd name="T45" fmla="*/ 54 h 64"/>
                  <a:gd name="T46" fmla="*/ 46 w 68"/>
                  <a:gd name="T47" fmla="*/ 46 h 64"/>
                  <a:gd name="T48" fmla="*/ 44 w 68"/>
                  <a:gd name="T49" fmla="*/ 40 h 64"/>
                  <a:gd name="T50" fmla="*/ 52 w 68"/>
                  <a:gd name="T51" fmla="*/ 40 h 64"/>
                  <a:gd name="T52" fmla="*/ 62 w 68"/>
                  <a:gd name="T53" fmla="*/ 34 h 64"/>
                  <a:gd name="T54" fmla="*/ 68 w 68"/>
                  <a:gd name="T55" fmla="*/ 22 h 64"/>
                  <a:gd name="T56" fmla="*/ 66 w 68"/>
                  <a:gd name="T57" fmla="*/ 12 h 64"/>
                  <a:gd name="T58" fmla="*/ 58 w 68"/>
                  <a:gd name="T59" fmla="*/ 4 h 64"/>
                  <a:gd name="T60" fmla="*/ 50 w 68"/>
                  <a:gd name="T61" fmla="*/ 0 h 64"/>
                  <a:gd name="T62" fmla="*/ 40 w 68"/>
                  <a:gd name="T63" fmla="*/ 2 h 64"/>
                  <a:gd name="T64" fmla="*/ 36 w 68"/>
                  <a:gd name="T65" fmla="*/ 6 h 64"/>
                  <a:gd name="T66" fmla="*/ 30 w 68"/>
                  <a:gd name="T67" fmla="*/ 14 h 64"/>
                  <a:gd name="T68" fmla="*/ 22 w 68"/>
                  <a:gd name="T69" fmla="*/ 16 h 64"/>
                  <a:gd name="T70" fmla="*/ 8 w 68"/>
                  <a:gd name="T71" fmla="*/ 20 h 64"/>
                  <a:gd name="T72" fmla="*/ 0 w 68"/>
                  <a:gd name="T73" fmla="*/ 4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64">
                    <a:moveTo>
                      <a:pt x="6" y="50"/>
                    </a:moveTo>
                    <a:lnTo>
                      <a:pt x="10" y="52"/>
                    </a:lnTo>
                    <a:lnTo>
                      <a:pt x="14" y="50"/>
                    </a:lnTo>
                    <a:lnTo>
                      <a:pt x="20" y="58"/>
                    </a:lnTo>
                    <a:lnTo>
                      <a:pt x="20" y="60"/>
                    </a:lnTo>
                    <a:lnTo>
                      <a:pt x="24" y="62"/>
                    </a:lnTo>
                    <a:lnTo>
                      <a:pt x="28" y="64"/>
                    </a:lnTo>
                    <a:lnTo>
                      <a:pt x="34" y="62"/>
                    </a:lnTo>
                    <a:lnTo>
                      <a:pt x="40" y="58"/>
                    </a:lnTo>
                    <a:lnTo>
                      <a:pt x="46" y="54"/>
                    </a:lnTo>
                    <a:lnTo>
                      <a:pt x="38" y="54"/>
                    </a:lnTo>
                    <a:lnTo>
                      <a:pt x="36" y="54"/>
                    </a:lnTo>
                    <a:lnTo>
                      <a:pt x="32" y="58"/>
                    </a:lnTo>
                    <a:lnTo>
                      <a:pt x="30" y="58"/>
                    </a:lnTo>
                    <a:lnTo>
                      <a:pt x="28" y="56"/>
                    </a:lnTo>
                    <a:lnTo>
                      <a:pt x="22" y="48"/>
                    </a:lnTo>
                    <a:lnTo>
                      <a:pt x="18" y="48"/>
                    </a:lnTo>
                    <a:lnTo>
                      <a:pt x="12" y="48"/>
                    </a:lnTo>
                    <a:lnTo>
                      <a:pt x="8" y="46"/>
                    </a:lnTo>
                    <a:lnTo>
                      <a:pt x="8" y="40"/>
                    </a:lnTo>
                    <a:lnTo>
                      <a:pt x="8" y="34"/>
                    </a:lnTo>
                    <a:lnTo>
                      <a:pt x="10" y="28"/>
                    </a:lnTo>
                    <a:lnTo>
                      <a:pt x="12" y="20"/>
                    </a:lnTo>
                    <a:lnTo>
                      <a:pt x="18" y="20"/>
                    </a:lnTo>
                    <a:lnTo>
                      <a:pt x="20" y="20"/>
                    </a:lnTo>
                    <a:lnTo>
                      <a:pt x="28" y="20"/>
                    </a:lnTo>
                    <a:lnTo>
                      <a:pt x="34" y="20"/>
                    </a:lnTo>
                    <a:lnTo>
                      <a:pt x="38" y="16"/>
                    </a:lnTo>
                    <a:lnTo>
                      <a:pt x="42" y="6"/>
                    </a:lnTo>
                    <a:lnTo>
                      <a:pt x="46" y="4"/>
                    </a:lnTo>
                    <a:lnTo>
                      <a:pt x="52" y="6"/>
                    </a:lnTo>
                    <a:lnTo>
                      <a:pt x="58" y="14"/>
                    </a:lnTo>
                    <a:lnTo>
                      <a:pt x="60" y="22"/>
                    </a:lnTo>
                    <a:lnTo>
                      <a:pt x="56" y="32"/>
                    </a:lnTo>
                    <a:lnTo>
                      <a:pt x="48" y="38"/>
                    </a:lnTo>
                    <a:lnTo>
                      <a:pt x="44" y="40"/>
                    </a:lnTo>
                    <a:lnTo>
                      <a:pt x="42" y="36"/>
                    </a:lnTo>
                    <a:lnTo>
                      <a:pt x="40" y="34"/>
                    </a:lnTo>
                    <a:lnTo>
                      <a:pt x="38" y="34"/>
                    </a:lnTo>
                    <a:lnTo>
                      <a:pt x="32" y="36"/>
                    </a:lnTo>
                    <a:lnTo>
                      <a:pt x="32" y="40"/>
                    </a:lnTo>
                    <a:lnTo>
                      <a:pt x="38" y="46"/>
                    </a:lnTo>
                    <a:lnTo>
                      <a:pt x="42" y="50"/>
                    </a:lnTo>
                    <a:lnTo>
                      <a:pt x="48" y="52"/>
                    </a:lnTo>
                    <a:lnTo>
                      <a:pt x="54" y="56"/>
                    </a:lnTo>
                    <a:lnTo>
                      <a:pt x="54" y="54"/>
                    </a:lnTo>
                    <a:lnTo>
                      <a:pt x="50" y="50"/>
                    </a:lnTo>
                    <a:lnTo>
                      <a:pt x="46" y="46"/>
                    </a:lnTo>
                    <a:lnTo>
                      <a:pt x="44" y="40"/>
                    </a:lnTo>
                    <a:lnTo>
                      <a:pt x="44" y="40"/>
                    </a:lnTo>
                    <a:lnTo>
                      <a:pt x="48" y="42"/>
                    </a:lnTo>
                    <a:lnTo>
                      <a:pt x="52" y="40"/>
                    </a:lnTo>
                    <a:lnTo>
                      <a:pt x="56" y="38"/>
                    </a:lnTo>
                    <a:lnTo>
                      <a:pt x="62" y="34"/>
                    </a:lnTo>
                    <a:lnTo>
                      <a:pt x="66" y="30"/>
                    </a:lnTo>
                    <a:lnTo>
                      <a:pt x="68" y="22"/>
                    </a:lnTo>
                    <a:lnTo>
                      <a:pt x="68" y="18"/>
                    </a:lnTo>
                    <a:lnTo>
                      <a:pt x="66" y="12"/>
                    </a:lnTo>
                    <a:lnTo>
                      <a:pt x="62" y="8"/>
                    </a:lnTo>
                    <a:lnTo>
                      <a:pt x="58" y="4"/>
                    </a:lnTo>
                    <a:lnTo>
                      <a:pt x="54" y="2"/>
                    </a:lnTo>
                    <a:lnTo>
                      <a:pt x="50" y="0"/>
                    </a:lnTo>
                    <a:lnTo>
                      <a:pt x="44" y="0"/>
                    </a:lnTo>
                    <a:lnTo>
                      <a:pt x="40" y="2"/>
                    </a:lnTo>
                    <a:lnTo>
                      <a:pt x="38" y="4"/>
                    </a:lnTo>
                    <a:lnTo>
                      <a:pt x="36" y="6"/>
                    </a:lnTo>
                    <a:lnTo>
                      <a:pt x="34" y="10"/>
                    </a:lnTo>
                    <a:lnTo>
                      <a:pt x="30" y="14"/>
                    </a:lnTo>
                    <a:lnTo>
                      <a:pt x="26" y="16"/>
                    </a:lnTo>
                    <a:lnTo>
                      <a:pt x="22" y="16"/>
                    </a:lnTo>
                    <a:lnTo>
                      <a:pt x="18" y="16"/>
                    </a:lnTo>
                    <a:lnTo>
                      <a:pt x="8" y="20"/>
                    </a:lnTo>
                    <a:lnTo>
                      <a:pt x="0" y="32"/>
                    </a:lnTo>
                    <a:lnTo>
                      <a:pt x="0" y="42"/>
                    </a:lnTo>
                    <a:lnTo>
                      <a:pt x="6" y="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grpSp>
      </p:grpSp>
      <p:grpSp>
        <p:nvGrpSpPr>
          <p:cNvPr id="26" name="Group 25" descr="Avoid touching your eyes, nose, or mouth&#10;">
            <a:extLst>
              <a:ext uri="{FF2B5EF4-FFF2-40B4-BE49-F238E27FC236}">
                <a16:creationId xmlns:a16="http://schemas.microsoft.com/office/drawing/2014/main" id="{86DF81BB-58B6-4412-BCE6-8FE9AFDF71B1}"/>
              </a:ext>
              <a:ext uri="{C183D7F6-B498-43B3-948B-1728B52AA6E4}">
                <adec:decorative xmlns:adec="http://schemas.microsoft.com/office/drawing/2017/decorative" val="0"/>
              </a:ext>
            </a:extLst>
          </p:cNvPr>
          <p:cNvGrpSpPr/>
          <p:nvPr/>
        </p:nvGrpSpPr>
        <p:grpSpPr>
          <a:xfrm>
            <a:off x="304800" y="4293097"/>
            <a:ext cx="5438775" cy="596873"/>
            <a:chOff x="685957" y="5447725"/>
            <a:chExt cx="4295215" cy="596873"/>
          </a:xfrm>
        </p:grpSpPr>
        <p:sp>
          <p:nvSpPr>
            <p:cNvPr id="27" name="Oval 26">
              <a:extLst>
                <a:ext uri="{FF2B5EF4-FFF2-40B4-BE49-F238E27FC236}">
                  <a16:creationId xmlns:a16="http://schemas.microsoft.com/office/drawing/2014/main" id="{C7F7203A-1646-4C1D-B8DD-D2862087A334}"/>
                </a:ext>
              </a:extLst>
            </p:cNvPr>
            <p:cNvSpPr>
              <a:spLocks noChangeAspect="1"/>
            </p:cNvSpPr>
            <p:nvPr/>
          </p:nvSpPr>
          <p:spPr>
            <a:xfrm>
              <a:off x="685957" y="5516280"/>
              <a:ext cx="459762" cy="4597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a:solidFill>
                    <a:srgbClr val="595959"/>
                  </a:solidFill>
                  <a:latin typeface="Futura Medium"/>
                  <a:ea typeface="Shell" charset="0"/>
                  <a:cs typeface="Shell" charset="0"/>
                </a:rPr>
                <a:t>3</a:t>
              </a:r>
            </a:p>
          </p:txBody>
        </p:sp>
        <p:sp>
          <p:nvSpPr>
            <p:cNvPr id="28" name="Rectangle 27">
              <a:extLst>
                <a:ext uri="{FF2B5EF4-FFF2-40B4-BE49-F238E27FC236}">
                  <a16:creationId xmlns:a16="http://schemas.microsoft.com/office/drawing/2014/main" id="{ACA07DD0-2CAA-452B-85CC-AE24733BCDBC}"/>
                </a:ext>
              </a:extLst>
            </p:cNvPr>
            <p:cNvSpPr/>
            <p:nvPr/>
          </p:nvSpPr>
          <p:spPr>
            <a:xfrm>
              <a:off x="1332225" y="5484551"/>
              <a:ext cx="3389436" cy="307777"/>
            </a:xfrm>
            <a:prstGeom prst="rect">
              <a:avLst/>
            </a:prstGeom>
          </p:spPr>
          <p:txBody>
            <a:bodyPr wrap="square">
              <a:spAutoFit/>
            </a:bodyPr>
            <a:lstStyle/>
            <a:p>
              <a:pPr lvl="0"/>
              <a:r>
                <a:rPr lang="en-US" sz="1400">
                  <a:solidFill>
                    <a:srgbClr val="404040"/>
                  </a:solidFill>
                  <a:latin typeface="Futura Medium"/>
                  <a:ea typeface="Shell" charset="0"/>
                  <a:cs typeface="Shell" charset="0"/>
                </a:rPr>
                <a:t>Avoid touching your eyes, nose, or mouth</a:t>
              </a:r>
            </a:p>
          </p:txBody>
        </p:sp>
        <p:grpSp>
          <p:nvGrpSpPr>
            <p:cNvPr id="29" name="Group 20">
              <a:extLst>
                <a:ext uri="{FF2B5EF4-FFF2-40B4-BE49-F238E27FC236}">
                  <a16:creationId xmlns:a16="http://schemas.microsoft.com/office/drawing/2014/main" id="{FCB4D86C-0D2B-4DFB-A288-C3F060F09785}"/>
                </a:ext>
              </a:extLst>
            </p:cNvPr>
            <p:cNvGrpSpPr>
              <a:grpSpLocks noChangeAspect="1"/>
            </p:cNvGrpSpPr>
            <p:nvPr/>
          </p:nvGrpSpPr>
          <p:grpSpPr bwMode="auto">
            <a:xfrm>
              <a:off x="4501078" y="5447725"/>
              <a:ext cx="480094" cy="596873"/>
              <a:chOff x="3716" y="3204"/>
              <a:chExt cx="296" cy="368"/>
            </a:xfrm>
          </p:grpSpPr>
          <p:sp>
            <p:nvSpPr>
              <p:cNvPr id="30" name="Freeform 21">
                <a:extLst>
                  <a:ext uri="{FF2B5EF4-FFF2-40B4-BE49-F238E27FC236}">
                    <a16:creationId xmlns:a16="http://schemas.microsoft.com/office/drawing/2014/main" id="{6C7AD2B9-84A6-4694-AA79-076C3E2487B7}"/>
                  </a:ext>
                </a:extLst>
              </p:cNvPr>
              <p:cNvSpPr>
                <a:spLocks/>
              </p:cNvSpPr>
              <p:nvPr/>
            </p:nvSpPr>
            <p:spPr bwMode="auto">
              <a:xfrm>
                <a:off x="3778" y="3204"/>
                <a:ext cx="170" cy="162"/>
              </a:xfrm>
              <a:custGeom>
                <a:avLst/>
                <a:gdLst>
                  <a:gd name="T0" fmla="*/ 84 w 170"/>
                  <a:gd name="T1" fmla="*/ 0 h 162"/>
                  <a:gd name="T2" fmla="*/ 84 w 170"/>
                  <a:gd name="T3" fmla="*/ 0 h 162"/>
                  <a:gd name="T4" fmla="*/ 68 w 170"/>
                  <a:gd name="T5" fmla="*/ 2 h 162"/>
                  <a:gd name="T6" fmla="*/ 52 w 170"/>
                  <a:gd name="T7" fmla="*/ 6 h 162"/>
                  <a:gd name="T8" fmla="*/ 36 w 170"/>
                  <a:gd name="T9" fmla="*/ 14 h 162"/>
                  <a:gd name="T10" fmla="*/ 24 w 170"/>
                  <a:gd name="T11" fmla="*/ 24 h 162"/>
                  <a:gd name="T12" fmla="*/ 14 w 170"/>
                  <a:gd name="T13" fmla="*/ 36 h 162"/>
                  <a:gd name="T14" fmla="*/ 6 w 170"/>
                  <a:gd name="T15" fmla="*/ 50 h 162"/>
                  <a:gd name="T16" fmla="*/ 0 w 170"/>
                  <a:gd name="T17" fmla="*/ 66 h 162"/>
                  <a:gd name="T18" fmla="*/ 0 w 170"/>
                  <a:gd name="T19" fmla="*/ 84 h 162"/>
                  <a:gd name="T20" fmla="*/ 0 w 170"/>
                  <a:gd name="T21" fmla="*/ 84 h 162"/>
                  <a:gd name="T22" fmla="*/ 0 w 170"/>
                  <a:gd name="T23" fmla="*/ 98 h 162"/>
                  <a:gd name="T24" fmla="*/ 4 w 170"/>
                  <a:gd name="T25" fmla="*/ 110 h 162"/>
                  <a:gd name="T26" fmla="*/ 8 w 170"/>
                  <a:gd name="T27" fmla="*/ 122 h 162"/>
                  <a:gd name="T28" fmla="*/ 16 w 170"/>
                  <a:gd name="T29" fmla="*/ 132 h 162"/>
                  <a:gd name="T30" fmla="*/ 24 w 170"/>
                  <a:gd name="T31" fmla="*/ 142 h 162"/>
                  <a:gd name="T32" fmla="*/ 32 w 170"/>
                  <a:gd name="T33" fmla="*/ 150 h 162"/>
                  <a:gd name="T34" fmla="*/ 44 w 170"/>
                  <a:gd name="T35" fmla="*/ 158 h 162"/>
                  <a:gd name="T36" fmla="*/ 56 w 170"/>
                  <a:gd name="T37" fmla="*/ 162 h 162"/>
                  <a:gd name="T38" fmla="*/ 56 w 170"/>
                  <a:gd name="T39" fmla="*/ 162 h 162"/>
                  <a:gd name="T40" fmla="*/ 56 w 170"/>
                  <a:gd name="T41" fmla="*/ 162 h 162"/>
                  <a:gd name="T42" fmla="*/ 58 w 170"/>
                  <a:gd name="T43" fmla="*/ 160 h 162"/>
                  <a:gd name="T44" fmla="*/ 68 w 170"/>
                  <a:gd name="T45" fmla="*/ 154 h 162"/>
                  <a:gd name="T46" fmla="*/ 74 w 170"/>
                  <a:gd name="T47" fmla="*/ 150 h 162"/>
                  <a:gd name="T48" fmla="*/ 82 w 170"/>
                  <a:gd name="T49" fmla="*/ 150 h 162"/>
                  <a:gd name="T50" fmla="*/ 92 w 170"/>
                  <a:gd name="T51" fmla="*/ 150 h 162"/>
                  <a:gd name="T52" fmla="*/ 102 w 170"/>
                  <a:gd name="T53" fmla="*/ 152 h 162"/>
                  <a:gd name="T54" fmla="*/ 102 w 170"/>
                  <a:gd name="T55" fmla="*/ 152 h 162"/>
                  <a:gd name="T56" fmla="*/ 106 w 170"/>
                  <a:gd name="T57" fmla="*/ 154 h 162"/>
                  <a:gd name="T58" fmla="*/ 114 w 170"/>
                  <a:gd name="T59" fmla="*/ 162 h 162"/>
                  <a:gd name="T60" fmla="*/ 114 w 170"/>
                  <a:gd name="T61" fmla="*/ 162 h 162"/>
                  <a:gd name="T62" fmla="*/ 126 w 170"/>
                  <a:gd name="T63" fmla="*/ 156 h 162"/>
                  <a:gd name="T64" fmla="*/ 136 w 170"/>
                  <a:gd name="T65" fmla="*/ 150 h 162"/>
                  <a:gd name="T66" fmla="*/ 146 w 170"/>
                  <a:gd name="T67" fmla="*/ 142 h 162"/>
                  <a:gd name="T68" fmla="*/ 154 w 170"/>
                  <a:gd name="T69" fmla="*/ 132 h 162"/>
                  <a:gd name="T70" fmla="*/ 160 w 170"/>
                  <a:gd name="T71" fmla="*/ 122 h 162"/>
                  <a:gd name="T72" fmla="*/ 166 w 170"/>
                  <a:gd name="T73" fmla="*/ 110 h 162"/>
                  <a:gd name="T74" fmla="*/ 168 w 170"/>
                  <a:gd name="T75" fmla="*/ 96 h 162"/>
                  <a:gd name="T76" fmla="*/ 170 w 170"/>
                  <a:gd name="T77" fmla="*/ 84 h 162"/>
                  <a:gd name="T78" fmla="*/ 170 w 170"/>
                  <a:gd name="T79" fmla="*/ 84 h 162"/>
                  <a:gd name="T80" fmla="*/ 168 w 170"/>
                  <a:gd name="T81" fmla="*/ 66 h 162"/>
                  <a:gd name="T82" fmla="*/ 162 w 170"/>
                  <a:gd name="T83" fmla="*/ 50 h 162"/>
                  <a:gd name="T84" fmla="*/ 156 w 170"/>
                  <a:gd name="T85" fmla="*/ 36 h 162"/>
                  <a:gd name="T86" fmla="*/ 144 w 170"/>
                  <a:gd name="T87" fmla="*/ 24 h 162"/>
                  <a:gd name="T88" fmla="*/ 132 w 170"/>
                  <a:gd name="T89" fmla="*/ 14 h 162"/>
                  <a:gd name="T90" fmla="*/ 118 w 170"/>
                  <a:gd name="T91" fmla="*/ 6 h 162"/>
                  <a:gd name="T92" fmla="*/ 102 w 170"/>
                  <a:gd name="T93" fmla="*/ 2 h 162"/>
                  <a:gd name="T94" fmla="*/ 84 w 170"/>
                  <a:gd name="T95"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62">
                    <a:moveTo>
                      <a:pt x="84" y="0"/>
                    </a:moveTo>
                    <a:lnTo>
                      <a:pt x="84" y="0"/>
                    </a:lnTo>
                    <a:lnTo>
                      <a:pt x="68" y="2"/>
                    </a:lnTo>
                    <a:lnTo>
                      <a:pt x="52" y="6"/>
                    </a:lnTo>
                    <a:lnTo>
                      <a:pt x="36" y="14"/>
                    </a:lnTo>
                    <a:lnTo>
                      <a:pt x="24" y="24"/>
                    </a:lnTo>
                    <a:lnTo>
                      <a:pt x="14" y="36"/>
                    </a:lnTo>
                    <a:lnTo>
                      <a:pt x="6" y="50"/>
                    </a:lnTo>
                    <a:lnTo>
                      <a:pt x="0" y="66"/>
                    </a:lnTo>
                    <a:lnTo>
                      <a:pt x="0" y="84"/>
                    </a:lnTo>
                    <a:lnTo>
                      <a:pt x="0" y="84"/>
                    </a:lnTo>
                    <a:lnTo>
                      <a:pt x="0" y="98"/>
                    </a:lnTo>
                    <a:lnTo>
                      <a:pt x="4" y="110"/>
                    </a:lnTo>
                    <a:lnTo>
                      <a:pt x="8" y="122"/>
                    </a:lnTo>
                    <a:lnTo>
                      <a:pt x="16" y="132"/>
                    </a:lnTo>
                    <a:lnTo>
                      <a:pt x="24" y="142"/>
                    </a:lnTo>
                    <a:lnTo>
                      <a:pt x="32" y="150"/>
                    </a:lnTo>
                    <a:lnTo>
                      <a:pt x="44" y="158"/>
                    </a:lnTo>
                    <a:lnTo>
                      <a:pt x="56" y="162"/>
                    </a:lnTo>
                    <a:lnTo>
                      <a:pt x="56" y="162"/>
                    </a:lnTo>
                    <a:lnTo>
                      <a:pt x="56" y="162"/>
                    </a:lnTo>
                    <a:lnTo>
                      <a:pt x="58" y="160"/>
                    </a:lnTo>
                    <a:lnTo>
                      <a:pt x="68" y="154"/>
                    </a:lnTo>
                    <a:lnTo>
                      <a:pt x="74" y="150"/>
                    </a:lnTo>
                    <a:lnTo>
                      <a:pt x="82" y="150"/>
                    </a:lnTo>
                    <a:lnTo>
                      <a:pt x="92" y="150"/>
                    </a:lnTo>
                    <a:lnTo>
                      <a:pt x="102" y="152"/>
                    </a:lnTo>
                    <a:lnTo>
                      <a:pt x="102" y="152"/>
                    </a:lnTo>
                    <a:lnTo>
                      <a:pt x="106" y="154"/>
                    </a:lnTo>
                    <a:lnTo>
                      <a:pt x="114" y="162"/>
                    </a:lnTo>
                    <a:lnTo>
                      <a:pt x="114" y="162"/>
                    </a:lnTo>
                    <a:lnTo>
                      <a:pt x="126" y="156"/>
                    </a:lnTo>
                    <a:lnTo>
                      <a:pt x="136" y="150"/>
                    </a:lnTo>
                    <a:lnTo>
                      <a:pt x="146" y="142"/>
                    </a:lnTo>
                    <a:lnTo>
                      <a:pt x="154" y="132"/>
                    </a:lnTo>
                    <a:lnTo>
                      <a:pt x="160" y="122"/>
                    </a:lnTo>
                    <a:lnTo>
                      <a:pt x="166" y="110"/>
                    </a:lnTo>
                    <a:lnTo>
                      <a:pt x="168" y="96"/>
                    </a:lnTo>
                    <a:lnTo>
                      <a:pt x="170" y="84"/>
                    </a:lnTo>
                    <a:lnTo>
                      <a:pt x="170" y="84"/>
                    </a:lnTo>
                    <a:lnTo>
                      <a:pt x="168" y="66"/>
                    </a:lnTo>
                    <a:lnTo>
                      <a:pt x="162" y="50"/>
                    </a:lnTo>
                    <a:lnTo>
                      <a:pt x="156" y="36"/>
                    </a:lnTo>
                    <a:lnTo>
                      <a:pt x="144" y="24"/>
                    </a:lnTo>
                    <a:lnTo>
                      <a:pt x="132" y="14"/>
                    </a:lnTo>
                    <a:lnTo>
                      <a:pt x="118" y="6"/>
                    </a:lnTo>
                    <a:lnTo>
                      <a:pt x="102" y="2"/>
                    </a:lnTo>
                    <a:lnTo>
                      <a:pt x="84"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31" name="Freeform 22">
                <a:extLst>
                  <a:ext uri="{FF2B5EF4-FFF2-40B4-BE49-F238E27FC236}">
                    <a16:creationId xmlns:a16="http://schemas.microsoft.com/office/drawing/2014/main" id="{6B1180E1-01CE-4CFB-BD97-C82E81C4F2F0}"/>
                  </a:ext>
                </a:extLst>
              </p:cNvPr>
              <p:cNvSpPr>
                <a:spLocks/>
              </p:cNvSpPr>
              <p:nvPr/>
            </p:nvSpPr>
            <p:spPr bwMode="auto">
              <a:xfrm>
                <a:off x="3778" y="3204"/>
                <a:ext cx="170" cy="162"/>
              </a:xfrm>
              <a:custGeom>
                <a:avLst/>
                <a:gdLst>
                  <a:gd name="T0" fmla="*/ 84 w 170"/>
                  <a:gd name="T1" fmla="*/ 0 h 162"/>
                  <a:gd name="T2" fmla="*/ 84 w 170"/>
                  <a:gd name="T3" fmla="*/ 0 h 162"/>
                  <a:gd name="T4" fmla="*/ 68 w 170"/>
                  <a:gd name="T5" fmla="*/ 2 h 162"/>
                  <a:gd name="T6" fmla="*/ 52 w 170"/>
                  <a:gd name="T7" fmla="*/ 6 h 162"/>
                  <a:gd name="T8" fmla="*/ 36 w 170"/>
                  <a:gd name="T9" fmla="*/ 14 h 162"/>
                  <a:gd name="T10" fmla="*/ 24 w 170"/>
                  <a:gd name="T11" fmla="*/ 24 h 162"/>
                  <a:gd name="T12" fmla="*/ 14 w 170"/>
                  <a:gd name="T13" fmla="*/ 36 h 162"/>
                  <a:gd name="T14" fmla="*/ 6 w 170"/>
                  <a:gd name="T15" fmla="*/ 50 h 162"/>
                  <a:gd name="T16" fmla="*/ 0 w 170"/>
                  <a:gd name="T17" fmla="*/ 66 h 162"/>
                  <a:gd name="T18" fmla="*/ 0 w 170"/>
                  <a:gd name="T19" fmla="*/ 84 h 162"/>
                  <a:gd name="T20" fmla="*/ 0 w 170"/>
                  <a:gd name="T21" fmla="*/ 84 h 162"/>
                  <a:gd name="T22" fmla="*/ 0 w 170"/>
                  <a:gd name="T23" fmla="*/ 98 h 162"/>
                  <a:gd name="T24" fmla="*/ 4 w 170"/>
                  <a:gd name="T25" fmla="*/ 110 h 162"/>
                  <a:gd name="T26" fmla="*/ 8 w 170"/>
                  <a:gd name="T27" fmla="*/ 122 h 162"/>
                  <a:gd name="T28" fmla="*/ 16 w 170"/>
                  <a:gd name="T29" fmla="*/ 132 h 162"/>
                  <a:gd name="T30" fmla="*/ 24 w 170"/>
                  <a:gd name="T31" fmla="*/ 142 h 162"/>
                  <a:gd name="T32" fmla="*/ 32 w 170"/>
                  <a:gd name="T33" fmla="*/ 150 h 162"/>
                  <a:gd name="T34" fmla="*/ 44 w 170"/>
                  <a:gd name="T35" fmla="*/ 158 h 162"/>
                  <a:gd name="T36" fmla="*/ 56 w 170"/>
                  <a:gd name="T37" fmla="*/ 162 h 162"/>
                  <a:gd name="T38" fmla="*/ 56 w 170"/>
                  <a:gd name="T39" fmla="*/ 162 h 162"/>
                  <a:gd name="T40" fmla="*/ 56 w 170"/>
                  <a:gd name="T41" fmla="*/ 162 h 162"/>
                  <a:gd name="T42" fmla="*/ 58 w 170"/>
                  <a:gd name="T43" fmla="*/ 160 h 162"/>
                  <a:gd name="T44" fmla="*/ 68 w 170"/>
                  <a:gd name="T45" fmla="*/ 154 h 162"/>
                  <a:gd name="T46" fmla="*/ 74 w 170"/>
                  <a:gd name="T47" fmla="*/ 150 h 162"/>
                  <a:gd name="T48" fmla="*/ 82 w 170"/>
                  <a:gd name="T49" fmla="*/ 150 h 162"/>
                  <a:gd name="T50" fmla="*/ 92 w 170"/>
                  <a:gd name="T51" fmla="*/ 150 h 162"/>
                  <a:gd name="T52" fmla="*/ 102 w 170"/>
                  <a:gd name="T53" fmla="*/ 152 h 162"/>
                  <a:gd name="T54" fmla="*/ 102 w 170"/>
                  <a:gd name="T55" fmla="*/ 152 h 162"/>
                  <a:gd name="T56" fmla="*/ 106 w 170"/>
                  <a:gd name="T57" fmla="*/ 154 h 162"/>
                  <a:gd name="T58" fmla="*/ 114 w 170"/>
                  <a:gd name="T59" fmla="*/ 162 h 162"/>
                  <a:gd name="T60" fmla="*/ 114 w 170"/>
                  <a:gd name="T61" fmla="*/ 162 h 162"/>
                  <a:gd name="T62" fmla="*/ 126 w 170"/>
                  <a:gd name="T63" fmla="*/ 156 h 162"/>
                  <a:gd name="T64" fmla="*/ 136 w 170"/>
                  <a:gd name="T65" fmla="*/ 150 h 162"/>
                  <a:gd name="T66" fmla="*/ 146 w 170"/>
                  <a:gd name="T67" fmla="*/ 142 h 162"/>
                  <a:gd name="T68" fmla="*/ 154 w 170"/>
                  <a:gd name="T69" fmla="*/ 132 h 162"/>
                  <a:gd name="T70" fmla="*/ 160 w 170"/>
                  <a:gd name="T71" fmla="*/ 122 h 162"/>
                  <a:gd name="T72" fmla="*/ 166 w 170"/>
                  <a:gd name="T73" fmla="*/ 110 h 162"/>
                  <a:gd name="T74" fmla="*/ 168 w 170"/>
                  <a:gd name="T75" fmla="*/ 96 h 162"/>
                  <a:gd name="T76" fmla="*/ 170 w 170"/>
                  <a:gd name="T77" fmla="*/ 84 h 162"/>
                  <a:gd name="T78" fmla="*/ 170 w 170"/>
                  <a:gd name="T79" fmla="*/ 84 h 162"/>
                  <a:gd name="T80" fmla="*/ 168 w 170"/>
                  <a:gd name="T81" fmla="*/ 66 h 162"/>
                  <a:gd name="T82" fmla="*/ 162 w 170"/>
                  <a:gd name="T83" fmla="*/ 50 h 162"/>
                  <a:gd name="T84" fmla="*/ 156 w 170"/>
                  <a:gd name="T85" fmla="*/ 36 h 162"/>
                  <a:gd name="T86" fmla="*/ 144 w 170"/>
                  <a:gd name="T87" fmla="*/ 24 h 162"/>
                  <a:gd name="T88" fmla="*/ 132 w 170"/>
                  <a:gd name="T89" fmla="*/ 14 h 162"/>
                  <a:gd name="T90" fmla="*/ 118 w 170"/>
                  <a:gd name="T91" fmla="*/ 6 h 162"/>
                  <a:gd name="T92" fmla="*/ 102 w 170"/>
                  <a:gd name="T93" fmla="*/ 2 h 162"/>
                  <a:gd name="T94" fmla="*/ 84 w 170"/>
                  <a:gd name="T95"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62">
                    <a:moveTo>
                      <a:pt x="84" y="0"/>
                    </a:moveTo>
                    <a:lnTo>
                      <a:pt x="84" y="0"/>
                    </a:lnTo>
                    <a:lnTo>
                      <a:pt x="68" y="2"/>
                    </a:lnTo>
                    <a:lnTo>
                      <a:pt x="52" y="6"/>
                    </a:lnTo>
                    <a:lnTo>
                      <a:pt x="36" y="14"/>
                    </a:lnTo>
                    <a:lnTo>
                      <a:pt x="24" y="24"/>
                    </a:lnTo>
                    <a:lnTo>
                      <a:pt x="14" y="36"/>
                    </a:lnTo>
                    <a:lnTo>
                      <a:pt x="6" y="50"/>
                    </a:lnTo>
                    <a:lnTo>
                      <a:pt x="0" y="66"/>
                    </a:lnTo>
                    <a:lnTo>
                      <a:pt x="0" y="84"/>
                    </a:lnTo>
                    <a:lnTo>
                      <a:pt x="0" y="84"/>
                    </a:lnTo>
                    <a:lnTo>
                      <a:pt x="0" y="98"/>
                    </a:lnTo>
                    <a:lnTo>
                      <a:pt x="4" y="110"/>
                    </a:lnTo>
                    <a:lnTo>
                      <a:pt x="8" y="122"/>
                    </a:lnTo>
                    <a:lnTo>
                      <a:pt x="16" y="132"/>
                    </a:lnTo>
                    <a:lnTo>
                      <a:pt x="24" y="142"/>
                    </a:lnTo>
                    <a:lnTo>
                      <a:pt x="32" y="150"/>
                    </a:lnTo>
                    <a:lnTo>
                      <a:pt x="44" y="158"/>
                    </a:lnTo>
                    <a:lnTo>
                      <a:pt x="56" y="162"/>
                    </a:lnTo>
                    <a:lnTo>
                      <a:pt x="56" y="162"/>
                    </a:lnTo>
                    <a:lnTo>
                      <a:pt x="56" y="162"/>
                    </a:lnTo>
                    <a:lnTo>
                      <a:pt x="58" y="160"/>
                    </a:lnTo>
                    <a:lnTo>
                      <a:pt x="68" y="154"/>
                    </a:lnTo>
                    <a:lnTo>
                      <a:pt x="74" y="150"/>
                    </a:lnTo>
                    <a:lnTo>
                      <a:pt x="82" y="150"/>
                    </a:lnTo>
                    <a:lnTo>
                      <a:pt x="92" y="150"/>
                    </a:lnTo>
                    <a:lnTo>
                      <a:pt x="102" y="152"/>
                    </a:lnTo>
                    <a:lnTo>
                      <a:pt x="102" y="152"/>
                    </a:lnTo>
                    <a:lnTo>
                      <a:pt x="106" y="154"/>
                    </a:lnTo>
                    <a:lnTo>
                      <a:pt x="114" y="162"/>
                    </a:lnTo>
                    <a:lnTo>
                      <a:pt x="114" y="162"/>
                    </a:lnTo>
                    <a:lnTo>
                      <a:pt x="126" y="156"/>
                    </a:lnTo>
                    <a:lnTo>
                      <a:pt x="136" y="150"/>
                    </a:lnTo>
                    <a:lnTo>
                      <a:pt x="146" y="142"/>
                    </a:lnTo>
                    <a:lnTo>
                      <a:pt x="154" y="132"/>
                    </a:lnTo>
                    <a:lnTo>
                      <a:pt x="160" y="122"/>
                    </a:lnTo>
                    <a:lnTo>
                      <a:pt x="166" y="110"/>
                    </a:lnTo>
                    <a:lnTo>
                      <a:pt x="168" y="96"/>
                    </a:lnTo>
                    <a:lnTo>
                      <a:pt x="170" y="84"/>
                    </a:lnTo>
                    <a:lnTo>
                      <a:pt x="170" y="84"/>
                    </a:lnTo>
                    <a:lnTo>
                      <a:pt x="168" y="66"/>
                    </a:lnTo>
                    <a:lnTo>
                      <a:pt x="162" y="50"/>
                    </a:lnTo>
                    <a:lnTo>
                      <a:pt x="156" y="36"/>
                    </a:lnTo>
                    <a:lnTo>
                      <a:pt x="144" y="24"/>
                    </a:lnTo>
                    <a:lnTo>
                      <a:pt x="132" y="14"/>
                    </a:lnTo>
                    <a:lnTo>
                      <a:pt x="118" y="6"/>
                    </a:lnTo>
                    <a:lnTo>
                      <a:pt x="102" y="2"/>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32" name="Freeform 23">
                <a:extLst>
                  <a:ext uri="{FF2B5EF4-FFF2-40B4-BE49-F238E27FC236}">
                    <a16:creationId xmlns:a16="http://schemas.microsoft.com/office/drawing/2014/main" id="{FACF3620-550B-4E51-A5F7-F86B8A7AE01C}"/>
                  </a:ext>
                </a:extLst>
              </p:cNvPr>
              <p:cNvSpPr>
                <a:spLocks/>
              </p:cNvSpPr>
              <p:nvPr/>
            </p:nvSpPr>
            <p:spPr bwMode="auto">
              <a:xfrm>
                <a:off x="3716" y="3364"/>
                <a:ext cx="178" cy="208"/>
              </a:xfrm>
              <a:custGeom>
                <a:avLst/>
                <a:gdLst>
                  <a:gd name="T0" fmla="*/ 178 w 178"/>
                  <a:gd name="T1" fmla="*/ 26 h 208"/>
                  <a:gd name="T2" fmla="*/ 174 w 178"/>
                  <a:gd name="T3" fmla="*/ 16 h 208"/>
                  <a:gd name="T4" fmla="*/ 166 w 178"/>
                  <a:gd name="T5" fmla="*/ 6 h 208"/>
                  <a:gd name="T6" fmla="*/ 156 w 178"/>
                  <a:gd name="T7" fmla="*/ 0 h 208"/>
                  <a:gd name="T8" fmla="*/ 144 w 178"/>
                  <a:gd name="T9" fmla="*/ 0 h 208"/>
                  <a:gd name="T10" fmla="*/ 134 w 178"/>
                  <a:gd name="T11" fmla="*/ 4 h 208"/>
                  <a:gd name="T12" fmla="*/ 124 w 178"/>
                  <a:gd name="T13" fmla="*/ 10 h 208"/>
                  <a:gd name="T14" fmla="*/ 118 w 178"/>
                  <a:gd name="T15" fmla="*/ 20 h 208"/>
                  <a:gd name="T16" fmla="*/ 106 w 178"/>
                  <a:gd name="T17" fmla="*/ 58 h 208"/>
                  <a:gd name="T18" fmla="*/ 94 w 178"/>
                  <a:gd name="T19" fmla="*/ 90 h 208"/>
                  <a:gd name="T20" fmla="*/ 84 w 178"/>
                  <a:gd name="T21" fmla="*/ 114 h 208"/>
                  <a:gd name="T22" fmla="*/ 74 w 178"/>
                  <a:gd name="T23" fmla="*/ 134 h 208"/>
                  <a:gd name="T24" fmla="*/ 72 w 178"/>
                  <a:gd name="T25" fmla="*/ 136 h 208"/>
                  <a:gd name="T26" fmla="*/ 72 w 178"/>
                  <a:gd name="T27" fmla="*/ 134 h 208"/>
                  <a:gd name="T28" fmla="*/ 70 w 178"/>
                  <a:gd name="T29" fmla="*/ 128 h 208"/>
                  <a:gd name="T30" fmla="*/ 80 w 178"/>
                  <a:gd name="T31" fmla="*/ 104 h 208"/>
                  <a:gd name="T32" fmla="*/ 88 w 178"/>
                  <a:gd name="T33" fmla="*/ 84 h 208"/>
                  <a:gd name="T34" fmla="*/ 98 w 178"/>
                  <a:gd name="T35" fmla="*/ 60 h 208"/>
                  <a:gd name="T36" fmla="*/ 106 w 178"/>
                  <a:gd name="T37" fmla="*/ 32 h 208"/>
                  <a:gd name="T38" fmla="*/ 30 w 178"/>
                  <a:gd name="T39" fmla="*/ 32 h 208"/>
                  <a:gd name="T40" fmla="*/ 24 w 178"/>
                  <a:gd name="T41" fmla="*/ 32 h 208"/>
                  <a:gd name="T42" fmla="*/ 18 w 178"/>
                  <a:gd name="T43" fmla="*/ 34 h 208"/>
                  <a:gd name="T44" fmla="*/ 12 w 178"/>
                  <a:gd name="T45" fmla="*/ 36 h 208"/>
                  <a:gd name="T46" fmla="*/ 8 w 178"/>
                  <a:gd name="T47" fmla="*/ 42 h 208"/>
                  <a:gd name="T48" fmla="*/ 4 w 178"/>
                  <a:gd name="T49" fmla="*/ 46 h 208"/>
                  <a:gd name="T50" fmla="*/ 0 w 178"/>
                  <a:gd name="T51" fmla="*/ 52 h 208"/>
                  <a:gd name="T52" fmla="*/ 0 w 178"/>
                  <a:gd name="T53" fmla="*/ 58 h 208"/>
                  <a:gd name="T54" fmla="*/ 0 w 178"/>
                  <a:gd name="T55" fmla="*/ 62 h 208"/>
                  <a:gd name="T56" fmla="*/ 0 w 178"/>
                  <a:gd name="T57" fmla="*/ 70 h 208"/>
                  <a:gd name="T58" fmla="*/ 2 w 178"/>
                  <a:gd name="T59" fmla="*/ 88 h 208"/>
                  <a:gd name="T60" fmla="*/ 4 w 178"/>
                  <a:gd name="T61" fmla="*/ 112 h 208"/>
                  <a:gd name="T62" fmla="*/ 10 w 178"/>
                  <a:gd name="T63" fmla="*/ 140 h 208"/>
                  <a:gd name="T64" fmla="*/ 12 w 178"/>
                  <a:gd name="T65" fmla="*/ 150 h 208"/>
                  <a:gd name="T66" fmla="*/ 16 w 178"/>
                  <a:gd name="T67" fmla="*/ 160 h 208"/>
                  <a:gd name="T68" fmla="*/ 20 w 178"/>
                  <a:gd name="T69" fmla="*/ 168 h 208"/>
                  <a:gd name="T70" fmla="*/ 24 w 178"/>
                  <a:gd name="T71" fmla="*/ 178 h 208"/>
                  <a:gd name="T72" fmla="*/ 28 w 178"/>
                  <a:gd name="T73" fmla="*/ 182 h 208"/>
                  <a:gd name="T74" fmla="*/ 30 w 178"/>
                  <a:gd name="T75" fmla="*/ 186 h 208"/>
                  <a:gd name="T76" fmla="*/ 34 w 178"/>
                  <a:gd name="T77" fmla="*/ 192 h 208"/>
                  <a:gd name="T78" fmla="*/ 40 w 178"/>
                  <a:gd name="T79" fmla="*/ 196 h 208"/>
                  <a:gd name="T80" fmla="*/ 46 w 178"/>
                  <a:gd name="T81" fmla="*/ 200 h 208"/>
                  <a:gd name="T82" fmla="*/ 52 w 178"/>
                  <a:gd name="T83" fmla="*/ 204 h 208"/>
                  <a:gd name="T84" fmla="*/ 60 w 178"/>
                  <a:gd name="T85" fmla="*/ 206 h 208"/>
                  <a:gd name="T86" fmla="*/ 70 w 178"/>
                  <a:gd name="T87" fmla="*/ 208 h 208"/>
                  <a:gd name="T88" fmla="*/ 80 w 178"/>
                  <a:gd name="T89" fmla="*/ 206 h 208"/>
                  <a:gd name="T90" fmla="*/ 90 w 178"/>
                  <a:gd name="T91" fmla="*/ 202 h 208"/>
                  <a:gd name="T92" fmla="*/ 98 w 178"/>
                  <a:gd name="T93" fmla="*/ 198 h 208"/>
                  <a:gd name="T94" fmla="*/ 104 w 178"/>
                  <a:gd name="T95" fmla="*/ 192 h 208"/>
                  <a:gd name="T96" fmla="*/ 114 w 178"/>
                  <a:gd name="T97" fmla="*/ 182 h 208"/>
                  <a:gd name="T98" fmla="*/ 122 w 178"/>
                  <a:gd name="T99" fmla="*/ 170 h 208"/>
                  <a:gd name="T100" fmla="*/ 130 w 178"/>
                  <a:gd name="T101" fmla="*/ 156 h 208"/>
                  <a:gd name="T102" fmla="*/ 140 w 178"/>
                  <a:gd name="T103" fmla="*/ 138 h 208"/>
                  <a:gd name="T104" fmla="*/ 148 w 178"/>
                  <a:gd name="T105" fmla="*/ 118 h 208"/>
                  <a:gd name="T106" fmla="*/ 156 w 178"/>
                  <a:gd name="T107" fmla="*/ 96 h 208"/>
                  <a:gd name="T108" fmla="*/ 166 w 178"/>
                  <a:gd name="T109" fmla="*/ 68 h 208"/>
                  <a:gd name="T110" fmla="*/ 176 w 178"/>
                  <a:gd name="T111" fmla="*/ 38 h 208"/>
                  <a:gd name="T112" fmla="*/ 178 w 178"/>
                  <a:gd name="T113"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 h="208">
                    <a:moveTo>
                      <a:pt x="178" y="26"/>
                    </a:moveTo>
                    <a:lnTo>
                      <a:pt x="174" y="16"/>
                    </a:lnTo>
                    <a:lnTo>
                      <a:pt x="166" y="6"/>
                    </a:lnTo>
                    <a:lnTo>
                      <a:pt x="156" y="0"/>
                    </a:lnTo>
                    <a:lnTo>
                      <a:pt x="144" y="0"/>
                    </a:lnTo>
                    <a:lnTo>
                      <a:pt x="134" y="4"/>
                    </a:lnTo>
                    <a:lnTo>
                      <a:pt x="124" y="10"/>
                    </a:lnTo>
                    <a:lnTo>
                      <a:pt x="118" y="20"/>
                    </a:lnTo>
                    <a:lnTo>
                      <a:pt x="106" y="58"/>
                    </a:lnTo>
                    <a:lnTo>
                      <a:pt x="94" y="90"/>
                    </a:lnTo>
                    <a:lnTo>
                      <a:pt x="84" y="114"/>
                    </a:lnTo>
                    <a:lnTo>
                      <a:pt x="74" y="134"/>
                    </a:lnTo>
                    <a:lnTo>
                      <a:pt x="72" y="136"/>
                    </a:lnTo>
                    <a:lnTo>
                      <a:pt x="72" y="134"/>
                    </a:lnTo>
                    <a:lnTo>
                      <a:pt x="70" y="128"/>
                    </a:lnTo>
                    <a:lnTo>
                      <a:pt x="80" y="104"/>
                    </a:lnTo>
                    <a:lnTo>
                      <a:pt x="88" y="84"/>
                    </a:lnTo>
                    <a:lnTo>
                      <a:pt x="98" y="60"/>
                    </a:lnTo>
                    <a:lnTo>
                      <a:pt x="106" y="32"/>
                    </a:lnTo>
                    <a:lnTo>
                      <a:pt x="30" y="32"/>
                    </a:lnTo>
                    <a:lnTo>
                      <a:pt x="24" y="32"/>
                    </a:lnTo>
                    <a:lnTo>
                      <a:pt x="18" y="34"/>
                    </a:lnTo>
                    <a:lnTo>
                      <a:pt x="12" y="36"/>
                    </a:lnTo>
                    <a:lnTo>
                      <a:pt x="8" y="42"/>
                    </a:lnTo>
                    <a:lnTo>
                      <a:pt x="4" y="46"/>
                    </a:lnTo>
                    <a:lnTo>
                      <a:pt x="0" y="52"/>
                    </a:lnTo>
                    <a:lnTo>
                      <a:pt x="0" y="58"/>
                    </a:lnTo>
                    <a:lnTo>
                      <a:pt x="0" y="62"/>
                    </a:lnTo>
                    <a:lnTo>
                      <a:pt x="0" y="70"/>
                    </a:lnTo>
                    <a:lnTo>
                      <a:pt x="2" y="88"/>
                    </a:lnTo>
                    <a:lnTo>
                      <a:pt x="4" y="112"/>
                    </a:lnTo>
                    <a:lnTo>
                      <a:pt x="10" y="140"/>
                    </a:lnTo>
                    <a:lnTo>
                      <a:pt x="12" y="150"/>
                    </a:lnTo>
                    <a:lnTo>
                      <a:pt x="16" y="160"/>
                    </a:lnTo>
                    <a:lnTo>
                      <a:pt x="20" y="168"/>
                    </a:lnTo>
                    <a:lnTo>
                      <a:pt x="24" y="178"/>
                    </a:lnTo>
                    <a:lnTo>
                      <a:pt x="28" y="182"/>
                    </a:lnTo>
                    <a:lnTo>
                      <a:pt x="30" y="186"/>
                    </a:lnTo>
                    <a:lnTo>
                      <a:pt x="34" y="192"/>
                    </a:lnTo>
                    <a:lnTo>
                      <a:pt x="40" y="196"/>
                    </a:lnTo>
                    <a:lnTo>
                      <a:pt x="46" y="200"/>
                    </a:lnTo>
                    <a:lnTo>
                      <a:pt x="52" y="204"/>
                    </a:lnTo>
                    <a:lnTo>
                      <a:pt x="60" y="206"/>
                    </a:lnTo>
                    <a:lnTo>
                      <a:pt x="70" y="208"/>
                    </a:lnTo>
                    <a:lnTo>
                      <a:pt x="80" y="206"/>
                    </a:lnTo>
                    <a:lnTo>
                      <a:pt x="90" y="202"/>
                    </a:lnTo>
                    <a:lnTo>
                      <a:pt x="98" y="198"/>
                    </a:lnTo>
                    <a:lnTo>
                      <a:pt x="104" y="192"/>
                    </a:lnTo>
                    <a:lnTo>
                      <a:pt x="114" y="182"/>
                    </a:lnTo>
                    <a:lnTo>
                      <a:pt x="122" y="170"/>
                    </a:lnTo>
                    <a:lnTo>
                      <a:pt x="130" y="156"/>
                    </a:lnTo>
                    <a:lnTo>
                      <a:pt x="140" y="138"/>
                    </a:lnTo>
                    <a:lnTo>
                      <a:pt x="148" y="118"/>
                    </a:lnTo>
                    <a:lnTo>
                      <a:pt x="156" y="96"/>
                    </a:lnTo>
                    <a:lnTo>
                      <a:pt x="166" y="68"/>
                    </a:lnTo>
                    <a:lnTo>
                      <a:pt x="176" y="38"/>
                    </a:lnTo>
                    <a:lnTo>
                      <a:pt x="178" y="26"/>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33" name="Freeform 24">
                <a:extLst>
                  <a:ext uri="{FF2B5EF4-FFF2-40B4-BE49-F238E27FC236}">
                    <a16:creationId xmlns:a16="http://schemas.microsoft.com/office/drawing/2014/main" id="{3783A449-87A7-47E7-9836-6DF4DE90CDCD}"/>
                  </a:ext>
                </a:extLst>
              </p:cNvPr>
              <p:cNvSpPr>
                <a:spLocks/>
              </p:cNvSpPr>
              <p:nvPr/>
            </p:nvSpPr>
            <p:spPr bwMode="auto">
              <a:xfrm>
                <a:off x="3806" y="3392"/>
                <a:ext cx="206" cy="180"/>
              </a:xfrm>
              <a:custGeom>
                <a:avLst/>
                <a:gdLst>
                  <a:gd name="T0" fmla="*/ 202 w 206"/>
                  <a:gd name="T1" fmla="*/ 96 h 180"/>
                  <a:gd name="T2" fmla="*/ 204 w 206"/>
                  <a:gd name="T3" fmla="*/ 80 h 180"/>
                  <a:gd name="T4" fmla="*/ 204 w 206"/>
                  <a:gd name="T5" fmla="*/ 64 h 180"/>
                  <a:gd name="T6" fmla="*/ 206 w 206"/>
                  <a:gd name="T7" fmla="*/ 50 h 180"/>
                  <a:gd name="T8" fmla="*/ 206 w 206"/>
                  <a:gd name="T9" fmla="*/ 42 h 180"/>
                  <a:gd name="T10" fmla="*/ 204 w 206"/>
                  <a:gd name="T11" fmla="*/ 34 h 180"/>
                  <a:gd name="T12" fmla="*/ 204 w 206"/>
                  <a:gd name="T13" fmla="*/ 28 h 180"/>
                  <a:gd name="T14" fmla="*/ 200 w 206"/>
                  <a:gd name="T15" fmla="*/ 16 h 180"/>
                  <a:gd name="T16" fmla="*/ 194 w 206"/>
                  <a:gd name="T17" fmla="*/ 8 h 180"/>
                  <a:gd name="T18" fmla="*/ 184 w 206"/>
                  <a:gd name="T19" fmla="*/ 2 h 180"/>
                  <a:gd name="T20" fmla="*/ 174 w 206"/>
                  <a:gd name="T21" fmla="*/ 0 h 180"/>
                  <a:gd name="T22" fmla="*/ 94 w 206"/>
                  <a:gd name="T23" fmla="*/ 0 h 180"/>
                  <a:gd name="T24" fmla="*/ 94 w 206"/>
                  <a:gd name="T25" fmla="*/ 4 h 180"/>
                  <a:gd name="T26" fmla="*/ 94 w 206"/>
                  <a:gd name="T27" fmla="*/ 6 h 180"/>
                  <a:gd name="T28" fmla="*/ 84 w 206"/>
                  <a:gd name="T29" fmla="*/ 40 h 180"/>
                  <a:gd name="T30" fmla="*/ 74 w 206"/>
                  <a:gd name="T31" fmla="*/ 66 h 180"/>
                  <a:gd name="T32" fmla="*/ 64 w 206"/>
                  <a:gd name="T33" fmla="*/ 90 h 180"/>
                  <a:gd name="T34" fmla="*/ 56 w 206"/>
                  <a:gd name="T35" fmla="*/ 110 h 180"/>
                  <a:gd name="T36" fmla="*/ 46 w 206"/>
                  <a:gd name="T37" fmla="*/ 130 h 180"/>
                  <a:gd name="T38" fmla="*/ 38 w 206"/>
                  <a:gd name="T39" fmla="*/ 144 h 180"/>
                  <a:gd name="T40" fmla="*/ 30 w 206"/>
                  <a:gd name="T41" fmla="*/ 156 h 180"/>
                  <a:gd name="T42" fmla="*/ 20 w 206"/>
                  <a:gd name="T43" fmla="*/ 166 h 180"/>
                  <a:gd name="T44" fmla="*/ 16 w 206"/>
                  <a:gd name="T45" fmla="*/ 170 h 180"/>
                  <a:gd name="T46" fmla="*/ 10 w 206"/>
                  <a:gd name="T47" fmla="*/ 174 h 180"/>
                  <a:gd name="T48" fmla="*/ 6 w 206"/>
                  <a:gd name="T49" fmla="*/ 178 h 180"/>
                  <a:gd name="T50" fmla="*/ 0 w 206"/>
                  <a:gd name="T51" fmla="*/ 180 h 180"/>
                  <a:gd name="T52" fmla="*/ 48 w 206"/>
                  <a:gd name="T53" fmla="*/ 180 h 180"/>
                  <a:gd name="T54" fmla="*/ 168 w 206"/>
                  <a:gd name="T55" fmla="*/ 180 h 180"/>
                  <a:gd name="T56" fmla="*/ 168 w 206"/>
                  <a:gd name="T57" fmla="*/ 180 h 180"/>
                  <a:gd name="T58" fmla="*/ 172 w 206"/>
                  <a:gd name="T59" fmla="*/ 174 h 180"/>
                  <a:gd name="T60" fmla="*/ 180 w 206"/>
                  <a:gd name="T61" fmla="*/ 158 h 180"/>
                  <a:gd name="T62" fmla="*/ 192 w 206"/>
                  <a:gd name="T63" fmla="*/ 132 h 180"/>
                  <a:gd name="T64" fmla="*/ 196 w 206"/>
                  <a:gd name="T65" fmla="*/ 116 h 180"/>
                  <a:gd name="T66" fmla="*/ 202 w 206"/>
                  <a:gd name="T67" fmla="*/ 9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180">
                    <a:moveTo>
                      <a:pt x="202" y="96"/>
                    </a:moveTo>
                    <a:lnTo>
                      <a:pt x="204" y="80"/>
                    </a:lnTo>
                    <a:lnTo>
                      <a:pt x="204" y="64"/>
                    </a:lnTo>
                    <a:lnTo>
                      <a:pt x="206" y="50"/>
                    </a:lnTo>
                    <a:lnTo>
                      <a:pt x="206" y="42"/>
                    </a:lnTo>
                    <a:lnTo>
                      <a:pt x="204" y="34"/>
                    </a:lnTo>
                    <a:lnTo>
                      <a:pt x="204" y="28"/>
                    </a:lnTo>
                    <a:lnTo>
                      <a:pt x="200" y="16"/>
                    </a:lnTo>
                    <a:lnTo>
                      <a:pt x="194" y="8"/>
                    </a:lnTo>
                    <a:lnTo>
                      <a:pt x="184" y="2"/>
                    </a:lnTo>
                    <a:lnTo>
                      <a:pt x="174" y="0"/>
                    </a:lnTo>
                    <a:lnTo>
                      <a:pt x="94" y="0"/>
                    </a:lnTo>
                    <a:lnTo>
                      <a:pt x="94" y="4"/>
                    </a:lnTo>
                    <a:lnTo>
                      <a:pt x="94" y="6"/>
                    </a:lnTo>
                    <a:lnTo>
                      <a:pt x="84" y="40"/>
                    </a:lnTo>
                    <a:lnTo>
                      <a:pt x="74" y="66"/>
                    </a:lnTo>
                    <a:lnTo>
                      <a:pt x="64" y="90"/>
                    </a:lnTo>
                    <a:lnTo>
                      <a:pt x="56" y="110"/>
                    </a:lnTo>
                    <a:lnTo>
                      <a:pt x="46" y="130"/>
                    </a:lnTo>
                    <a:lnTo>
                      <a:pt x="38" y="144"/>
                    </a:lnTo>
                    <a:lnTo>
                      <a:pt x="30" y="156"/>
                    </a:lnTo>
                    <a:lnTo>
                      <a:pt x="20" y="166"/>
                    </a:lnTo>
                    <a:lnTo>
                      <a:pt x="16" y="170"/>
                    </a:lnTo>
                    <a:lnTo>
                      <a:pt x="10" y="174"/>
                    </a:lnTo>
                    <a:lnTo>
                      <a:pt x="6" y="178"/>
                    </a:lnTo>
                    <a:lnTo>
                      <a:pt x="0" y="180"/>
                    </a:lnTo>
                    <a:lnTo>
                      <a:pt x="48" y="180"/>
                    </a:lnTo>
                    <a:lnTo>
                      <a:pt x="168" y="180"/>
                    </a:lnTo>
                    <a:lnTo>
                      <a:pt x="168" y="180"/>
                    </a:lnTo>
                    <a:lnTo>
                      <a:pt x="172" y="174"/>
                    </a:lnTo>
                    <a:lnTo>
                      <a:pt x="180" y="158"/>
                    </a:lnTo>
                    <a:lnTo>
                      <a:pt x="192" y="132"/>
                    </a:lnTo>
                    <a:lnTo>
                      <a:pt x="196" y="116"/>
                    </a:lnTo>
                    <a:lnTo>
                      <a:pt x="202" y="9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34" name="Freeform 25">
                <a:extLst>
                  <a:ext uri="{FF2B5EF4-FFF2-40B4-BE49-F238E27FC236}">
                    <a16:creationId xmlns:a16="http://schemas.microsoft.com/office/drawing/2014/main" id="{8648EAC0-6C82-44B0-93EB-AE5CE70499DD}"/>
                  </a:ext>
                </a:extLst>
              </p:cNvPr>
              <p:cNvSpPr>
                <a:spLocks/>
              </p:cNvSpPr>
              <p:nvPr/>
            </p:nvSpPr>
            <p:spPr bwMode="auto">
              <a:xfrm>
                <a:off x="3806" y="3392"/>
                <a:ext cx="206" cy="180"/>
              </a:xfrm>
              <a:custGeom>
                <a:avLst/>
                <a:gdLst>
                  <a:gd name="T0" fmla="*/ 202 w 206"/>
                  <a:gd name="T1" fmla="*/ 96 h 180"/>
                  <a:gd name="T2" fmla="*/ 204 w 206"/>
                  <a:gd name="T3" fmla="*/ 80 h 180"/>
                  <a:gd name="T4" fmla="*/ 204 w 206"/>
                  <a:gd name="T5" fmla="*/ 64 h 180"/>
                  <a:gd name="T6" fmla="*/ 206 w 206"/>
                  <a:gd name="T7" fmla="*/ 50 h 180"/>
                  <a:gd name="T8" fmla="*/ 206 w 206"/>
                  <a:gd name="T9" fmla="*/ 42 h 180"/>
                  <a:gd name="T10" fmla="*/ 204 w 206"/>
                  <a:gd name="T11" fmla="*/ 34 h 180"/>
                  <a:gd name="T12" fmla="*/ 204 w 206"/>
                  <a:gd name="T13" fmla="*/ 28 h 180"/>
                  <a:gd name="T14" fmla="*/ 200 w 206"/>
                  <a:gd name="T15" fmla="*/ 16 h 180"/>
                  <a:gd name="T16" fmla="*/ 194 w 206"/>
                  <a:gd name="T17" fmla="*/ 8 h 180"/>
                  <a:gd name="T18" fmla="*/ 184 w 206"/>
                  <a:gd name="T19" fmla="*/ 2 h 180"/>
                  <a:gd name="T20" fmla="*/ 174 w 206"/>
                  <a:gd name="T21" fmla="*/ 0 h 180"/>
                  <a:gd name="T22" fmla="*/ 94 w 206"/>
                  <a:gd name="T23" fmla="*/ 0 h 180"/>
                  <a:gd name="T24" fmla="*/ 94 w 206"/>
                  <a:gd name="T25" fmla="*/ 4 h 180"/>
                  <a:gd name="T26" fmla="*/ 94 w 206"/>
                  <a:gd name="T27" fmla="*/ 6 h 180"/>
                  <a:gd name="T28" fmla="*/ 84 w 206"/>
                  <a:gd name="T29" fmla="*/ 40 h 180"/>
                  <a:gd name="T30" fmla="*/ 74 w 206"/>
                  <a:gd name="T31" fmla="*/ 66 h 180"/>
                  <a:gd name="T32" fmla="*/ 64 w 206"/>
                  <a:gd name="T33" fmla="*/ 90 h 180"/>
                  <a:gd name="T34" fmla="*/ 56 w 206"/>
                  <a:gd name="T35" fmla="*/ 110 h 180"/>
                  <a:gd name="T36" fmla="*/ 46 w 206"/>
                  <a:gd name="T37" fmla="*/ 130 h 180"/>
                  <a:gd name="T38" fmla="*/ 38 w 206"/>
                  <a:gd name="T39" fmla="*/ 144 h 180"/>
                  <a:gd name="T40" fmla="*/ 30 w 206"/>
                  <a:gd name="T41" fmla="*/ 156 h 180"/>
                  <a:gd name="T42" fmla="*/ 20 w 206"/>
                  <a:gd name="T43" fmla="*/ 166 h 180"/>
                  <a:gd name="T44" fmla="*/ 16 w 206"/>
                  <a:gd name="T45" fmla="*/ 170 h 180"/>
                  <a:gd name="T46" fmla="*/ 10 w 206"/>
                  <a:gd name="T47" fmla="*/ 174 h 180"/>
                  <a:gd name="T48" fmla="*/ 6 w 206"/>
                  <a:gd name="T49" fmla="*/ 178 h 180"/>
                  <a:gd name="T50" fmla="*/ 0 w 206"/>
                  <a:gd name="T51" fmla="*/ 180 h 180"/>
                  <a:gd name="T52" fmla="*/ 48 w 206"/>
                  <a:gd name="T53" fmla="*/ 180 h 180"/>
                  <a:gd name="T54" fmla="*/ 168 w 206"/>
                  <a:gd name="T55" fmla="*/ 180 h 180"/>
                  <a:gd name="T56" fmla="*/ 168 w 206"/>
                  <a:gd name="T57" fmla="*/ 180 h 180"/>
                  <a:gd name="T58" fmla="*/ 172 w 206"/>
                  <a:gd name="T59" fmla="*/ 174 h 180"/>
                  <a:gd name="T60" fmla="*/ 180 w 206"/>
                  <a:gd name="T61" fmla="*/ 158 h 180"/>
                  <a:gd name="T62" fmla="*/ 192 w 206"/>
                  <a:gd name="T63" fmla="*/ 132 h 180"/>
                  <a:gd name="T64" fmla="*/ 196 w 206"/>
                  <a:gd name="T65" fmla="*/ 116 h 180"/>
                  <a:gd name="T66" fmla="*/ 202 w 206"/>
                  <a:gd name="T67" fmla="*/ 9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180">
                    <a:moveTo>
                      <a:pt x="202" y="96"/>
                    </a:moveTo>
                    <a:lnTo>
                      <a:pt x="204" y="80"/>
                    </a:lnTo>
                    <a:lnTo>
                      <a:pt x="204" y="64"/>
                    </a:lnTo>
                    <a:lnTo>
                      <a:pt x="206" y="50"/>
                    </a:lnTo>
                    <a:lnTo>
                      <a:pt x="206" y="42"/>
                    </a:lnTo>
                    <a:lnTo>
                      <a:pt x="204" y="34"/>
                    </a:lnTo>
                    <a:lnTo>
                      <a:pt x="204" y="28"/>
                    </a:lnTo>
                    <a:lnTo>
                      <a:pt x="200" y="16"/>
                    </a:lnTo>
                    <a:lnTo>
                      <a:pt x="194" y="8"/>
                    </a:lnTo>
                    <a:lnTo>
                      <a:pt x="184" y="2"/>
                    </a:lnTo>
                    <a:lnTo>
                      <a:pt x="174" y="0"/>
                    </a:lnTo>
                    <a:lnTo>
                      <a:pt x="94" y="0"/>
                    </a:lnTo>
                    <a:lnTo>
                      <a:pt x="94" y="4"/>
                    </a:lnTo>
                    <a:lnTo>
                      <a:pt x="94" y="6"/>
                    </a:lnTo>
                    <a:lnTo>
                      <a:pt x="84" y="40"/>
                    </a:lnTo>
                    <a:lnTo>
                      <a:pt x="74" y="66"/>
                    </a:lnTo>
                    <a:lnTo>
                      <a:pt x="64" y="90"/>
                    </a:lnTo>
                    <a:lnTo>
                      <a:pt x="56" y="110"/>
                    </a:lnTo>
                    <a:lnTo>
                      <a:pt x="46" y="130"/>
                    </a:lnTo>
                    <a:lnTo>
                      <a:pt x="38" y="144"/>
                    </a:lnTo>
                    <a:lnTo>
                      <a:pt x="30" y="156"/>
                    </a:lnTo>
                    <a:lnTo>
                      <a:pt x="20" y="166"/>
                    </a:lnTo>
                    <a:lnTo>
                      <a:pt x="16" y="170"/>
                    </a:lnTo>
                    <a:lnTo>
                      <a:pt x="10" y="174"/>
                    </a:lnTo>
                    <a:lnTo>
                      <a:pt x="6" y="178"/>
                    </a:lnTo>
                    <a:lnTo>
                      <a:pt x="0" y="180"/>
                    </a:lnTo>
                    <a:lnTo>
                      <a:pt x="48" y="180"/>
                    </a:lnTo>
                    <a:lnTo>
                      <a:pt x="168" y="180"/>
                    </a:lnTo>
                    <a:lnTo>
                      <a:pt x="168" y="180"/>
                    </a:lnTo>
                    <a:lnTo>
                      <a:pt x="172" y="174"/>
                    </a:lnTo>
                    <a:lnTo>
                      <a:pt x="180" y="158"/>
                    </a:lnTo>
                    <a:lnTo>
                      <a:pt x="192" y="132"/>
                    </a:lnTo>
                    <a:lnTo>
                      <a:pt x="196" y="116"/>
                    </a:lnTo>
                    <a:lnTo>
                      <a:pt x="202"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35" name="Freeform 26">
                <a:extLst>
                  <a:ext uri="{FF2B5EF4-FFF2-40B4-BE49-F238E27FC236}">
                    <a16:creationId xmlns:a16="http://schemas.microsoft.com/office/drawing/2014/main" id="{17BD8235-8559-4871-8C07-3E02753E3CF9}"/>
                  </a:ext>
                </a:extLst>
              </p:cNvPr>
              <p:cNvSpPr>
                <a:spLocks/>
              </p:cNvSpPr>
              <p:nvPr/>
            </p:nvSpPr>
            <p:spPr bwMode="auto">
              <a:xfrm>
                <a:off x="3774" y="3274"/>
                <a:ext cx="118" cy="118"/>
              </a:xfrm>
              <a:custGeom>
                <a:avLst/>
                <a:gdLst>
                  <a:gd name="T0" fmla="*/ 60 w 118"/>
                  <a:gd name="T1" fmla="*/ 118 h 118"/>
                  <a:gd name="T2" fmla="*/ 60 w 118"/>
                  <a:gd name="T3" fmla="*/ 118 h 118"/>
                  <a:gd name="T4" fmla="*/ 72 w 118"/>
                  <a:gd name="T5" fmla="*/ 118 h 118"/>
                  <a:gd name="T6" fmla="*/ 82 w 118"/>
                  <a:gd name="T7" fmla="*/ 114 h 118"/>
                  <a:gd name="T8" fmla="*/ 92 w 118"/>
                  <a:gd name="T9" fmla="*/ 108 h 118"/>
                  <a:gd name="T10" fmla="*/ 102 w 118"/>
                  <a:gd name="T11" fmla="*/ 102 h 118"/>
                  <a:gd name="T12" fmla="*/ 108 w 118"/>
                  <a:gd name="T13" fmla="*/ 92 h 118"/>
                  <a:gd name="T14" fmla="*/ 114 w 118"/>
                  <a:gd name="T15" fmla="*/ 82 h 118"/>
                  <a:gd name="T16" fmla="*/ 118 w 118"/>
                  <a:gd name="T17" fmla="*/ 72 h 118"/>
                  <a:gd name="T18" fmla="*/ 118 w 118"/>
                  <a:gd name="T19" fmla="*/ 60 h 118"/>
                  <a:gd name="T20" fmla="*/ 118 w 118"/>
                  <a:gd name="T21" fmla="*/ 60 h 118"/>
                  <a:gd name="T22" fmla="*/ 118 w 118"/>
                  <a:gd name="T23" fmla="*/ 48 h 118"/>
                  <a:gd name="T24" fmla="*/ 114 w 118"/>
                  <a:gd name="T25" fmla="*/ 36 h 118"/>
                  <a:gd name="T26" fmla="*/ 108 w 118"/>
                  <a:gd name="T27" fmla="*/ 26 h 118"/>
                  <a:gd name="T28" fmla="*/ 102 w 118"/>
                  <a:gd name="T29" fmla="*/ 18 h 118"/>
                  <a:gd name="T30" fmla="*/ 92 w 118"/>
                  <a:gd name="T31" fmla="*/ 10 h 118"/>
                  <a:gd name="T32" fmla="*/ 82 w 118"/>
                  <a:gd name="T33" fmla="*/ 6 h 118"/>
                  <a:gd name="T34" fmla="*/ 72 w 118"/>
                  <a:gd name="T35" fmla="*/ 2 h 118"/>
                  <a:gd name="T36" fmla="*/ 60 w 118"/>
                  <a:gd name="T37" fmla="*/ 0 h 118"/>
                  <a:gd name="T38" fmla="*/ 60 w 118"/>
                  <a:gd name="T39" fmla="*/ 0 h 118"/>
                  <a:gd name="T40" fmla="*/ 48 w 118"/>
                  <a:gd name="T41" fmla="*/ 2 h 118"/>
                  <a:gd name="T42" fmla="*/ 36 w 118"/>
                  <a:gd name="T43" fmla="*/ 6 h 118"/>
                  <a:gd name="T44" fmla="*/ 26 w 118"/>
                  <a:gd name="T45" fmla="*/ 10 h 118"/>
                  <a:gd name="T46" fmla="*/ 18 w 118"/>
                  <a:gd name="T47" fmla="*/ 18 h 118"/>
                  <a:gd name="T48" fmla="*/ 10 w 118"/>
                  <a:gd name="T49" fmla="*/ 26 h 118"/>
                  <a:gd name="T50" fmla="*/ 4 w 118"/>
                  <a:gd name="T51" fmla="*/ 36 h 118"/>
                  <a:gd name="T52" fmla="*/ 2 w 118"/>
                  <a:gd name="T53" fmla="*/ 48 h 118"/>
                  <a:gd name="T54" fmla="*/ 0 w 118"/>
                  <a:gd name="T55" fmla="*/ 60 h 118"/>
                  <a:gd name="T56" fmla="*/ 0 w 118"/>
                  <a:gd name="T57" fmla="*/ 60 h 118"/>
                  <a:gd name="T58" fmla="*/ 2 w 118"/>
                  <a:gd name="T59" fmla="*/ 72 h 118"/>
                  <a:gd name="T60" fmla="*/ 4 w 118"/>
                  <a:gd name="T61" fmla="*/ 82 h 118"/>
                  <a:gd name="T62" fmla="*/ 10 w 118"/>
                  <a:gd name="T63" fmla="*/ 92 h 118"/>
                  <a:gd name="T64" fmla="*/ 18 w 118"/>
                  <a:gd name="T65" fmla="*/ 102 h 118"/>
                  <a:gd name="T66" fmla="*/ 26 w 118"/>
                  <a:gd name="T67" fmla="*/ 108 h 118"/>
                  <a:gd name="T68" fmla="*/ 36 w 118"/>
                  <a:gd name="T69" fmla="*/ 114 h 118"/>
                  <a:gd name="T70" fmla="*/ 48 w 118"/>
                  <a:gd name="T71" fmla="*/ 118 h 118"/>
                  <a:gd name="T72" fmla="*/ 60 w 118"/>
                  <a:gd name="T73" fmla="*/ 118 h 118"/>
                  <a:gd name="T74" fmla="*/ 60 w 118"/>
                  <a:gd name="T7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18">
                    <a:moveTo>
                      <a:pt x="60" y="118"/>
                    </a:moveTo>
                    <a:lnTo>
                      <a:pt x="60" y="118"/>
                    </a:lnTo>
                    <a:lnTo>
                      <a:pt x="72" y="118"/>
                    </a:lnTo>
                    <a:lnTo>
                      <a:pt x="82" y="114"/>
                    </a:lnTo>
                    <a:lnTo>
                      <a:pt x="92" y="108"/>
                    </a:lnTo>
                    <a:lnTo>
                      <a:pt x="102" y="102"/>
                    </a:lnTo>
                    <a:lnTo>
                      <a:pt x="108" y="92"/>
                    </a:lnTo>
                    <a:lnTo>
                      <a:pt x="114" y="82"/>
                    </a:lnTo>
                    <a:lnTo>
                      <a:pt x="118" y="72"/>
                    </a:lnTo>
                    <a:lnTo>
                      <a:pt x="118" y="60"/>
                    </a:lnTo>
                    <a:lnTo>
                      <a:pt x="118" y="60"/>
                    </a:lnTo>
                    <a:lnTo>
                      <a:pt x="118" y="48"/>
                    </a:lnTo>
                    <a:lnTo>
                      <a:pt x="114" y="36"/>
                    </a:lnTo>
                    <a:lnTo>
                      <a:pt x="108" y="26"/>
                    </a:lnTo>
                    <a:lnTo>
                      <a:pt x="102" y="18"/>
                    </a:lnTo>
                    <a:lnTo>
                      <a:pt x="92" y="10"/>
                    </a:lnTo>
                    <a:lnTo>
                      <a:pt x="82" y="6"/>
                    </a:lnTo>
                    <a:lnTo>
                      <a:pt x="72" y="2"/>
                    </a:lnTo>
                    <a:lnTo>
                      <a:pt x="60" y="0"/>
                    </a:lnTo>
                    <a:lnTo>
                      <a:pt x="60" y="0"/>
                    </a:lnTo>
                    <a:lnTo>
                      <a:pt x="48" y="2"/>
                    </a:lnTo>
                    <a:lnTo>
                      <a:pt x="36" y="6"/>
                    </a:lnTo>
                    <a:lnTo>
                      <a:pt x="26" y="10"/>
                    </a:lnTo>
                    <a:lnTo>
                      <a:pt x="18" y="18"/>
                    </a:lnTo>
                    <a:lnTo>
                      <a:pt x="10" y="26"/>
                    </a:lnTo>
                    <a:lnTo>
                      <a:pt x="4" y="36"/>
                    </a:lnTo>
                    <a:lnTo>
                      <a:pt x="2" y="48"/>
                    </a:lnTo>
                    <a:lnTo>
                      <a:pt x="0" y="60"/>
                    </a:lnTo>
                    <a:lnTo>
                      <a:pt x="0" y="60"/>
                    </a:lnTo>
                    <a:lnTo>
                      <a:pt x="2" y="72"/>
                    </a:lnTo>
                    <a:lnTo>
                      <a:pt x="4" y="82"/>
                    </a:lnTo>
                    <a:lnTo>
                      <a:pt x="10" y="92"/>
                    </a:lnTo>
                    <a:lnTo>
                      <a:pt x="18" y="102"/>
                    </a:lnTo>
                    <a:lnTo>
                      <a:pt x="26" y="108"/>
                    </a:lnTo>
                    <a:lnTo>
                      <a:pt x="36" y="114"/>
                    </a:lnTo>
                    <a:lnTo>
                      <a:pt x="48" y="118"/>
                    </a:lnTo>
                    <a:lnTo>
                      <a:pt x="60" y="118"/>
                    </a:lnTo>
                    <a:lnTo>
                      <a:pt x="60" y="118"/>
                    </a:lnTo>
                    <a:close/>
                  </a:path>
                </a:pathLst>
              </a:custGeom>
              <a:noFill/>
              <a:ln w="15875">
                <a:solidFill>
                  <a:srgbClr val="DD1D2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425" tIns="46712" rIns="93425" bIns="46712" numCol="1" anchor="t" anchorCtr="0" compatLnSpc="1">
                <a:prstTxWarp prst="textNoShape">
                  <a:avLst/>
                </a:prstTxWarp>
              </a:bodyPr>
              <a:lstStyle/>
              <a:p>
                <a:endParaRPr lang="en-GB" sz="2451"/>
              </a:p>
            </p:txBody>
          </p:sp>
          <p:sp>
            <p:nvSpPr>
              <p:cNvPr id="36" name="Line 27">
                <a:extLst>
                  <a:ext uri="{FF2B5EF4-FFF2-40B4-BE49-F238E27FC236}">
                    <a16:creationId xmlns:a16="http://schemas.microsoft.com/office/drawing/2014/main" id="{67052A4D-E4CB-4D4E-A588-4A57595C0E75}"/>
                  </a:ext>
                </a:extLst>
              </p:cNvPr>
              <p:cNvSpPr>
                <a:spLocks noChangeShapeType="1"/>
              </p:cNvSpPr>
              <p:nvPr/>
            </p:nvSpPr>
            <p:spPr bwMode="auto">
              <a:xfrm>
                <a:off x="3786" y="3300"/>
                <a:ext cx="86" cy="72"/>
              </a:xfrm>
              <a:prstGeom prst="line">
                <a:avLst/>
              </a:prstGeom>
              <a:noFill/>
              <a:ln w="15875">
                <a:solidFill>
                  <a:srgbClr val="ED1C24"/>
                </a:solidFill>
                <a:prstDash val="solid"/>
                <a:round/>
                <a:headEnd/>
                <a:tailEnd/>
              </a:ln>
              <a:extLst>
                <a:ext uri="{909E8E84-426E-40DD-AFC4-6F175D3DCCD1}">
                  <a14:hiddenFill xmlns:a14="http://schemas.microsoft.com/office/drawing/2010/main">
                    <a:noFill/>
                  </a14:hiddenFill>
                </a:ext>
              </a:extLst>
            </p:spPr>
            <p:txBody>
              <a:bodyPr vert="horz" wrap="square" lIns="93425" tIns="46712" rIns="93425" bIns="46712" numCol="1" anchor="t" anchorCtr="0" compatLnSpc="1">
                <a:prstTxWarp prst="textNoShape">
                  <a:avLst/>
                </a:prstTxWarp>
              </a:bodyPr>
              <a:lstStyle/>
              <a:p>
                <a:endParaRPr lang="en-GB" sz="2451"/>
              </a:p>
            </p:txBody>
          </p:sp>
        </p:grpSp>
      </p:grpSp>
      <p:grpSp>
        <p:nvGrpSpPr>
          <p:cNvPr id="37" name="Group 36" descr="Maintain at least 1 and half meters (5 feet)distance between yourself and anyone who is coughing or sneezing">
            <a:extLst>
              <a:ext uri="{FF2B5EF4-FFF2-40B4-BE49-F238E27FC236}">
                <a16:creationId xmlns:a16="http://schemas.microsoft.com/office/drawing/2014/main" id="{107CD03B-4F3A-45A4-8978-3737A5FF15D4}"/>
              </a:ext>
            </a:extLst>
          </p:cNvPr>
          <p:cNvGrpSpPr/>
          <p:nvPr/>
        </p:nvGrpSpPr>
        <p:grpSpPr>
          <a:xfrm>
            <a:off x="6281436" y="2072943"/>
            <a:ext cx="5491464" cy="814416"/>
            <a:chOff x="5734444" y="2314891"/>
            <a:chExt cx="4660124" cy="814416"/>
          </a:xfrm>
        </p:grpSpPr>
        <p:sp>
          <p:nvSpPr>
            <p:cNvPr id="38" name="Rectangle 37">
              <a:extLst>
                <a:ext uri="{FF2B5EF4-FFF2-40B4-BE49-F238E27FC236}">
                  <a16:creationId xmlns:a16="http://schemas.microsoft.com/office/drawing/2014/main" id="{FA5373E5-8BC3-4BAD-8B5A-604F9F5A5276}"/>
                </a:ext>
              </a:extLst>
            </p:cNvPr>
            <p:cNvSpPr/>
            <p:nvPr/>
          </p:nvSpPr>
          <p:spPr>
            <a:xfrm>
              <a:off x="6364886" y="2314891"/>
              <a:ext cx="2994886" cy="738664"/>
            </a:xfrm>
            <a:prstGeom prst="rect">
              <a:avLst/>
            </a:prstGeom>
          </p:spPr>
          <p:txBody>
            <a:bodyPr wrap="square">
              <a:spAutoFit/>
            </a:bodyPr>
            <a:lstStyle/>
            <a:p>
              <a:pPr lvl="0"/>
              <a:r>
                <a:rPr lang="en-US" sz="1400">
                  <a:solidFill>
                    <a:srgbClr val="404040"/>
                  </a:solidFill>
                  <a:latin typeface="Futura Medium"/>
                  <a:ea typeface="Shell" charset="0"/>
                  <a:cs typeface="Shell" charset="0"/>
                </a:rPr>
                <a:t>Maintain at least 1 and half meters (5 feet)distance between yourself and anyone who is coughing or sneezing.</a:t>
              </a:r>
            </a:p>
          </p:txBody>
        </p:sp>
        <p:grpSp>
          <p:nvGrpSpPr>
            <p:cNvPr id="39" name="Group 30">
              <a:extLst>
                <a:ext uri="{FF2B5EF4-FFF2-40B4-BE49-F238E27FC236}">
                  <a16:creationId xmlns:a16="http://schemas.microsoft.com/office/drawing/2014/main" id="{5C40EB70-1D76-4C56-91D3-17861777C69A}"/>
                </a:ext>
              </a:extLst>
            </p:cNvPr>
            <p:cNvGrpSpPr>
              <a:grpSpLocks noChangeAspect="1"/>
            </p:cNvGrpSpPr>
            <p:nvPr/>
          </p:nvGrpSpPr>
          <p:grpSpPr bwMode="auto">
            <a:xfrm>
              <a:off x="9616038" y="2454581"/>
              <a:ext cx="778530" cy="674726"/>
              <a:chOff x="3624" y="3795"/>
              <a:chExt cx="480" cy="416"/>
            </a:xfrm>
          </p:grpSpPr>
          <p:sp>
            <p:nvSpPr>
              <p:cNvPr id="41" name="Freeform 31">
                <a:extLst>
                  <a:ext uri="{FF2B5EF4-FFF2-40B4-BE49-F238E27FC236}">
                    <a16:creationId xmlns:a16="http://schemas.microsoft.com/office/drawing/2014/main" id="{727D8BAC-36B0-43C1-A987-94C933A27CD2}"/>
                  </a:ext>
                </a:extLst>
              </p:cNvPr>
              <p:cNvSpPr>
                <a:spLocks/>
              </p:cNvSpPr>
              <p:nvPr/>
            </p:nvSpPr>
            <p:spPr bwMode="auto">
              <a:xfrm>
                <a:off x="3822" y="4049"/>
                <a:ext cx="14" cy="36"/>
              </a:xfrm>
              <a:custGeom>
                <a:avLst/>
                <a:gdLst>
                  <a:gd name="T0" fmla="*/ 0 w 14"/>
                  <a:gd name="T1" fmla="*/ 0 h 36"/>
                  <a:gd name="T2" fmla="*/ 14 w 14"/>
                  <a:gd name="T3" fmla="*/ 0 h 36"/>
                  <a:gd name="T4" fmla="*/ 14 w 14"/>
                  <a:gd name="T5" fmla="*/ 36 h 36"/>
                  <a:gd name="T6" fmla="*/ 4 w 14"/>
                  <a:gd name="T7" fmla="*/ 36 h 36"/>
                  <a:gd name="T8" fmla="*/ 4 w 14"/>
                  <a:gd name="T9" fmla="*/ 8 h 36"/>
                  <a:gd name="T10" fmla="*/ 0 w 14"/>
                  <a:gd name="T11" fmla="*/ 8 h 36"/>
                  <a:gd name="T12" fmla="*/ 0 w 14"/>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4" h="36">
                    <a:moveTo>
                      <a:pt x="0" y="0"/>
                    </a:moveTo>
                    <a:lnTo>
                      <a:pt x="14" y="0"/>
                    </a:lnTo>
                    <a:lnTo>
                      <a:pt x="14" y="36"/>
                    </a:lnTo>
                    <a:lnTo>
                      <a:pt x="4" y="36"/>
                    </a:lnTo>
                    <a:lnTo>
                      <a:pt x="4" y="8"/>
                    </a:lnTo>
                    <a:lnTo>
                      <a:pt x="0" y="8"/>
                    </a:lnTo>
                    <a:lnTo>
                      <a:pt x="0"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42" name="Freeform 32 rename 1">
                <a:extLst>
                  <a:ext uri="{FF2B5EF4-FFF2-40B4-BE49-F238E27FC236}">
                    <a16:creationId xmlns:a16="http://schemas.microsoft.com/office/drawing/2014/main" id="{80F752DC-311E-4DAD-B921-642F15D354A1}"/>
                  </a:ext>
                </a:extLst>
              </p:cNvPr>
              <p:cNvSpPr>
                <a:spLocks/>
              </p:cNvSpPr>
              <p:nvPr/>
            </p:nvSpPr>
            <p:spPr bwMode="auto">
              <a:xfrm>
                <a:off x="3840" y="4077"/>
                <a:ext cx="14" cy="16"/>
              </a:xfrm>
              <a:custGeom>
                <a:avLst/>
                <a:gdLst>
                  <a:gd name="T0" fmla="*/ 6 w 14"/>
                  <a:gd name="T1" fmla="*/ 16 h 16"/>
                  <a:gd name="T2" fmla="*/ 0 w 14"/>
                  <a:gd name="T3" fmla="*/ 16 h 16"/>
                  <a:gd name="T4" fmla="*/ 6 w 14"/>
                  <a:gd name="T5" fmla="*/ 0 h 16"/>
                  <a:gd name="T6" fmla="*/ 14 w 14"/>
                  <a:gd name="T7" fmla="*/ 0 h 16"/>
                  <a:gd name="T8" fmla="*/ 6 w 14"/>
                  <a:gd name="T9" fmla="*/ 16 h 16"/>
                </a:gdLst>
                <a:ahLst/>
                <a:cxnLst>
                  <a:cxn ang="0">
                    <a:pos x="T0" y="T1"/>
                  </a:cxn>
                  <a:cxn ang="0">
                    <a:pos x="T2" y="T3"/>
                  </a:cxn>
                  <a:cxn ang="0">
                    <a:pos x="T4" y="T5"/>
                  </a:cxn>
                  <a:cxn ang="0">
                    <a:pos x="T6" y="T7"/>
                  </a:cxn>
                  <a:cxn ang="0">
                    <a:pos x="T8" y="T9"/>
                  </a:cxn>
                </a:cxnLst>
                <a:rect l="0" t="0" r="r" b="b"/>
                <a:pathLst>
                  <a:path w="14" h="16">
                    <a:moveTo>
                      <a:pt x="6" y="16"/>
                    </a:moveTo>
                    <a:lnTo>
                      <a:pt x="0" y="16"/>
                    </a:lnTo>
                    <a:lnTo>
                      <a:pt x="6" y="0"/>
                    </a:lnTo>
                    <a:lnTo>
                      <a:pt x="14" y="0"/>
                    </a:lnTo>
                    <a:lnTo>
                      <a:pt x="6" y="16"/>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43" name="Freeform 33">
                <a:extLst>
                  <a:ext uri="{FF2B5EF4-FFF2-40B4-BE49-F238E27FC236}">
                    <a16:creationId xmlns:a16="http://schemas.microsoft.com/office/drawing/2014/main" id="{A37272C1-0D0C-4445-B944-EC200521A923}"/>
                  </a:ext>
                </a:extLst>
              </p:cNvPr>
              <p:cNvSpPr>
                <a:spLocks/>
              </p:cNvSpPr>
              <p:nvPr/>
            </p:nvSpPr>
            <p:spPr bwMode="auto">
              <a:xfrm>
                <a:off x="3858" y="4049"/>
                <a:ext cx="28" cy="38"/>
              </a:xfrm>
              <a:custGeom>
                <a:avLst/>
                <a:gdLst>
                  <a:gd name="T0" fmla="*/ 12 w 28"/>
                  <a:gd name="T1" fmla="*/ 12 h 38"/>
                  <a:gd name="T2" fmla="*/ 12 w 28"/>
                  <a:gd name="T3" fmla="*/ 12 h 38"/>
                  <a:gd name="T4" fmla="*/ 14 w 28"/>
                  <a:gd name="T5" fmla="*/ 12 h 38"/>
                  <a:gd name="T6" fmla="*/ 14 w 28"/>
                  <a:gd name="T7" fmla="*/ 12 h 38"/>
                  <a:gd name="T8" fmla="*/ 20 w 28"/>
                  <a:gd name="T9" fmla="*/ 12 h 38"/>
                  <a:gd name="T10" fmla="*/ 24 w 28"/>
                  <a:gd name="T11" fmla="*/ 16 h 38"/>
                  <a:gd name="T12" fmla="*/ 26 w 28"/>
                  <a:gd name="T13" fmla="*/ 20 h 38"/>
                  <a:gd name="T14" fmla="*/ 28 w 28"/>
                  <a:gd name="T15" fmla="*/ 24 h 38"/>
                  <a:gd name="T16" fmla="*/ 28 w 28"/>
                  <a:gd name="T17" fmla="*/ 24 h 38"/>
                  <a:gd name="T18" fmla="*/ 26 w 28"/>
                  <a:gd name="T19" fmla="*/ 30 h 38"/>
                  <a:gd name="T20" fmla="*/ 22 w 28"/>
                  <a:gd name="T21" fmla="*/ 36 h 38"/>
                  <a:gd name="T22" fmla="*/ 22 w 28"/>
                  <a:gd name="T23" fmla="*/ 36 h 38"/>
                  <a:gd name="T24" fmla="*/ 18 w 28"/>
                  <a:gd name="T25" fmla="*/ 38 h 38"/>
                  <a:gd name="T26" fmla="*/ 12 w 28"/>
                  <a:gd name="T27" fmla="*/ 38 h 38"/>
                  <a:gd name="T28" fmla="*/ 12 w 28"/>
                  <a:gd name="T29" fmla="*/ 38 h 38"/>
                  <a:gd name="T30" fmla="*/ 6 w 28"/>
                  <a:gd name="T31" fmla="*/ 38 h 38"/>
                  <a:gd name="T32" fmla="*/ 0 w 28"/>
                  <a:gd name="T33" fmla="*/ 34 h 38"/>
                  <a:gd name="T34" fmla="*/ 2 w 28"/>
                  <a:gd name="T35" fmla="*/ 26 h 38"/>
                  <a:gd name="T36" fmla="*/ 2 w 28"/>
                  <a:gd name="T37" fmla="*/ 26 h 38"/>
                  <a:gd name="T38" fmla="*/ 6 w 28"/>
                  <a:gd name="T39" fmla="*/ 30 h 38"/>
                  <a:gd name="T40" fmla="*/ 12 w 28"/>
                  <a:gd name="T41" fmla="*/ 30 h 38"/>
                  <a:gd name="T42" fmla="*/ 12 w 28"/>
                  <a:gd name="T43" fmla="*/ 30 h 38"/>
                  <a:gd name="T44" fmla="*/ 16 w 28"/>
                  <a:gd name="T45" fmla="*/ 28 h 38"/>
                  <a:gd name="T46" fmla="*/ 18 w 28"/>
                  <a:gd name="T47" fmla="*/ 24 h 38"/>
                  <a:gd name="T48" fmla="*/ 18 w 28"/>
                  <a:gd name="T49" fmla="*/ 24 h 38"/>
                  <a:gd name="T50" fmla="*/ 18 w 28"/>
                  <a:gd name="T51" fmla="*/ 22 h 38"/>
                  <a:gd name="T52" fmla="*/ 16 w 28"/>
                  <a:gd name="T53" fmla="*/ 20 h 38"/>
                  <a:gd name="T54" fmla="*/ 10 w 28"/>
                  <a:gd name="T55" fmla="*/ 18 h 38"/>
                  <a:gd name="T56" fmla="*/ 10 w 28"/>
                  <a:gd name="T57" fmla="*/ 18 h 38"/>
                  <a:gd name="T58" fmla="*/ 2 w 28"/>
                  <a:gd name="T59" fmla="*/ 20 h 38"/>
                  <a:gd name="T60" fmla="*/ 6 w 28"/>
                  <a:gd name="T61" fmla="*/ 0 h 38"/>
                  <a:gd name="T62" fmla="*/ 26 w 28"/>
                  <a:gd name="T63" fmla="*/ 0 h 38"/>
                  <a:gd name="T64" fmla="*/ 26 w 28"/>
                  <a:gd name="T65" fmla="*/ 8 h 38"/>
                  <a:gd name="T66" fmla="*/ 12 w 28"/>
                  <a:gd name="T67" fmla="*/ 8 h 38"/>
                  <a:gd name="T68" fmla="*/ 12 w 28"/>
                  <a:gd name="T69"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38">
                    <a:moveTo>
                      <a:pt x="12" y="12"/>
                    </a:moveTo>
                    <a:lnTo>
                      <a:pt x="12" y="12"/>
                    </a:lnTo>
                    <a:lnTo>
                      <a:pt x="14" y="12"/>
                    </a:lnTo>
                    <a:lnTo>
                      <a:pt x="14" y="12"/>
                    </a:lnTo>
                    <a:lnTo>
                      <a:pt x="20" y="12"/>
                    </a:lnTo>
                    <a:lnTo>
                      <a:pt x="24" y="16"/>
                    </a:lnTo>
                    <a:lnTo>
                      <a:pt x="26" y="20"/>
                    </a:lnTo>
                    <a:lnTo>
                      <a:pt x="28" y="24"/>
                    </a:lnTo>
                    <a:lnTo>
                      <a:pt x="28" y="24"/>
                    </a:lnTo>
                    <a:lnTo>
                      <a:pt x="26" y="30"/>
                    </a:lnTo>
                    <a:lnTo>
                      <a:pt x="22" y="36"/>
                    </a:lnTo>
                    <a:lnTo>
                      <a:pt x="22" y="36"/>
                    </a:lnTo>
                    <a:lnTo>
                      <a:pt x="18" y="38"/>
                    </a:lnTo>
                    <a:lnTo>
                      <a:pt x="12" y="38"/>
                    </a:lnTo>
                    <a:lnTo>
                      <a:pt x="12" y="38"/>
                    </a:lnTo>
                    <a:lnTo>
                      <a:pt x="6" y="38"/>
                    </a:lnTo>
                    <a:lnTo>
                      <a:pt x="0" y="34"/>
                    </a:lnTo>
                    <a:lnTo>
                      <a:pt x="2" y="26"/>
                    </a:lnTo>
                    <a:lnTo>
                      <a:pt x="2" y="26"/>
                    </a:lnTo>
                    <a:lnTo>
                      <a:pt x="6" y="30"/>
                    </a:lnTo>
                    <a:lnTo>
                      <a:pt x="12" y="30"/>
                    </a:lnTo>
                    <a:lnTo>
                      <a:pt x="12" y="30"/>
                    </a:lnTo>
                    <a:lnTo>
                      <a:pt x="16" y="28"/>
                    </a:lnTo>
                    <a:lnTo>
                      <a:pt x="18" y="24"/>
                    </a:lnTo>
                    <a:lnTo>
                      <a:pt x="18" y="24"/>
                    </a:lnTo>
                    <a:lnTo>
                      <a:pt x="18" y="22"/>
                    </a:lnTo>
                    <a:lnTo>
                      <a:pt x="16" y="20"/>
                    </a:lnTo>
                    <a:lnTo>
                      <a:pt x="10" y="18"/>
                    </a:lnTo>
                    <a:lnTo>
                      <a:pt x="10" y="18"/>
                    </a:lnTo>
                    <a:lnTo>
                      <a:pt x="2" y="20"/>
                    </a:lnTo>
                    <a:lnTo>
                      <a:pt x="6" y="0"/>
                    </a:lnTo>
                    <a:lnTo>
                      <a:pt x="26" y="0"/>
                    </a:lnTo>
                    <a:lnTo>
                      <a:pt x="26" y="8"/>
                    </a:lnTo>
                    <a:lnTo>
                      <a:pt x="12" y="8"/>
                    </a:lnTo>
                    <a:lnTo>
                      <a:pt x="12" y="1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44" name="Freeform 34">
                <a:extLst>
                  <a:ext uri="{FF2B5EF4-FFF2-40B4-BE49-F238E27FC236}">
                    <a16:creationId xmlns:a16="http://schemas.microsoft.com/office/drawing/2014/main" id="{0463EC46-C96D-48DD-9C76-8192D190FCD9}"/>
                  </a:ext>
                </a:extLst>
              </p:cNvPr>
              <p:cNvSpPr>
                <a:spLocks/>
              </p:cNvSpPr>
              <p:nvPr/>
            </p:nvSpPr>
            <p:spPr bwMode="auto">
              <a:xfrm>
                <a:off x="3890" y="4061"/>
                <a:ext cx="44" cy="24"/>
              </a:xfrm>
              <a:custGeom>
                <a:avLst/>
                <a:gdLst>
                  <a:gd name="T0" fmla="*/ 10 w 44"/>
                  <a:gd name="T1" fmla="*/ 2 h 24"/>
                  <a:gd name="T2" fmla="*/ 10 w 44"/>
                  <a:gd name="T3" fmla="*/ 2 h 24"/>
                  <a:gd name="T4" fmla="*/ 14 w 44"/>
                  <a:gd name="T5" fmla="*/ 0 h 24"/>
                  <a:gd name="T6" fmla="*/ 18 w 44"/>
                  <a:gd name="T7" fmla="*/ 0 h 24"/>
                  <a:gd name="T8" fmla="*/ 18 w 44"/>
                  <a:gd name="T9" fmla="*/ 0 h 24"/>
                  <a:gd name="T10" fmla="*/ 22 w 44"/>
                  <a:gd name="T11" fmla="*/ 0 h 24"/>
                  <a:gd name="T12" fmla="*/ 26 w 44"/>
                  <a:gd name="T13" fmla="*/ 4 h 24"/>
                  <a:gd name="T14" fmla="*/ 26 w 44"/>
                  <a:gd name="T15" fmla="*/ 4 h 24"/>
                  <a:gd name="T16" fmla="*/ 30 w 44"/>
                  <a:gd name="T17" fmla="*/ 0 h 24"/>
                  <a:gd name="T18" fmla="*/ 34 w 44"/>
                  <a:gd name="T19" fmla="*/ 0 h 24"/>
                  <a:gd name="T20" fmla="*/ 34 w 44"/>
                  <a:gd name="T21" fmla="*/ 0 h 24"/>
                  <a:gd name="T22" fmla="*/ 38 w 44"/>
                  <a:gd name="T23" fmla="*/ 0 h 24"/>
                  <a:gd name="T24" fmla="*/ 42 w 44"/>
                  <a:gd name="T25" fmla="*/ 2 h 24"/>
                  <a:gd name="T26" fmla="*/ 42 w 44"/>
                  <a:gd name="T27" fmla="*/ 2 h 24"/>
                  <a:gd name="T28" fmla="*/ 44 w 44"/>
                  <a:gd name="T29" fmla="*/ 8 h 24"/>
                  <a:gd name="T30" fmla="*/ 44 w 44"/>
                  <a:gd name="T31" fmla="*/ 24 h 24"/>
                  <a:gd name="T32" fmla="*/ 34 w 44"/>
                  <a:gd name="T33" fmla="*/ 24 h 24"/>
                  <a:gd name="T34" fmla="*/ 34 w 44"/>
                  <a:gd name="T35" fmla="*/ 12 h 24"/>
                  <a:gd name="T36" fmla="*/ 34 w 44"/>
                  <a:gd name="T37" fmla="*/ 12 h 24"/>
                  <a:gd name="T38" fmla="*/ 34 w 44"/>
                  <a:gd name="T39" fmla="*/ 8 h 24"/>
                  <a:gd name="T40" fmla="*/ 34 w 44"/>
                  <a:gd name="T41" fmla="*/ 8 h 24"/>
                  <a:gd name="T42" fmla="*/ 32 w 44"/>
                  <a:gd name="T43" fmla="*/ 6 h 24"/>
                  <a:gd name="T44" fmla="*/ 30 w 44"/>
                  <a:gd name="T45" fmla="*/ 6 h 24"/>
                  <a:gd name="T46" fmla="*/ 30 w 44"/>
                  <a:gd name="T47" fmla="*/ 6 h 24"/>
                  <a:gd name="T48" fmla="*/ 28 w 44"/>
                  <a:gd name="T49" fmla="*/ 6 h 24"/>
                  <a:gd name="T50" fmla="*/ 28 w 44"/>
                  <a:gd name="T51" fmla="*/ 8 h 24"/>
                  <a:gd name="T52" fmla="*/ 28 w 44"/>
                  <a:gd name="T53" fmla="*/ 8 h 24"/>
                  <a:gd name="T54" fmla="*/ 26 w 44"/>
                  <a:gd name="T55" fmla="*/ 12 h 24"/>
                  <a:gd name="T56" fmla="*/ 26 w 44"/>
                  <a:gd name="T57" fmla="*/ 24 h 24"/>
                  <a:gd name="T58" fmla="*/ 18 w 44"/>
                  <a:gd name="T59" fmla="*/ 24 h 24"/>
                  <a:gd name="T60" fmla="*/ 18 w 44"/>
                  <a:gd name="T61" fmla="*/ 12 h 24"/>
                  <a:gd name="T62" fmla="*/ 18 w 44"/>
                  <a:gd name="T63" fmla="*/ 12 h 24"/>
                  <a:gd name="T64" fmla="*/ 18 w 44"/>
                  <a:gd name="T65" fmla="*/ 8 h 24"/>
                  <a:gd name="T66" fmla="*/ 18 w 44"/>
                  <a:gd name="T67" fmla="*/ 8 h 24"/>
                  <a:gd name="T68" fmla="*/ 16 w 44"/>
                  <a:gd name="T69" fmla="*/ 6 h 24"/>
                  <a:gd name="T70" fmla="*/ 14 w 44"/>
                  <a:gd name="T71" fmla="*/ 6 h 24"/>
                  <a:gd name="T72" fmla="*/ 14 w 44"/>
                  <a:gd name="T73" fmla="*/ 6 h 24"/>
                  <a:gd name="T74" fmla="*/ 10 w 44"/>
                  <a:gd name="T75" fmla="*/ 8 h 24"/>
                  <a:gd name="T76" fmla="*/ 10 w 44"/>
                  <a:gd name="T77" fmla="*/ 8 h 24"/>
                  <a:gd name="T78" fmla="*/ 10 w 44"/>
                  <a:gd name="T79" fmla="*/ 12 h 24"/>
                  <a:gd name="T80" fmla="*/ 10 w 44"/>
                  <a:gd name="T81" fmla="*/ 24 h 24"/>
                  <a:gd name="T82" fmla="*/ 0 w 44"/>
                  <a:gd name="T83" fmla="*/ 24 h 24"/>
                  <a:gd name="T84" fmla="*/ 0 w 44"/>
                  <a:gd name="T85" fmla="*/ 0 h 24"/>
                  <a:gd name="T86" fmla="*/ 10 w 44"/>
                  <a:gd name="T87" fmla="*/ 0 h 24"/>
                  <a:gd name="T88" fmla="*/ 10 w 44"/>
                  <a:gd name="T8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 h="24">
                    <a:moveTo>
                      <a:pt x="10" y="2"/>
                    </a:moveTo>
                    <a:lnTo>
                      <a:pt x="10" y="2"/>
                    </a:lnTo>
                    <a:lnTo>
                      <a:pt x="14" y="0"/>
                    </a:lnTo>
                    <a:lnTo>
                      <a:pt x="18" y="0"/>
                    </a:lnTo>
                    <a:lnTo>
                      <a:pt x="18" y="0"/>
                    </a:lnTo>
                    <a:lnTo>
                      <a:pt x="22" y="0"/>
                    </a:lnTo>
                    <a:lnTo>
                      <a:pt x="26" y="4"/>
                    </a:lnTo>
                    <a:lnTo>
                      <a:pt x="26" y="4"/>
                    </a:lnTo>
                    <a:lnTo>
                      <a:pt x="30" y="0"/>
                    </a:lnTo>
                    <a:lnTo>
                      <a:pt x="34" y="0"/>
                    </a:lnTo>
                    <a:lnTo>
                      <a:pt x="34" y="0"/>
                    </a:lnTo>
                    <a:lnTo>
                      <a:pt x="38" y="0"/>
                    </a:lnTo>
                    <a:lnTo>
                      <a:pt x="42" y="2"/>
                    </a:lnTo>
                    <a:lnTo>
                      <a:pt x="42" y="2"/>
                    </a:lnTo>
                    <a:lnTo>
                      <a:pt x="44" y="8"/>
                    </a:lnTo>
                    <a:lnTo>
                      <a:pt x="44" y="24"/>
                    </a:lnTo>
                    <a:lnTo>
                      <a:pt x="34" y="24"/>
                    </a:lnTo>
                    <a:lnTo>
                      <a:pt x="34" y="12"/>
                    </a:lnTo>
                    <a:lnTo>
                      <a:pt x="34" y="12"/>
                    </a:lnTo>
                    <a:lnTo>
                      <a:pt x="34" y="8"/>
                    </a:lnTo>
                    <a:lnTo>
                      <a:pt x="34" y="8"/>
                    </a:lnTo>
                    <a:lnTo>
                      <a:pt x="32" y="6"/>
                    </a:lnTo>
                    <a:lnTo>
                      <a:pt x="30" y="6"/>
                    </a:lnTo>
                    <a:lnTo>
                      <a:pt x="30" y="6"/>
                    </a:lnTo>
                    <a:lnTo>
                      <a:pt x="28" y="6"/>
                    </a:lnTo>
                    <a:lnTo>
                      <a:pt x="28" y="8"/>
                    </a:lnTo>
                    <a:lnTo>
                      <a:pt x="28" y="8"/>
                    </a:lnTo>
                    <a:lnTo>
                      <a:pt x="26" y="12"/>
                    </a:lnTo>
                    <a:lnTo>
                      <a:pt x="26" y="24"/>
                    </a:lnTo>
                    <a:lnTo>
                      <a:pt x="18" y="24"/>
                    </a:lnTo>
                    <a:lnTo>
                      <a:pt x="18" y="12"/>
                    </a:lnTo>
                    <a:lnTo>
                      <a:pt x="18" y="12"/>
                    </a:lnTo>
                    <a:lnTo>
                      <a:pt x="18" y="8"/>
                    </a:lnTo>
                    <a:lnTo>
                      <a:pt x="18" y="8"/>
                    </a:lnTo>
                    <a:lnTo>
                      <a:pt x="16" y="6"/>
                    </a:lnTo>
                    <a:lnTo>
                      <a:pt x="14" y="6"/>
                    </a:lnTo>
                    <a:lnTo>
                      <a:pt x="14" y="6"/>
                    </a:lnTo>
                    <a:lnTo>
                      <a:pt x="10" y="8"/>
                    </a:lnTo>
                    <a:lnTo>
                      <a:pt x="10" y="8"/>
                    </a:lnTo>
                    <a:lnTo>
                      <a:pt x="10" y="12"/>
                    </a:lnTo>
                    <a:lnTo>
                      <a:pt x="10" y="24"/>
                    </a:lnTo>
                    <a:lnTo>
                      <a:pt x="0" y="24"/>
                    </a:lnTo>
                    <a:lnTo>
                      <a:pt x="0" y="0"/>
                    </a:lnTo>
                    <a:lnTo>
                      <a:pt x="10" y="0"/>
                    </a:lnTo>
                    <a:lnTo>
                      <a:pt x="10" y="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45" name="Freeform 35">
                <a:extLst>
                  <a:ext uri="{FF2B5EF4-FFF2-40B4-BE49-F238E27FC236}">
                    <a16:creationId xmlns:a16="http://schemas.microsoft.com/office/drawing/2014/main" id="{937F582F-01B6-4F3C-85C3-220E3554CDD2}"/>
                  </a:ext>
                </a:extLst>
              </p:cNvPr>
              <p:cNvSpPr>
                <a:spLocks/>
              </p:cNvSpPr>
              <p:nvPr/>
            </p:nvSpPr>
            <p:spPr bwMode="auto">
              <a:xfrm>
                <a:off x="3772" y="3891"/>
                <a:ext cx="64" cy="56"/>
              </a:xfrm>
              <a:custGeom>
                <a:avLst/>
                <a:gdLst>
                  <a:gd name="T0" fmla="*/ 54 w 64"/>
                  <a:gd name="T1" fmla="*/ 10 h 56"/>
                  <a:gd name="T2" fmla="*/ 46 w 64"/>
                  <a:gd name="T3" fmla="*/ 4 h 56"/>
                  <a:gd name="T4" fmla="*/ 42 w 64"/>
                  <a:gd name="T5" fmla="*/ 0 h 56"/>
                  <a:gd name="T6" fmla="*/ 32 w 64"/>
                  <a:gd name="T7" fmla="*/ 0 h 56"/>
                  <a:gd name="T8" fmla="*/ 20 w 64"/>
                  <a:gd name="T9" fmla="*/ 8 h 56"/>
                  <a:gd name="T10" fmla="*/ 28 w 64"/>
                  <a:gd name="T11" fmla="*/ 6 h 56"/>
                  <a:gd name="T12" fmla="*/ 36 w 64"/>
                  <a:gd name="T13" fmla="*/ 4 h 56"/>
                  <a:gd name="T14" fmla="*/ 44 w 64"/>
                  <a:gd name="T15" fmla="*/ 12 h 56"/>
                  <a:gd name="T16" fmla="*/ 52 w 64"/>
                  <a:gd name="T17" fmla="*/ 14 h 56"/>
                  <a:gd name="T18" fmla="*/ 58 w 64"/>
                  <a:gd name="T19" fmla="*/ 20 h 56"/>
                  <a:gd name="T20" fmla="*/ 56 w 64"/>
                  <a:gd name="T21" fmla="*/ 32 h 56"/>
                  <a:gd name="T22" fmla="*/ 48 w 64"/>
                  <a:gd name="T23" fmla="*/ 40 h 56"/>
                  <a:gd name="T24" fmla="*/ 38 w 64"/>
                  <a:gd name="T25" fmla="*/ 40 h 56"/>
                  <a:gd name="T26" fmla="*/ 28 w 64"/>
                  <a:gd name="T27" fmla="*/ 44 h 56"/>
                  <a:gd name="T28" fmla="*/ 20 w 64"/>
                  <a:gd name="T29" fmla="*/ 54 h 56"/>
                  <a:gd name="T30" fmla="*/ 8 w 64"/>
                  <a:gd name="T31" fmla="*/ 44 h 56"/>
                  <a:gd name="T32" fmla="*/ 10 w 64"/>
                  <a:gd name="T33" fmla="*/ 28 h 56"/>
                  <a:gd name="T34" fmla="*/ 22 w 64"/>
                  <a:gd name="T35" fmla="*/ 20 h 56"/>
                  <a:gd name="T36" fmla="*/ 26 w 64"/>
                  <a:gd name="T37" fmla="*/ 26 h 56"/>
                  <a:gd name="T38" fmla="*/ 34 w 64"/>
                  <a:gd name="T39" fmla="*/ 24 h 56"/>
                  <a:gd name="T40" fmla="*/ 28 w 64"/>
                  <a:gd name="T41" fmla="*/ 14 h 56"/>
                  <a:gd name="T42" fmla="*/ 18 w 64"/>
                  <a:gd name="T43" fmla="*/ 8 h 56"/>
                  <a:gd name="T44" fmla="*/ 12 w 64"/>
                  <a:gd name="T45" fmla="*/ 8 h 56"/>
                  <a:gd name="T46" fmla="*/ 20 w 64"/>
                  <a:gd name="T47" fmla="*/ 16 h 56"/>
                  <a:gd name="T48" fmla="*/ 22 w 64"/>
                  <a:gd name="T49" fmla="*/ 20 h 56"/>
                  <a:gd name="T50" fmla="*/ 16 w 64"/>
                  <a:gd name="T51" fmla="*/ 20 h 56"/>
                  <a:gd name="T52" fmla="*/ 6 w 64"/>
                  <a:gd name="T53" fmla="*/ 26 h 56"/>
                  <a:gd name="T54" fmla="*/ 0 w 64"/>
                  <a:gd name="T55" fmla="*/ 36 h 56"/>
                  <a:gd name="T56" fmla="*/ 2 w 64"/>
                  <a:gd name="T57" fmla="*/ 46 h 56"/>
                  <a:gd name="T58" fmla="*/ 8 w 64"/>
                  <a:gd name="T59" fmla="*/ 54 h 56"/>
                  <a:gd name="T60" fmla="*/ 16 w 64"/>
                  <a:gd name="T61" fmla="*/ 56 h 56"/>
                  <a:gd name="T62" fmla="*/ 26 w 64"/>
                  <a:gd name="T63" fmla="*/ 56 h 56"/>
                  <a:gd name="T64" fmla="*/ 30 w 64"/>
                  <a:gd name="T65" fmla="*/ 52 h 56"/>
                  <a:gd name="T66" fmla="*/ 34 w 64"/>
                  <a:gd name="T67" fmla="*/ 44 h 56"/>
                  <a:gd name="T68" fmla="*/ 42 w 64"/>
                  <a:gd name="T69" fmla="*/ 42 h 56"/>
                  <a:gd name="T70" fmla="*/ 58 w 64"/>
                  <a:gd name="T71" fmla="*/ 38 h 56"/>
                  <a:gd name="T72" fmla="*/ 64 w 64"/>
                  <a:gd name="T73"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56">
                    <a:moveTo>
                      <a:pt x="58" y="10"/>
                    </a:moveTo>
                    <a:lnTo>
                      <a:pt x="54" y="10"/>
                    </a:lnTo>
                    <a:lnTo>
                      <a:pt x="50" y="10"/>
                    </a:lnTo>
                    <a:lnTo>
                      <a:pt x="46" y="4"/>
                    </a:lnTo>
                    <a:lnTo>
                      <a:pt x="44" y="2"/>
                    </a:lnTo>
                    <a:lnTo>
                      <a:pt x="42" y="0"/>
                    </a:lnTo>
                    <a:lnTo>
                      <a:pt x="36" y="0"/>
                    </a:lnTo>
                    <a:lnTo>
                      <a:pt x="32" y="0"/>
                    </a:lnTo>
                    <a:lnTo>
                      <a:pt x="26" y="4"/>
                    </a:lnTo>
                    <a:lnTo>
                      <a:pt x="20" y="8"/>
                    </a:lnTo>
                    <a:lnTo>
                      <a:pt x="28" y="8"/>
                    </a:lnTo>
                    <a:lnTo>
                      <a:pt x="28" y="6"/>
                    </a:lnTo>
                    <a:lnTo>
                      <a:pt x="32" y="4"/>
                    </a:lnTo>
                    <a:lnTo>
                      <a:pt x="36" y="4"/>
                    </a:lnTo>
                    <a:lnTo>
                      <a:pt x="38" y="4"/>
                    </a:lnTo>
                    <a:lnTo>
                      <a:pt x="44" y="12"/>
                    </a:lnTo>
                    <a:lnTo>
                      <a:pt x="46" y="14"/>
                    </a:lnTo>
                    <a:lnTo>
                      <a:pt x="52" y="14"/>
                    </a:lnTo>
                    <a:lnTo>
                      <a:pt x="56" y="16"/>
                    </a:lnTo>
                    <a:lnTo>
                      <a:pt x="58" y="20"/>
                    </a:lnTo>
                    <a:lnTo>
                      <a:pt x="56" y="26"/>
                    </a:lnTo>
                    <a:lnTo>
                      <a:pt x="56" y="32"/>
                    </a:lnTo>
                    <a:lnTo>
                      <a:pt x="52" y="40"/>
                    </a:lnTo>
                    <a:lnTo>
                      <a:pt x="48" y="40"/>
                    </a:lnTo>
                    <a:lnTo>
                      <a:pt x="44" y="38"/>
                    </a:lnTo>
                    <a:lnTo>
                      <a:pt x="38" y="40"/>
                    </a:lnTo>
                    <a:lnTo>
                      <a:pt x="32" y="40"/>
                    </a:lnTo>
                    <a:lnTo>
                      <a:pt x="28" y="44"/>
                    </a:lnTo>
                    <a:lnTo>
                      <a:pt x="24" y="52"/>
                    </a:lnTo>
                    <a:lnTo>
                      <a:pt x="20" y="54"/>
                    </a:lnTo>
                    <a:lnTo>
                      <a:pt x="16" y="52"/>
                    </a:lnTo>
                    <a:lnTo>
                      <a:pt x="8" y="44"/>
                    </a:lnTo>
                    <a:lnTo>
                      <a:pt x="6" y="36"/>
                    </a:lnTo>
                    <a:lnTo>
                      <a:pt x="10" y="28"/>
                    </a:lnTo>
                    <a:lnTo>
                      <a:pt x="18" y="22"/>
                    </a:lnTo>
                    <a:lnTo>
                      <a:pt x="22" y="20"/>
                    </a:lnTo>
                    <a:lnTo>
                      <a:pt x="24" y="24"/>
                    </a:lnTo>
                    <a:lnTo>
                      <a:pt x="26" y="26"/>
                    </a:lnTo>
                    <a:lnTo>
                      <a:pt x="28" y="26"/>
                    </a:lnTo>
                    <a:lnTo>
                      <a:pt x="34" y="24"/>
                    </a:lnTo>
                    <a:lnTo>
                      <a:pt x="34" y="20"/>
                    </a:lnTo>
                    <a:lnTo>
                      <a:pt x="28" y="14"/>
                    </a:lnTo>
                    <a:lnTo>
                      <a:pt x="24" y="12"/>
                    </a:lnTo>
                    <a:lnTo>
                      <a:pt x="18" y="8"/>
                    </a:lnTo>
                    <a:lnTo>
                      <a:pt x="14" y="6"/>
                    </a:lnTo>
                    <a:lnTo>
                      <a:pt x="12" y="8"/>
                    </a:lnTo>
                    <a:lnTo>
                      <a:pt x="16" y="12"/>
                    </a:lnTo>
                    <a:lnTo>
                      <a:pt x="20" y="16"/>
                    </a:lnTo>
                    <a:lnTo>
                      <a:pt x="22" y="20"/>
                    </a:lnTo>
                    <a:lnTo>
                      <a:pt x="22" y="20"/>
                    </a:lnTo>
                    <a:lnTo>
                      <a:pt x="18" y="20"/>
                    </a:lnTo>
                    <a:lnTo>
                      <a:pt x="16" y="20"/>
                    </a:lnTo>
                    <a:lnTo>
                      <a:pt x="10" y="22"/>
                    </a:lnTo>
                    <a:lnTo>
                      <a:pt x="6" y="26"/>
                    </a:lnTo>
                    <a:lnTo>
                      <a:pt x="2" y="30"/>
                    </a:lnTo>
                    <a:lnTo>
                      <a:pt x="0" y="36"/>
                    </a:lnTo>
                    <a:lnTo>
                      <a:pt x="0" y="42"/>
                    </a:lnTo>
                    <a:lnTo>
                      <a:pt x="2" y="46"/>
                    </a:lnTo>
                    <a:lnTo>
                      <a:pt x="4" y="50"/>
                    </a:lnTo>
                    <a:lnTo>
                      <a:pt x="8" y="54"/>
                    </a:lnTo>
                    <a:lnTo>
                      <a:pt x="12" y="56"/>
                    </a:lnTo>
                    <a:lnTo>
                      <a:pt x="16" y="56"/>
                    </a:lnTo>
                    <a:lnTo>
                      <a:pt x="22" y="56"/>
                    </a:lnTo>
                    <a:lnTo>
                      <a:pt x="26" y="56"/>
                    </a:lnTo>
                    <a:lnTo>
                      <a:pt x="28" y="54"/>
                    </a:lnTo>
                    <a:lnTo>
                      <a:pt x="30" y="52"/>
                    </a:lnTo>
                    <a:lnTo>
                      <a:pt x="32" y="50"/>
                    </a:lnTo>
                    <a:lnTo>
                      <a:pt x="34" y="44"/>
                    </a:lnTo>
                    <a:lnTo>
                      <a:pt x="38" y="42"/>
                    </a:lnTo>
                    <a:lnTo>
                      <a:pt x="42" y="42"/>
                    </a:lnTo>
                    <a:lnTo>
                      <a:pt x="48" y="42"/>
                    </a:lnTo>
                    <a:lnTo>
                      <a:pt x="58" y="38"/>
                    </a:lnTo>
                    <a:lnTo>
                      <a:pt x="64" y="28"/>
                    </a:lnTo>
                    <a:lnTo>
                      <a:pt x="64" y="18"/>
                    </a:lnTo>
                    <a:lnTo>
                      <a:pt x="58" y="1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46" name="Freeform 36">
                <a:extLst>
                  <a:ext uri="{FF2B5EF4-FFF2-40B4-BE49-F238E27FC236}">
                    <a16:creationId xmlns:a16="http://schemas.microsoft.com/office/drawing/2014/main" id="{A6E99DC0-B006-4536-99A6-49DCC9E38D8B}"/>
                  </a:ext>
                </a:extLst>
              </p:cNvPr>
              <p:cNvSpPr>
                <a:spLocks noEditPoints="1"/>
              </p:cNvSpPr>
              <p:nvPr/>
            </p:nvSpPr>
            <p:spPr bwMode="auto">
              <a:xfrm>
                <a:off x="3624" y="3799"/>
                <a:ext cx="164" cy="412"/>
              </a:xfrm>
              <a:custGeom>
                <a:avLst/>
                <a:gdLst>
                  <a:gd name="T0" fmla="*/ 76 w 164"/>
                  <a:gd name="T1" fmla="*/ 160 h 412"/>
                  <a:gd name="T2" fmla="*/ 52 w 164"/>
                  <a:gd name="T3" fmla="*/ 114 h 412"/>
                  <a:gd name="T4" fmla="*/ 50 w 164"/>
                  <a:gd name="T5" fmla="*/ 100 h 412"/>
                  <a:gd name="T6" fmla="*/ 58 w 164"/>
                  <a:gd name="T7" fmla="*/ 88 h 412"/>
                  <a:gd name="T8" fmla="*/ 72 w 164"/>
                  <a:gd name="T9" fmla="*/ 86 h 412"/>
                  <a:gd name="T10" fmla="*/ 94 w 164"/>
                  <a:gd name="T11" fmla="*/ 104 h 412"/>
                  <a:gd name="T12" fmla="*/ 90 w 164"/>
                  <a:gd name="T13" fmla="*/ 88 h 412"/>
                  <a:gd name="T14" fmla="*/ 80 w 164"/>
                  <a:gd name="T15" fmla="*/ 78 h 412"/>
                  <a:gd name="T16" fmla="*/ 54 w 164"/>
                  <a:gd name="T17" fmla="*/ 78 h 412"/>
                  <a:gd name="T18" fmla="*/ 28 w 164"/>
                  <a:gd name="T19" fmla="*/ 100 h 412"/>
                  <a:gd name="T20" fmla="*/ 8 w 164"/>
                  <a:gd name="T21" fmla="*/ 146 h 412"/>
                  <a:gd name="T22" fmla="*/ 0 w 164"/>
                  <a:gd name="T23" fmla="*/ 198 h 412"/>
                  <a:gd name="T24" fmla="*/ 6 w 164"/>
                  <a:gd name="T25" fmla="*/ 222 h 412"/>
                  <a:gd name="T26" fmla="*/ 22 w 164"/>
                  <a:gd name="T27" fmla="*/ 232 h 412"/>
                  <a:gd name="T28" fmla="*/ 28 w 164"/>
                  <a:gd name="T29" fmla="*/ 260 h 412"/>
                  <a:gd name="T30" fmla="*/ 34 w 164"/>
                  <a:gd name="T31" fmla="*/ 302 h 412"/>
                  <a:gd name="T32" fmla="*/ 30 w 164"/>
                  <a:gd name="T33" fmla="*/ 338 h 412"/>
                  <a:gd name="T34" fmla="*/ 18 w 164"/>
                  <a:gd name="T35" fmla="*/ 380 h 412"/>
                  <a:gd name="T36" fmla="*/ 20 w 164"/>
                  <a:gd name="T37" fmla="*/ 398 h 412"/>
                  <a:gd name="T38" fmla="*/ 32 w 164"/>
                  <a:gd name="T39" fmla="*/ 410 h 412"/>
                  <a:gd name="T40" fmla="*/ 38 w 164"/>
                  <a:gd name="T41" fmla="*/ 412 h 412"/>
                  <a:gd name="T42" fmla="*/ 46 w 164"/>
                  <a:gd name="T43" fmla="*/ 410 h 412"/>
                  <a:gd name="T44" fmla="*/ 58 w 164"/>
                  <a:gd name="T45" fmla="*/ 402 h 412"/>
                  <a:gd name="T46" fmla="*/ 70 w 164"/>
                  <a:gd name="T47" fmla="*/ 370 h 412"/>
                  <a:gd name="T48" fmla="*/ 78 w 164"/>
                  <a:gd name="T49" fmla="*/ 324 h 412"/>
                  <a:gd name="T50" fmla="*/ 76 w 164"/>
                  <a:gd name="T51" fmla="*/ 272 h 412"/>
                  <a:gd name="T52" fmla="*/ 68 w 164"/>
                  <a:gd name="T53" fmla="*/ 228 h 412"/>
                  <a:gd name="T54" fmla="*/ 66 w 164"/>
                  <a:gd name="T55" fmla="*/ 196 h 412"/>
                  <a:gd name="T56" fmla="*/ 162 w 164"/>
                  <a:gd name="T57" fmla="*/ 78 h 412"/>
                  <a:gd name="T58" fmla="*/ 154 w 164"/>
                  <a:gd name="T59" fmla="*/ 70 h 412"/>
                  <a:gd name="T60" fmla="*/ 144 w 164"/>
                  <a:gd name="T61" fmla="*/ 72 h 412"/>
                  <a:gd name="T62" fmla="*/ 104 w 164"/>
                  <a:gd name="T63" fmla="*/ 120 h 412"/>
                  <a:gd name="T64" fmla="*/ 74 w 164"/>
                  <a:gd name="T65" fmla="*/ 92 h 412"/>
                  <a:gd name="T66" fmla="*/ 62 w 164"/>
                  <a:gd name="T67" fmla="*/ 92 h 412"/>
                  <a:gd name="T68" fmla="*/ 54 w 164"/>
                  <a:gd name="T69" fmla="*/ 100 h 412"/>
                  <a:gd name="T70" fmla="*/ 54 w 164"/>
                  <a:gd name="T71" fmla="*/ 110 h 412"/>
                  <a:gd name="T72" fmla="*/ 98 w 164"/>
                  <a:gd name="T73" fmla="*/ 154 h 412"/>
                  <a:gd name="T74" fmla="*/ 106 w 164"/>
                  <a:gd name="T75" fmla="*/ 156 h 412"/>
                  <a:gd name="T76" fmla="*/ 114 w 164"/>
                  <a:gd name="T77" fmla="*/ 154 h 412"/>
                  <a:gd name="T78" fmla="*/ 162 w 164"/>
                  <a:gd name="T79" fmla="*/ 94 h 412"/>
                  <a:gd name="T80" fmla="*/ 164 w 164"/>
                  <a:gd name="T81" fmla="*/ 82 h 412"/>
                  <a:gd name="T82" fmla="*/ 112 w 164"/>
                  <a:gd name="T83" fmla="*/ 80 h 412"/>
                  <a:gd name="T84" fmla="*/ 120 w 164"/>
                  <a:gd name="T85" fmla="*/ 80 h 412"/>
                  <a:gd name="T86" fmla="*/ 134 w 164"/>
                  <a:gd name="T87" fmla="*/ 74 h 412"/>
                  <a:gd name="T88" fmla="*/ 144 w 164"/>
                  <a:gd name="T89" fmla="*/ 62 h 412"/>
                  <a:gd name="T90" fmla="*/ 150 w 164"/>
                  <a:gd name="T91" fmla="*/ 48 h 412"/>
                  <a:gd name="T92" fmla="*/ 152 w 164"/>
                  <a:gd name="T93" fmla="*/ 40 h 412"/>
                  <a:gd name="T94" fmla="*/ 148 w 164"/>
                  <a:gd name="T95" fmla="*/ 24 h 412"/>
                  <a:gd name="T96" fmla="*/ 140 w 164"/>
                  <a:gd name="T97" fmla="*/ 12 h 412"/>
                  <a:gd name="T98" fmla="*/ 126 w 164"/>
                  <a:gd name="T99" fmla="*/ 2 h 412"/>
                  <a:gd name="T100" fmla="*/ 112 w 164"/>
                  <a:gd name="T101" fmla="*/ 0 h 412"/>
                  <a:gd name="T102" fmla="*/ 104 w 164"/>
                  <a:gd name="T103" fmla="*/ 0 h 412"/>
                  <a:gd name="T104" fmla="*/ 88 w 164"/>
                  <a:gd name="T105" fmla="*/ 6 h 412"/>
                  <a:gd name="T106" fmla="*/ 78 w 164"/>
                  <a:gd name="T107" fmla="*/ 18 h 412"/>
                  <a:gd name="T108" fmla="*/ 72 w 164"/>
                  <a:gd name="T109" fmla="*/ 32 h 412"/>
                  <a:gd name="T110" fmla="*/ 72 w 164"/>
                  <a:gd name="T111" fmla="*/ 40 h 412"/>
                  <a:gd name="T112" fmla="*/ 74 w 164"/>
                  <a:gd name="T113" fmla="*/ 56 h 412"/>
                  <a:gd name="T114" fmla="*/ 82 w 164"/>
                  <a:gd name="T115" fmla="*/ 68 h 412"/>
                  <a:gd name="T116" fmla="*/ 96 w 164"/>
                  <a:gd name="T117" fmla="*/ 78 h 412"/>
                  <a:gd name="T118" fmla="*/ 112 w 164"/>
                  <a:gd name="T119" fmla="*/ 8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4" h="412">
                    <a:moveTo>
                      <a:pt x="70" y="178"/>
                    </a:moveTo>
                    <a:lnTo>
                      <a:pt x="76" y="160"/>
                    </a:lnTo>
                    <a:lnTo>
                      <a:pt x="82" y="144"/>
                    </a:lnTo>
                    <a:lnTo>
                      <a:pt x="52" y="114"/>
                    </a:lnTo>
                    <a:lnTo>
                      <a:pt x="50" y="110"/>
                    </a:lnTo>
                    <a:lnTo>
                      <a:pt x="50" y="100"/>
                    </a:lnTo>
                    <a:lnTo>
                      <a:pt x="52" y="96"/>
                    </a:lnTo>
                    <a:lnTo>
                      <a:pt x="58" y="88"/>
                    </a:lnTo>
                    <a:lnTo>
                      <a:pt x="64" y="86"/>
                    </a:lnTo>
                    <a:lnTo>
                      <a:pt x="72" y="86"/>
                    </a:lnTo>
                    <a:lnTo>
                      <a:pt x="78" y="88"/>
                    </a:lnTo>
                    <a:lnTo>
                      <a:pt x="94" y="104"/>
                    </a:lnTo>
                    <a:lnTo>
                      <a:pt x="92" y="96"/>
                    </a:lnTo>
                    <a:lnTo>
                      <a:pt x="90" y="88"/>
                    </a:lnTo>
                    <a:lnTo>
                      <a:pt x="86" y="82"/>
                    </a:lnTo>
                    <a:lnTo>
                      <a:pt x="80" y="78"/>
                    </a:lnTo>
                    <a:lnTo>
                      <a:pt x="68" y="76"/>
                    </a:lnTo>
                    <a:lnTo>
                      <a:pt x="54" y="78"/>
                    </a:lnTo>
                    <a:lnTo>
                      <a:pt x="40" y="86"/>
                    </a:lnTo>
                    <a:lnTo>
                      <a:pt x="28" y="100"/>
                    </a:lnTo>
                    <a:lnTo>
                      <a:pt x="16" y="124"/>
                    </a:lnTo>
                    <a:lnTo>
                      <a:pt x="8" y="146"/>
                    </a:lnTo>
                    <a:lnTo>
                      <a:pt x="4" y="170"/>
                    </a:lnTo>
                    <a:lnTo>
                      <a:pt x="0" y="198"/>
                    </a:lnTo>
                    <a:lnTo>
                      <a:pt x="2" y="212"/>
                    </a:lnTo>
                    <a:lnTo>
                      <a:pt x="6" y="222"/>
                    </a:lnTo>
                    <a:lnTo>
                      <a:pt x="14" y="228"/>
                    </a:lnTo>
                    <a:lnTo>
                      <a:pt x="22" y="232"/>
                    </a:lnTo>
                    <a:lnTo>
                      <a:pt x="26" y="244"/>
                    </a:lnTo>
                    <a:lnTo>
                      <a:pt x="28" y="260"/>
                    </a:lnTo>
                    <a:lnTo>
                      <a:pt x="32" y="278"/>
                    </a:lnTo>
                    <a:lnTo>
                      <a:pt x="34" y="302"/>
                    </a:lnTo>
                    <a:lnTo>
                      <a:pt x="32" y="320"/>
                    </a:lnTo>
                    <a:lnTo>
                      <a:pt x="30" y="338"/>
                    </a:lnTo>
                    <a:lnTo>
                      <a:pt x="26" y="360"/>
                    </a:lnTo>
                    <a:lnTo>
                      <a:pt x="18" y="380"/>
                    </a:lnTo>
                    <a:lnTo>
                      <a:pt x="18" y="390"/>
                    </a:lnTo>
                    <a:lnTo>
                      <a:pt x="20" y="398"/>
                    </a:lnTo>
                    <a:lnTo>
                      <a:pt x="24" y="404"/>
                    </a:lnTo>
                    <a:lnTo>
                      <a:pt x="32" y="410"/>
                    </a:lnTo>
                    <a:lnTo>
                      <a:pt x="34" y="410"/>
                    </a:lnTo>
                    <a:lnTo>
                      <a:pt x="38" y="412"/>
                    </a:lnTo>
                    <a:lnTo>
                      <a:pt x="40" y="412"/>
                    </a:lnTo>
                    <a:lnTo>
                      <a:pt x="46" y="410"/>
                    </a:lnTo>
                    <a:lnTo>
                      <a:pt x="52" y="408"/>
                    </a:lnTo>
                    <a:lnTo>
                      <a:pt x="58" y="402"/>
                    </a:lnTo>
                    <a:lnTo>
                      <a:pt x="62" y="396"/>
                    </a:lnTo>
                    <a:lnTo>
                      <a:pt x="70" y="370"/>
                    </a:lnTo>
                    <a:lnTo>
                      <a:pt x="74" y="346"/>
                    </a:lnTo>
                    <a:lnTo>
                      <a:pt x="78" y="324"/>
                    </a:lnTo>
                    <a:lnTo>
                      <a:pt x="78" y="302"/>
                    </a:lnTo>
                    <a:lnTo>
                      <a:pt x="76" y="272"/>
                    </a:lnTo>
                    <a:lnTo>
                      <a:pt x="72" y="248"/>
                    </a:lnTo>
                    <a:lnTo>
                      <a:pt x="68" y="228"/>
                    </a:lnTo>
                    <a:lnTo>
                      <a:pt x="64" y="214"/>
                    </a:lnTo>
                    <a:lnTo>
                      <a:pt x="66" y="196"/>
                    </a:lnTo>
                    <a:lnTo>
                      <a:pt x="70" y="178"/>
                    </a:lnTo>
                    <a:close/>
                    <a:moveTo>
                      <a:pt x="162" y="78"/>
                    </a:moveTo>
                    <a:lnTo>
                      <a:pt x="158" y="74"/>
                    </a:lnTo>
                    <a:lnTo>
                      <a:pt x="154" y="70"/>
                    </a:lnTo>
                    <a:lnTo>
                      <a:pt x="148" y="70"/>
                    </a:lnTo>
                    <a:lnTo>
                      <a:pt x="144" y="72"/>
                    </a:lnTo>
                    <a:lnTo>
                      <a:pt x="138" y="76"/>
                    </a:lnTo>
                    <a:lnTo>
                      <a:pt x="104" y="120"/>
                    </a:lnTo>
                    <a:lnTo>
                      <a:pt x="78" y="94"/>
                    </a:lnTo>
                    <a:lnTo>
                      <a:pt x="74" y="92"/>
                    </a:lnTo>
                    <a:lnTo>
                      <a:pt x="68" y="90"/>
                    </a:lnTo>
                    <a:lnTo>
                      <a:pt x="62" y="92"/>
                    </a:lnTo>
                    <a:lnTo>
                      <a:pt x="58" y="94"/>
                    </a:lnTo>
                    <a:lnTo>
                      <a:pt x="54" y="100"/>
                    </a:lnTo>
                    <a:lnTo>
                      <a:pt x="54" y="106"/>
                    </a:lnTo>
                    <a:lnTo>
                      <a:pt x="54" y="110"/>
                    </a:lnTo>
                    <a:lnTo>
                      <a:pt x="58" y="116"/>
                    </a:lnTo>
                    <a:lnTo>
                      <a:pt x="98" y="154"/>
                    </a:lnTo>
                    <a:lnTo>
                      <a:pt x="100" y="156"/>
                    </a:lnTo>
                    <a:lnTo>
                      <a:pt x="106" y="156"/>
                    </a:lnTo>
                    <a:lnTo>
                      <a:pt x="110" y="156"/>
                    </a:lnTo>
                    <a:lnTo>
                      <a:pt x="114" y="154"/>
                    </a:lnTo>
                    <a:lnTo>
                      <a:pt x="140" y="120"/>
                    </a:lnTo>
                    <a:lnTo>
                      <a:pt x="162" y="94"/>
                    </a:lnTo>
                    <a:lnTo>
                      <a:pt x="164" y="88"/>
                    </a:lnTo>
                    <a:lnTo>
                      <a:pt x="164" y="82"/>
                    </a:lnTo>
                    <a:lnTo>
                      <a:pt x="162" y="78"/>
                    </a:lnTo>
                    <a:close/>
                    <a:moveTo>
                      <a:pt x="112" y="80"/>
                    </a:moveTo>
                    <a:lnTo>
                      <a:pt x="112" y="80"/>
                    </a:lnTo>
                    <a:lnTo>
                      <a:pt x="120" y="80"/>
                    </a:lnTo>
                    <a:lnTo>
                      <a:pt x="126" y="78"/>
                    </a:lnTo>
                    <a:lnTo>
                      <a:pt x="134" y="74"/>
                    </a:lnTo>
                    <a:lnTo>
                      <a:pt x="140" y="68"/>
                    </a:lnTo>
                    <a:lnTo>
                      <a:pt x="144" y="62"/>
                    </a:lnTo>
                    <a:lnTo>
                      <a:pt x="148" y="56"/>
                    </a:lnTo>
                    <a:lnTo>
                      <a:pt x="150" y="48"/>
                    </a:lnTo>
                    <a:lnTo>
                      <a:pt x="152" y="40"/>
                    </a:lnTo>
                    <a:lnTo>
                      <a:pt x="152" y="40"/>
                    </a:lnTo>
                    <a:lnTo>
                      <a:pt x="150" y="32"/>
                    </a:lnTo>
                    <a:lnTo>
                      <a:pt x="148" y="24"/>
                    </a:lnTo>
                    <a:lnTo>
                      <a:pt x="144" y="18"/>
                    </a:lnTo>
                    <a:lnTo>
                      <a:pt x="140" y="12"/>
                    </a:lnTo>
                    <a:lnTo>
                      <a:pt x="134" y="6"/>
                    </a:lnTo>
                    <a:lnTo>
                      <a:pt x="126" y="2"/>
                    </a:lnTo>
                    <a:lnTo>
                      <a:pt x="120" y="0"/>
                    </a:lnTo>
                    <a:lnTo>
                      <a:pt x="112" y="0"/>
                    </a:lnTo>
                    <a:lnTo>
                      <a:pt x="112" y="0"/>
                    </a:lnTo>
                    <a:lnTo>
                      <a:pt x="104" y="0"/>
                    </a:lnTo>
                    <a:lnTo>
                      <a:pt x="96" y="2"/>
                    </a:lnTo>
                    <a:lnTo>
                      <a:pt x="88" y="6"/>
                    </a:lnTo>
                    <a:lnTo>
                      <a:pt x="82" y="12"/>
                    </a:lnTo>
                    <a:lnTo>
                      <a:pt x="78" y="18"/>
                    </a:lnTo>
                    <a:lnTo>
                      <a:pt x="74" y="24"/>
                    </a:lnTo>
                    <a:lnTo>
                      <a:pt x="72" y="32"/>
                    </a:lnTo>
                    <a:lnTo>
                      <a:pt x="72" y="40"/>
                    </a:lnTo>
                    <a:lnTo>
                      <a:pt x="72" y="40"/>
                    </a:lnTo>
                    <a:lnTo>
                      <a:pt x="72" y="48"/>
                    </a:lnTo>
                    <a:lnTo>
                      <a:pt x="74" y="56"/>
                    </a:lnTo>
                    <a:lnTo>
                      <a:pt x="78" y="62"/>
                    </a:lnTo>
                    <a:lnTo>
                      <a:pt x="82" y="68"/>
                    </a:lnTo>
                    <a:lnTo>
                      <a:pt x="88" y="74"/>
                    </a:lnTo>
                    <a:lnTo>
                      <a:pt x="96" y="78"/>
                    </a:lnTo>
                    <a:lnTo>
                      <a:pt x="104" y="80"/>
                    </a:lnTo>
                    <a:lnTo>
                      <a:pt x="112" y="8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47" name="Freeform 37">
                <a:extLst>
                  <a:ext uri="{FF2B5EF4-FFF2-40B4-BE49-F238E27FC236}">
                    <a16:creationId xmlns:a16="http://schemas.microsoft.com/office/drawing/2014/main" id="{73D2D159-6B09-4E16-A843-B8B2C022DC0D}"/>
                  </a:ext>
                </a:extLst>
              </p:cNvPr>
              <p:cNvSpPr>
                <a:spLocks/>
              </p:cNvSpPr>
              <p:nvPr/>
            </p:nvSpPr>
            <p:spPr bwMode="auto">
              <a:xfrm>
                <a:off x="3624" y="3875"/>
                <a:ext cx="94" cy="336"/>
              </a:xfrm>
              <a:custGeom>
                <a:avLst/>
                <a:gdLst>
                  <a:gd name="T0" fmla="*/ 70 w 94"/>
                  <a:gd name="T1" fmla="*/ 102 h 336"/>
                  <a:gd name="T2" fmla="*/ 76 w 94"/>
                  <a:gd name="T3" fmla="*/ 84 h 336"/>
                  <a:gd name="T4" fmla="*/ 82 w 94"/>
                  <a:gd name="T5" fmla="*/ 68 h 336"/>
                  <a:gd name="T6" fmla="*/ 52 w 94"/>
                  <a:gd name="T7" fmla="*/ 38 h 336"/>
                  <a:gd name="T8" fmla="*/ 50 w 94"/>
                  <a:gd name="T9" fmla="*/ 34 h 336"/>
                  <a:gd name="T10" fmla="*/ 50 w 94"/>
                  <a:gd name="T11" fmla="*/ 24 h 336"/>
                  <a:gd name="T12" fmla="*/ 52 w 94"/>
                  <a:gd name="T13" fmla="*/ 20 h 336"/>
                  <a:gd name="T14" fmla="*/ 58 w 94"/>
                  <a:gd name="T15" fmla="*/ 12 h 336"/>
                  <a:gd name="T16" fmla="*/ 64 w 94"/>
                  <a:gd name="T17" fmla="*/ 10 h 336"/>
                  <a:gd name="T18" fmla="*/ 72 w 94"/>
                  <a:gd name="T19" fmla="*/ 10 h 336"/>
                  <a:gd name="T20" fmla="*/ 78 w 94"/>
                  <a:gd name="T21" fmla="*/ 12 h 336"/>
                  <a:gd name="T22" fmla="*/ 94 w 94"/>
                  <a:gd name="T23" fmla="*/ 28 h 336"/>
                  <a:gd name="T24" fmla="*/ 92 w 94"/>
                  <a:gd name="T25" fmla="*/ 20 h 336"/>
                  <a:gd name="T26" fmla="*/ 90 w 94"/>
                  <a:gd name="T27" fmla="*/ 12 h 336"/>
                  <a:gd name="T28" fmla="*/ 86 w 94"/>
                  <a:gd name="T29" fmla="*/ 6 h 336"/>
                  <a:gd name="T30" fmla="*/ 80 w 94"/>
                  <a:gd name="T31" fmla="*/ 2 h 336"/>
                  <a:gd name="T32" fmla="*/ 68 w 94"/>
                  <a:gd name="T33" fmla="*/ 0 h 336"/>
                  <a:gd name="T34" fmla="*/ 54 w 94"/>
                  <a:gd name="T35" fmla="*/ 2 h 336"/>
                  <a:gd name="T36" fmla="*/ 40 w 94"/>
                  <a:gd name="T37" fmla="*/ 10 h 336"/>
                  <a:gd name="T38" fmla="*/ 28 w 94"/>
                  <a:gd name="T39" fmla="*/ 24 h 336"/>
                  <a:gd name="T40" fmla="*/ 16 w 94"/>
                  <a:gd name="T41" fmla="*/ 48 h 336"/>
                  <a:gd name="T42" fmla="*/ 8 w 94"/>
                  <a:gd name="T43" fmla="*/ 70 h 336"/>
                  <a:gd name="T44" fmla="*/ 4 w 94"/>
                  <a:gd name="T45" fmla="*/ 94 h 336"/>
                  <a:gd name="T46" fmla="*/ 0 w 94"/>
                  <a:gd name="T47" fmla="*/ 122 h 336"/>
                  <a:gd name="T48" fmla="*/ 2 w 94"/>
                  <a:gd name="T49" fmla="*/ 136 h 336"/>
                  <a:gd name="T50" fmla="*/ 6 w 94"/>
                  <a:gd name="T51" fmla="*/ 146 h 336"/>
                  <a:gd name="T52" fmla="*/ 14 w 94"/>
                  <a:gd name="T53" fmla="*/ 152 h 336"/>
                  <a:gd name="T54" fmla="*/ 22 w 94"/>
                  <a:gd name="T55" fmla="*/ 156 h 336"/>
                  <a:gd name="T56" fmla="*/ 26 w 94"/>
                  <a:gd name="T57" fmla="*/ 168 h 336"/>
                  <a:gd name="T58" fmla="*/ 28 w 94"/>
                  <a:gd name="T59" fmla="*/ 184 h 336"/>
                  <a:gd name="T60" fmla="*/ 32 w 94"/>
                  <a:gd name="T61" fmla="*/ 202 h 336"/>
                  <a:gd name="T62" fmla="*/ 34 w 94"/>
                  <a:gd name="T63" fmla="*/ 226 h 336"/>
                  <a:gd name="T64" fmla="*/ 32 w 94"/>
                  <a:gd name="T65" fmla="*/ 244 h 336"/>
                  <a:gd name="T66" fmla="*/ 30 w 94"/>
                  <a:gd name="T67" fmla="*/ 262 h 336"/>
                  <a:gd name="T68" fmla="*/ 26 w 94"/>
                  <a:gd name="T69" fmla="*/ 284 h 336"/>
                  <a:gd name="T70" fmla="*/ 18 w 94"/>
                  <a:gd name="T71" fmla="*/ 304 h 336"/>
                  <a:gd name="T72" fmla="*/ 18 w 94"/>
                  <a:gd name="T73" fmla="*/ 314 h 336"/>
                  <a:gd name="T74" fmla="*/ 20 w 94"/>
                  <a:gd name="T75" fmla="*/ 322 h 336"/>
                  <a:gd name="T76" fmla="*/ 24 w 94"/>
                  <a:gd name="T77" fmla="*/ 328 h 336"/>
                  <a:gd name="T78" fmla="*/ 32 w 94"/>
                  <a:gd name="T79" fmla="*/ 334 h 336"/>
                  <a:gd name="T80" fmla="*/ 34 w 94"/>
                  <a:gd name="T81" fmla="*/ 334 h 336"/>
                  <a:gd name="T82" fmla="*/ 38 w 94"/>
                  <a:gd name="T83" fmla="*/ 336 h 336"/>
                  <a:gd name="T84" fmla="*/ 40 w 94"/>
                  <a:gd name="T85" fmla="*/ 336 h 336"/>
                  <a:gd name="T86" fmla="*/ 46 w 94"/>
                  <a:gd name="T87" fmla="*/ 334 h 336"/>
                  <a:gd name="T88" fmla="*/ 52 w 94"/>
                  <a:gd name="T89" fmla="*/ 332 h 336"/>
                  <a:gd name="T90" fmla="*/ 58 w 94"/>
                  <a:gd name="T91" fmla="*/ 326 h 336"/>
                  <a:gd name="T92" fmla="*/ 62 w 94"/>
                  <a:gd name="T93" fmla="*/ 320 h 336"/>
                  <a:gd name="T94" fmla="*/ 70 w 94"/>
                  <a:gd name="T95" fmla="*/ 294 h 336"/>
                  <a:gd name="T96" fmla="*/ 74 w 94"/>
                  <a:gd name="T97" fmla="*/ 270 h 336"/>
                  <a:gd name="T98" fmla="*/ 78 w 94"/>
                  <a:gd name="T99" fmla="*/ 248 h 336"/>
                  <a:gd name="T100" fmla="*/ 78 w 94"/>
                  <a:gd name="T101" fmla="*/ 226 h 336"/>
                  <a:gd name="T102" fmla="*/ 76 w 94"/>
                  <a:gd name="T103" fmla="*/ 196 h 336"/>
                  <a:gd name="T104" fmla="*/ 72 w 94"/>
                  <a:gd name="T105" fmla="*/ 172 h 336"/>
                  <a:gd name="T106" fmla="*/ 68 w 94"/>
                  <a:gd name="T107" fmla="*/ 152 h 336"/>
                  <a:gd name="T108" fmla="*/ 64 w 94"/>
                  <a:gd name="T109" fmla="*/ 138 h 336"/>
                  <a:gd name="T110" fmla="*/ 66 w 94"/>
                  <a:gd name="T111" fmla="*/ 120 h 336"/>
                  <a:gd name="T112" fmla="*/ 70 w 94"/>
                  <a:gd name="T113" fmla="*/ 10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336">
                    <a:moveTo>
                      <a:pt x="70" y="102"/>
                    </a:moveTo>
                    <a:lnTo>
                      <a:pt x="76" y="84"/>
                    </a:lnTo>
                    <a:lnTo>
                      <a:pt x="82" y="68"/>
                    </a:lnTo>
                    <a:lnTo>
                      <a:pt x="52" y="38"/>
                    </a:lnTo>
                    <a:lnTo>
                      <a:pt x="50" y="34"/>
                    </a:lnTo>
                    <a:lnTo>
                      <a:pt x="50" y="24"/>
                    </a:lnTo>
                    <a:lnTo>
                      <a:pt x="52" y="20"/>
                    </a:lnTo>
                    <a:lnTo>
                      <a:pt x="58" y="12"/>
                    </a:lnTo>
                    <a:lnTo>
                      <a:pt x="64" y="10"/>
                    </a:lnTo>
                    <a:lnTo>
                      <a:pt x="72" y="10"/>
                    </a:lnTo>
                    <a:lnTo>
                      <a:pt x="78" y="12"/>
                    </a:lnTo>
                    <a:lnTo>
                      <a:pt x="94" y="28"/>
                    </a:lnTo>
                    <a:lnTo>
                      <a:pt x="92" y="20"/>
                    </a:lnTo>
                    <a:lnTo>
                      <a:pt x="90" y="12"/>
                    </a:lnTo>
                    <a:lnTo>
                      <a:pt x="86" y="6"/>
                    </a:lnTo>
                    <a:lnTo>
                      <a:pt x="80" y="2"/>
                    </a:lnTo>
                    <a:lnTo>
                      <a:pt x="68" y="0"/>
                    </a:lnTo>
                    <a:lnTo>
                      <a:pt x="54" y="2"/>
                    </a:lnTo>
                    <a:lnTo>
                      <a:pt x="40" y="10"/>
                    </a:lnTo>
                    <a:lnTo>
                      <a:pt x="28" y="24"/>
                    </a:lnTo>
                    <a:lnTo>
                      <a:pt x="16" y="48"/>
                    </a:lnTo>
                    <a:lnTo>
                      <a:pt x="8" y="70"/>
                    </a:lnTo>
                    <a:lnTo>
                      <a:pt x="4" y="94"/>
                    </a:lnTo>
                    <a:lnTo>
                      <a:pt x="0" y="122"/>
                    </a:lnTo>
                    <a:lnTo>
                      <a:pt x="2" y="136"/>
                    </a:lnTo>
                    <a:lnTo>
                      <a:pt x="6" y="146"/>
                    </a:lnTo>
                    <a:lnTo>
                      <a:pt x="14" y="152"/>
                    </a:lnTo>
                    <a:lnTo>
                      <a:pt x="22" y="156"/>
                    </a:lnTo>
                    <a:lnTo>
                      <a:pt x="26" y="168"/>
                    </a:lnTo>
                    <a:lnTo>
                      <a:pt x="28" y="184"/>
                    </a:lnTo>
                    <a:lnTo>
                      <a:pt x="32" y="202"/>
                    </a:lnTo>
                    <a:lnTo>
                      <a:pt x="34" y="226"/>
                    </a:lnTo>
                    <a:lnTo>
                      <a:pt x="32" y="244"/>
                    </a:lnTo>
                    <a:lnTo>
                      <a:pt x="30" y="262"/>
                    </a:lnTo>
                    <a:lnTo>
                      <a:pt x="26" y="284"/>
                    </a:lnTo>
                    <a:lnTo>
                      <a:pt x="18" y="304"/>
                    </a:lnTo>
                    <a:lnTo>
                      <a:pt x="18" y="314"/>
                    </a:lnTo>
                    <a:lnTo>
                      <a:pt x="20" y="322"/>
                    </a:lnTo>
                    <a:lnTo>
                      <a:pt x="24" y="328"/>
                    </a:lnTo>
                    <a:lnTo>
                      <a:pt x="32" y="334"/>
                    </a:lnTo>
                    <a:lnTo>
                      <a:pt x="34" y="334"/>
                    </a:lnTo>
                    <a:lnTo>
                      <a:pt x="38" y="336"/>
                    </a:lnTo>
                    <a:lnTo>
                      <a:pt x="40" y="336"/>
                    </a:lnTo>
                    <a:lnTo>
                      <a:pt x="46" y="334"/>
                    </a:lnTo>
                    <a:lnTo>
                      <a:pt x="52" y="332"/>
                    </a:lnTo>
                    <a:lnTo>
                      <a:pt x="58" y="326"/>
                    </a:lnTo>
                    <a:lnTo>
                      <a:pt x="62" y="320"/>
                    </a:lnTo>
                    <a:lnTo>
                      <a:pt x="70" y="294"/>
                    </a:lnTo>
                    <a:lnTo>
                      <a:pt x="74" y="270"/>
                    </a:lnTo>
                    <a:lnTo>
                      <a:pt x="78" y="248"/>
                    </a:lnTo>
                    <a:lnTo>
                      <a:pt x="78" y="226"/>
                    </a:lnTo>
                    <a:lnTo>
                      <a:pt x="76" y="196"/>
                    </a:lnTo>
                    <a:lnTo>
                      <a:pt x="72" y="172"/>
                    </a:lnTo>
                    <a:lnTo>
                      <a:pt x="68" y="152"/>
                    </a:lnTo>
                    <a:lnTo>
                      <a:pt x="64" y="138"/>
                    </a:lnTo>
                    <a:lnTo>
                      <a:pt x="66" y="120"/>
                    </a:lnTo>
                    <a:lnTo>
                      <a:pt x="70"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48" name="Freeform 38">
                <a:extLst>
                  <a:ext uri="{FF2B5EF4-FFF2-40B4-BE49-F238E27FC236}">
                    <a16:creationId xmlns:a16="http://schemas.microsoft.com/office/drawing/2014/main" id="{28600CE9-82D9-43D3-8B9F-9855C703DFCE}"/>
                  </a:ext>
                </a:extLst>
              </p:cNvPr>
              <p:cNvSpPr>
                <a:spLocks/>
              </p:cNvSpPr>
              <p:nvPr/>
            </p:nvSpPr>
            <p:spPr bwMode="auto">
              <a:xfrm>
                <a:off x="3678" y="3869"/>
                <a:ext cx="110" cy="86"/>
              </a:xfrm>
              <a:custGeom>
                <a:avLst/>
                <a:gdLst>
                  <a:gd name="T0" fmla="*/ 108 w 110"/>
                  <a:gd name="T1" fmla="*/ 8 h 86"/>
                  <a:gd name="T2" fmla="*/ 104 w 110"/>
                  <a:gd name="T3" fmla="*/ 4 h 86"/>
                  <a:gd name="T4" fmla="*/ 100 w 110"/>
                  <a:gd name="T5" fmla="*/ 0 h 86"/>
                  <a:gd name="T6" fmla="*/ 94 w 110"/>
                  <a:gd name="T7" fmla="*/ 0 h 86"/>
                  <a:gd name="T8" fmla="*/ 90 w 110"/>
                  <a:gd name="T9" fmla="*/ 2 h 86"/>
                  <a:gd name="T10" fmla="*/ 84 w 110"/>
                  <a:gd name="T11" fmla="*/ 6 h 86"/>
                  <a:gd name="T12" fmla="*/ 50 w 110"/>
                  <a:gd name="T13" fmla="*/ 50 h 86"/>
                  <a:gd name="T14" fmla="*/ 24 w 110"/>
                  <a:gd name="T15" fmla="*/ 24 h 86"/>
                  <a:gd name="T16" fmla="*/ 20 w 110"/>
                  <a:gd name="T17" fmla="*/ 22 h 86"/>
                  <a:gd name="T18" fmla="*/ 14 w 110"/>
                  <a:gd name="T19" fmla="*/ 20 h 86"/>
                  <a:gd name="T20" fmla="*/ 8 w 110"/>
                  <a:gd name="T21" fmla="*/ 22 h 86"/>
                  <a:gd name="T22" fmla="*/ 4 w 110"/>
                  <a:gd name="T23" fmla="*/ 24 h 86"/>
                  <a:gd name="T24" fmla="*/ 0 w 110"/>
                  <a:gd name="T25" fmla="*/ 30 h 86"/>
                  <a:gd name="T26" fmla="*/ 0 w 110"/>
                  <a:gd name="T27" fmla="*/ 36 h 86"/>
                  <a:gd name="T28" fmla="*/ 0 w 110"/>
                  <a:gd name="T29" fmla="*/ 40 h 86"/>
                  <a:gd name="T30" fmla="*/ 4 w 110"/>
                  <a:gd name="T31" fmla="*/ 46 h 86"/>
                  <a:gd name="T32" fmla="*/ 44 w 110"/>
                  <a:gd name="T33" fmla="*/ 84 h 86"/>
                  <a:gd name="T34" fmla="*/ 46 w 110"/>
                  <a:gd name="T35" fmla="*/ 86 h 86"/>
                  <a:gd name="T36" fmla="*/ 52 w 110"/>
                  <a:gd name="T37" fmla="*/ 86 h 86"/>
                  <a:gd name="T38" fmla="*/ 56 w 110"/>
                  <a:gd name="T39" fmla="*/ 86 h 86"/>
                  <a:gd name="T40" fmla="*/ 60 w 110"/>
                  <a:gd name="T41" fmla="*/ 84 h 86"/>
                  <a:gd name="T42" fmla="*/ 86 w 110"/>
                  <a:gd name="T43" fmla="*/ 50 h 86"/>
                  <a:gd name="T44" fmla="*/ 108 w 110"/>
                  <a:gd name="T45" fmla="*/ 24 h 86"/>
                  <a:gd name="T46" fmla="*/ 110 w 110"/>
                  <a:gd name="T47" fmla="*/ 18 h 86"/>
                  <a:gd name="T48" fmla="*/ 110 w 110"/>
                  <a:gd name="T49" fmla="*/ 12 h 86"/>
                  <a:gd name="T50" fmla="*/ 108 w 110"/>
                  <a:gd name="T51" fmla="*/ 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86">
                    <a:moveTo>
                      <a:pt x="108" y="8"/>
                    </a:moveTo>
                    <a:lnTo>
                      <a:pt x="104" y="4"/>
                    </a:lnTo>
                    <a:lnTo>
                      <a:pt x="100" y="0"/>
                    </a:lnTo>
                    <a:lnTo>
                      <a:pt x="94" y="0"/>
                    </a:lnTo>
                    <a:lnTo>
                      <a:pt x="90" y="2"/>
                    </a:lnTo>
                    <a:lnTo>
                      <a:pt x="84" y="6"/>
                    </a:lnTo>
                    <a:lnTo>
                      <a:pt x="50" y="50"/>
                    </a:lnTo>
                    <a:lnTo>
                      <a:pt x="24" y="24"/>
                    </a:lnTo>
                    <a:lnTo>
                      <a:pt x="20" y="22"/>
                    </a:lnTo>
                    <a:lnTo>
                      <a:pt x="14" y="20"/>
                    </a:lnTo>
                    <a:lnTo>
                      <a:pt x="8" y="22"/>
                    </a:lnTo>
                    <a:lnTo>
                      <a:pt x="4" y="24"/>
                    </a:lnTo>
                    <a:lnTo>
                      <a:pt x="0" y="30"/>
                    </a:lnTo>
                    <a:lnTo>
                      <a:pt x="0" y="36"/>
                    </a:lnTo>
                    <a:lnTo>
                      <a:pt x="0" y="40"/>
                    </a:lnTo>
                    <a:lnTo>
                      <a:pt x="4" y="46"/>
                    </a:lnTo>
                    <a:lnTo>
                      <a:pt x="44" y="84"/>
                    </a:lnTo>
                    <a:lnTo>
                      <a:pt x="46" y="86"/>
                    </a:lnTo>
                    <a:lnTo>
                      <a:pt x="52" y="86"/>
                    </a:lnTo>
                    <a:lnTo>
                      <a:pt x="56" y="86"/>
                    </a:lnTo>
                    <a:lnTo>
                      <a:pt x="60" y="84"/>
                    </a:lnTo>
                    <a:lnTo>
                      <a:pt x="86" y="50"/>
                    </a:lnTo>
                    <a:lnTo>
                      <a:pt x="108" y="24"/>
                    </a:lnTo>
                    <a:lnTo>
                      <a:pt x="110" y="18"/>
                    </a:lnTo>
                    <a:lnTo>
                      <a:pt x="110" y="12"/>
                    </a:lnTo>
                    <a:lnTo>
                      <a:pt x="108"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49" name="Freeform 39">
                <a:extLst>
                  <a:ext uri="{FF2B5EF4-FFF2-40B4-BE49-F238E27FC236}">
                    <a16:creationId xmlns:a16="http://schemas.microsoft.com/office/drawing/2014/main" id="{6F599C7D-BA07-4B79-8A92-6BC4F05E8F1C}"/>
                  </a:ext>
                </a:extLst>
              </p:cNvPr>
              <p:cNvSpPr>
                <a:spLocks/>
              </p:cNvSpPr>
              <p:nvPr/>
            </p:nvSpPr>
            <p:spPr bwMode="auto">
              <a:xfrm>
                <a:off x="3696" y="3799"/>
                <a:ext cx="80" cy="80"/>
              </a:xfrm>
              <a:custGeom>
                <a:avLst/>
                <a:gdLst>
                  <a:gd name="T0" fmla="*/ 40 w 80"/>
                  <a:gd name="T1" fmla="*/ 80 h 80"/>
                  <a:gd name="T2" fmla="*/ 40 w 80"/>
                  <a:gd name="T3" fmla="*/ 80 h 80"/>
                  <a:gd name="T4" fmla="*/ 48 w 80"/>
                  <a:gd name="T5" fmla="*/ 80 h 80"/>
                  <a:gd name="T6" fmla="*/ 54 w 80"/>
                  <a:gd name="T7" fmla="*/ 78 h 80"/>
                  <a:gd name="T8" fmla="*/ 62 w 80"/>
                  <a:gd name="T9" fmla="*/ 74 h 80"/>
                  <a:gd name="T10" fmla="*/ 68 w 80"/>
                  <a:gd name="T11" fmla="*/ 68 h 80"/>
                  <a:gd name="T12" fmla="*/ 72 w 80"/>
                  <a:gd name="T13" fmla="*/ 62 h 80"/>
                  <a:gd name="T14" fmla="*/ 76 w 80"/>
                  <a:gd name="T15" fmla="*/ 56 h 80"/>
                  <a:gd name="T16" fmla="*/ 78 w 80"/>
                  <a:gd name="T17" fmla="*/ 48 h 80"/>
                  <a:gd name="T18" fmla="*/ 80 w 80"/>
                  <a:gd name="T19" fmla="*/ 40 h 80"/>
                  <a:gd name="T20" fmla="*/ 80 w 80"/>
                  <a:gd name="T21" fmla="*/ 40 h 80"/>
                  <a:gd name="T22" fmla="*/ 78 w 80"/>
                  <a:gd name="T23" fmla="*/ 32 h 80"/>
                  <a:gd name="T24" fmla="*/ 76 w 80"/>
                  <a:gd name="T25" fmla="*/ 24 h 80"/>
                  <a:gd name="T26" fmla="*/ 72 w 80"/>
                  <a:gd name="T27" fmla="*/ 18 h 80"/>
                  <a:gd name="T28" fmla="*/ 68 w 80"/>
                  <a:gd name="T29" fmla="*/ 12 h 80"/>
                  <a:gd name="T30" fmla="*/ 62 w 80"/>
                  <a:gd name="T31" fmla="*/ 6 h 80"/>
                  <a:gd name="T32" fmla="*/ 54 w 80"/>
                  <a:gd name="T33" fmla="*/ 2 h 80"/>
                  <a:gd name="T34" fmla="*/ 48 w 80"/>
                  <a:gd name="T35" fmla="*/ 0 h 80"/>
                  <a:gd name="T36" fmla="*/ 40 w 80"/>
                  <a:gd name="T37" fmla="*/ 0 h 80"/>
                  <a:gd name="T38" fmla="*/ 40 w 80"/>
                  <a:gd name="T39" fmla="*/ 0 h 80"/>
                  <a:gd name="T40" fmla="*/ 32 w 80"/>
                  <a:gd name="T41" fmla="*/ 0 h 80"/>
                  <a:gd name="T42" fmla="*/ 24 w 80"/>
                  <a:gd name="T43" fmla="*/ 2 h 80"/>
                  <a:gd name="T44" fmla="*/ 16 w 80"/>
                  <a:gd name="T45" fmla="*/ 6 h 80"/>
                  <a:gd name="T46" fmla="*/ 10 w 80"/>
                  <a:gd name="T47" fmla="*/ 12 h 80"/>
                  <a:gd name="T48" fmla="*/ 6 w 80"/>
                  <a:gd name="T49" fmla="*/ 18 h 80"/>
                  <a:gd name="T50" fmla="*/ 2 w 80"/>
                  <a:gd name="T51" fmla="*/ 24 h 80"/>
                  <a:gd name="T52" fmla="*/ 0 w 80"/>
                  <a:gd name="T53" fmla="*/ 32 h 80"/>
                  <a:gd name="T54" fmla="*/ 0 w 80"/>
                  <a:gd name="T55" fmla="*/ 40 h 80"/>
                  <a:gd name="T56" fmla="*/ 0 w 80"/>
                  <a:gd name="T57" fmla="*/ 40 h 80"/>
                  <a:gd name="T58" fmla="*/ 0 w 80"/>
                  <a:gd name="T59" fmla="*/ 48 h 80"/>
                  <a:gd name="T60" fmla="*/ 2 w 80"/>
                  <a:gd name="T61" fmla="*/ 56 h 80"/>
                  <a:gd name="T62" fmla="*/ 6 w 80"/>
                  <a:gd name="T63" fmla="*/ 62 h 80"/>
                  <a:gd name="T64" fmla="*/ 10 w 80"/>
                  <a:gd name="T65" fmla="*/ 68 h 80"/>
                  <a:gd name="T66" fmla="*/ 16 w 80"/>
                  <a:gd name="T67" fmla="*/ 74 h 80"/>
                  <a:gd name="T68" fmla="*/ 24 w 80"/>
                  <a:gd name="T69" fmla="*/ 78 h 80"/>
                  <a:gd name="T70" fmla="*/ 32 w 80"/>
                  <a:gd name="T71" fmla="*/ 80 h 80"/>
                  <a:gd name="T72" fmla="*/ 40 w 80"/>
                  <a:gd name="T7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80">
                    <a:moveTo>
                      <a:pt x="40" y="80"/>
                    </a:moveTo>
                    <a:lnTo>
                      <a:pt x="40" y="80"/>
                    </a:lnTo>
                    <a:lnTo>
                      <a:pt x="48" y="80"/>
                    </a:lnTo>
                    <a:lnTo>
                      <a:pt x="54" y="78"/>
                    </a:lnTo>
                    <a:lnTo>
                      <a:pt x="62" y="74"/>
                    </a:lnTo>
                    <a:lnTo>
                      <a:pt x="68" y="68"/>
                    </a:lnTo>
                    <a:lnTo>
                      <a:pt x="72" y="62"/>
                    </a:lnTo>
                    <a:lnTo>
                      <a:pt x="76" y="56"/>
                    </a:lnTo>
                    <a:lnTo>
                      <a:pt x="78" y="48"/>
                    </a:lnTo>
                    <a:lnTo>
                      <a:pt x="80" y="40"/>
                    </a:lnTo>
                    <a:lnTo>
                      <a:pt x="80" y="40"/>
                    </a:lnTo>
                    <a:lnTo>
                      <a:pt x="78" y="32"/>
                    </a:lnTo>
                    <a:lnTo>
                      <a:pt x="76" y="24"/>
                    </a:lnTo>
                    <a:lnTo>
                      <a:pt x="72" y="18"/>
                    </a:lnTo>
                    <a:lnTo>
                      <a:pt x="68" y="12"/>
                    </a:lnTo>
                    <a:lnTo>
                      <a:pt x="62" y="6"/>
                    </a:lnTo>
                    <a:lnTo>
                      <a:pt x="54" y="2"/>
                    </a:lnTo>
                    <a:lnTo>
                      <a:pt x="48" y="0"/>
                    </a:lnTo>
                    <a:lnTo>
                      <a:pt x="40" y="0"/>
                    </a:lnTo>
                    <a:lnTo>
                      <a:pt x="40" y="0"/>
                    </a:lnTo>
                    <a:lnTo>
                      <a:pt x="32" y="0"/>
                    </a:lnTo>
                    <a:lnTo>
                      <a:pt x="24" y="2"/>
                    </a:lnTo>
                    <a:lnTo>
                      <a:pt x="16" y="6"/>
                    </a:lnTo>
                    <a:lnTo>
                      <a:pt x="10" y="12"/>
                    </a:lnTo>
                    <a:lnTo>
                      <a:pt x="6" y="18"/>
                    </a:lnTo>
                    <a:lnTo>
                      <a:pt x="2" y="24"/>
                    </a:lnTo>
                    <a:lnTo>
                      <a:pt x="0" y="32"/>
                    </a:lnTo>
                    <a:lnTo>
                      <a:pt x="0" y="40"/>
                    </a:lnTo>
                    <a:lnTo>
                      <a:pt x="0" y="40"/>
                    </a:lnTo>
                    <a:lnTo>
                      <a:pt x="0" y="48"/>
                    </a:lnTo>
                    <a:lnTo>
                      <a:pt x="2" y="56"/>
                    </a:lnTo>
                    <a:lnTo>
                      <a:pt x="6" y="62"/>
                    </a:lnTo>
                    <a:lnTo>
                      <a:pt x="10" y="68"/>
                    </a:lnTo>
                    <a:lnTo>
                      <a:pt x="16" y="74"/>
                    </a:lnTo>
                    <a:lnTo>
                      <a:pt x="24" y="78"/>
                    </a:lnTo>
                    <a:lnTo>
                      <a:pt x="32" y="80"/>
                    </a:lnTo>
                    <a:lnTo>
                      <a:pt x="40" y="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50" name="Freeform 40">
                <a:extLst>
                  <a:ext uri="{FF2B5EF4-FFF2-40B4-BE49-F238E27FC236}">
                    <a16:creationId xmlns:a16="http://schemas.microsoft.com/office/drawing/2014/main" id="{BCB9DB83-8365-433E-BE6A-0BE6B9CA5F71}"/>
                  </a:ext>
                </a:extLst>
              </p:cNvPr>
              <p:cNvSpPr>
                <a:spLocks/>
              </p:cNvSpPr>
              <p:nvPr/>
            </p:nvSpPr>
            <p:spPr bwMode="auto">
              <a:xfrm>
                <a:off x="4024" y="3795"/>
                <a:ext cx="76" cy="78"/>
              </a:xfrm>
              <a:custGeom>
                <a:avLst/>
                <a:gdLst>
                  <a:gd name="T0" fmla="*/ 76 w 76"/>
                  <a:gd name="T1" fmla="*/ 38 h 78"/>
                  <a:gd name="T2" fmla="*/ 76 w 76"/>
                  <a:gd name="T3" fmla="*/ 38 h 78"/>
                  <a:gd name="T4" fmla="*/ 76 w 76"/>
                  <a:gd name="T5" fmla="*/ 46 h 78"/>
                  <a:gd name="T6" fmla="*/ 74 w 76"/>
                  <a:gd name="T7" fmla="*/ 54 h 78"/>
                  <a:gd name="T8" fmla="*/ 70 w 76"/>
                  <a:gd name="T9" fmla="*/ 60 h 78"/>
                  <a:gd name="T10" fmla="*/ 66 w 76"/>
                  <a:gd name="T11" fmla="*/ 66 h 78"/>
                  <a:gd name="T12" fmla="*/ 60 w 76"/>
                  <a:gd name="T13" fmla="*/ 70 h 78"/>
                  <a:gd name="T14" fmla="*/ 54 w 76"/>
                  <a:gd name="T15" fmla="*/ 74 h 78"/>
                  <a:gd name="T16" fmla="*/ 46 w 76"/>
                  <a:gd name="T17" fmla="*/ 76 h 78"/>
                  <a:gd name="T18" fmla="*/ 38 w 76"/>
                  <a:gd name="T19" fmla="*/ 78 h 78"/>
                  <a:gd name="T20" fmla="*/ 38 w 76"/>
                  <a:gd name="T21" fmla="*/ 78 h 78"/>
                  <a:gd name="T22" fmla="*/ 30 w 76"/>
                  <a:gd name="T23" fmla="*/ 76 h 78"/>
                  <a:gd name="T24" fmla="*/ 24 w 76"/>
                  <a:gd name="T25" fmla="*/ 74 h 78"/>
                  <a:gd name="T26" fmla="*/ 16 w 76"/>
                  <a:gd name="T27" fmla="*/ 70 h 78"/>
                  <a:gd name="T28" fmla="*/ 12 w 76"/>
                  <a:gd name="T29" fmla="*/ 66 h 78"/>
                  <a:gd name="T30" fmla="*/ 6 w 76"/>
                  <a:gd name="T31" fmla="*/ 60 h 78"/>
                  <a:gd name="T32" fmla="*/ 2 w 76"/>
                  <a:gd name="T33" fmla="*/ 54 h 78"/>
                  <a:gd name="T34" fmla="*/ 0 w 76"/>
                  <a:gd name="T35" fmla="*/ 46 h 78"/>
                  <a:gd name="T36" fmla="*/ 0 w 76"/>
                  <a:gd name="T37" fmla="*/ 38 h 78"/>
                  <a:gd name="T38" fmla="*/ 0 w 76"/>
                  <a:gd name="T39" fmla="*/ 38 h 78"/>
                  <a:gd name="T40" fmla="*/ 0 w 76"/>
                  <a:gd name="T41" fmla="*/ 30 h 78"/>
                  <a:gd name="T42" fmla="*/ 2 w 76"/>
                  <a:gd name="T43" fmla="*/ 24 h 78"/>
                  <a:gd name="T44" fmla="*/ 6 w 76"/>
                  <a:gd name="T45" fmla="*/ 16 h 78"/>
                  <a:gd name="T46" fmla="*/ 12 w 76"/>
                  <a:gd name="T47" fmla="*/ 10 h 78"/>
                  <a:gd name="T48" fmla="*/ 16 w 76"/>
                  <a:gd name="T49" fmla="*/ 6 h 78"/>
                  <a:gd name="T50" fmla="*/ 24 w 76"/>
                  <a:gd name="T51" fmla="*/ 2 h 78"/>
                  <a:gd name="T52" fmla="*/ 30 w 76"/>
                  <a:gd name="T53" fmla="*/ 0 h 78"/>
                  <a:gd name="T54" fmla="*/ 38 w 76"/>
                  <a:gd name="T55" fmla="*/ 0 h 78"/>
                  <a:gd name="T56" fmla="*/ 38 w 76"/>
                  <a:gd name="T57" fmla="*/ 0 h 78"/>
                  <a:gd name="T58" fmla="*/ 46 w 76"/>
                  <a:gd name="T59" fmla="*/ 0 h 78"/>
                  <a:gd name="T60" fmla="*/ 54 w 76"/>
                  <a:gd name="T61" fmla="*/ 2 h 78"/>
                  <a:gd name="T62" fmla="*/ 60 w 76"/>
                  <a:gd name="T63" fmla="*/ 6 h 78"/>
                  <a:gd name="T64" fmla="*/ 66 w 76"/>
                  <a:gd name="T65" fmla="*/ 10 h 78"/>
                  <a:gd name="T66" fmla="*/ 70 w 76"/>
                  <a:gd name="T67" fmla="*/ 16 h 78"/>
                  <a:gd name="T68" fmla="*/ 74 w 76"/>
                  <a:gd name="T69" fmla="*/ 24 h 78"/>
                  <a:gd name="T70" fmla="*/ 76 w 76"/>
                  <a:gd name="T71" fmla="*/ 30 h 78"/>
                  <a:gd name="T72" fmla="*/ 76 w 76"/>
                  <a:gd name="T73" fmla="*/ 3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78">
                    <a:moveTo>
                      <a:pt x="76" y="38"/>
                    </a:moveTo>
                    <a:lnTo>
                      <a:pt x="76" y="38"/>
                    </a:lnTo>
                    <a:lnTo>
                      <a:pt x="76" y="46"/>
                    </a:lnTo>
                    <a:lnTo>
                      <a:pt x="74" y="54"/>
                    </a:lnTo>
                    <a:lnTo>
                      <a:pt x="70" y="60"/>
                    </a:lnTo>
                    <a:lnTo>
                      <a:pt x="66" y="66"/>
                    </a:lnTo>
                    <a:lnTo>
                      <a:pt x="60" y="70"/>
                    </a:lnTo>
                    <a:lnTo>
                      <a:pt x="54" y="74"/>
                    </a:lnTo>
                    <a:lnTo>
                      <a:pt x="46" y="76"/>
                    </a:lnTo>
                    <a:lnTo>
                      <a:pt x="38" y="78"/>
                    </a:lnTo>
                    <a:lnTo>
                      <a:pt x="38" y="78"/>
                    </a:lnTo>
                    <a:lnTo>
                      <a:pt x="30" y="76"/>
                    </a:lnTo>
                    <a:lnTo>
                      <a:pt x="24" y="74"/>
                    </a:lnTo>
                    <a:lnTo>
                      <a:pt x="16" y="70"/>
                    </a:lnTo>
                    <a:lnTo>
                      <a:pt x="12" y="66"/>
                    </a:lnTo>
                    <a:lnTo>
                      <a:pt x="6" y="60"/>
                    </a:lnTo>
                    <a:lnTo>
                      <a:pt x="2" y="54"/>
                    </a:lnTo>
                    <a:lnTo>
                      <a:pt x="0" y="46"/>
                    </a:lnTo>
                    <a:lnTo>
                      <a:pt x="0" y="38"/>
                    </a:lnTo>
                    <a:lnTo>
                      <a:pt x="0" y="38"/>
                    </a:lnTo>
                    <a:lnTo>
                      <a:pt x="0" y="30"/>
                    </a:lnTo>
                    <a:lnTo>
                      <a:pt x="2" y="24"/>
                    </a:lnTo>
                    <a:lnTo>
                      <a:pt x="6" y="16"/>
                    </a:lnTo>
                    <a:lnTo>
                      <a:pt x="12" y="10"/>
                    </a:lnTo>
                    <a:lnTo>
                      <a:pt x="16" y="6"/>
                    </a:lnTo>
                    <a:lnTo>
                      <a:pt x="24" y="2"/>
                    </a:lnTo>
                    <a:lnTo>
                      <a:pt x="30" y="0"/>
                    </a:lnTo>
                    <a:lnTo>
                      <a:pt x="38" y="0"/>
                    </a:lnTo>
                    <a:lnTo>
                      <a:pt x="38" y="0"/>
                    </a:lnTo>
                    <a:lnTo>
                      <a:pt x="46" y="0"/>
                    </a:lnTo>
                    <a:lnTo>
                      <a:pt x="54" y="2"/>
                    </a:lnTo>
                    <a:lnTo>
                      <a:pt x="60" y="6"/>
                    </a:lnTo>
                    <a:lnTo>
                      <a:pt x="66" y="10"/>
                    </a:lnTo>
                    <a:lnTo>
                      <a:pt x="70" y="16"/>
                    </a:lnTo>
                    <a:lnTo>
                      <a:pt x="74" y="24"/>
                    </a:lnTo>
                    <a:lnTo>
                      <a:pt x="76" y="30"/>
                    </a:lnTo>
                    <a:lnTo>
                      <a:pt x="76" y="3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51" name="Freeform 41">
                <a:extLst>
                  <a:ext uri="{FF2B5EF4-FFF2-40B4-BE49-F238E27FC236}">
                    <a16:creationId xmlns:a16="http://schemas.microsoft.com/office/drawing/2014/main" id="{C336F5B1-D8F7-48CF-8779-1BB32C669F5B}"/>
                  </a:ext>
                </a:extLst>
              </p:cNvPr>
              <p:cNvSpPr>
                <a:spLocks/>
              </p:cNvSpPr>
              <p:nvPr/>
            </p:nvSpPr>
            <p:spPr bwMode="auto">
              <a:xfrm>
                <a:off x="4024" y="3795"/>
                <a:ext cx="76" cy="78"/>
              </a:xfrm>
              <a:custGeom>
                <a:avLst/>
                <a:gdLst>
                  <a:gd name="T0" fmla="*/ 76 w 76"/>
                  <a:gd name="T1" fmla="*/ 38 h 78"/>
                  <a:gd name="T2" fmla="*/ 76 w 76"/>
                  <a:gd name="T3" fmla="*/ 38 h 78"/>
                  <a:gd name="T4" fmla="*/ 76 w 76"/>
                  <a:gd name="T5" fmla="*/ 46 h 78"/>
                  <a:gd name="T6" fmla="*/ 74 w 76"/>
                  <a:gd name="T7" fmla="*/ 54 h 78"/>
                  <a:gd name="T8" fmla="*/ 70 w 76"/>
                  <a:gd name="T9" fmla="*/ 60 h 78"/>
                  <a:gd name="T10" fmla="*/ 66 w 76"/>
                  <a:gd name="T11" fmla="*/ 66 h 78"/>
                  <a:gd name="T12" fmla="*/ 60 w 76"/>
                  <a:gd name="T13" fmla="*/ 70 h 78"/>
                  <a:gd name="T14" fmla="*/ 54 w 76"/>
                  <a:gd name="T15" fmla="*/ 74 h 78"/>
                  <a:gd name="T16" fmla="*/ 46 w 76"/>
                  <a:gd name="T17" fmla="*/ 76 h 78"/>
                  <a:gd name="T18" fmla="*/ 38 w 76"/>
                  <a:gd name="T19" fmla="*/ 78 h 78"/>
                  <a:gd name="T20" fmla="*/ 38 w 76"/>
                  <a:gd name="T21" fmla="*/ 78 h 78"/>
                  <a:gd name="T22" fmla="*/ 30 w 76"/>
                  <a:gd name="T23" fmla="*/ 76 h 78"/>
                  <a:gd name="T24" fmla="*/ 24 w 76"/>
                  <a:gd name="T25" fmla="*/ 74 h 78"/>
                  <a:gd name="T26" fmla="*/ 16 w 76"/>
                  <a:gd name="T27" fmla="*/ 70 h 78"/>
                  <a:gd name="T28" fmla="*/ 12 w 76"/>
                  <a:gd name="T29" fmla="*/ 66 h 78"/>
                  <a:gd name="T30" fmla="*/ 6 w 76"/>
                  <a:gd name="T31" fmla="*/ 60 h 78"/>
                  <a:gd name="T32" fmla="*/ 2 w 76"/>
                  <a:gd name="T33" fmla="*/ 54 h 78"/>
                  <a:gd name="T34" fmla="*/ 0 w 76"/>
                  <a:gd name="T35" fmla="*/ 46 h 78"/>
                  <a:gd name="T36" fmla="*/ 0 w 76"/>
                  <a:gd name="T37" fmla="*/ 38 h 78"/>
                  <a:gd name="T38" fmla="*/ 0 w 76"/>
                  <a:gd name="T39" fmla="*/ 38 h 78"/>
                  <a:gd name="T40" fmla="*/ 0 w 76"/>
                  <a:gd name="T41" fmla="*/ 30 h 78"/>
                  <a:gd name="T42" fmla="*/ 2 w 76"/>
                  <a:gd name="T43" fmla="*/ 24 h 78"/>
                  <a:gd name="T44" fmla="*/ 6 w 76"/>
                  <a:gd name="T45" fmla="*/ 16 h 78"/>
                  <a:gd name="T46" fmla="*/ 12 w 76"/>
                  <a:gd name="T47" fmla="*/ 10 h 78"/>
                  <a:gd name="T48" fmla="*/ 16 w 76"/>
                  <a:gd name="T49" fmla="*/ 6 h 78"/>
                  <a:gd name="T50" fmla="*/ 24 w 76"/>
                  <a:gd name="T51" fmla="*/ 2 h 78"/>
                  <a:gd name="T52" fmla="*/ 30 w 76"/>
                  <a:gd name="T53" fmla="*/ 0 h 78"/>
                  <a:gd name="T54" fmla="*/ 38 w 76"/>
                  <a:gd name="T55" fmla="*/ 0 h 78"/>
                  <a:gd name="T56" fmla="*/ 38 w 76"/>
                  <a:gd name="T57" fmla="*/ 0 h 78"/>
                  <a:gd name="T58" fmla="*/ 46 w 76"/>
                  <a:gd name="T59" fmla="*/ 0 h 78"/>
                  <a:gd name="T60" fmla="*/ 54 w 76"/>
                  <a:gd name="T61" fmla="*/ 2 h 78"/>
                  <a:gd name="T62" fmla="*/ 60 w 76"/>
                  <a:gd name="T63" fmla="*/ 6 h 78"/>
                  <a:gd name="T64" fmla="*/ 66 w 76"/>
                  <a:gd name="T65" fmla="*/ 10 h 78"/>
                  <a:gd name="T66" fmla="*/ 70 w 76"/>
                  <a:gd name="T67" fmla="*/ 16 h 78"/>
                  <a:gd name="T68" fmla="*/ 74 w 76"/>
                  <a:gd name="T69" fmla="*/ 24 h 78"/>
                  <a:gd name="T70" fmla="*/ 76 w 76"/>
                  <a:gd name="T71" fmla="*/ 30 h 78"/>
                  <a:gd name="T72" fmla="*/ 76 w 76"/>
                  <a:gd name="T73" fmla="*/ 3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78">
                    <a:moveTo>
                      <a:pt x="76" y="38"/>
                    </a:moveTo>
                    <a:lnTo>
                      <a:pt x="76" y="38"/>
                    </a:lnTo>
                    <a:lnTo>
                      <a:pt x="76" y="46"/>
                    </a:lnTo>
                    <a:lnTo>
                      <a:pt x="74" y="54"/>
                    </a:lnTo>
                    <a:lnTo>
                      <a:pt x="70" y="60"/>
                    </a:lnTo>
                    <a:lnTo>
                      <a:pt x="66" y="66"/>
                    </a:lnTo>
                    <a:lnTo>
                      <a:pt x="60" y="70"/>
                    </a:lnTo>
                    <a:lnTo>
                      <a:pt x="54" y="74"/>
                    </a:lnTo>
                    <a:lnTo>
                      <a:pt x="46" y="76"/>
                    </a:lnTo>
                    <a:lnTo>
                      <a:pt x="38" y="78"/>
                    </a:lnTo>
                    <a:lnTo>
                      <a:pt x="38" y="78"/>
                    </a:lnTo>
                    <a:lnTo>
                      <a:pt x="30" y="76"/>
                    </a:lnTo>
                    <a:lnTo>
                      <a:pt x="24" y="74"/>
                    </a:lnTo>
                    <a:lnTo>
                      <a:pt x="16" y="70"/>
                    </a:lnTo>
                    <a:lnTo>
                      <a:pt x="12" y="66"/>
                    </a:lnTo>
                    <a:lnTo>
                      <a:pt x="6" y="60"/>
                    </a:lnTo>
                    <a:lnTo>
                      <a:pt x="2" y="54"/>
                    </a:lnTo>
                    <a:lnTo>
                      <a:pt x="0" y="46"/>
                    </a:lnTo>
                    <a:lnTo>
                      <a:pt x="0" y="38"/>
                    </a:lnTo>
                    <a:lnTo>
                      <a:pt x="0" y="38"/>
                    </a:lnTo>
                    <a:lnTo>
                      <a:pt x="0" y="30"/>
                    </a:lnTo>
                    <a:lnTo>
                      <a:pt x="2" y="24"/>
                    </a:lnTo>
                    <a:lnTo>
                      <a:pt x="6" y="16"/>
                    </a:lnTo>
                    <a:lnTo>
                      <a:pt x="12" y="10"/>
                    </a:lnTo>
                    <a:lnTo>
                      <a:pt x="16" y="6"/>
                    </a:lnTo>
                    <a:lnTo>
                      <a:pt x="24" y="2"/>
                    </a:lnTo>
                    <a:lnTo>
                      <a:pt x="30" y="0"/>
                    </a:lnTo>
                    <a:lnTo>
                      <a:pt x="38" y="0"/>
                    </a:lnTo>
                    <a:lnTo>
                      <a:pt x="38" y="0"/>
                    </a:lnTo>
                    <a:lnTo>
                      <a:pt x="46" y="0"/>
                    </a:lnTo>
                    <a:lnTo>
                      <a:pt x="54" y="2"/>
                    </a:lnTo>
                    <a:lnTo>
                      <a:pt x="60" y="6"/>
                    </a:lnTo>
                    <a:lnTo>
                      <a:pt x="66" y="10"/>
                    </a:lnTo>
                    <a:lnTo>
                      <a:pt x="70" y="16"/>
                    </a:lnTo>
                    <a:lnTo>
                      <a:pt x="74" y="24"/>
                    </a:lnTo>
                    <a:lnTo>
                      <a:pt x="76" y="30"/>
                    </a:lnTo>
                    <a:lnTo>
                      <a:pt x="76" y="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52" name="Freeform 42">
                <a:extLst>
                  <a:ext uri="{FF2B5EF4-FFF2-40B4-BE49-F238E27FC236}">
                    <a16:creationId xmlns:a16="http://schemas.microsoft.com/office/drawing/2014/main" id="{4DC16C2D-E92C-4719-AE24-EB7D6C015FBA}"/>
                  </a:ext>
                </a:extLst>
              </p:cNvPr>
              <p:cNvSpPr>
                <a:spLocks/>
              </p:cNvSpPr>
              <p:nvPr/>
            </p:nvSpPr>
            <p:spPr bwMode="auto">
              <a:xfrm>
                <a:off x="4020" y="3879"/>
                <a:ext cx="84" cy="202"/>
              </a:xfrm>
              <a:custGeom>
                <a:avLst/>
                <a:gdLst>
                  <a:gd name="T0" fmla="*/ 14 w 84"/>
                  <a:gd name="T1" fmla="*/ 18 h 202"/>
                  <a:gd name="T2" fmla="*/ 14 w 84"/>
                  <a:gd name="T3" fmla="*/ 18 h 202"/>
                  <a:gd name="T4" fmla="*/ 18 w 84"/>
                  <a:gd name="T5" fmla="*/ 10 h 202"/>
                  <a:gd name="T6" fmla="*/ 24 w 84"/>
                  <a:gd name="T7" fmla="*/ 4 h 202"/>
                  <a:gd name="T8" fmla="*/ 28 w 84"/>
                  <a:gd name="T9" fmla="*/ 2 h 202"/>
                  <a:gd name="T10" fmla="*/ 32 w 84"/>
                  <a:gd name="T11" fmla="*/ 0 h 202"/>
                  <a:gd name="T12" fmla="*/ 32 w 84"/>
                  <a:gd name="T13" fmla="*/ 0 h 202"/>
                  <a:gd name="T14" fmla="*/ 42 w 84"/>
                  <a:gd name="T15" fmla="*/ 0 h 202"/>
                  <a:gd name="T16" fmla="*/ 54 w 84"/>
                  <a:gd name="T17" fmla="*/ 2 h 202"/>
                  <a:gd name="T18" fmla="*/ 60 w 84"/>
                  <a:gd name="T19" fmla="*/ 6 h 202"/>
                  <a:gd name="T20" fmla="*/ 66 w 84"/>
                  <a:gd name="T21" fmla="*/ 10 h 202"/>
                  <a:gd name="T22" fmla="*/ 70 w 84"/>
                  <a:gd name="T23" fmla="*/ 14 h 202"/>
                  <a:gd name="T24" fmla="*/ 74 w 84"/>
                  <a:gd name="T25" fmla="*/ 24 h 202"/>
                  <a:gd name="T26" fmla="*/ 74 w 84"/>
                  <a:gd name="T27" fmla="*/ 24 h 202"/>
                  <a:gd name="T28" fmla="*/ 78 w 84"/>
                  <a:gd name="T29" fmla="*/ 46 h 202"/>
                  <a:gd name="T30" fmla="*/ 82 w 84"/>
                  <a:gd name="T31" fmla="*/ 72 h 202"/>
                  <a:gd name="T32" fmla="*/ 84 w 84"/>
                  <a:gd name="T33" fmla="*/ 98 h 202"/>
                  <a:gd name="T34" fmla="*/ 84 w 84"/>
                  <a:gd name="T35" fmla="*/ 118 h 202"/>
                  <a:gd name="T36" fmla="*/ 84 w 84"/>
                  <a:gd name="T37" fmla="*/ 118 h 202"/>
                  <a:gd name="T38" fmla="*/ 84 w 84"/>
                  <a:gd name="T39" fmla="*/ 152 h 202"/>
                  <a:gd name="T40" fmla="*/ 80 w 84"/>
                  <a:gd name="T41" fmla="*/ 166 h 202"/>
                  <a:gd name="T42" fmla="*/ 76 w 84"/>
                  <a:gd name="T43" fmla="*/ 176 h 202"/>
                  <a:gd name="T44" fmla="*/ 76 w 84"/>
                  <a:gd name="T45" fmla="*/ 176 h 202"/>
                  <a:gd name="T46" fmla="*/ 68 w 84"/>
                  <a:gd name="T47" fmla="*/ 186 h 202"/>
                  <a:gd name="T48" fmla="*/ 56 w 84"/>
                  <a:gd name="T49" fmla="*/ 196 h 202"/>
                  <a:gd name="T50" fmla="*/ 48 w 84"/>
                  <a:gd name="T51" fmla="*/ 200 h 202"/>
                  <a:gd name="T52" fmla="*/ 42 w 84"/>
                  <a:gd name="T53" fmla="*/ 202 h 202"/>
                  <a:gd name="T54" fmla="*/ 36 w 84"/>
                  <a:gd name="T55" fmla="*/ 202 h 202"/>
                  <a:gd name="T56" fmla="*/ 30 w 84"/>
                  <a:gd name="T57" fmla="*/ 200 h 202"/>
                  <a:gd name="T58" fmla="*/ 30 w 84"/>
                  <a:gd name="T59" fmla="*/ 200 h 202"/>
                  <a:gd name="T60" fmla="*/ 18 w 84"/>
                  <a:gd name="T61" fmla="*/ 192 h 202"/>
                  <a:gd name="T62" fmla="*/ 10 w 84"/>
                  <a:gd name="T63" fmla="*/ 182 h 202"/>
                  <a:gd name="T64" fmla="*/ 4 w 84"/>
                  <a:gd name="T65" fmla="*/ 170 h 202"/>
                  <a:gd name="T66" fmla="*/ 2 w 84"/>
                  <a:gd name="T67" fmla="*/ 152 h 202"/>
                  <a:gd name="T68" fmla="*/ 2 w 84"/>
                  <a:gd name="T69" fmla="*/ 152 h 202"/>
                  <a:gd name="T70" fmla="*/ 0 w 84"/>
                  <a:gd name="T71" fmla="*/ 122 h 202"/>
                  <a:gd name="T72" fmla="*/ 2 w 84"/>
                  <a:gd name="T73" fmla="*/ 86 h 202"/>
                  <a:gd name="T74" fmla="*/ 6 w 84"/>
                  <a:gd name="T75" fmla="*/ 48 h 202"/>
                  <a:gd name="T76" fmla="*/ 10 w 84"/>
                  <a:gd name="T77" fmla="*/ 30 h 202"/>
                  <a:gd name="T78" fmla="*/ 14 w 84"/>
                  <a:gd name="T79" fmla="*/ 1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 h="202">
                    <a:moveTo>
                      <a:pt x="14" y="18"/>
                    </a:moveTo>
                    <a:lnTo>
                      <a:pt x="14" y="18"/>
                    </a:lnTo>
                    <a:lnTo>
                      <a:pt x="18" y="10"/>
                    </a:lnTo>
                    <a:lnTo>
                      <a:pt x="24" y="4"/>
                    </a:lnTo>
                    <a:lnTo>
                      <a:pt x="28" y="2"/>
                    </a:lnTo>
                    <a:lnTo>
                      <a:pt x="32" y="0"/>
                    </a:lnTo>
                    <a:lnTo>
                      <a:pt x="32" y="0"/>
                    </a:lnTo>
                    <a:lnTo>
                      <a:pt x="42" y="0"/>
                    </a:lnTo>
                    <a:lnTo>
                      <a:pt x="54" y="2"/>
                    </a:lnTo>
                    <a:lnTo>
                      <a:pt x="60" y="6"/>
                    </a:lnTo>
                    <a:lnTo>
                      <a:pt x="66" y="10"/>
                    </a:lnTo>
                    <a:lnTo>
                      <a:pt x="70" y="14"/>
                    </a:lnTo>
                    <a:lnTo>
                      <a:pt x="74" y="24"/>
                    </a:lnTo>
                    <a:lnTo>
                      <a:pt x="74" y="24"/>
                    </a:lnTo>
                    <a:lnTo>
                      <a:pt x="78" y="46"/>
                    </a:lnTo>
                    <a:lnTo>
                      <a:pt x="82" y="72"/>
                    </a:lnTo>
                    <a:lnTo>
                      <a:pt x="84" y="98"/>
                    </a:lnTo>
                    <a:lnTo>
                      <a:pt x="84" y="118"/>
                    </a:lnTo>
                    <a:lnTo>
                      <a:pt x="84" y="118"/>
                    </a:lnTo>
                    <a:lnTo>
                      <a:pt x="84" y="152"/>
                    </a:lnTo>
                    <a:lnTo>
                      <a:pt x="80" y="166"/>
                    </a:lnTo>
                    <a:lnTo>
                      <a:pt x="76" y="176"/>
                    </a:lnTo>
                    <a:lnTo>
                      <a:pt x="76" y="176"/>
                    </a:lnTo>
                    <a:lnTo>
                      <a:pt x="68" y="186"/>
                    </a:lnTo>
                    <a:lnTo>
                      <a:pt x="56" y="196"/>
                    </a:lnTo>
                    <a:lnTo>
                      <a:pt x="48" y="200"/>
                    </a:lnTo>
                    <a:lnTo>
                      <a:pt x="42" y="202"/>
                    </a:lnTo>
                    <a:lnTo>
                      <a:pt x="36" y="202"/>
                    </a:lnTo>
                    <a:lnTo>
                      <a:pt x="30" y="200"/>
                    </a:lnTo>
                    <a:lnTo>
                      <a:pt x="30" y="200"/>
                    </a:lnTo>
                    <a:lnTo>
                      <a:pt x="18" y="192"/>
                    </a:lnTo>
                    <a:lnTo>
                      <a:pt x="10" y="182"/>
                    </a:lnTo>
                    <a:lnTo>
                      <a:pt x="4" y="170"/>
                    </a:lnTo>
                    <a:lnTo>
                      <a:pt x="2" y="152"/>
                    </a:lnTo>
                    <a:lnTo>
                      <a:pt x="2" y="152"/>
                    </a:lnTo>
                    <a:lnTo>
                      <a:pt x="0" y="122"/>
                    </a:lnTo>
                    <a:lnTo>
                      <a:pt x="2" y="86"/>
                    </a:lnTo>
                    <a:lnTo>
                      <a:pt x="6" y="48"/>
                    </a:lnTo>
                    <a:lnTo>
                      <a:pt x="10" y="30"/>
                    </a:lnTo>
                    <a:lnTo>
                      <a:pt x="14" y="1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53" name="Freeform 43">
                <a:extLst>
                  <a:ext uri="{FF2B5EF4-FFF2-40B4-BE49-F238E27FC236}">
                    <a16:creationId xmlns:a16="http://schemas.microsoft.com/office/drawing/2014/main" id="{BE00164B-68BF-4F07-BF59-E60D2DA6B1DC}"/>
                  </a:ext>
                </a:extLst>
              </p:cNvPr>
              <p:cNvSpPr>
                <a:spLocks/>
              </p:cNvSpPr>
              <p:nvPr/>
            </p:nvSpPr>
            <p:spPr bwMode="auto">
              <a:xfrm>
                <a:off x="4020" y="3879"/>
                <a:ext cx="84" cy="202"/>
              </a:xfrm>
              <a:custGeom>
                <a:avLst/>
                <a:gdLst>
                  <a:gd name="T0" fmla="*/ 14 w 84"/>
                  <a:gd name="T1" fmla="*/ 18 h 202"/>
                  <a:gd name="T2" fmla="*/ 14 w 84"/>
                  <a:gd name="T3" fmla="*/ 18 h 202"/>
                  <a:gd name="T4" fmla="*/ 18 w 84"/>
                  <a:gd name="T5" fmla="*/ 10 h 202"/>
                  <a:gd name="T6" fmla="*/ 24 w 84"/>
                  <a:gd name="T7" fmla="*/ 4 h 202"/>
                  <a:gd name="T8" fmla="*/ 28 w 84"/>
                  <a:gd name="T9" fmla="*/ 2 h 202"/>
                  <a:gd name="T10" fmla="*/ 32 w 84"/>
                  <a:gd name="T11" fmla="*/ 0 h 202"/>
                  <a:gd name="T12" fmla="*/ 32 w 84"/>
                  <a:gd name="T13" fmla="*/ 0 h 202"/>
                  <a:gd name="T14" fmla="*/ 42 w 84"/>
                  <a:gd name="T15" fmla="*/ 0 h 202"/>
                  <a:gd name="T16" fmla="*/ 54 w 84"/>
                  <a:gd name="T17" fmla="*/ 2 h 202"/>
                  <a:gd name="T18" fmla="*/ 60 w 84"/>
                  <a:gd name="T19" fmla="*/ 6 h 202"/>
                  <a:gd name="T20" fmla="*/ 66 w 84"/>
                  <a:gd name="T21" fmla="*/ 10 h 202"/>
                  <a:gd name="T22" fmla="*/ 70 w 84"/>
                  <a:gd name="T23" fmla="*/ 14 h 202"/>
                  <a:gd name="T24" fmla="*/ 74 w 84"/>
                  <a:gd name="T25" fmla="*/ 24 h 202"/>
                  <a:gd name="T26" fmla="*/ 74 w 84"/>
                  <a:gd name="T27" fmla="*/ 24 h 202"/>
                  <a:gd name="T28" fmla="*/ 78 w 84"/>
                  <a:gd name="T29" fmla="*/ 46 h 202"/>
                  <a:gd name="T30" fmla="*/ 82 w 84"/>
                  <a:gd name="T31" fmla="*/ 72 h 202"/>
                  <a:gd name="T32" fmla="*/ 84 w 84"/>
                  <a:gd name="T33" fmla="*/ 98 h 202"/>
                  <a:gd name="T34" fmla="*/ 84 w 84"/>
                  <a:gd name="T35" fmla="*/ 118 h 202"/>
                  <a:gd name="T36" fmla="*/ 84 w 84"/>
                  <a:gd name="T37" fmla="*/ 118 h 202"/>
                  <a:gd name="T38" fmla="*/ 84 w 84"/>
                  <a:gd name="T39" fmla="*/ 152 h 202"/>
                  <a:gd name="T40" fmla="*/ 80 w 84"/>
                  <a:gd name="T41" fmla="*/ 166 h 202"/>
                  <a:gd name="T42" fmla="*/ 76 w 84"/>
                  <a:gd name="T43" fmla="*/ 176 h 202"/>
                  <a:gd name="T44" fmla="*/ 76 w 84"/>
                  <a:gd name="T45" fmla="*/ 176 h 202"/>
                  <a:gd name="T46" fmla="*/ 68 w 84"/>
                  <a:gd name="T47" fmla="*/ 186 h 202"/>
                  <a:gd name="T48" fmla="*/ 56 w 84"/>
                  <a:gd name="T49" fmla="*/ 196 h 202"/>
                  <a:gd name="T50" fmla="*/ 48 w 84"/>
                  <a:gd name="T51" fmla="*/ 200 h 202"/>
                  <a:gd name="T52" fmla="*/ 42 w 84"/>
                  <a:gd name="T53" fmla="*/ 202 h 202"/>
                  <a:gd name="T54" fmla="*/ 36 w 84"/>
                  <a:gd name="T55" fmla="*/ 202 h 202"/>
                  <a:gd name="T56" fmla="*/ 30 w 84"/>
                  <a:gd name="T57" fmla="*/ 200 h 202"/>
                  <a:gd name="T58" fmla="*/ 30 w 84"/>
                  <a:gd name="T59" fmla="*/ 200 h 202"/>
                  <a:gd name="T60" fmla="*/ 18 w 84"/>
                  <a:gd name="T61" fmla="*/ 192 h 202"/>
                  <a:gd name="T62" fmla="*/ 10 w 84"/>
                  <a:gd name="T63" fmla="*/ 182 h 202"/>
                  <a:gd name="T64" fmla="*/ 4 w 84"/>
                  <a:gd name="T65" fmla="*/ 170 h 202"/>
                  <a:gd name="T66" fmla="*/ 2 w 84"/>
                  <a:gd name="T67" fmla="*/ 152 h 202"/>
                  <a:gd name="T68" fmla="*/ 2 w 84"/>
                  <a:gd name="T69" fmla="*/ 152 h 202"/>
                  <a:gd name="T70" fmla="*/ 0 w 84"/>
                  <a:gd name="T71" fmla="*/ 122 h 202"/>
                  <a:gd name="T72" fmla="*/ 2 w 84"/>
                  <a:gd name="T73" fmla="*/ 86 h 202"/>
                  <a:gd name="T74" fmla="*/ 6 w 84"/>
                  <a:gd name="T75" fmla="*/ 48 h 202"/>
                  <a:gd name="T76" fmla="*/ 10 w 84"/>
                  <a:gd name="T77" fmla="*/ 30 h 202"/>
                  <a:gd name="T78" fmla="*/ 14 w 84"/>
                  <a:gd name="T79" fmla="*/ 1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 h="202">
                    <a:moveTo>
                      <a:pt x="14" y="18"/>
                    </a:moveTo>
                    <a:lnTo>
                      <a:pt x="14" y="18"/>
                    </a:lnTo>
                    <a:lnTo>
                      <a:pt x="18" y="10"/>
                    </a:lnTo>
                    <a:lnTo>
                      <a:pt x="24" y="4"/>
                    </a:lnTo>
                    <a:lnTo>
                      <a:pt x="28" y="2"/>
                    </a:lnTo>
                    <a:lnTo>
                      <a:pt x="32" y="0"/>
                    </a:lnTo>
                    <a:lnTo>
                      <a:pt x="32" y="0"/>
                    </a:lnTo>
                    <a:lnTo>
                      <a:pt x="42" y="0"/>
                    </a:lnTo>
                    <a:lnTo>
                      <a:pt x="54" y="2"/>
                    </a:lnTo>
                    <a:lnTo>
                      <a:pt x="60" y="6"/>
                    </a:lnTo>
                    <a:lnTo>
                      <a:pt x="66" y="10"/>
                    </a:lnTo>
                    <a:lnTo>
                      <a:pt x="70" y="14"/>
                    </a:lnTo>
                    <a:lnTo>
                      <a:pt x="74" y="24"/>
                    </a:lnTo>
                    <a:lnTo>
                      <a:pt x="74" y="24"/>
                    </a:lnTo>
                    <a:lnTo>
                      <a:pt x="78" y="46"/>
                    </a:lnTo>
                    <a:lnTo>
                      <a:pt x="82" y="72"/>
                    </a:lnTo>
                    <a:lnTo>
                      <a:pt x="84" y="98"/>
                    </a:lnTo>
                    <a:lnTo>
                      <a:pt x="84" y="118"/>
                    </a:lnTo>
                    <a:lnTo>
                      <a:pt x="84" y="118"/>
                    </a:lnTo>
                    <a:lnTo>
                      <a:pt x="84" y="152"/>
                    </a:lnTo>
                    <a:lnTo>
                      <a:pt x="80" y="166"/>
                    </a:lnTo>
                    <a:lnTo>
                      <a:pt x="76" y="176"/>
                    </a:lnTo>
                    <a:lnTo>
                      <a:pt x="76" y="176"/>
                    </a:lnTo>
                    <a:lnTo>
                      <a:pt x="68" y="186"/>
                    </a:lnTo>
                    <a:lnTo>
                      <a:pt x="56" y="196"/>
                    </a:lnTo>
                    <a:lnTo>
                      <a:pt x="48" y="200"/>
                    </a:lnTo>
                    <a:lnTo>
                      <a:pt x="42" y="202"/>
                    </a:lnTo>
                    <a:lnTo>
                      <a:pt x="36" y="202"/>
                    </a:lnTo>
                    <a:lnTo>
                      <a:pt x="30" y="200"/>
                    </a:lnTo>
                    <a:lnTo>
                      <a:pt x="30" y="200"/>
                    </a:lnTo>
                    <a:lnTo>
                      <a:pt x="18" y="192"/>
                    </a:lnTo>
                    <a:lnTo>
                      <a:pt x="10" y="182"/>
                    </a:lnTo>
                    <a:lnTo>
                      <a:pt x="4" y="170"/>
                    </a:lnTo>
                    <a:lnTo>
                      <a:pt x="2" y="152"/>
                    </a:lnTo>
                    <a:lnTo>
                      <a:pt x="2" y="152"/>
                    </a:lnTo>
                    <a:lnTo>
                      <a:pt x="0" y="122"/>
                    </a:lnTo>
                    <a:lnTo>
                      <a:pt x="2" y="86"/>
                    </a:lnTo>
                    <a:lnTo>
                      <a:pt x="6" y="48"/>
                    </a:lnTo>
                    <a:lnTo>
                      <a:pt x="10" y="30"/>
                    </a:lnTo>
                    <a:lnTo>
                      <a:pt x="14" y="18"/>
                    </a:ln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54" name="Freeform 44">
                <a:extLst>
                  <a:ext uri="{FF2B5EF4-FFF2-40B4-BE49-F238E27FC236}">
                    <a16:creationId xmlns:a16="http://schemas.microsoft.com/office/drawing/2014/main" id="{AE964667-D50E-45E8-BAFD-B16EA837E822}"/>
                  </a:ext>
                </a:extLst>
              </p:cNvPr>
              <p:cNvSpPr>
                <a:spLocks/>
              </p:cNvSpPr>
              <p:nvPr/>
            </p:nvSpPr>
            <p:spPr bwMode="auto">
              <a:xfrm>
                <a:off x="4042" y="4057"/>
                <a:ext cx="40" cy="154"/>
              </a:xfrm>
              <a:custGeom>
                <a:avLst/>
                <a:gdLst>
                  <a:gd name="T0" fmla="*/ 0 w 40"/>
                  <a:gd name="T1" fmla="*/ 2 h 154"/>
                  <a:gd name="T2" fmla="*/ 0 w 40"/>
                  <a:gd name="T3" fmla="*/ 124 h 154"/>
                  <a:gd name="T4" fmla="*/ 0 w 40"/>
                  <a:gd name="T5" fmla="*/ 124 h 154"/>
                  <a:gd name="T6" fmla="*/ 2 w 40"/>
                  <a:gd name="T7" fmla="*/ 142 h 154"/>
                  <a:gd name="T8" fmla="*/ 6 w 40"/>
                  <a:gd name="T9" fmla="*/ 150 h 154"/>
                  <a:gd name="T10" fmla="*/ 10 w 40"/>
                  <a:gd name="T11" fmla="*/ 152 h 154"/>
                  <a:gd name="T12" fmla="*/ 16 w 40"/>
                  <a:gd name="T13" fmla="*/ 154 h 154"/>
                  <a:gd name="T14" fmla="*/ 16 w 40"/>
                  <a:gd name="T15" fmla="*/ 154 h 154"/>
                  <a:gd name="T16" fmla="*/ 22 w 40"/>
                  <a:gd name="T17" fmla="*/ 154 h 154"/>
                  <a:gd name="T18" fmla="*/ 28 w 40"/>
                  <a:gd name="T19" fmla="*/ 152 h 154"/>
                  <a:gd name="T20" fmla="*/ 30 w 40"/>
                  <a:gd name="T21" fmla="*/ 150 h 154"/>
                  <a:gd name="T22" fmla="*/ 32 w 40"/>
                  <a:gd name="T23" fmla="*/ 148 h 154"/>
                  <a:gd name="T24" fmla="*/ 38 w 40"/>
                  <a:gd name="T25" fmla="*/ 134 h 154"/>
                  <a:gd name="T26" fmla="*/ 38 w 40"/>
                  <a:gd name="T27" fmla="*/ 134 h 154"/>
                  <a:gd name="T28" fmla="*/ 38 w 40"/>
                  <a:gd name="T29" fmla="*/ 122 h 154"/>
                  <a:gd name="T30" fmla="*/ 40 w 40"/>
                  <a:gd name="T31" fmla="*/ 106 h 154"/>
                  <a:gd name="T32" fmla="*/ 40 w 40"/>
                  <a:gd name="T33" fmla="*/ 64 h 154"/>
                  <a:gd name="T34" fmla="*/ 40 w 40"/>
                  <a:gd name="T35" fmla="*/ 4 h 154"/>
                  <a:gd name="T36" fmla="*/ 40 w 40"/>
                  <a:gd name="T37" fmla="*/ 4 h 154"/>
                  <a:gd name="T38" fmla="*/ 38 w 40"/>
                  <a:gd name="T39" fmla="*/ 0 h 154"/>
                  <a:gd name="T40" fmla="*/ 34 w 40"/>
                  <a:gd name="T41" fmla="*/ 0 h 154"/>
                  <a:gd name="T42" fmla="*/ 20 w 40"/>
                  <a:gd name="T43" fmla="*/ 0 h 154"/>
                  <a:gd name="T44" fmla="*/ 0 w 40"/>
                  <a:gd name="T45" fmla="*/ 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54">
                    <a:moveTo>
                      <a:pt x="0" y="2"/>
                    </a:moveTo>
                    <a:lnTo>
                      <a:pt x="0" y="124"/>
                    </a:lnTo>
                    <a:lnTo>
                      <a:pt x="0" y="124"/>
                    </a:lnTo>
                    <a:lnTo>
                      <a:pt x="2" y="142"/>
                    </a:lnTo>
                    <a:lnTo>
                      <a:pt x="6" y="150"/>
                    </a:lnTo>
                    <a:lnTo>
                      <a:pt x="10" y="152"/>
                    </a:lnTo>
                    <a:lnTo>
                      <a:pt x="16" y="154"/>
                    </a:lnTo>
                    <a:lnTo>
                      <a:pt x="16" y="154"/>
                    </a:lnTo>
                    <a:lnTo>
                      <a:pt x="22" y="154"/>
                    </a:lnTo>
                    <a:lnTo>
                      <a:pt x="28" y="152"/>
                    </a:lnTo>
                    <a:lnTo>
                      <a:pt x="30" y="150"/>
                    </a:lnTo>
                    <a:lnTo>
                      <a:pt x="32" y="148"/>
                    </a:lnTo>
                    <a:lnTo>
                      <a:pt x="38" y="134"/>
                    </a:lnTo>
                    <a:lnTo>
                      <a:pt x="38" y="134"/>
                    </a:lnTo>
                    <a:lnTo>
                      <a:pt x="38" y="122"/>
                    </a:lnTo>
                    <a:lnTo>
                      <a:pt x="40" y="106"/>
                    </a:lnTo>
                    <a:lnTo>
                      <a:pt x="40" y="64"/>
                    </a:lnTo>
                    <a:lnTo>
                      <a:pt x="40" y="4"/>
                    </a:lnTo>
                    <a:lnTo>
                      <a:pt x="40" y="4"/>
                    </a:lnTo>
                    <a:lnTo>
                      <a:pt x="38" y="0"/>
                    </a:lnTo>
                    <a:lnTo>
                      <a:pt x="34" y="0"/>
                    </a:lnTo>
                    <a:lnTo>
                      <a:pt x="20" y="0"/>
                    </a:lnTo>
                    <a:lnTo>
                      <a:pt x="0"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55" name="Freeform 45">
                <a:extLst>
                  <a:ext uri="{FF2B5EF4-FFF2-40B4-BE49-F238E27FC236}">
                    <a16:creationId xmlns:a16="http://schemas.microsoft.com/office/drawing/2014/main" id="{E210A727-53CF-42CA-B9F5-1102BB29B261}"/>
                  </a:ext>
                </a:extLst>
              </p:cNvPr>
              <p:cNvSpPr>
                <a:spLocks/>
              </p:cNvSpPr>
              <p:nvPr/>
            </p:nvSpPr>
            <p:spPr bwMode="auto">
              <a:xfrm>
                <a:off x="4042" y="4057"/>
                <a:ext cx="40" cy="154"/>
              </a:xfrm>
              <a:custGeom>
                <a:avLst/>
                <a:gdLst>
                  <a:gd name="T0" fmla="*/ 0 w 40"/>
                  <a:gd name="T1" fmla="*/ 2 h 154"/>
                  <a:gd name="T2" fmla="*/ 0 w 40"/>
                  <a:gd name="T3" fmla="*/ 124 h 154"/>
                  <a:gd name="T4" fmla="*/ 0 w 40"/>
                  <a:gd name="T5" fmla="*/ 124 h 154"/>
                  <a:gd name="T6" fmla="*/ 2 w 40"/>
                  <a:gd name="T7" fmla="*/ 142 h 154"/>
                  <a:gd name="T8" fmla="*/ 6 w 40"/>
                  <a:gd name="T9" fmla="*/ 150 h 154"/>
                  <a:gd name="T10" fmla="*/ 10 w 40"/>
                  <a:gd name="T11" fmla="*/ 152 h 154"/>
                  <a:gd name="T12" fmla="*/ 16 w 40"/>
                  <a:gd name="T13" fmla="*/ 154 h 154"/>
                  <a:gd name="T14" fmla="*/ 16 w 40"/>
                  <a:gd name="T15" fmla="*/ 154 h 154"/>
                  <a:gd name="T16" fmla="*/ 22 w 40"/>
                  <a:gd name="T17" fmla="*/ 154 h 154"/>
                  <a:gd name="T18" fmla="*/ 28 w 40"/>
                  <a:gd name="T19" fmla="*/ 152 h 154"/>
                  <a:gd name="T20" fmla="*/ 30 w 40"/>
                  <a:gd name="T21" fmla="*/ 150 h 154"/>
                  <a:gd name="T22" fmla="*/ 32 w 40"/>
                  <a:gd name="T23" fmla="*/ 148 h 154"/>
                  <a:gd name="T24" fmla="*/ 38 w 40"/>
                  <a:gd name="T25" fmla="*/ 134 h 154"/>
                  <a:gd name="T26" fmla="*/ 38 w 40"/>
                  <a:gd name="T27" fmla="*/ 134 h 154"/>
                  <a:gd name="T28" fmla="*/ 38 w 40"/>
                  <a:gd name="T29" fmla="*/ 122 h 154"/>
                  <a:gd name="T30" fmla="*/ 40 w 40"/>
                  <a:gd name="T31" fmla="*/ 106 h 154"/>
                  <a:gd name="T32" fmla="*/ 40 w 40"/>
                  <a:gd name="T33" fmla="*/ 64 h 154"/>
                  <a:gd name="T34" fmla="*/ 40 w 40"/>
                  <a:gd name="T35" fmla="*/ 4 h 154"/>
                  <a:gd name="T36" fmla="*/ 40 w 40"/>
                  <a:gd name="T37" fmla="*/ 4 h 154"/>
                  <a:gd name="T38" fmla="*/ 38 w 40"/>
                  <a:gd name="T39" fmla="*/ 0 h 154"/>
                  <a:gd name="T40" fmla="*/ 34 w 40"/>
                  <a:gd name="T41" fmla="*/ 0 h 154"/>
                  <a:gd name="T42" fmla="*/ 20 w 40"/>
                  <a:gd name="T43" fmla="*/ 0 h 154"/>
                  <a:gd name="T44" fmla="*/ 0 w 40"/>
                  <a:gd name="T45" fmla="*/ 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54">
                    <a:moveTo>
                      <a:pt x="0" y="2"/>
                    </a:moveTo>
                    <a:lnTo>
                      <a:pt x="0" y="124"/>
                    </a:lnTo>
                    <a:lnTo>
                      <a:pt x="0" y="124"/>
                    </a:lnTo>
                    <a:lnTo>
                      <a:pt x="2" y="142"/>
                    </a:lnTo>
                    <a:lnTo>
                      <a:pt x="6" y="150"/>
                    </a:lnTo>
                    <a:lnTo>
                      <a:pt x="10" y="152"/>
                    </a:lnTo>
                    <a:lnTo>
                      <a:pt x="16" y="154"/>
                    </a:lnTo>
                    <a:lnTo>
                      <a:pt x="16" y="154"/>
                    </a:lnTo>
                    <a:lnTo>
                      <a:pt x="22" y="154"/>
                    </a:lnTo>
                    <a:lnTo>
                      <a:pt x="28" y="152"/>
                    </a:lnTo>
                    <a:lnTo>
                      <a:pt x="30" y="150"/>
                    </a:lnTo>
                    <a:lnTo>
                      <a:pt x="32" y="148"/>
                    </a:lnTo>
                    <a:lnTo>
                      <a:pt x="38" y="134"/>
                    </a:lnTo>
                    <a:lnTo>
                      <a:pt x="38" y="134"/>
                    </a:lnTo>
                    <a:lnTo>
                      <a:pt x="38" y="122"/>
                    </a:lnTo>
                    <a:lnTo>
                      <a:pt x="40" y="106"/>
                    </a:lnTo>
                    <a:lnTo>
                      <a:pt x="40" y="64"/>
                    </a:lnTo>
                    <a:lnTo>
                      <a:pt x="40" y="4"/>
                    </a:lnTo>
                    <a:lnTo>
                      <a:pt x="40" y="4"/>
                    </a:lnTo>
                    <a:lnTo>
                      <a:pt x="38" y="0"/>
                    </a:lnTo>
                    <a:lnTo>
                      <a:pt x="34" y="0"/>
                    </a:lnTo>
                    <a:lnTo>
                      <a:pt x="2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56" name="Line 46">
                <a:extLst>
                  <a:ext uri="{FF2B5EF4-FFF2-40B4-BE49-F238E27FC236}">
                    <a16:creationId xmlns:a16="http://schemas.microsoft.com/office/drawing/2014/main" id="{001A465B-B328-4CE6-A301-5D30B85B192C}"/>
                  </a:ext>
                </a:extLst>
              </p:cNvPr>
              <p:cNvSpPr>
                <a:spLocks noChangeShapeType="1"/>
              </p:cNvSpPr>
              <p:nvPr/>
            </p:nvSpPr>
            <p:spPr bwMode="auto">
              <a:xfrm>
                <a:off x="3766" y="4025"/>
                <a:ext cx="212" cy="0"/>
              </a:xfrm>
              <a:prstGeom prst="line">
                <a:avLst/>
              </a:prstGeom>
              <a:noFill/>
              <a:ln w="15875">
                <a:solidFill>
                  <a:srgbClr val="808285"/>
                </a:solidFill>
                <a:prstDash val="solid"/>
                <a:round/>
                <a:headEnd/>
                <a:tailEnd/>
              </a:ln>
              <a:extLst>
                <a:ext uri="{909E8E84-426E-40DD-AFC4-6F175D3DCCD1}">
                  <a14:hiddenFill xmlns:a14="http://schemas.microsoft.com/office/drawing/2010/main">
                    <a:noFill/>
                  </a14:hiddenFill>
                </a:ext>
              </a:extLst>
            </p:spPr>
            <p:txBody>
              <a:bodyPr vert="horz" wrap="square" lIns="93425" tIns="46712" rIns="93425" bIns="46712" numCol="1" anchor="t" anchorCtr="0" compatLnSpc="1">
                <a:prstTxWarp prst="textNoShape">
                  <a:avLst/>
                </a:prstTxWarp>
              </a:bodyPr>
              <a:lstStyle/>
              <a:p>
                <a:endParaRPr lang="en-GB" sz="2451"/>
              </a:p>
            </p:txBody>
          </p:sp>
          <p:sp>
            <p:nvSpPr>
              <p:cNvPr id="57" name="Line 47">
                <a:extLst>
                  <a:ext uri="{FF2B5EF4-FFF2-40B4-BE49-F238E27FC236}">
                    <a16:creationId xmlns:a16="http://schemas.microsoft.com/office/drawing/2014/main" id="{BEA4BEA3-765D-4547-BBCF-EF1C8E36C789}"/>
                  </a:ext>
                </a:extLst>
              </p:cNvPr>
              <p:cNvSpPr>
                <a:spLocks noChangeShapeType="1"/>
              </p:cNvSpPr>
              <p:nvPr/>
            </p:nvSpPr>
            <p:spPr bwMode="auto">
              <a:xfrm>
                <a:off x="3766" y="4003"/>
                <a:ext cx="0" cy="44"/>
              </a:xfrm>
              <a:prstGeom prst="line">
                <a:avLst/>
              </a:prstGeom>
              <a:noFill/>
              <a:ln w="15875">
                <a:solidFill>
                  <a:srgbClr val="808285"/>
                </a:solidFill>
                <a:prstDash val="solid"/>
                <a:round/>
                <a:headEnd/>
                <a:tailEnd/>
              </a:ln>
              <a:extLst>
                <a:ext uri="{909E8E84-426E-40DD-AFC4-6F175D3DCCD1}">
                  <a14:hiddenFill xmlns:a14="http://schemas.microsoft.com/office/drawing/2010/main">
                    <a:noFill/>
                  </a14:hiddenFill>
                </a:ext>
              </a:extLst>
            </p:spPr>
            <p:txBody>
              <a:bodyPr vert="horz" wrap="square" lIns="93425" tIns="46712" rIns="93425" bIns="46712" numCol="1" anchor="t" anchorCtr="0" compatLnSpc="1">
                <a:prstTxWarp prst="textNoShape">
                  <a:avLst/>
                </a:prstTxWarp>
              </a:bodyPr>
              <a:lstStyle/>
              <a:p>
                <a:endParaRPr lang="en-GB" sz="2451"/>
              </a:p>
            </p:txBody>
          </p:sp>
          <p:sp>
            <p:nvSpPr>
              <p:cNvPr id="58" name="Line 48">
                <a:extLst>
                  <a:ext uri="{FF2B5EF4-FFF2-40B4-BE49-F238E27FC236}">
                    <a16:creationId xmlns:a16="http://schemas.microsoft.com/office/drawing/2014/main" id="{8110E02D-B760-44B0-BEDE-968208D744BA}"/>
                  </a:ext>
                </a:extLst>
              </p:cNvPr>
              <p:cNvSpPr>
                <a:spLocks noChangeShapeType="1"/>
              </p:cNvSpPr>
              <p:nvPr/>
            </p:nvSpPr>
            <p:spPr bwMode="auto">
              <a:xfrm>
                <a:off x="3978" y="4003"/>
                <a:ext cx="0" cy="44"/>
              </a:xfrm>
              <a:prstGeom prst="line">
                <a:avLst/>
              </a:prstGeom>
              <a:noFill/>
              <a:ln w="15875">
                <a:solidFill>
                  <a:srgbClr val="808285"/>
                </a:solidFill>
                <a:prstDash val="solid"/>
                <a:round/>
                <a:headEnd/>
                <a:tailEnd/>
              </a:ln>
              <a:extLst>
                <a:ext uri="{909E8E84-426E-40DD-AFC4-6F175D3DCCD1}">
                  <a14:hiddenFill xmlns:a14="http://schemas.microsoft.com/office/drawing/2010/main">
                    <a:noFill/>
                  </a14:hiddenFill>
                </a:ext>
              </a:extLst>
            </p:spPr>
            <p:txBody>
              <a:bodyPr vert="horz" wrap="square" lIns="93425" tIns="46712" rIns="93425" bIns="46712" numCol="1" anchor="t" anchorCtr="0" compatLnSpc="1">
                <a:prstTxWarp prst="textNoShape">
                  <a:avLst/>
                </a:prstTxWarp>
              </a:bodyPr>
              <a:lstStyle/>
              <a:p>
                <a:endParaRPr lang="en-GB" sz="2451"/>
              </a:p>
            </p:txBody>
          </p:sp>
        </p:grpSp>
        <p:sp>
          <p:nvSpPr>
            <p:cNvPr id="40" name="Oval 39">
              <a:extLst>
                <a:ext uri="{FF2B5EF4-FFF2-40B4-BE49-F238E27FC236}">
                  <a16:creationId xmlns:a16="http://schemas.microsoft.com/office/drawing/2014/main" id="{5B5D52A8-5A82-4911-9690-C3555FE1DF45}"/>
                </a:ext>
              </a:extLst>
            </p:cNvPr>
            <p:cNvSpPr>
              <a:spLocks noChangeAspect="1"/>
            </p:cNvSpPr>
            <p:nvPr/>
          </p:nvSpPr>
          <p:spPr>
            <a:xfrm>
              <a:off x="5734444" y="2562063"/>
              <a:ext cx="459762" cy="4597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a:solidFill>
                    <a:srgbClr val="595959"/>
                  </a:solidFill>
                  <a:latin typeface="Futura Medium"/>
                  <a:ea typeface="Shell" charset="0"/>
                  <a:cs typeface="Shell" charset="0"/>
                </a:rPr>
                <a:t>4</a:t>
              </a:r>
            </a:p>
          </p:txBody>
        </p:sp>
      </p:grpSp>
      <p:grpSp>
        <p:nvGrpSpPr>
          <p:cNvPr id="59" name="Group 58" descr="If you have travelled recently to a country with a COVID-19 outbreak in the last 14 days and you have a fever, cough, or breathing difficulties, please follow your local government advice.">
            <a:extLst>
              <a:ext uri="{FF2B5EF4-FFF2-40B4-BE49-F238E27FC236}">
                <a16:creationId xmlns:a16="http://schemas.microsoft.com/office/drawing/2014/main" id="{823830F9-D24C-4FE0-9D76-00C3A1CACAD6}"/>
              </a:ext>
            </a:extLst>
          </p:cNvPr>
          <p:cNvGrpSpPr/>
          <p:nvPr/>
        </p:nvGrpSpPr>
        <p:grpSpPr>
          <a:xfrm>
            <a:off x="6281437" y="3019425"/>
            <a:ext cx="5483816" cy="1238557"/>
            <a:chOff x="5734444" y="3486387"/>
            <a:chExt cx="4671922" cy="1169551"/>
          </a:xfrm>
        </p:grpSpPr>
        <p:sp>
          <p:nvSpPr>
            <p:cNvPr id="60" name="Oval 59">
              <a:extLst>
                <a:ext uri="{FF2B5EF4-FFF2-40B4-BE49-F238E27FC236}">
                  <a16:creationId xmlns:a16="http://schemas.microsoft.com/office/drawing/2014/main" id="{6302A27D-19D8-452B-9EFD-3A2DEA093EB4}"/>
                </a:ext>
              </a:extLst>
            </p:cNvPr>
            <p:cNvSpPr>
              <a:spLocks noChangeAspect="1"/>
            </p:cNvSpPr>
            <p:nvPr/>
          </p:nvSpPr>
          <p:spPr>
            <a:xfrm>
              <a:off x="5734444" y="3841281"/>
              <a:ext cx="459762" cy="4597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a:solidFill>
                    <a:srgbClr val="595959"/>
                  </a:solidFill>
                  <a:latin typeface="Futura Medium"/>
                  <a:ea typeface="Shell" charset="0"/>
                  <a:cs typeface="Shell" charset="0"/>
                </a:rPr>
                <a:t>5</a:t>
              </a:r>
            </a:p>
          </p:txBody>
        </p:sp>
        <p:sp>
          <p:nvSpPr>
            <p:cNvPr id="61" name="Rectangle 60" descr="If you have travelled recently to a country with a COVID-19 outbreak in the last 14 days and you have a fever, cough, or breathing difficulties, please follow your local government advice.">
              <a:extLst>
                <a:ext uri="{FF2B5EF4-FFF2-40B4-BE49-F238E27FC236}">
                  <a16:creationId xmlns:a16="http://schemas.microsoft.com/office/drawing/2014/main" id="{3F483763-7138-4328-98C9-ED7A92CADE20}"/>
                </a:ext>
              </a:extLst>
            </p:cNvPr>
            <p:cNvSpPr/>
            <p:nvPr/>
          </p:nvSpPr>
          <p:spPr>
            <a:xfrm>
              <a:off x="6364886" y="3486387"/>
              <a:ext cx="3119772" cy="1169551"/>
            </a:xfrm>
            <a:prstGeom prst="rect">
              <a:avLst/>
            </a:prstGeom>
          </p:spPr>
          <p:txBody>
            <a:bodyPr wrap="square">
              <a:spAutoFit/>
            </a:bodyPr>
            <a:lstStyle/>
            <a:p>
              <a:pPr lvl="0"/>
              <a:r>
                <a:rPr lang="en-US" sz="1400">
                  <a:solidFill>
                    <a:srgbClr val="404040"/>
                  </a:solidFill>
                  <a:latin typeface="Futura Medium"/>
                  <a:ea typeface="Shell" charset="0"/>
                  <a:cs typeface="Shell" charset="0"/>
                </a:rPr>
                <a:t>If you have travelled recently to a country with a COVID-19 outbreak in the last 14 days and you have a fever, cough, or breathing difficulties, please follow your local government advice.</a:t>
              </a:r>
            </a:p>
          </p:txBody>
        </p:sp>
        <p:grpSp>
          <p:nvGrpSpPr>
            <p:cNvPr id="62" name="Group 81">
              <a:extLst>
                <a:ext uri="{FF2B5EF4-FFF2-40B4-BE49-F238E27FC236}">
                  <a16:creationId xmlns:a16="http://schemas.microsoft.com/office/drawing/2014/main" id="{B073F098-3EB4-4B82-913C-9358DC7C20F1}"/>
                </a:ext>
              </a:extLst>
            </p:cNvPr>
            <p:cNvGrpSpPr>
              <a:grpSpLocks noChangeAspect="1"/>
            </p:cNvGrpSpPr>
            <p:nvPr/>
          </p:nvGrpSpPr>
          <p:grpSpPr bwMode="auto">
            <a:xfrm>
              <a:off x="9627836" y="3681897"/>
              <a:ext cx="778530" cy="778530"/>
              <a:chOff x="3624" y="5302"/>
              <a:chExt cx="480" cy="480"/>
            </a:xfrm>
          </p:grpSpPr>
          <p:sp>
            <p:nvSpPr>
              <p:cNvPr id="63" name="AutoShape 80">
                <a:extLst>
                  <a:ext uri="{FF2B5EF4-FFF2-40B4-BE49-F238E27FC236}">
                    <a16:creationId xmlns:a16="http://schemas.microsoft.com/office/drawing/2014/main" id="{24500209-AF08-4CB5-8108-53BB0A400858}"/>
                  </a:ext>
                </a:extLst>
              </p:cNvPr>
              <p:cNvSpPr>
                <a:spLocks noChangeAspect="1" noChangeArrowheads="1" noTextEdit="1"/>
              </p:cNvSpPr>
              <p:nvPr/>
            </p:nvSpPr>
            <p:spPr bwMode="auto">
              <a:xfrm>
                <a:off x="3624" y="5302"/>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64" name="Freeform 82">
                <a:extLst>
                  <a:ext uri="{FF2B5EF4-FFF2-40B4-BE49-F238E27FC236}">
                    <a16:creationId xmlns:a16="http://schemas.microsoft.com/office/drawing/2014/main" id="{C472CED6-F7FF-4691-B629-0D4D89E688C7}"/>
                  </a:ext>
                </a:extLst>
              </p:cNvPr>
              <p:cNvSpPr>
                <a:spLocks/>
              </p:cNvSpPr>
              <p:nvPr/>
            </p:nvSpPr>
            <p:spPr bwMode="auto">
              <a:xfrm>
                <a:off x="3844" y="5528"/>
                <a:ext cx="74" cy="64"/>
              </a:xfrm>
              <a:custGeom>
                <a:avLst/>
                <a:gdLst>
                  <a:gd name="T0" fmla="*/ 62 w 74"/>
                  <a:gd name="T1" fmla="*/ 12 h 64"/>
                  <a:gd name="T2" fmla="*/ 52 w 74"/>
                  <a:gd name="T3" fmla="*/ 6 h 64"/>
                  <a:gd name="T4" fmla="*/ 48 w 74"/>
                  <a:gd name="T5" fmla="*/ 2 h 64"/>
                  <a:gd name="T6" fmla="*/ 36 w 74"/>
                  <a:gd name="T7" fmla="*/ 2 h 64"/>
                  <a:gd name="T8" fmla="*/ 24 w 74"/>
                  <a:gd name="T9" fmla="*/ 10 h 64"/>
                  <a:gd name="T10" fmla="*/ 34 w 74"/>
                  <a:gd name="T11" fmla="*/ 10 h 64"/>
                  <a:gd name="T12" fmla="*/ 40 w 74"/>
                  <a:gd name="T13" fmla="*/ 6 h 64"/>
                  <a:gd name="T14" fmla="*/ 50 w 74"/>
                  <a:gd name="T15" fmla="*/ 16 h 64"/>
                  <a:gd name="T16" fmla="*/ 58 w 74"/>
                  <a:gd name="T17" fmla="*/ 16 h 64"/>
                  <a:gd name="T18" fmla="*/ 64 w 74"/>
                  <a:gd name="T19" fmla="*/ 24 h 64"/>
                  <a:gd name="T20" fmla="*/ 62 w 74"/>
                  <a:gd name="T21" fmla="*/ 36 h 64"/>
                  <a:gd name="T22" fmla="*/ 54 w 74"/>
                  <a:gd name="T23" fmla="*/ 44 h 64"/>
                  <a:gd name="T24" fmla="*/ 44 w 74"/>
                  <a:gd name="T25" fmla="*/ 44 h 64"/>
                  <a:gd name="T26" fmla="*/ 34 w 74"/>
                  <a:gd name="T27" fmla="*/ 50 h 64"/>
                  <a:gd name="T28" fmla="*/ 24 w 74"/>
                  <a:gd name="T29" fmla="*/ 60 h 64"/>
                  <a:gd name="T30" fmla="*/ 10 w 74"/>
                  <a:gd name="T31" fmla="*/ 50 h 64"/>
                  <a:gd name="T32" fmla="*/ 12 w 74"/>
                  <a:gd name="T33" fmla="*/ 32 h 64"/>
                  <a:gd name="T34" fmla="*/ 26 w 74"/>
                  <a:gd name="T35" fmla="*/ 24 h 64"/>
                  <a:gd name="T36" fmla="*/ 30 w 74"/>
                  <a:gd name="T37" fmla="*/ 30 h 64"/>
                  <a:gd name="T38" fmla="*/ 38 w 74"/>
                  <a:gd name="T39" fmla="*/ 28 h 64"/>
                  <a:gd name="T40" fmla="*/ 32 w 74"/>
                  <a:gd name="T41" fmla="*/ 18 h 64"/>
                  <a:gd name="T42" fmla="*/ 22 w 74"/>
                  <a:gd name="T43" fmla="*/ 12 h 64"/>
                  <a:gd name="T44" fmla="*/ 16 w 74"/>
                  <a:gd name="T45" fmla="*/ 10 h 64"/>
                  <a:gd name="T46" fmla="*/ 22 w 74"/>
                  <a:gd name="T47" fmla="*/ 18 h 64"/>
                  <a:gd name="T48" fmla="*/ 26 w 74"/>
                  <a:gd name="T49" fmla="*/ 24 h 64"/>
                  <a:gd name="T50" fmla="*/ 18 w 74"/>
                  <a:gd name="T51" fmla="*/ 24 h 64"/>
                  <a:gd name="T52" fmla="*/ 8 w 74"/>
                  <a:gd name="T53" fmla="*/ 30 h 64"/>
                  <a:gd name="T54" fmla="*/ 0 w 74"/>
                  <a:gd name="T55" fmla="*/ 42 h 64"/>
                  <a:gd name="T56" fmla="*/ 2 w 74"/>
                  <a:gd name="T57" fmla="*/ 52 h 64"/>
                  <a:gd name="T58" fmla="*/ 10 w 74"/>
                  <a:gd name="T59" fmla="*/ 60 h 64"/>
                  <a:gd name="T60" fmla="*/ 20 w 74"/>
                  <a:gd name="T61" fmla="*/ 64 h 64"/>
                  <a:gd name="T62" fmla="*/ 30 w 74"/>
                  <a:gd name="T63" fmla="*/ 62 h 64"/>
                  <a:gd name="T64" fmla="*/ 34 w 74"/>
                  <a:gd name="T65" fmla="*/ 58 h 64"/>
                  <a:gd name="T66" fmla="*/ 40 w 74"/>
                  <a:gd name="T67" fmla="*/ 50 h 64"/>
                  <a:gd name="T68" fmla="*/ 50 w 74"/>
                  <a:gd name="T69" fmla="*/ 48 h 64"/>
                  <a:gd name="T70" fmla="*/ 64 w 74"/>
                  <a:gd name="T71" fmla="*/ 44 h 64"/>
                  <a:gd name="T72" fmla="*/ 74 w 74"/>
                  <a:gd name="T73"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4">
                    <a:moveTo>
                      <a:pt x="66" y="14"/>
                    </a:moveTo>
                    <a:lnTo>
                      <a:pt x="62" y="12"/>
                    </a:lnTo>
                    <a:lnTo>
                      <a:pt x="58" y="14"/>
                    </a:lnTo>
                    <a:lnTo>
                      <a:pt x="52" y="6"/>
                    </a:lnTo>
                    <a:lnTo>
                      <a:pt x="50" y="4"/>
                    </a:lnTo>
                    <a:lnTo>
                      <a:pt x="48" y="2"/>
                    </a:lnTo>
                    <a:lnTo>
                      <a:pt x="42" y="0"/>
                    </a:lnTo>
                    <a:lnTo>
                      <a:pt x="36" y="2"/>
                    </a:lnTo>
                    <a:lnTo>
                      <a:pt x="32" y="6"/>
                    </a:lnTo>
                    <a:lnTo>
                      <a:pt x="24" y="10"/>
                    </a:lnTo>
                    <a:lnTo>
                      <a:pt x="32" y="10"/>
                    </a:lnTo>
                    <a:lnTo>
                      <a:pt x="34" y="10"/>
                    </a:lnTo>
                    <a:lnTo>
                      <a:pt x="38" y="6"/>
                    </a:lnTo>
                    <a:lnTo>
                      <a:pt x="40" y="6"/>
                    </a:lnTo>
                    <a:lnTo>
                      <a:pt x="44" y="6"/>
                    </a:lnTo>
                    <a:lnTo>
                      <a:pt x="50" y="16"/>
                    </a:lnTo>
                    <a:lnTo>
                      <a:pt x="54" y="16"/>
                    </a:lnTo>
                    <a:lnTo>
                      <a:pt x="58" y="16"/>
                    </a:lnTo>
                    <a:lnTo>
                      <a:pt x="64" y="18"/>
                    </a:lnTo>
                    <a:lnTo>
                      <a:pt x="64" y="24"/>
                    </a:lnTo>
                    <a:lnTo>
                      <a:pt x="64" y="30"/>
                    </a:lnTo>
                    <a:lnTo>
                      <a:pt x="62" y="36"/>
                    </a:lnTo>
                    <a:lnTo>
                      <a:pt x="60" y="44"/>
                    </a:lnTo>
                    <a:lnTo>
                      <a:pt x="54" y="44"/>
                    </a:lnTo>
                    <a:lnTo>
                      <a:pt x="52" y="44"/>
                    </a:lnTo>
                    <a:lnTo>
                      <a:pt x="44" y="44"/>
                    </a:lnTo>
                    <a:lnTo>
                      <a:pt x="36" y="46"/>
                    </a:lnTo>
                    <a:lnTo>
                      <a:pt x="34" y="50"/>
                    </a:lnTo>
                    <a:lnTo>
                      <a:pt x="28" y="58"/>
                    </a:lnTo>
                    <a:lnTo>
                      <a:pt x="24" y="60"/>
                    </a:lnTo>
                    <a:lnTo>
                      <a:pt x="18" y="58"/>
                    </a:lnTo>
                    <a:lnTo>
                      <a:pt x="10" y="50"/>
                    </a:lnTo>
                    <a:lnTo>
                      <a:pt x="8" y="42"/>
                    </a:lnTo>
                    <a:lnTo>
                      <a:pt x="12" y="32"/>
                    </a:lnTo>
                    <a:lnTo>
                      <a:pt x="22" y="26"/>
                    </a:lnTo>
                    <a:lnTo>
                      <a:pt x="26" y="24"/>
                    </a:lnTo>
                    <a:lnTo>
                      <a:pt x="28" y="28"/>
                    </a:lnTo>
                    <a:lnTo>
                      <a:pt x="30" y="30"/>
                    </a:lnTo>
                    <a:lnTo>
                      <a:pt x="32" y="30"/>
                    </a:lnTo>
                    <a:lnTo>
                      <a:pt x="38" y="28"/>
                    </a:lnTo>
                    <a:lnTo>
                      <a:pt x="38" y="24"/>
                    </a:lnTo>
                    <a:lnTo>
                      <a:pt x="32" y="18"/>
                    </a:lnTo>
                    <a:lnTo>
                      <a:pt x="28" y="14"/>
                    </a:lnTo>
                    <a:lnTo>
                      <a:pt x="22" y="12"/>
                    </a:lnTo>
                    <a:lnTo>
                      <a:pt x="16" y="8"/>
                    </a:lnTo>
                    <a:lnTo>
                      <a:pt x="16" y="10"/>
                    </a:lnTo>
                    <a:lnTo>
                      <a:pt x="20" y="14"/>
                    </a:lnTo>
                    <a:lnTo>
                      <a:pt x="22" y="18"/>
                    </a:lnTo>
                    <a:lnTo>
                      <a:pt x="26" y="24"/>
                    </a:lnTo>
                    <a:lnTo>
                      <a:pt x="26" y="24"/>
                    </a:lnTo>
                    <a:lnTo>
                      <a:pt x="22" y="22"/>
                    </a:lnTo>
                    <a:lnTo>
                      <a:pt x="18" y="24"/>
                    </a:lnTo>
                    <a:lnTo>
                      <a:pt x="12" y="26"/>
                    </a:lnTo>
                    <a:lnTo>
                      <a:pt x="8" y="30"/>
                    </a:lnTo>
                    <a:lnTo>
                      <a:pt x="2" y="36"/>
                    </a:lnTo>
                    <a:lnTo>
                      <a:pt x="0" y="42"/>
                    </a:lnTo>
                    <a:lnTo>
                      <a:pt x="2" y="46"/>
                    </a:lnTo>
                    <a:lnTo>
                      <a:pt x="2" y="52"/>
                    </a:lnTo>
                    <a:lnTo>
                      <a:pt x="6" y="58"/>
                    </a:lnTo>
                    <a:lnTo>
                      <a:pt x="10" y="60"/>
                    </a:lnTo>
                    <a:lnTo>
                      <a:pt x="16" y="64"/>
                    </a:lnTo>
                    <a:lnTo>
                      <a:pt x="20" y="64"/>
                    </a:lnTo>
                    <a:lnTo>
                      <a:pt x="26" y="64"/>
                    </a:lnTo>
                    <a:lnTo>
                      <a:pt x="30" y="62"/>
                    </a:lnTo>
                    <a:lnTo>
                      <a:pt x="32" y="60"/>
                    </a:lnTo>
                    <a:lnTo>
                      <a:pt x="34" y="58"/>
                    </a:lnTo>
                    <a:lnTo>
                      <a:pt x="36" y="56"/>
                    </a:lnTo>
                    <a:lnTo>
                      <a:pt x="40" y="50"/>
                    </a:lnTo>
                    <a:lnTo>
                      <a:pt x="44" y="48"/>
                    </a:lnTo>
                    <a:lnTo>
                      <a:pt x="50" y="48"/>
                    </a:lnTo>
                    <a:lnTo>
                      <a:pt x="54" y="48"/>
                    </a:lnTo>
                    <a:lnTo>
                      <a:pt x="64" y="44"/>
                    </a:lnTo>
                    <a:lnTo>
                      <a:pt x="72" y="32"/>
                    </a:lnTo>
                    <a:lnTo>
                      <a:pt x="74" y="20"/>
                    </a:lnTo>
                    <a:lnTo>
                      <a:pt x="66" y="14"/>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65" name="Freeform 83">
                <a:extLst>
                  <a:ext uri="{FF2B5EF4-FFF2-40B4-BE49-F238E27FC236}">
                    <a16:creationId xmlns:a16="http://schemas.microsoft.com/office/drawing/2014/main" id="{3B9F36A2-4591-487F-A1D6-FD2D7019A513}"/>
                  </a:ext>
                </a:extLst>
              </p:cNvPr>
              <p:cNvSpPr>
                <a:spLocks noEditPoints="1"/>
              </p:cNvSpPr>
              <p:nvPr/>
            </p:nvSpPr>
            <p:spPr bwMode="auto">
              <a:xfrm>
                <a:off x="3682" y="5428"/>
                <a:ext cx="182" cy="352"/>
              </a:xfrm>
              <a:custGeom>
                <a:avLst/>
                <a:gdLst>
                  <a:gd name="T0" fmla="*/ 82 w 182"/>
                  <a:gd name="T1" fmla="*/ 176 h 352"/>
                  <a:gd name="T2" fmla="*/ 56 w 182"/>
                  <a:gd name="T3" fmla="*/ 126 h 352"/>
                  <a:gd name="T4" fmla="*/ 54 w 182"/>
                  <a:gd name="T5" fmla="*/ 110 h 352"/>
                  <a:gd name="T6" fmla="*/ 64 w 182"/>
                  <a:gd name="T7" fmla="*/ 98 h 352"/>
                  <a:gd name="T8" fmla="*/ 80 w 182"/>
                  <a:gd name="T9" fmla="*/ 96 h 352"/>
                  <a:gd name="T10" fmla="*/ 102 w 182"/>
                  <a:gd name="T11" fmla="*/ 116 h 352"/>
                  <a:gd name="T12" fmla="*/ 98 w 182"/>
                  <a:gd name="T13" fmla="*/ 98 h 352"/>
                  <a:gd name="T14" fmla="*/ 88 w 182"/>
                  <a:gd name="T15" fmla="*/ 86 h 352"/>
                  <a:gd name="T16" fmla="*/ 58 w 182"/>
                  <a:gd name="T17" fmla="*/ 86 h 352"/>
                  <a:gd name="T18" fmla="*/ 30 w 182"/>
                  <a:gd name="T19" fmla="*/ 110 h 352"/>
                  <a:gd name="T20" fmla="*/ 8 w 182"/>
                  <a:gd name="T21" fmla="*/ 162 h 352"/>
                  <a:gd name="T22" fmla="*/ 0 w 182"/>
                  <a:gd name="T23" fmla="*/ 218 h 352"/>
                  <a:gd name="T24" fmla="*/ 6 w 182"/>
                  <a:gd name="T25" fmla="*/ 244 h 352"/>
                  <a:gd name="T26" fmla="*/ 22 w 182"/>
                  <a:gd name="T27" fmla="*/ 256 h 352"/>
                  <a:gd name="T28" fmla="*/ 30 w 182"/>
                  <a:gd name="T29" fmla="*/ 286 h 352"/>
                  <a:gd name="T30" fmla="*/ 36 w 182"/>
                  <a:gd name="T31" fmla="*/ 332 h 352"/>
                  <a:gd name="T32" fmla="*/ 86 w 182"/>
                  <a:gd name="T33" fmla="*/ 352 h 352"/>
                  <a:gd name="T34" fmla="*/ 84 w 182"/>
                  <a:gd name="T35" fmla="*/ 300 h 352"/>
                  <a:gd name="T36" fmla="*/ 74 w 182"/>
                  <a:gd name="T37" fmla="*/ 252 h 352"/>
                  <a:gd name="T38" fmla="*/ 72 w 182"/>
                  <a:gd name="T39" fmla="*/ 216 h 352"/>
                  <a:gd name="T40" fmla="*/ 180 w 182"/>
                  <a:gd name="T41" fmla="*/ 86 h 352"/>
                  <a:gd name="T42" fmla="*/ 170 w 182"/>
                  <a:gd name="T43" fmla="*/ 78 h 352"/>
                  <a:gd name="T44" fmla="*/ 158 w 182"/>
                  <a:gd name="T45" fmla="*/ 78 h 352"/>
                  <a:gd name="T46" fmla="*/ 114 w 182"/>
                  <a:gd name="T47" fmla="*/ 132 h 352"/>
                  <a:gd name="T48" fmla="*/ 80 w 182"/>
                  <a:gd name="T49" fmla="*/ 100 h 352"/>
                  <a:gd name="T50" fmla="*/ 68 w 182"/>
                  <a:gd name="T51" fmla="*/ 102 h 352"/>
                  <a:gd name="T52" fmla="*/ 60 w 182"/>
                  <a:gd name="T53" fmla="*/ 110 h 352"/>
                  <a:gd name="T54" fmla="*/ 60 w 182"/>
                  <a:gd name="T55" fmla="*/ 122 h 352"/>
                  <a:gd name="T56" fmla="*/ 108 w 182"/>
                  <a:gd name="T57" fmla="*/ 170 h 352"/>
                  <a:gd name="T58" fmla="*/ 116 w 182"/>
                  <a:gd name="T59" fmla="*/ 172 h 352"/>
                  <a:gd name="T60" fmla="*/ 126 w 182"/>
                  <a:gd name="T61" fmla="*/ 170 h 352"/>
                  <a:gd name="T62" fmla="*/ 178 w 182"/>
                  <a:gd name="T63" fmla="*/ 104 h 352"/>
                  <a:gd name="T64" fmla="*/ 182 w 182"/>
                  <a:gd name="T65" fmla="*/ 92 h 352"/>
                  <a:gd name="T66" fmla="*/ 122 w 182"/>
                  <a:gd name="T67" fmla="*/ 88 h 352"/>
                  <a:gd name="T68" fmla="*/ 132 w 182"/>
                  <a:gd name="T69" fmla="*/ 88 h 352"/>
                  <a:gd name="T70" fmla="*/ 148 w 182"/>
                  <a:gd name="T71" fmla="*/ 80 h 352"/>
                  <a:gd name="T72" fmla="*/ 160 w 182"/>
                  <a:gd name="T73" fmla="*/ 68 h 352"/>
                  <a:gd name="T74" fmla="*/ 166 w 182"/>
                  <a:gd name="T75" fmla="*/ 54 h 352"/>
                  <a:gd name="T76" fmla="*/ 168 w 182"/>
                  <a:gd name="T77" fmla="*/ 44 h 352"/>
                  <a:gd name="T78" fmla="*/ 164 w 182"/>
                  <a:gd name="T79" fmla="*/ 26 h 352"/>
                  <a:gd name="T80" fmla="*/ 154 w 182"/>
                  <a:gd name="T81" fmla="*/ 12 h 352"/>
                  <a:gd name="T82" fmla="*/ 140 w 182"/>
                  <a:gd name="T83" fmla="*/ 4 h 352"/>
                  <a:gd name="T84" fmla="*/ 122 w 182"/>
                  <a:gd name="T85" fmla="*/ 0 h 352"/>
                  <a:gd name="T86" fmla="*/ 114 w 182"/>
                  <a:gd name="T87" fmla="*/ 0 h 352"/>
                  <a:gd name="T88" fmla="*/ 98 w 182"/>
                  <a:gd name="T89" fmla="*/ 8 h 352"/>
                  <a:gd name="T90" fmla="*/ 86 w 182"/>
                  <a:gd name="T91" fmla="*/ 20 h 352"/>
                  <a:gd name="T92" fmla="*/ 78 w 182"/>
                  <a:gd name="T93" fmla="*/ 36 h 352"/>
                  <a:gd name="T94" fmla="*/ 78 w 182"/>
                  <a:gd name="T95" fmla="*/ 44 h 352"/>
                  <a:gd name="T96" fmla="*/ 82 w 182"/>
                  <a:gd name="T97" fmla="*/ 62 h 352"/>
                  <a:gd name="T98" fmla="*/ 90 w 182"/>
                  <a:gd name="T99" fmla="*/ 76 h 352"/>
                  <a:gd name="T100" fmla="*/ 106 w 182"/>
                  <a:gd name="T101" fmla="*/ 84 h 352"/>
                  <a:gd name="T102" fmla="*/ 122 w 182"/>
                  <a:gd name="T103" fmla="*/ 8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2" h="352">
                    <a:moveTo>
                      <a:pt x="76" y="196"/>
                    </a:moveTo>
                    <a:lnTo>
                      <a:pt x="82" y="176"/>
                    </a:lnTo>
                    <a:lnTo>
                      <a:pt x="90" y="158"/>
                    </a:lnTo>
                    <a:lnTo>
                      <a:pt x="56" y="126"/>
                    </a:lnTo>
                    <a:lnTo>
                      <a:pt x="54" y="120"/>
                    </a:lnTo>
                    <a:lnTo>
                      <a:pt x="54" y="110"/>
                    </a:lnTo>
                    <a:lnTo>
                      <a:pt x="56" y="106"/>
                    </a:lnTo>
                    <a:lnTo>
                      <a:pt x="64" y="98"/>
                    </a:lnTo>
                    <a:lnTo>
                      <a:pt x="68" y="96"/>
                    </a:lnTo>
                    <a:lnTo>
                      <a:pt x="80" y="96"/>
                    </a:lnTo>
                    <a:lnTo>
                      <a:pt x="84" y="98"/>
                    </a:lnTo>
                    <a:lnTo>
                      <a:pt x="102" y="116"/>
                    </a:lnTo>
                    <a:lnTo>
                      <a:pt x="102" y="106"/>
                    </a:lnTo>
                    <a:lnTo>
                      <a:pt x="98" y="98"/>
                    </a:lnTo>
                    <a:lnTo>
                      <a:pt x="94" y="90"/>
                    </a:lnTo>
                    <a:lnTo>
                      <a:pt x="88" y="86"/>
                    </a:lnTo>
                    <a:lnTo>
                      <a:pt x="74" y="84"/>
                    </a:lnTo>
                    <a:lnTo>
                      <a:pt x="58" y="86"/>
                    </a:lnTo>
                    <a:lnTo>
                      <a:pt x="44" y="94"/>
                    </a:lnTo>
                    <a:lnTo>
                      <a:pt x="30" y="110"/>
                    </a:lnTo>
                    <a:lnTo>
                      <a:pt x="16" y="138"/>
                    </a:lnTo>
                    <a:lnTo>
                      <a:pt x="8" y="162"/>
                    </a:lnTo>
                    <a:lnTo>
                      <a:pt x="2" y="188"/>
                    </a:lnTo>
                    <a:lnTo>
                      <a:pt x="0" y="218"/>
                    </a:lnTo>
                    <a:lnTo>
                      <a:pt x="2" y="232"/>
                    </a:lnTo>
                    <a:lnTo>
                      <a:pt x="6" y="244"/>
                    </a:lnTo>
                    <a:lnTo>
                      <a:pt x="14" y="252"/>
                    </a:lnTo>
                    <a:lnTo>
                      <a:pt x="22" y="256"/>
                    </a:lnTo>
                    <a:lnTo>
                      <a:pt x="26" y="268"/>
                    </a:lnTo>
                    <a:lnTo>
                      <a:pt x="30" y="286"/>
                    </a:lnTo>
                    <a:lnTo>
                      <a:pt x="34" y="306"/>
                    </a:lnTo>
                    <a:lnTo>
                      <a:pt x="36" y="332"/>
                    </a:lnTo>
                    <a:lnTo>
                      <a:pt x="34" y="352"/>
                    </a:lnTo>
                    <a:lnTo>
                      <a:pt x="86" y="352"/>
                    </a:lnTo>
                    <a:lnTo>
                      <a:pt x="86" y="332"/>
                    </a:lnTo>
                    <a:lnTo>
                      <a:pt x="84" y="300"/>
                    </a:lnTo>
                    <a:lnTo>
                      <a:pt x="80" y="274"/>
                    </a:lnTo>
                    <a:lnTo>
                      <a:pt x="74" y="252"/>
                    </a:lnTo>
                    <a:lnTo>
                      <a:pt x="68" y="236"/>
                    </a:lnTo>
                    <a:lnTo>
                      <a:pt x="72" y="216"/>
                    </a:lnTo>
                    <a:lnTo>
                      <a:pt x="76" y="196"/>
                    </a:lnTo>
                    <a:close/>
                    <a:moveTo>
                      <a:pt x="180" y="86"/>
                    </a:moveTo>
                    <a:lnTo>
                      <a:pt x="176" y="80"/>
                    </a:lnTo>
                    <a:lnTo>
                      <a:pt x="170" y="78"/>
                    </a:lnTo>
                    <a:lnTo>
                      <a:pt x="164" y="78"/>
                    </a:lnTo>
                    <a:lnTo>
                      <a:pt x="158" y="78"/>
                    </a:lnTo>
                    <a:lnTo>
                      <a:pt x="152" y="84"/>
                    </a:lnTo>
                    <a:lnTo>
                      <a:pt x="114" y="132"/>
                    </a:lnTo>
                    <a:lnTo>
                      <a:pt x="86" y="104"/>
                    </a:lnTo>
                    <a:lnTo>
                      <a:pt x="80" y="100"/>
                    </a:lnTo>
                    <a:lnTo>
                      <a:pt x="74" y="100"/>
                    </a:lnTo>
                    <a:lnTo>
                      <a:pt x="68" y="102"/>
                    </a:lnTo>
                    <a:lnTo>
                      <a:pt x="62" y="104"/>
                    </a:lnTo>
                    <a:lnTo>
                      <a:pt x="60" y="110"/>
                    </a:lnTo>
                    <a:lnTo>
                      <a:pt x="58" y="116"/>
                    </a:lnTo>
                    <a:lnTo>
                      <a:pt x="60" y="122"/>
                    </a:lnTo>
                    <a:lnTo>
                      <a:pt x="62" y="126"/>
                    </a:lnTo>
                    <a:lnTo>
                      <a:pt x="108" y="170"/>
                    </a:lnTo>
                    <a:lnTo>
                      <a:pt x="110" y="172"/>
                    </a:lnTo>
                    <a:lnTo>
                      <a:pt x="116" y="172"/>
                    </a:lnTo>
                    <a:lnTo>
                      <a:pt x="120" y="172"/>
                    </a:lnTo>
                    <a:lnTo>
                      <a:pt x="126" y="170"/>
                    </a:lnTo>
                    <a:lnTo>
                      <a:pt x="154" y="132"/>
                    </a:lnTo>
                    <a:lnTo>
                      <a:pt x="178" y="104"/>
                    </a:lnTo>
                    <a:lnTo>
                      <a:pt x="182" y="98"/>
                    </a:lnTo>
                    <a:lnTo>
                      <a:pt x="182" y="92"/>
                    </a:lnTo>
                    <a:lnTo>
                      <a:pt x="180" y="86"/>
                    </a:lnTo>
                    <a:close/>
                    <a:moveTo>
                      <a:pt x="122" y="88"/>
                    </a:moveTo>
                    <a:lnTo>
                      <a:pt x="122" y="88"/>
                    </a:lnTo>
                    <a:lnTo>
                      <a:pt x="132" y="88"/>
                    </a:lnTo>
                    <a:lnTo>
                      <a:pt x="140" y="84"/>
                    </a:lnTo>
                    <a:lnTo>
                      <a:pt x="148" y="80"/>
                    </a:lnTo>
                    <a:lnTo>
                      <a:pt x="154" y="76"/>
                    </a:lnTo>
                    <a:lnTo>
                      <a:pt x="160" y="68"/>
                    </a:lnTo>
                    <a:lnTo>
                      <a:pt x="164" y="62"/>
                    </a:lnTo>
                    <a:lnTo>
                      <a:pt x="166" y="54"/>
                    </a:lnTo>
                    <a:lnTo>
                      <a:pt x="168" y="44"/>
                    </a:lnTo>
                    <a:lnTo>
                      <a:pt x="168" y="44"/>
                    </a:lnTo>
                    <a:lnTo>
                      <a:pt x="166" y="36"/>
                    </a:lnTo>
                    <a:lnTo>
                      <a:pt x="164" y="26"/>
                    </a:lnTo>
                    <a:lnTo>
                      <a:pt x="160" y="20"/>
                    </a:lnTo>
                    <a:lnTo>
                      <a:pt x="154" y="12"/>
                    </a:lnTo>
                    <a:lnTo>
                      <a:pt x="148" y="8"/>
                    </a:lnTo>
                    <a:lnTo>
                      <a:pt x="140" y="4"/>
                    </a:lnTo>
                    <a:lnTo>
                      <a:pt x="132" y="0"/>
                    </a:lnTo>
                    <a:lnTo>
                      <a:pt x="122" y="0"/>
                    </a:lnTo>
                    <a:lnTo>
                      <a:pt x="122" y="0"/>
                    </a:lnTo>
                    <a:lnTo>
                      <a:pt x="114" y="0"/>
                    </a:lnTo>
                    <a:lnTo>
                      <a:pt x="106" y="4"/>
                    </a:lnTo>
                    <a:lnTo>
                      <a:pt x="98" y="8"/>
                    </a:lnTo>
                    <a:lnTo>
                      <a:pt x="90" y="12"/>
                    </a:lnTo>
                    <a:lnTo>
                      <a:pt x="86" y="20"/>
                    </a:lnTo>
                    <a:lnTo>
                      <a:pt x="82" y="26"/>
                    </a:lnTo>
                    <a:lnTo>
                      <a:pt x="78" y="36"/>
                    </a:lnTo>
                    <a:lnTo>
                      <a:pt x="78" y="44"/>
                    </a:lnTo>
                    <a:lnTo>
                      <a:pt x="78" y="44"/>
                    </a:lnTo>
                    <a:lnTo>
                      <a:pt x="78" y="54"/>
                    </a:lnTo>
                    <a:lnTo>
                      <a:pt x="82" y="62"/>
                    </a:lnTo>
                    <a:lnTo>
                      <a:pt x="86" y="68"/>
                    </a:lnTo>
                    <a:lnTo>
                      <a:pt x="90" y="76"/>
                    </a:lnTo>
                    <a:lnTo>
                      <a:pt x="98" y="80"/>
                    </a:lnTo>
                    <a:lnTo>
                      <a:pt x="106" y="84"/>
                    </a:lnTo>
                    <a:lnTo>
                      <a:pt x="114" y="88"/>
                    </a:lnTo>
                    <a:lnTo>
                      <a:pt x="122" y="8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66" name="Freeform 84">
                <a:extLst>
                  <a:ext uri="{FF2B5EF4-FFF2-40B4-BE49-F238E27FC236}">
                    <a16:creationId xmlns:a16="http://schemas.microsoft.com/office/drawing/2014/main" id="{ABFED53E-4B30-485E-9BB3-AD11D5BCDB9D}"/>
                  </a:ext>
                </a:extLst>
              </p:cNvPr>
              <p:cNvSpPr>
                <a:spLocks/>
              </p:cNvSpPr>
              <p:nvPr/>
            </p:nvSpPr>
            <p:spPr bwMode="auto">
              <a:xfrm>
                <a:off x="3682" y="5512"/>
                <a:ext cx="102" cy="268"/>
              </a:xfrm>
              <a:custGeom>
                <a:avLst/>
                <a:gdLst>
                  <a:gd name="T0" fmla="*/ 76 w 102"/>
                  <a:gd name="T1" fmla="*/ 112 h 268"/>
                  <a:gd name="T2" fmla="*/ 82 w 102"/>
                  <a:gd name="T3" fmla="*/ 92 h 268"/>
                  <a:gd name="T4" fmla="*/ 90 w 102"/>
                  <a:gd name="T5" fmla="*/ 74 h 268"/>
                  <a:gd name="T6" fmla="*/ 56 w 102"/>
                  <a:gd name="T7" fmla="*/ 42 h 268"/>
                  <a:gd name="T8" fmla="*/ 54 w 102"/>
                  <a:gd name="T9" fmla="*/ 36 h 268"/>
                  <a:gd name="T10" fmla="*/ 54 w 102"/>
                  <a:gd name="T11" fmla="*/ 26 h 268"/>
                  <a:gd name="T12" fmla="*/ 56 w 102"/>
                  <a:gd name="T13" fmla="*/ 22 h 268"/>
                  <a:gd name="T14" fmla="*/ 64 w 102"/>
                  <a:gd name="T15" fmla="*/ 14 h 268"/>
                  <a:gd name="T16" fmla="*/ 68 w 102"/>
                  <a:gd name="T17" fmla="*/ 12 h 268"/>
                  <a:gd name="T18" fmla="*/ 80 w 102"/>
                  <a:gd name="T19" fmla="*/ 12 h 268"/>
                  <a:gd name="T20" fmla="*/ 84 w 102"/>
                  <a:gd name="T21" fmla="*/ 14 h 268"/>
                  <a:gd name="T22" fmla="*/ 102 w 102"/>
                  <a:gd name="T23" fmla="*/ 32 h 268"/>
                  <a:gd name="T24" fmla="*/ 102 w 102"/>
                  <a:gd name="T25" fmla="*/ 22 h 268"/>
                  <a:gd name="T26" fmla="*/ 98 w 102"/>
                  <a:gd name="T27" fmla="*/ 14 h 268"/>
                  <a:gd name="T28" fmla="*/ 94 w 102"/>
                  <a:gd name="T29" fmla="*/ 6 h 268"/>
                  <a:gd name="T30" fmla="*/ 88 w 102"/>
                  <a:gd name="T31" fmla="*/ 2 h 268"/>
                  <a:gd name="T32" fmla="*/ 74 w 102"/>
                  <a:gd name="T33" fmla="*/ 0 h 268"/>
                  <a:gd name="T34" fmla="*/ 58 w 102"/>
                  <a:gd name="T35" fmla="*/ 2 h 268"/>
                  <a:gd name="T36" fmla="*/ 44 w 102"/>
                  <a:gd name="T37" fmla="*/ 10 h 268"/>
                  <a:gd name="T38" fmla="*/ 30 w 102"/>
                  <a:gd name="T39" fmla="*/ 26 h 268"/>
                  <a:gd name="T40" fmla="*/ 16 w 102"/>
                  <a:gd name="T41" fmla="*/ 54 h 268"/>
                  <a:gd name="T42" fmla="*/ 8 w 102"/>
                  <a:gd name="T43" fmla="*/ 78 h 268"/>
                  <a:gd name="T44" fmla="*/ 2 w 102"/>
                  <a:gd name="T45" fmla="*/ 104 h 268"/>
                  <a:gd name="T46" fmla="*/ 0 w 102"/>
                  <a:gd name="T47" fmla="*/ 134 h 268"/>
                  <a:gd name="T48" fmla="*/ 2 w 102"/>
                  <a:gd name="T49" fmla="*/ 148 h 268"/>
                  <a:gd name="T50" fmla="*/ 6 w 102"/>
                  <a:gd name="T51" fmla="*/ 160 h 268"/>
                  <a:gd name="T52" fmla="*/ 14 w 102"/>
                  <a:gd name="T53" fmla="*/ 168 h 268"/>
                  <a:gd name="T54" fmla="*/ 22 w 102"/>
                  <a:gd name="T55" fmla="*/ 172 h 268"/>
                  <a:gd name="T56" fmla="*/ 26 w 102"/>
                  <a:gd name="T57" fmla="*/ 184 h 268"/>
                  <a:gd name="T58" fmla="*/ 30 w 102"/>
                  <a:gd name="T59" fmla="*/ 202 h 268"/>
                  <a:gd name="T60" fmla="*/ 34 w 102"/>
                  <a:gd name="T61" fmla="*/ 222 h 268"/>
                  <a:gd name="T62" fmla="*/ 36 w 102"/>
                  <a:gd name="T63" fmla="*/ 248 h 268"/>
                  <a:gd name="T64" fmla="*/ 34 w 102"/>
                  <a:gd name="T65" fmla="*/ 268 h 268"/>
                  <a:gd name="T66" fmla="*/ 86 w 102"/>
                  <a:gd name="T67" fmla="*/ 268 h 268"/>
                  <a:gd name="T68" fmla="*/ 86 w 102"/>
                  <a:gd name="T69" fmla="*/ 248 h 268"/>
                  <a:gd name="T70" fmla="*/ 84 w 102"/>
                  <a:gd name="T71" fmla="*/ 216 h 268"/>
                  <a:gd name="T72" fmla="*/ 80 w 102"/>
                  <a:gd name="T73" fmla="*/ 190 h 268"/>
                  <a:gd name="T74" fmla="*/ 74 w 102"/>
                  <a:gd name="T75" fmla="*/ 168 h 268"/>
                  <a:gd name="T76" fmla="*/ 68 w 102"/>
                  <a:gd name="T77" fmla="*/ 152 h 268"/>
                  <a:gd name="T78" fmla="*/ 72 w 102"/>
                  <a:gd name="T79" fmla="*/ 132 h 268"/>
                  <a:gd name="T80" fmla="*/ 76 w 102"/>
                  <a:gd name="T81" fmla="*/ 1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268">
                    <a:moveTo>
                      <a:pt x="76" y="112"/>
                    </a:moveTo>
                    <a:lnTo>
                      <a:pt x="82" y="92"/>
                    </a:lnTo>
                    <a:lnTo>
                      <a:pt x="90" y="74"/>
                    </a:lnTo>
                    <a:lnTo>
                      <a:pt x="56" y="42"/>
                    </a:lnTo>
                    <a:lnTo>
                      <a:pt x="54" y="36"/>
                    </a:lnTo>
                    <a:lnTo>
                      <a:pt x="54" y="26"/>
                    </a:lnTo>
                    <a:lnTo>
                      <a:pt x="56" y="22"/>
                    </a:lnTo>
                    <a:lnTo>
                      <a:pt x="64" y="14"/>
                    </a:lnTo>
                    <a:lnTo>
                      <a:pt x="68" y="12"/>
                    </a:lnTo>
                    <a:lnTo>
                      <a:pt x="80" y="12"/>
                    </a:lnTo>
                    <a:lnTo>
                      <a:pt x="84" y="14"/>
                    </a:lnTo>
                    <a:lnTo>
                      <a:pt x="102" y="32"/>
                    </a:lnTo>
                    <a:lnTo>
                      <a:pt x="102" y="22"/>
                    </a:lnTo>
                    <a:lnTo>
                      <a:pt x="98" y="14"/>
                    </a:lnTo>
                    <a:lnTo>
                      <a:pt x="94" y="6"/>
                    </a:lnTo>
                    <a:lnTo>
                      <a:pt x="88" y="2"/>
                    </a:lnTo>
                    <a:lnTo>
                      <a:pt x="74" y="0"/>
                    </a:lnTo>
                    <a:lnTo>
                      <a:pt x="58" y="2"/>
                    </a:lnTo>
                    <a:lnTo>
                      <a:pt x="44" y="10"/>
                    </a:lnTo>
                    <a:lnTo>
                      <a:pt x="30" y="26"/>
                    </a:lnTo>
                    <a:lnTo>
                      <a:pt x="16" y="54"/>
                    </a:lnTo>
                    <a:lnTo>
                      <a:pt x="8" y="78"/>
                    </a:lnTo>
                    <a:lnTo>
                      <a:pt x="2" y="104"/>
                    </a:lnTo>
                    <a:lnTo>
                      <a:pt x="0" y="134"/>
                    </a:lnTo>
                    <a:lnTo>
                      <a:pt x="2" y="148"/>
                    </a:lnTo>
                    <a:lnTo>
                      <a:pt x="6" y="160"/>
                    </a:lnTo>
                    <a:lnTo>
                      <a:pt x="14" y="168"/>
                    </a:lnTo>
                    <a:lnTo>
                      <a:pt x="22" y="172"/>
                    </a:lnTo>
                    <a:lnTo>
                      <a:pt x="26" y="184"/>
                    </a:lnTo>
                    <a:lnTo>
                      <a:pt x="30" y="202"/>
                    </a:lnTo>
                    <a:lnTo>
                      <a:pt x="34" y="222"/>
                    </a:lnTo>
                    <a:lnTo>
                      <a:pt x="36" y="248"/>
                    </a:lnTo>
                    <a:lnTo>
                      <a:pt x="34" y="268"/>
                    </a:lnTo>
                    <a:lnTo>
                      <a:pt x="86" y="268"/>
                    </a:lnTo>
                    <a:lnTo>
                      <a:pt x="86" y="248"/>
                    </a:lnTo>
                    <a:lnTo>
                      <a:pt x="84" y="216"/>
                    </a:lnTo>
                    <a:lnTo>
                      <a:pt x="80" y="190"/>
                    </a:lnTo>
                    <a:lnTo>
                      <a:pt x="74" y="168"/>
                    </a:lnTo>
                    <a:lnTo>
                      <a:pt x="68" y="152"/>
                    </a:lnTo>
                    <a:lnTo>
                      <a:pt x="72" y="132"/>
                    </a:lnTo>
                    <a:lnTo>
                      <a:pt x="76" y="112"/>
                    </a:ln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67" name="Freeform 85">
                <a:extLst>
                  <a:ext uri="{FF2B5EF4-FFF2-40B4-BE49-F238E27FC236}">
                    <a16:creationId xmlns:a16="http://schemas.microsoft.com/office/drawing/2014/main" id="{DE585DB2-53B5-4CFD-8C97-5C7775394B42}"/>
                  </a:ext>
                </a:extLst>
              </p:cNvPr>
              <p:cNvSpPr>
                <a:spLocks/>
              </p:cNvSpPr>
              <p:nvPr/>
            </p:nvSpPr>
            <p:spPr bwMode="auto">
              <a:xfrm>
                <a:off x="3740" y="5506"/>
                <a:ext cx="124" cy="94"/>
              </a:xfrm>
              <a:custGeom>
                <a:avLst/>
                <a:gdLst>
                  <a:gd name="T0" fmla="*/ 122 w 124"/>
                  <a:gd name="T1" fmla="*/ 8 h 94"/>
                  <a:gd name="T2" fmla="*/ 118 w 124"/>
                  <a:gd name="T3" fmla="*/ 2 h 94"/>
                  <a:gd name="T4" fmla="*/ 112 w 124"/>
                  <a:gd name="T5" fmla="*/ 0 h 94"/>
                  <a:gd name="T6" fmla="*/ 106 w 124"/>
                  <a:gd name="T7" fmla="*/ 0 h 94"/>
                  <a:gd name="T8" fmla="*/ 100 w 124"/>
                  <a:gd name="T9" fmla="*/ 0 h 94"/>
                  <a:gd name="T10" fmla="*/ 94 w 124"/>
                  <a:gd name="T11" fmla="*/ 6 h 94"/>
                  <a:gd name="T12" fmla="*/ 56 w 124"/>
                  <a:gd name="T13" fmla="*/ 54 h 94"/>
                  <a:gd name="T14" fmla="*/ 28 w 124"/>
                  <a:gd name="T15" fmla="*/ 26 h 94"/>
                  <a:gd name="T16" fmla="*/ 22 w 124"/>
                  <a:gd name="T17" fmla="*/ 22 h 94"/>
                  <a:gd name="T18" fmla="*/ 16 w 124"/>
                  <a:gd name="T19" fmla="*/ 22 h 94"/>
                  <a:gd name="T20" fmla="*/ 10 w 124"/>
                  <a:gd name="T21" fmla="*/ 24 h 94"/>
                  <a:gd name="T22" fmla="*/ 4 w 124"/>
                  <a:gd name="T23" fmla="*/ 26 h 94"/>
                  <a:gd name="T24" fmla="*/ 2 w 124"/>
                  <a:gd name="T25" fmla="*/ 32 h 94"/>
                  <a:gd name="T26" fmla="*/ 0 w 124"/>
                  <a:gd name="T27" fmla="*/ 38 h 94"/>
                  <a:gd name="T28" fmla="*/ 2 w 124"/>
                  <a:gd name="T29" fmla="*/ 44 h 94"/>
                  <a:gd name="T30" fmla="*/ 4 w 124"/>
                  <a:gd name="T31" fmla="*/ 48 h 94"/>
                  <a:gd name="T32" fmla="*/ 50 w 124"/>
                  <a:gd name="T33" fmla="*/ 92 h 94"/>
                  <a:gd name="T34" fmla="*/ 52 w 124"/>
                  <a:gd name="T35" fmla="*/ 94 h 94"/>
                  <a:gd name="T36" fmla="*/ 58 w 124"/>
                  <a:gd name="T37" fmla="*/ 94 h 94"/>
                  <a:gd name="T38" fmla="*/ 62 w 124"/>
                  <a:gd name="T39" fmla="*/ 94 h 94"/>
                  <a:gd name="T40" fmla="*/ 68 w 124"/>
                  <a:gd name="T41" fmla="*/ 92 h 94"/>
                  <a:gd name="T42" fmla="*/ 96 w 124"/>
                  <a:gd name="T43" fmla="*/ 54 h 94"/>
                  <a:gd name="T44" fmla="*/ 120 w 124"/>
                  <a:gd name="T45" fmla="*/ 26 h 94"/>
                  <a:gd name="T46" fmla="*/ 124 w 124"/>
                  <a:gd name="T47" fmla="*/ 20 h 94"/>
                  <a:gd name="T48" fmla="*/ 124 w 124"/>
                  <a:gd name="T49" fmla="*/ 14 h 94"/>
                  <a:gd name="T50" fmla="*/ 122 w 124"/>
                  <a:gd name="T51"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94">
                    <a:moveTo>
                      <a:pt x="122" y="8"/>
                    </a:moveTo>
                    <a:lnTo>
                      <a:pt x="118" y="2"/>
                    </a:lnTo>
                    <a:lnTo>
                      <a:pt x="112" y="0"/>
                    </a:lnTo>
                    <a:lnTo>
                      <a:pt x="106" y="0"/>
                    </a:lnTo>
                    <a:lnTo>
                      <a:pt x="100" y="0"/>
                    </a:lnTo>
                    <a:lnTo>
                      <a:pt x="94" y="6"/>
                    </a:lnTo>
                    <a:lnTo>
                      <a:pt x="56" y="54"/>
                    </a:lnTo>
                    <a:lnTo>
                      <a:pt x="28" y="26"/>
                    </a:lnTo>
                    <a:lnTo>
                      <a:pt x="22" y="22"/>
                    </a:lnTo>
                    <a:lnTo>
                      <a:pt x="16" y="22"/>
                    </a:lnTo>
                    <a:lnTo>
                      <a:pt x="10" y="24"/>
                    </a:lnTo>
                    <a:lnTo>
                      <a:pt x="4" y="26"/>
                    </a:lnTo>
                    <a:lnTo>
                      <a:pt x="2" y="32"/>
                    </a:lnTo>
                    <a:lnTo>
                      <a:pt x="0" y="38"/>
                    </a:lnTo>
                    <a:lnTo>
                      <a:pt x="2" y="44"/>
                    </a:lnTo>
                    <a:lnTo>
                      <a:pt x="4" y="48"/>
                    </a:lnTo>
                    <a:lnTo>
                      <a:pt x="50" y="92"/>
                    </a:lnTo>
                    <a:lnTo>
                      <a:pt x="52" y="94"/>
                    </a:lnTo>
                    <a:lnTo>
                      <a:pt x="58" y="94"/>
                    </a:lnTo>
                    <a:lnTo>
                      <a:pt x="62" y="94"/>
                    </a:lnTo>
                    <a:lnTo>
                      <a:pt x="68" y="92"/>
                    </a:lnTo>
                    <a:lnTo>
                      <a:pt x="96" y="54"/>
                    </a:lnTo>
                    <a:lnTo>
                      <a:pt x="120" y="26"/>
                    </a:lnTo>
                    <a:lnTo>
                      <a:pt x="124" y="20"/>
                    </a:lnTo>
                    <a:lnTo>
                      <a:pt x="124" y="14"/>
                    </a:lnTo>
                    <a:lnTo>
                      <a:pt x="122" y="8"/>
                    </a:ln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68" name="Freeform 86">
                <a:extLst>
                  <a:ext uri="{FF2B5EF4-FFF2-40B4-BE49-F238E27FC236}">
                    <a16:creationId xmlns:a16="http://schemas.microsoft.com/office/drawing/2014/main" id="{932362EE-1EA5-4F5B-B0D1-C542B14BB182}"/>
                  </a:ext>
                </a:extLst>
              </p:cNvPr>
              <p:cNvSpPr>
                <a:spLocks/>
              </p:cNvSpPr>
              <p:nvPr/>
            </p:nvSpPr>
            <p:spPr bwMode="auto">
              <a:xfrm>
                <a:off x="3760" y="5428"/>
                <a:ext cx="90" cy="88"/>
              </a:xfrm>
              <a:custGeom>
                <a:avLst/>
                <a:gdLst>
                  <a:gd name="T0" fmla="*/ 44 w 90"/>
                  <a:gd name="T1" fmla="*/ 88 h 88"/>
                  <a:gd name="T2" fmla="*/ 44 w 90"/>
                  <a:gd name="T3" fmla="*/ 88 h 88"/>
                  <a:gd name="T4" fmla="*/ 54 w 90"/>
                  <a:gd name="T5" fmla="*/ 88 h 88"/>
                  <a:gd name="T6" fmla="*/ 62 w 90"/>
                  <a:gd name="T7" fmla="*/ 84 h 88"/>
                  <a:gd name="T8" fmla="*/ 70 w 90"/>
                  <a:gd name="T9" fmla="*/ 80 h 88"/>
                  <a:gd name="T10" fmla="*/ 76 w 90"/>
                  <a:gd name="T11" fmla="*/ 76 h 88"/>
                  <a:gd name="T12" fmla="*/ 82 w 90"/>
                  <a:gd name="T13" fmla="*/ 68 h 88"/>
                  <a:gd name="T14" fmla="*/ 86 w 90"/>
                  <a:gd name="T15" fmla="*/ 62 h 88"/>
                  <a:gd name="T16" fmla="*/ 88 w 90"/>
                  <a:gd name="T17" fmla="*/ 54 h 88"/>
                  <a:gd name="T18" fmla="*/ 90 w 90"/>
                  <a:gd name="T19" fmla="*/ 44 h 88"/>
                  <a:gd name="T20" fmla="*/ 90 w 90"/>
                  <a:gd name="T21" fmla="*/ 44 h 88"/>
                  <a:gd name="T22" fmla="*/ 88 w 90"/>
                  <a:gd name="T23" fmla="*/ 36 h 88"/>
                  <a:gd name="T24" fmla="*/ 86 w 90"/>
                  <a:gd name="T25" fmla="*/ 26 h 88"/>
                  <a:gd name="T26" fmla="*/ 82 w 90"/>
                  <a:gd name="T27" fmla="*/ 20 h 88"/>
                  <a:gd name="T28" fmla="*/ 76 w 90"/>
                  <a:gd name="T29" fmla="*/ 12 h 88"/>
                  <a:gd name="T30" fmla="*/ 70 w 90"/>
                  <a:gd name="T31" fmla="*/ 8 h 88"/>
                  <a:gd name="T32" fmla="*/ 62 w 90"/>
                  <a:gd name="T33" fmla="*/ 4 h 88"/>
                  <a:gd name="T34" fmla="*/ 54 w 90"/>
                  <a:gd name="T35" fmla="*/ 0 h 88"/>
                  <a:gd name="T36" fmla="*/ 44 w 90"/>
                  <a:gd name="T37" fmla="*/ 0 h 88"/>
                  <a:gd name="T38" fmla="*/ 44 w 90"/>
                  <a:gd name="T39" fmla="*/ 0 h 88"/>
                  <a:gd name="T40" fmla="*/ 36 w 90"/>
                  <a:gd name="T41" fmla="*/ 0 h 88"/>
                  <a:gd name="T42" fmla="*/ 28 w 90"/>
                  <a:gd name="T43" fmla="*/ 4 h 88"/>
                  <a:gd name="T44" fmla="*/ 20 w 90"/>
                  <a:gd name="T45" fmla="*/ 8 h 88"/>
                  <a:gd name="T46" fmla="*/ 12 w 90"/>
                  <a:gd name="T47" fmla="*/ 12 h 88"/>
                  <a:gd name="T48" fmla="*/ 8 w 90"/>
                  <a:gd name="T49" fmla="*/ 20 h 88"/>
                  <a:gd name="T50" fmla="*/ 4 w 90"/>
                  <a:gd name="T51" fmla="*/ 26 h 88"/>
                  <a:gd name="T52" fmla="*/ 0 w 90"/>
                  <a:gd name="T53" fmla="*/ 36 h 88"/>
                  <a:gd name="T54" fmla="*/ 0 w 90"/>
                  <a:gd name="T55" fmla="*/ 44 h 88"/>
                  <a:gd name="T56" fmla="*/ 0 w 90"/>
                  <a:gd name="T57" fmla="*/ 44 h 88"/>
                  <a:gd name="T58" fmla="*/ 0 w 90"/>
                  <a:gd name="T59" fmla="*/ 54 h 88"/>
                  <a:gd name="T60" fmla="*/ 4 w 90"/>
                  <a:gd name="T61" fmla="*/ 62 h 88"/>
                  <a:gd name="T62" fmla="*/ 8 w 90"/>
                  <a:gd name="T63" fmla="*/ 68 h 88"/>
                  <a:gd name="T64" fmla="*/ 12 w 90"/>
                  <a:gd name="T65" fmla="*/ 76 h 88"/>
                  <a:gd name="T66" fmla="*/ 20 w 90"/>
                  <a:gd name="T67" fmla="*/ 80 h 88"/>
                  <a:gd name="T68" fmla="*/ 28 w 90"/>
                  <a:gd name="T69" fmla="*/ 84 h 88"/>
                  <a:gd name="T70" fmla="*/ 36 w 90"/>
                  <a:gd name="T71" fmla="*/ 88 h 88"/>
                  <a:gd name="T72" fmla="*/ 44 w 90"/>
                  <a:gd name="T7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88">
                    <a:moveTo>
                      <a:pt x="44" y="88"/>
                    </a:moveTo>
                    <a:lnTo>
                      <a:pt x="44" y="88"/>
                    </a:lnTo>
                    <a:lnTo>
                      <a:pt x="54" y="88"/>
                    </a:lnTo>
                    <a:lnTo>
                      <a:pt x="62" y="84"/>
                    </a:lnTo>
                    <a:lnTo>
                      <a:pt x="70" y="80"/>
                    </a:lnTo>
                    <a:lnTo>
                      <a:pt x="76" y="76"/>
                    </a:lnTo>
                    <a:lnTo>
                      <a:pt x="82" y="68"/>
                    </a:lnTo>
                    <a:lnTo>
                      <a:pt x="86" y="62"/>
                    </a:lnTo>
                    <a:lnTo>
                      <a:pt x="88" y="54"/>
                    </a:lnTo>
                    <a:lnTo>
                      <a:pt x="90" y="44"/>
                    </a:lnTo>
                    <a:lnTo>
                      <a:pt x="90" y="44"/>
                    </a:lnTo>
                    <a:lnTo>
                      <a:pt x="88" y="36"/>
                    </a:lnTo>
                    <a:lnTo>
                      <a:pt x="86" y="26"/>
                    </a:lnTo>
                    <a:lnTo>
                      <a:pt x="82" y="20"/>
                    </a:lnTo>
                    <a:lnTo>
                      <a:pt x="76" y="12"/>
                    </a:lnTo>
                    <a:lnTo>
                      <a:pt x="70" y="8"/>
                    </a:lnTo>
                    <a:lnTo>
                      <a:pt x="62" y="4"/>
                    </a:lnTo>
                    <a:lnTo>
                      <a:pt x="54" y="0"/>
                    </a:lnTo>
                    <a:lnTo>
                      <a:pt x="44" y="0"/>
                    </a:lnTo>
                    <a:lnTo>
                      <a:pt x="44" y="0"/>
                    </a:lnTo>
                    <a:lnTo>
                      <a:pt x="36" y="0"/>
                    </a:lnTo>
                    <a:lnTo>
                      <a:pt x="28" y="4"/>
                    </a:lnTo>
                    <a:lnTo>
                      <a:pt x="20" y="8"/>
                    </a:lnTo>
                    <a:lnTo>
                      <a:pt x="12" y="12"/>
                    </a:lnTo>
                    <a:lnTo>
                      <a:pt x="8" y="20"/>
                    </a:lnTo>
                    <a:lnTo>
                      <a:pt x="4" y="26"/>
                    </a:lnTo>
                    <a:lnTo>
                      <a:pt x="0" y="36"/>
                    </a:lnTo>
                    <a:lnTo>
                      <a:pt x="0" y="44"/>
                    </a:lnTo>
                    <a:lnTo>
                      <a:pt x="0" y="44"/>
                    </a:lnTo>
                    <a:lnTo>
                      <a:pt x="0" y="54"/>
                    </a:lnTo>
                    <a:lnTo>
                      <a:pt x="4" y="62"/>
                    </a:lnTo>
                    <a:lnTo>
                      <a:pt x="8" y="68"/>
                    </a:lnTo>
                    <a:lnTo>
                      <a:pt x="12" y="76"/>
                    </a:lnTo>
                    <a:lnTo>
                      <a:pt x="20" y="80"/>
                    </a:lnTo>
                    <a:lnTo>
                      <a:pt x="28" y="84"/>
                    </a:lnTo>
                    <a:lnTo>
                      <a:pt x="36" y="88"/>
                    </a:lnTo>
                    <a:lnTo>
                      <a:pt x="44" y="88"/>
                    </a:ln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69" name="Freeform 87">
                <a:extLst>
                  <a:ext uri="{FF2B5EF4-FFF2-40B4-BE49-F238E27FC236}">
                    <a16:creationId xmlns:a16="http://schemas.microsoft.com/office/drawing/2014/main" id="{5538F79D-1F23-4987-A258-7EA8A3933C72}"/>
                  </a:ext>
                </a:extLst>
              </p:cNvPr>
              <p:cNvSpPr>
                <a:spLocks/>
              </p:cNvSpPr>
              <p:nvPr/>
            </p:nvSpPr>
            <p:spPr bwMode="auto">
              <a:xfrm>
                <a:off x="3630" y="5310"/>
                <a:ext cx="320" cy="468"/>
              </a:xfrm>
              <a:custGeom>
                <a:avLst/>
                <a:gdLst>
                  <a:gd name="T0" fmla="*/ 0 w 320"/>
                  <a:gd name="T1" fmla="*/ 168 h 468"/>
                  <a:gd name="T2" fmla="*/ 0 w 320"/>
                  <a:gd name="T3" fmla="*/ 468 h 468"/>
                  <a:gd name="T4" fmla="*/ 320 w 320"/>
                  <a:gd name="T5" fmla="*/ 468 h 468"/>
                  <a:gd name="T6" fmla="*/ 320 w 320"/>
                  <a:gd name="T7" fmla="*/ 168 h 468"/>
                  <a:gd name="T8" fmla="*/ 168 w 320"/>
                  <a:gd name="T9" fmla="*/ 0 h 468"/>
                  <a:gd name="T10" fmla="*/ 0 w 320"/>
                  <a:gd name="T11" fmla="*/ 168 h 468"/>
                </a:gdLst>
                <a:ahLst/>
                <a:cxnLst>
                  <a:cxn ang="0">
                    <a:pos x="T0" y="T1"/>
                  </a:cxn>
                  <a:cxn ang="0">
                    <a:pos x="T2" y="T3"/>
                  </a:cxn>
                  <a:cxn ang="0">
                    <a:pos x="T4" y="T5"/>
                  </a:cxn>
                  <a:cxn ang="0">
                    <a:pos x="T6" y="T7"/>
                  </a:cxn>
                  <a:cxn ang="0">
                    <a:pos x="T8" y="T9"/>
                  </a:cxn>
                  <a:cxn ang="0">
                    <a:pos x="T10" y="T11"/>
                  </a:cxn>
                </a:cxnLst>
                <a:rect l="0" t="0" r="r" b="b"/>
                <a:pathLst>
                  <a:path w="320" h="468">
                    <a:moveTo>
                      <a:pt x="0" y="168"/>
                    </a:moveTo>
                    <a:lnTo>
                      <a:pt x="0" y="468"/>
                    </a:lnTo>
                    <a:lnTo>
                      <a:pt x="320" y="468"/>
                    </a:lnTo>
                    <a:lnTo>
                      <a:pt x="320" y="168"/>
                    </a:lnTo>
                    <a:lnTo>
                      <a:pt x="168" y="0"/>
                    </a:lnTo>
                    <a:lnTo>
                      <a:pt x="0" y="168"/>
                    </a:lnTo>
                    <a:close/>
                  </a:path>
                </a:pathLst>
              </a:custGeom>
              <a:noFill/>
              <a:ln w="15875">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425" tIns="46712" rIns="93425" bIns="46712" numCol="1" anchor="t" anchorCtr="0" compatLnSpc="1">
                <a:prstTxWarp prst="textNoShape">
                  <a:avLst/>
                </a:prstTxWarp>
              </a:bodyPr>
              <a:lstStyle/>
              <a:p>
                <a:endParaRPr lang="en-GB" sz="2451"/>
              </a:p>
            </p:txBody>
          </p:sp>
          <p:sp>
            <p:nvSpPr>
              <p:cNvPr id="70" name="Freeform 88">
                <a:extLst>
                  <a:ext uri="{FF2B5EF4-FFF2-40B4-BE49-F238E27FC236}">
                    <a16:creationId xmlns:a16="http://schemas.microsoft.com/office/drawing/2014/main" id="{8C246D55-E04A-405A-9315-737FE89EF680}"/>
                  </a:ext>
                </a:extLst>
              </p:cNvPr>
              <p:cNvSpPr>
                <a:spLocks/>
              </p:cNvSpPr>
              <p:nvPr/>
            </p:nvSpPr>
            <p:spPr bwMode="auto">
              <a:xfrm>
                <a:off x="3934" y="5316"/>
                <a:ext cx="170" cy="70"/>
              </a:xfrm>
              <a:custGeom>
                <a:avLst/>
                <a:gdLst>
                  <a:gd name="T0" fmla="*/ 118 w 170"/>
                  <a:gd name="T1" fmla="*/ 32 h 70"/>
                  <a:gd name="T2" fmla="*/ 88 w 170"/>
                  <a:gd name="T3" fmla="*/ 68 h 70"/>
                  <a:gd name="T4" fmla="*/ 78 w 170"/>
                  <a:gd name="T5" fmla="*/ 70 h 70"/>
                  <a:gd name="T6" fmla="*/ 74 w 170"/>
                  <a:gd name="T7" fmla="*/ 64 h 70"/>
                  <a:gd name="T8" fmla="*/ 78 w 170"/>
                  <a:gd name="T9" fmla="*/ 62 h 70"/>
                  <a:gd name="T10" fmla="*/ 82 w 170"/>
                  <a:gd name="T11" fmla="*/ 64 h 70"/>
                  <a:gd name="T12" fmla="*/ 88 w 170"/>
                  <a:gd name="T13" fmla="*/ 46 h 70"/>
                  <a:gd name="T14" fmla="*/ 90 w 170"/>
                  <a:gd name="T15" fmla="*/ 42 h 70"/>
                  <a:gd name="T16" fmla="*/ 90 w 170"/>
                  <a:gd name="T17" fmla="*/ 42 h 70"/>
                  <a:gd name="T18" fmla="*/ 38 w 170"/>
                  <a:gd name="T19" fmla="*/ 54 h 70"/>
                  <a:gd name="T20" fmla="*/ 18 w 170"/>
                  <a:gd name="T21" fmla="*/ 58 h 70"/>
                  <a:gd name="T22" fmla="*/ 0 w 170"/>
                  <a:gd name="T23" fmla="*/ 34 h 70"/>
                  <a:gd name="T24" fmla="*/ 6 w 170"/>
                  <a:gd name="T25" fmla="*/ 30 h 70"/>
                  <a:gd name="T26" fmla="*/ 32 w 170"/>
                  <a:gd name="T27" fmla="*/ 44 h 70"/>
                  <a:gd name="T28" fmla="*/ 32 w 170"/>
                  <a:gd name="T29" fmla="*/ 44 h 70"/>
                  <a:gd name="T30" fmla="*/ 66 w 170"/>
                  <a:gd name="T31" fmla="*/ 30 h 70"/>
                  <a:gd name="T32" fmla="*/ 66 w 170"/>
                  <a:gd name="T33" fmla="*/ 30 h 70"/>
                  <a:gd name="T34" fmla="*/ 78 w 170"/>
                  <a:gd name="T35" fmla="*/ 24 h 70"/>
                  <a:gd name="T36" fmla="*/ 78 w 170"/>
                  <a:gd name="T37" fmla="*/ 24 h 70"/>
                  <a:gd name="T38" fmla="*/ 90 w 170"/>
                  <a:gd name="T39" fmla="*/ 20 h 70"/>
                  <a:gd name="T40" fmla="*/ 90 w 170"/>
                  <a:gd name="T41" fmla="*/ 20 h 70"/>
                  <a:gd name="T42" fmla="*/ 144 w 170"/>
                  <a:gd name="T43" fmla="*/ 0 h 70"/>
                  <a:gd name="T44" fmla="*/ 144 w 170"/>
                  <a:gd name="T45" fmla="*/ 0 h 70"/>
                  <a:gd name="T46" fmla="*/ 154 w 170"/>
                  <a:gd name="T47" fmla="*/ 0 h 70"/>
                  <a:gd name="T48" fmla="*/ 162 w 170"/>
                  <a:gd name="T49" fmla="*/ 0 h 70"/>
                  <a:gd name="T50" fmla="*/ 162 w 170"/>
                  <a:gd name="T51" fmla="*/ 0 h 70"/>
                  <a:gd name="T52" fmla="*/ 164 w 170"/>
                  <a:gd name="T53" fmla="*/ 0 h 70"/>
                  <a:gd name="T54" fmla="*/ 170 w 170"/>
                  <a:gd name="T55" fmla="*/ 2 h 70"/>
                  <a:gd name="T56" fmla="*/ 170 w 170"/>
                  <a:gd name="T57" fmla="*/ 2 h 70"/>
                  <a:gd name="T58" fmla="*/ 170 w 170"/>
                  <a:gd name="T59" fmla="*/ 4 h 70"/>
                  <a:gd name="T60" fmla="*/ 170 w 170"/>
                  <a:gd name="T61" fmla="*/ 6 h 70"/>
                  <a:gd name="T62" fmla="*/ 168 w 170"/>
                  <a:gd name="T63" fmla="*/ 8 h 70"/>
                  <a:gd name="T64" fmla="*/ 166 w 170"/>
                  <a:gd name="T65" fmla="*/ 12 h 70"/>
                  <a:gd name="T66" fmla="*/ 150 w 170"/>
                  <a:gd name="T67" fmla="*/ 20 h 70"/>
                  <a:gd name="T68" fmla="*/ 118 w 170"/>
                  <a:gd name="T69"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0" h="70">
                    <a:moveTo>
                      <a:pt x="118" y="32"/>
                    </a:moveTo>
                    <a:lnTo>
                      <a:pt x="88" y="68"/>
                    </a:lnTo>
                    <a:lnTo>
                      <a:pt x="78" y="70"/>
                    </a:lnTo>
                    <a:lnTo>
                      <a:pt x="74" y="64"/>
                    </a:lnTo>
                    <a:lnTo>
                      <a:pt x="78" y="62"/>
                    </a:lnTo>
                    <a:lnTo>
                      <a:pt x="82" y="64"/>
                    </a:lnTo>
                    <a:lnTo>
                      <a:pt x="88" y="46"/>
                    </a:lnTo>
                    <a:lnTo>
                      <a:pt x="90" y="42"/>
                    </a:lnTo>
                    <a:lnTo>
                      <a:pt x="90" y="42"/>
                    </a:lnTo>
                    <a:lnTo>
                      <a:pt x="38" y="54"/>
                    </a:lnTo>
                    <a:lnTo>
                      <a:pt x="18" y="58"/>
                    </a:lnTo>
                    <a:lnTo>
                      <a:pt x="0" y="34"/>
                    </a:lnTo>
                    <a:lnTo>
                      <a:pt x="6" y="30"/>
                    </a:lnTo>
                    <a:lnTo>
                      <a:pt x="32" y="44"/>
                    </a:lnTo>
                    <a:lnTo>
                      <a:pt x="32" y="44"/>
                    </a:lnTo>
                    <a:lnTo>
                      <a:pt x="66" y="30"/>
                    </a:lnTo>
                    <a:lnTo>
                      <a:pt x="66" y="30"/>
                    </a:lnTo>
                    <a:lnTo>
                      <a:pt x="78" y="24"/>
                    </a:lnTo>
                    <a:lnTo>
                      <a:pt x="78" y="24"/>
                    </a:lnTo>
                    <a:lnTo>
                      <a:pt x="90" y="20"/>
                    </a:lnTo>
                    <a:lnTo>
                      <a:pt x="90" y="20"/>
                    </a:lnTo>
                    <a:lnTo>
                      <a:pt x="144" y="0"/>
                    </a:lnTo>
                    <a:lnTo>
                      <a:pt x="144" y="0"/>
                    </a:lnTo>
                    <a:lnTo>
                      <a:pt x="154" y="0"/>
                    </a:lnTo>
                    <a:lnTo>
                      <a:pt x="162" y="0"/>
                    </a:lnTo>
                    <a:lnTo>
                      <a:pt x="162" y="0"/>
                    </a:lnTo>
                    <a:lnTo>
                      <a:pt x="164" y="0"/>
                    </a:lnTo>
                    <a:lnTo>
                      <a:pt x="170" y="2"/>
                    </a:lnTo>
                    <a:lnTo>
                      <a:pt x="170" y="2"/>
                    </a:lnTo>
                    <a:lnTo>
                      <a:pt x="170" y="4"/>
                    </a:lnTo>
                    <a:lnTo>
                      <a:pt x="170" y="6"/>
                    </a:lnTo>
                    <a:lnTo>
                      <a:pt x="168" y="8"/>
                    </a:lnTo>
                    <a:lnTo>
                      <a:pt x="166" y="12"/>
                    </a:lnTo>
                    <a:lnTo>
                      <a:pt x="150" y="20"/>
                    </a:lnTo>
                    <a:lnTo>
                      <a:pt x="118" y="3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71" name="Freeform 89">
                <a:extLst>
                  <a:ext uri="{FF2B5EF4-FFF2-40B4-BE49-F238E27FC236}">
                    <a16:creationId xmlns:a16="http://schemas.microsoft.com/office/drawing/2014/main" id="{A041C972-C6D2-4792-ADF2-122B6F3EADAE}"/>
                  </a:ext>
                </a:extLst>
              </p:cNvPr>
              <p:cNvSpPr>
                <a:spLocks/>
              </p:cNvSpPr>
              <p:nvPr/>
            </p:nvSpPr>
            <p:spPr bwMode="auto">
              <a:xfrm>
                <a:off x="3934" y="5316"/>
                <a:ext cx="170" cy="70"/>
              </a:xfrm>
              <a:custGeom>
                <a:avLst/>
                <a:gdLst>
                  <a:gd name="T0" fmla="*/ 118 w 170"/>
                  <a:gd name="T1" fmla="*/ 32 h 70"/>
                  <a:gd name="T2" fmla="*/ 88 w 170"/>
                  <a:gd name="T3" fmla="*/ 68 h 70"/>
                  <a:gd name="T4" fmla="*/ 78 w 170"/>
                  <a:gd name="T5" fmla="*/ 70 h 70"/>
                  <a:gd name="T6" fmla="*/ 74 w 170"/>
                  <a:gd name="T7" fmla="*/ 64 h 70"/>
                  <a:gd name="T8" fmla="*/ 78 w 170"/>
                  <a:gd name="T9" fmla="*/ 62 h 70"/>
                  <a:gd name="T10" fmla="*/ 82 w 170"/>
                  <a:gd name="T11" fmla="*/ 64 h 70"/>
                  <a:gd name="T12" fmla="*/ 88 w 170"/>
                  <a:gd name="T13" fmla="*/ 46 h 70"/>
                  <a:gd name="T14" fmla="*/ 90 w 170"/>
                  <a:gd name="T15" fmla="*/ 42 h 70"/>
                  <a:gd name="T16" fmla="*/ 90 w 170"/>
                  <a:gd name="T17" fmla="*/ 42 h 70"/>
                  <a:gd name="T18" fmla="*/ 38 w 170"/>
                  <a:gd name="T19" fmla="*/ 54 h 70"/>
                  <a:gd name="T20" fmla="*/ 18 w 170"/>
                  <a:gd name="T21" fmla="*/ 58 h 70"/>
                  <a:gd name="T22" fmla="*/ 0 w 170"/>
                  <a:gd name="T23" fmla="*/ 34 h 70"/>
                  <a:gd name="T24" fmla="*/ 6 w 170"/>
                  <a:gd name="T25" fmla="*/ 30 h 70"/>
                  <a:gd name="T26" fmla="*/ 32 w 170"/>
                  <a:gd name="T27" fmla="*/ 44 h 70"/>
                  <a:gd name="T28" fmla="*/ 32 w 170"/>
                  <a:gd name="T29" fmla="*/ 44 h 70"/>
                  <a:gd name="T30" fmla="*/ 66 w 170"/>
                  <a:gd name="T31" fmla="*/ 30 h 70"/>
                  <a:gd name="T32" fmla="*/ 66 w 170"/>
                  <a:gd name="T33" fmla="*/ 30 h 70"/>
                  <a:gd name="T34" fmla="*/ 78 w 170"/>
                  <a:gd name="T35" fmla="*/ 24 h 70"/>
                  <a:gd name="T36" fmla="*/ 78 w 170"/>
                  <a:gd name="T37" fmla="*/ 24 h 70"/>
                  <a:gd name="T38" fmla="*/ 90 w 170"/>
                  <a:gd name="T39" fmla="*/ 20 h 70"/>
                  <a:gd name="T40" fmla="*/ 90 w 170"/>
                  <a:gd name="T41" fmla="*/ 20 h 70"/>
                  <a:gd name="T42" fmla="*/ 144 w 170"/>
                  <a:gd name="T43" fmla="*/ 0 h 70"/>
                  <a:gd name="T44" fmla="*/ 144 w 170"/>
                  <a:gd name="T45" fmla="*/ 0 h 70"/>
                  <a:gd name="T46" fmla="*/ 154 w 170"/>
                  <a:gd name="T47" fmla="*/ 0 h 70"/>
                  <a:gd name="T48" fmla="*/ 162 w 170"/>
                  <a:gd name="T49" fmla="*/ 0 h 70"/>
                  <a:gd name="T50" fmla="*/ 162 w 170"/>
                  <a:gd name="T51" fmla="*/ 0 h 70"/>
                  <a:gd name="T52" fmla="*/ 164 w 170"/>
                  <a:gd name="T53" fmla="*/ 0 h 70"/>
                  <a:gd name="T54" fmla="*/ 170 w 170"/>
                  <a:gd name="T55" fmla="*/ 2 h 70"/>
                  <a:gd name="T56" fmla="*/ 170 w 170"/>
                  <a:gd name="T57" fmla="*/ 2 h 70"/>
                  <a:gd name="T58" fmla="*/ 170 w 170"/>
                  <a:gd name="T59" fmla="*/ 4 h 70"/>
                  <a:gd name="T60" fmla="*/ 170 w 170"/>
                  <a:gd name="T61" fmla="*/ 6 h 70"/>
                  <a:gd name="T62" fmla="*/ 168 w 170"/>
                  <a:gd name="T63" fmla="*/ 8 h 70"/>
                  <a:gd name="T64" fmla="*/ 166 w 170"/>
                  <a:gd name="T65" fmla="*/ 12 h 70"/>
                  <a:gd name="T66" fmla="*/ 150 w 170"/>
                  <a:gd name="T67" fmla="*/ 20 h 70"/>
                  <a:gd name="T68" fmla="*/ 118 w 170"/>
                  <a:gd name="T69"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0" h="70">
                    <a:moveTo>
                      <a:pt x="118" y="32"/>
                    </a:moveTo>
                    <a:lnTo>
                      <a:pt x="88" y="68"/>
                    </a:lnTo>
                    <a:lnTo>
                      <a:pt x="78" y="70"/>
                    </a:lnTo>
                    <a:lnTo>
                      <a:pt x="74" y="64"/>
                    </a:lnTo>
                    <a:lnTo>
                      <a:pt x="78" y="62"/>
                    </a:lnTo>
                    <a:lnTo>
                      <a:pt x="82" y="64"/>
                    </a:lnTo>
                    <a:lnTo>
                      <a:pt x="88" y="46"/>
                    </a:lnTo>
                    <a:lnTo>
                      <a:pt x="90" y="42"/>
                    </a:lnTo>
                    <a:lnTo>
                      <a:pt x="90" y="42"/>
                    </a:lnTo>
                    <a:lnTo>
                      <a:pt x="38" y="54"/>
                    </a:lnTo>
                    <a:lnTo>
                      <a:pt x="18" y="58"/>
                    </a:lnTo>
                    <a:lnTo>
                      <a:pt x="0" y="34"/>
                    </a:lnTo>
                    <a:lnTo>
                      <a:pt x="6" y="30"/>
                    </a:lnTo>
                    <a:lnTo>
                      <a:pt x="32" y="44"/>
                    </a:lnTo>
                    <a:lnTo>
                      <a:pt x="32" y="44"/>
                    </a:lnTo>
                    <a:lnTo>
                      <a:pt x="66" y="30"/>
                    </a:lnTo>
                    <a:lnTo>
                      <a:pt x="66" y="30"/>
                    </a:lnTo>
                    <a:lnTo>
                      <a:pt x="78" y="24"/>
                    </a:lnTo>
                    <a:lnTo>
                      <a:pt x="78" y="24"/>
                    </a:lnTo>
                    <a:lnTo>
                      <a:pt x="90" y="20"/>
                    </a:lnTo>
                    <a:lnTo>
                      <a:pt x="90" y="20"/>
                    </a:lnTo>
                    <a:lnTo>
                      <a:pt x="144" y="0"/>
                    </a:lnTo>
                    <a:lnTo>
                      <a:pt x="144" y="0"/>
                    </a:lnTo>
                    <a:lnTo>
                      <a:pt x="154" y="0"/>
                    </a:lnTo>
                    <a:lnTo>
                      <a:pt x="162" y="0"/>
                    </a:lnTo>
                    <a:lnTo>
                      <a:pt x="162" y="0"/>
                    </a:lnTo>
                    <a:lnTo>
                      <a:pt x="164" y="0"/>
                    </a:lnTo>
                    <a:lnTo>
                      <a:pt x="170" y="2"/>
                    </a:lnTo>
                    <a:lnTo>
                      <a:pt x="170" y="2"/>
                    </a:lnTo>
                    <a:lnTo>
                      <a:pt x="170" y="4"/>
                    </a:lnTo>
                    <a:lnTo>
                      <a:pt x="170" y="6"/>
                    </a:lnTo>
                    <a:lnTo>
                      <a:pt x="168" y="8"/>
                    </a:lnTo>
                    <a:lnTo>
                      <a:pt x="166" y="12"/>
                    </a:lnTo>
                    <a:lnTo>
                      <a:pt x="150" y="20"/>
                    </a:lnTo>
                    <a:lnTo>
                      <a:pt x="118" y="32"/>
                    </a:ln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72" name="Freeform 90">
                <a:extLst>
                  <a:ext uri="{FF2B5EF4-FFF2-40B4-BE49-F238E27FC236}">
                    <a16:creationId xmlns:a16="http://schemas.microsoft.com/office/drawing/2014/main" id="{AC356A15-A730-4779-B949-8B31837130B9}"/>
                  </a:ext>
                </a:extLst>
              </p:cNvPr>
              <p:cNvSpPr>
                <a:spLocks/>
              </p:cNvSpPr>
              <p:nvPr/>
            </p:nvSpPr>
            <p:spPr bwMode="auto">
              <a:xfrm>
                <a:off x="3970" y="5324"/>
                <a:ext cx="52" cy="18"/>
              </a:xfrm>
              <a:custGeom>
                <a:avLst/>
                <a:gdLst>
                  <a:gd name="T0" fmla="*/ 52 w 52"/>
                  <a:gd name="T1" fmla="*/ 10 h 18"/>
                  <a:gd name="T2" fmla="*/ 52 w 52"/>
                  <a:gd name="T3" fmla="*/ 10 h 18"/>
                  <a:gd name="T4" fmla="*/ 42 w 52"/>
                  <a:gd name="T5" fmla="*/ 14 h 18"/>
                  <a:gd name="T6" fmla="*/ 42 w 52"/>
                  <a:gd name="T7" fmla="*/ 14 h 18"/>
                  <a:gd name="T8" fmla="*/ 30 w 52"/>
                  <a:gd name="T9" fmla="*/ 18 h 18"/>
                  <a:gd name="T10" fmla="*/ 4 w 52"/>
                  <a:gd name="T11" fmla="*/ 8 h 18"/>
                  <a:gd name="T12" fmla="*/ 0 w 52"/>
                  <a:gd name="T13" fmla="*/ 0 h 18"/>
                  <a:gd name="T14" fmla="*/ 2 w 52"/>
                  <a:gd name="T15" fmla="*/ 0 h 18"/>
                  <a:gd name="T16" fmla="*/ 10 w 52"/>
                  <a:gd name="T17" fmla="*/ 4 h 18"/>
                  <a:gd name="T18" fmla="*/ 52 w 52"/>
                  <a:gd name="T1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8">
                    <a:moveTo>
                      <a:pt x="52" y="10"/>
                    </a:moveTo>
                    <a:lnTo>
                      <a:pt x="52" y="10"/>
                    </a:lnTo>
                    <a:lnTo>
                      <a:pt x="42" y="14"/>
                    </a:lnTo>
                    <a:lnTo>
                      <a:pt x="42" y="14"/>
                    </a:lnTo>
                    <a:lnTo>
                      <a:pt x="30" y="18"/>
                    </a:lnTo>
                    <a:lnTo>
                      <a:pt x="4" y="8"/>
                    </a:lnTo>
                    <a:lnTo>
                      <a:pt x="0" y="0"/>
                    </a:lnTo>
                    <a:lnTo>
                      <a:pt x="2" y="0"/>
                    </a:lnTo>
                    <a:lnTo>
                      <a:pt x="10" y="4"/>
                    </a:lnTo>
                    <a:lnTo>
                      <a:pt x="52" y="1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grpSp>
      </p:grpSp>
      <p:grpSp>
        <p:nvGrpSpPr>
          <p:cNvPr id="73" name="Group 72" descr="If you are feeling unwell then please do not come into work.">
            <a:extLst>
              <a:ext uri="{FF2B5EF4-FFF2-40B4-BE49-F238E27FC236}">
                <a16:creationId xmlns:a16="http://schemas.microsoft.com/office/drawing/2014/main" id="{891198D5-C312-4EE4-96D7-7E1B55D9482F}"/>
              </a:ext>
            </a:extLst>
          </p:cNvPr>
          <p:cNvGrpSpPr/>
          <p:nvPr/>
        </p:nvGrpSpPr>
        <p:grpSpPr>
          <a:xfrm>
            <a:off x="6290961" y="4294977"/>
            <a:ext cx="5491465" cy="687702"/>
            <a:chOff x="5734444" y="4873327"/>
            <a:chExt cx="4681747" cy="687702"/>
          </a:xfrm>
        </p:grpSpPr>
        <p:sp>
          <p:nvSpPr>
            <p:cNvPr id="74" name="Oval 73">
              <a:extLst>
                <a:ext uri="{FF2B5EF4-FFF2-40B4-BE49-F238E27FC236}">
                  <a16:creationId xmlns:a16="http://schemas.microsoft.com/office/drawing/2014/main" id="{67DBB2A2-56ED-4361-8789-44724ADE1960}"/>
                </a:ext>
              </a:extLst>
            </p:cNvPr>
            <p:cNvSpPr>
              <a:spLocks noChangeAspect="1"/>
            </p:cNvSpPr>
            <p:nvPr/>
          </p:nvSpPr>
          <p:spPr>
            <a:xfrm>
              <a:off x="5734444" y="4987297"/>
              <a:ext cx="459762" cy="4597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a:solidFill>
                    <a:srgbClr val="595959"/>
                  </a:solidFill>
                  <a:latin typeface="Futura Medium"/>
                  <a:ea typeface="Shell" charset="0"/>
                  <a:cs typeface="Shell" charset="0"/>
                </a:rPr>
                <a:t>6</a:t>
              </a:r>
            </a:p>
          </p:txBody>
        </p:sp>
        <p:sp>
          <p:nvSpPr>
            <p:cNvPr id="75" name="Rectangle 74" descr="If you are feeling unwell then please do not come into work.&#10;">
              <a:extLst>
                <a:ext uri="{FF2B5EF4-FFF2-40B4-BE49-F238E27FC236}">
                  <a16:creationId xmlns:a16="http://schemas.microsoft.com/office/drawing/2014/main" id="{E7820095-99DC-4735-9FF0-26AD59367936}"/>
                </a:ext>
              </a:extLst>
            </p:cNvPr>
            <p:cNvSpPr/>
            <p:nvPr/>
          </p:nvSpPr>
          <p:spPr>
            <a:xfrm>
              <a:off x="6364886" y="4898583"/>
              <a:ext cx="3143538" cy="523220"/>
            </a:xfrm>
            <a:prstGeom prst="rect">
              <a:avLst/>
            </a:prstGeom>
          </p:spPr>
          <p:txBody>
            <a:bodyPr wrap="square">
              <a:spAutoFit/>
            </a:bodyPr>
            <a:lstStyle/>
            <a:p>
              <a:pPr lvl="0"/>
              <a:r>
                <a:rPr lang="en-US" sz="1400">
                  <a:solidFill>
                    <a:srgbClr val="404040"/>
                  </a:solidFill>
                  <a:latin typeface="Futura Medium"/>
                  <a:ea typeface="Shell" charset="0"/>
                  <a:cs typeface="Shell" charset="0"/>
                </a:rPr>
                <a:t>If you are feeling unwell then please do not come into work.</a:t>
              </a:r>
            </a:p>
          </p:txBody>
        </p:sp>
        <p:grpSp>
          <p:nvGrpSpPr>
            <p:cNvPr id="76" name="Group 51">
              <a:extLst>
                <a:ext uri="{FF2B5EF4-FFF2-40B4-BE49-F238E27FC236}">
                  <a16:creationId xmlns:a16="http://schemas.microsoft.com/office/drawing/2014/main" id="{678FE773-239A-4E2F-B7B1-D895A4634DBC}"/>
                </a:ext>
              </a:extLst>
            </p:cNvPr>
            <p:cNvGrpSpPr>
              <a:grpSpLocks noChangeAspect="1"/>
            </p:cNvGrpSpPr>
            <p:nvPr/>
          </p:nvGrpSpPr>
          <p:grpSpPr bwMode="auto">
            <a:xfrm>
              <a:off x="9571161" y="4873327"/>
              <a:ext cx="845030" cy="687702"/>
              <a:chOff x="3604" y="4456"/>
              <a:chExt cx="521" cy="424"/>
            </a:xfrm>
          </p:grpSpPr>
          <p:sp>
            <p:nvSpPr>
              <p:cNvPr id="77" name="Freeform 52">
                <a:extLst>
                  <a:ext uri="{FF2B5EF4-FFF2-40B4-BE49-F238E27FC236}">
                    <a16:creationId xmlns:a16="http://schemas.microsoft.com/office/drawing/2014/main" id="{70E459EF-0DDD-4071-A7C9-3887B3A7DE50}"/>
                  </a:ext>
                </a:extLst>
              </p:cNvPr>
              <p:cNvSpPr>
                <a:spLocks/>
              </p:cNvSpPr>
              <p:nvPr/>
            </p:nvSpPr>
            <p:spPr bwMode="auto">
              <a:xfrm>
                <a:off x="3682" y="4554"/>
                <a:ext cx="76" cy="68"/>
              </a:xfrm>
              <a:custGeom>
                <a:avLst/>
                <a:gdLst>
                  <a:gd name="T0" fmla="*/ 50 w 76"/>
                  <a:gd name="T1" fmla="*/ 12 h 68"/>
                  <a:gd name="T2" fmla="*/ 50 w 76"/>
                  <a:gd name="T3" fmla="*/ 12 h 68"/>
                  <a:gd name="T4" fmla="*/ 40 w 76"/>
                  <a:gd name="T5" fmla="*/ 10 h 68"/>
                  <a:gd name="T6" fmla="*/ 28 w 76"/>
                  <a:gd name="T7" fmla="*/ 6 h 68"/>
                  <a:gd name="T8" fmla="*/ 14 w 76"/>
                  <a:gd name="T9" fmla="*/ 0 h 68"/>
                  <a:gd name="T10" fmla="*/ 14 w 76"/>
                  <a:gd name="T11" fmla="*/ 0 h 68"/>
                  <a:gd name="T12" fmla="*/ 8 w 76"/>
                  <a:gd name="T13" fmla="*/ 6 h 68"/>
                  <a:gd name="T14" fmla="*/ 4 w 76"/>
                  <a:gd name="T15" fmla="*/ 14 h 68"/>
                  <a:gd name="T16" fmla="*/ 2 w 76"/>
                  <a:gd name="T17" fmla="*/ 22 h 68"/>
                  <a:gd name="T18" fmla="*/ 0 w 76"/>
                  <a:gd name="T19" fmla="*/ 30 h 68"/>
                  <a:gd name="T20" fmla="*/ 0 w 76"/>
                  <a:gd name="T21" fmla="*/ 30 h 68"/>
                  <a:gd name="T22" fmla="*/ 0 w 76"/>
                  <a:gd name="T23" fmla="*/ 38 h 68"/>
                  <a:gd name="T24" fmla="*/ 4 w 76"/>
                  <a:gd name="T25" fmla="*/ 44 h 68"/>
                  <a:gd name="T26" fmla="*/ 6 w 76"/>
                  <a:gd name="T27" fmla="*/ 50 h 68"/>
                  <a:gd name="T28" fmla="*/ 12 w 76"/>
                  <a:gd name="T29" fmla="*/ 56 h 68"/>
                  <a:gd name="T30" fmla="*/ 16 w 76"/>
                  <a:gd name="T31" fmla="*/ 62 h 68"/>
                  <a:gd name="T32" fmla="*/ 24 w 76"/>
                  <a:gd name="T33" fmla="*/ 64 h 68"/>
                  <a:gd name="T34" fmla="*/ 30 w 76"/>
                  <a:gd name="T35" fmla="*/ 68 h 68"/>
                  <a:gd name="T36" fmla="*/ 38 w 76"/>
                  <a:gd name="T37" fmla="*/ 68 h 68"/>
                  <a:gd name="T38" fmla="*/ 38 w 76"/>
                  <a:gd name="T39" fmla="*/ 68 h 68"/>
                  <a:gd name="T40" fmla="*/ 46 w 76"/>
                  <a:gd name="T41" fmla="*/ 68 h 68"/>
                  <a:gd name="T42" fmla="*/ 52 w 76"/>
                  <a:gd name="T43" fmla="*/ 64 h 68"/>
                  <a:gd name="T44" fmla="*/ 60 w 76"/>
                  <a:gd name="T45" fmla="*/ 62 h 68"/>
                  <a:gd name="T46" fmla="*/ 64 w 76"/>
                  <a:gd name="T47" fmla="*/ 56 h 68"/>
                  <a:gd name="T48" fmla="*/ 70 w 76"/>
                  <a:gd name="T49" fmla="*/ 50 h 68"/>
                  <a:gd name="T50" fmla="*/ 72 w 76"/>
                  <a:gd name="T51" fmla="*/ 44 h 68"/>
                  <a:gd name="T52" fmla="*/ 76 w 76"/>
                  <a:gd name="T53" fmla="*/ 38 h 68"/>
                  <a:gd name="T54" fmla="*/ 76 w 76"/>
                  <a:gd name="T55" fmla="*/ 30 h 68"/>
                  <a:gd name="T56" fmla="*/ 76 w 76"/>
                  <a:gd name="T57" fmla="*/ 30 h 68"/>
                  <a:gd name="T58" fmla="*/ 74 w 76"/>
                  <a:gd name="T59" fmla="*/ 18 h 68"/>
                  <a:gd name="T60" fmla="*/ 70 w 76"/>
                  <a:gd name="T61" fmla="*/ 10 h 68"/>
                  <a:gd name="T62" fmla="*/ 70 w 76"/>
                  <a:gd name="T63" fmla="*/ 10 h 68"/>
                  <a:gd name="T64" fmla="*/ 58 w 76"/>
                  <a:gd name="T65" fmla="*/ 12 h 68"/>
                  <a:gd name="T66" fmla="*/ 50 w 76"/>
                  <a:gd name="T67"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68">
                    <a:moveTo>
                      <a:pt x="50" y="12"/>
                    </a:moveTo>
                    <a:lnTo>
                      <a:pt x="50" y="12"/>
                    </a:lnTo>
                    <a:lnTo>
                      <a:pt x="40" y="10"/>
                    </a:lnTo>
                    <a:lnTo>
                      <a:pt x="28" y="6"/>
                    </a:lnTo>
                    <a:lnTo>
                      <a:pt x="14" y="0"/>
                    </a:lnTo>
                    <a:lnTo>
                      <a:pt x="14" y="0"/>
                    </a:lnTo>
                    <a:lnTo>
                      <a:pt x="8" y="6"/>
                    </a:lnTo>
                    <a:lnTo>
                      <a:pt x="4" y="14"/>
                    </a:lnTo>
                    <a:lnTo>
                      <a:pt x="2" y="22"/>
                    </a:lnTo>
                    <a:lnTo>
                      <a:pt x="0" y="30"/>
                    </a:lnTo>
                    <a:lnTo>
                      <a:pt x="0" y="30"/>
                    </a:lnTo>
                    <a:lnTo>
                      <a:pt x="0" y="38"/>
                    </a:lnTo>
                    <a:lnTo>
                      <a:pt x="4" y="44"/>
                    </a:lnTo>
                    <a:lnTo>
                      <a:pt x="6" y="50"/>
                    </a:lnTo>
                    <a:lnTo>
                      <a:pt x="12" y="56"/>
                    </a:lnTo>
                    <a:lnTo>
                      <a:pt x="16" y="62"/>
                    </a:lnTo>
                    <a:lnTo>
                      <a:pt x="24" y="64"/>
                    </a:lnTo>
                    <a:lnTo>
                      <a:pt x="30" y="68"/>
                    </a:lnTo>
                    <a:lnTo>
                      <a:pt x="38" y="68"/>
                    </a:lnTo>
                    <a:lnTo>
                      <a:pt x="38" y="68"/>
                    </a:lnTo>
                    <a:lnTo>
                      <a:pt x="46" y="68"/>
                    </a:lnTo>
                    <a:lnTo>
                      <a:pt x="52" y="64"/>
                    </a:lnTo>
                    <a:lnTo>
                      <a:pt x="60" y="62"/>
                    </a:lnTo>
                    <a:lnTo>
                      <a:pt x="64" y="56"/>
                    </a:lnTo>
                    <a:lnTo>
                      <a:pt x="70" y="50"/>
                    </a:lnTo>
                    <a:lnTo>
                      <a:pt x="72" y="44"/>
                    </a:lnTo>
                    <a:lnTo>
                      <a:pt x="76" y="38"/>
                    </a:lnTo>
                    <a:lnTo>
                      <a:pt x="76" y="30"/>
                    </a:lnTo>
                    <a:lnTo>
                      <a:pt x="76" y="30"/>
                    </a:lnTo>
                    <a:lnTo>
                      <a:pt x="74" y="18"/>
                    </a:lnTo>
                    <a:lnTo>
                      <a:pt x="70" y="10"/>
                    </a:lnTo>
                    <a:lnTo>
                      <a:pt x="70" y="10"/>
                    </a:lnTo>
                    <a:lnTo>
                      <a:pt x="58" y="12"/>
                    </a:lnTo>
                    <a:lnTo>
                      <a:pt x="50" y="1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78" name="Freeform 53">
                <a:extLst>
                  <a:ext uri="{FF2B5EF4-FFF2-40B4-BE49-F238E27FC236}">
                    <a16:creationId xmlns:a16="http://schemas.microsoft.com/office/drawing/2014/main" id="{D0C7E75D-8727-4DD0-83A9-61A35CEA5C6E}"/>
                  </a:ext>
                </a:extLst>
              </p:cNvPr>
              <p:cNvSpPr>
                <a:spLocks/>
              </p:cNvSpPr>
              <p:nvPr/>
            </p:nvSpPr>
            <p:spPr bwMode="auto">
              <a:xfrm>
                <a:off x="3682" y="4554"/>
                <a:ext cx="76" cy="68"/>
              </a:xfrm>
              <a:custGeom>
                <a:avLst/>
                <a:gdLst>
                  <a:gd name="T0" fmla="*/ 50 w 76"/>
                  <a:gd name="T1" fmla="*/ 12 h 68"/>
                  <a:gd name="T2" fmla="*/ 50 w 76"/>
                  <a:gd name="T3" fmla="*/ 12 h 68"/>
                  <a:gd name="T4" fmla="*/ 40 w 76"/>
                  <a:gd name="T5" fmla="*/ 10 h 68"/>
                  <a:gd name="T6" fmla="*/ 28 w 76"/>
                  <a:gd name="T7" fmla="*/ 6 h 68"/>
                  <a:gd name="T8" fmla="*/ 14 w 76"/>
                  <a:gd name="T9" fmla="*/ 0 h 68"/>
                  <a:gd name="T10" fmla="*/ 14 w 76"/>
                  <a:gd name="T11" fmla="*/ 0 h 68"/>
                  <a:gd name="T12" fmla="*/ 8 w 76"/>
                  <a:gd name="T13" fmla="*/ 6 h 68"/>
                  <a:gd name="T14" fmla="*/ 4 w 76"/>
                  <a:gd name="T15" fmla="*/ 14 h 68"/>
                  <a:gd name="T16" fmla="*/ 2 w 76"/>
                  <a:gd name="T17" fmla="*/ 22 h 68"/>
                  <a:gd name="T18" fmla="*/ 0 w 76"/>
                  <a:gd name="T19" fmla="*/ 30 h 68"/>
                  <a:gd name="T20" fmla="*/ 0 w 76"/>
                  <a:gd name="T21" fmla="*/ 30 h 68"/>
                  <a:gd name="T22" fmla="*/ 0 w 76"/>
                  <a:gd name="T23" fmla="*/ 38 h 68"/>
                  <a:gd name="T24" fmla="*/ 4 w 76"/>
                  <a:gd name="T25" fmla="*/ 44 h 68"/>
                  <a:gd name="T26" fmla="*/ 6 w 76"/>
                  <a:gd name="T27" fmla="*/ 50 h 68"/>
                  <a:gd name="T28" fmla="*/ 12 w 76"/>
                  <a:gd name="T29" fmla="*/ 56 h 68"/>
                  <a:gd name="T30" fmla="*/ 16 w 76"/>
                  <a:gd name="T31" fmla="*/ 62 h 68"/>
                  <a:gd name="T32" fmla="*/ 24 w 76"/>
                  <a:gd name="T33" fmla="*/ 64 h 68"/>
                  <a:gd name="T34" fmla="*/ 30 w 76"/>
                  <a:gd name="T35" fmla="*/ 68 h 68"/>
                  <a:gd name="T36" fmla="*/ 38 w 76"/>
                  <a:gd name="T37" fmla="*/ 68 h 68"/>
                  <a:gd name="T38" fmla="*/ 38 w 76"/>
                  <a:gd name="T39" fmla="*/ 68 h 68"/>
                  <a:gd name="T40" fmla="*/ 46 w 76"/>
                  <a:gd name="T41" fmla="*/ 68 h 68"/>
                  <a:gd name="T42" fmla="*/ 52 w 76"/>
                  <a:gd name="T43" fmla="*/ 64 h 68"/>
                  <a:gd name="T44" fmla="*/ 60 w 76"/>
                  <a:gd name="T45" fmla="*/ 62 h 68"/>
                  <a:gd name="T46" fmla="*/ 64 w 76"/>
                  <a:gd name="T47" fmla="*/ 56 h 68"/>
                  <a:gd name="T48" fmla="*/ 70 w 76"/>
                  <a:gd name="T49" fmla="*/ 50 h 68"/>
                  <a:gd name="T50" fmla="*/ 72 w 76"/>
                  <a:gd name="T51" fmla="*/ 44 h 68"/>
                  <a:gd name="T52" fmla="*/ 76 w 76"/>
                  <a:gd name="T53" fmla="*/ 38 h 68"/>
                  <a:gd name="T54" fmla="*/ 76 w 76"/>
                  <a:gd name="T55" fmla="*/ 30 h 68"/>
                  <a:gd name="T56" fmla="*/ 76 w 76"/>
                  <a:gd name="T57" fmla="*/ 30 h 68"/>
                  <a:gd name="T58" fmla="*/ 74 w 76"/>
                  <a:gd name="T59" fmla="*/ 18 h 68"/>
                  <a:gd name="T60" fmla="*/ 70 w 76"/>
                  <a:gd name="T61" fmla="*/ 10 h 68"/>
                  <a:gd name="T62" fmla="*/ 70 w 76"/>
                  <a:gd name="T63" fmla="*/ 10 h 68"/>
                  <a:gd name="T64" fmla="*/ 58 w 76"/>
                  <a:gd name="T65" fmla="*/ 12 h 68"/>
                  <a:gd name="T66" fmla="*/ 50 w 76"/>
                  <a:gd name="T67"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68">
                    <a:moveTo>
                      <a:pt x="50" y="12"/>
                    </a:moveTo>
                    <a:lnTo>
                      <a:pt x="50" y="12"/>
                    </a:lnTo>
                    <a:lnTo>
                      <a:pt x="40" y="10"/>
                    </a:lnTo>
                    <a:lnTo>
                      <a:pt x="28" y="6"/>
                    </a:lnTo>
                    <a:lnTo>
                      <a:pt x="14" y="0"/>
                    </a:lnTo>
                    <a:lnTo>
                      <a:pt x="14" y="0"/>
                    </a:lnTo>
                    <a:lnTo>
                      <a:pt x="8" y="6"/>
                    </a:lnTo>
                    <a:lnTo>
                      <a:pt x="4" y="14"/>
                    </a:lnTo>
                    <a:lnTo>
                      <a:pt x="2" y="22"/>
                    </a:lnTo>
                    <a:lnTo>
                      <a:pt x="0" y="30"/>
                    </a:lnTo>
                    <a:lnTo>
                      <a:pt x="0" y="30"/>
                    </a:lnTo>
                    <a:lnTo>
                      <a:pt x="0" y="38"/>
                    </a:lnTo>
                    <a:lnTo>
                      <a:pt x="4" y="44"/>
                    </a:lnTo>
                    <a:lnTo>
                      <a:pt x="6" y="50"/>
                    </a:lnTo>
                    <a:lnTo>
                      <a:pt x="12" y="56"/>
                    </a:lnTo>
                    <a:lnTo>
                      <a:pt x="16" y="62"/>
                    </a:lnTo>
                    <a:lnTo>
                      <a:pt x="24" y="64"/>
                    </a:lnTo>
                    <a:lnTo>
                      <a:pt x="30" y="68"/>
                    </a:lnTo>
                    <a:lnTo>
                      <a:pt x="38" y="68"/>
                    </a:lnTo>
                    <a:lnTo>
                      <a:pt x="38" y="68"/>
                    </a:lnTo>
                    <a:lnTo>
                      <a:pt x="46" y="68"/>
                    </a:lnTo>
                    <a:lnTo>
                      <a:pt x="52" y="64"/>
                    </a:lnTo>
                    <a:lnTo>
                      <a:pt x="60" y="62"/>
                    </a:lnTo>
                    <a:lnTo>
                      <a:pt x="64" y="56"/>
                    </a:lnTo>
                    <a:lnTo>
                      <a:pt x="70" y="50"/>
                    </a:lnTo>
                    <a:lnTo>
                      <a:pt x="72" y="44"/>
                    </a:lnTo>
                    <a:lnTo>
                      <a:pt x="76" y="38"/>
                    </a:lnTo>
                    <a:lnTo>
                      <a:pt x="76" y="30"/>
                    </a:lnTo>
                    <a:lnTo>
                      <a:pt x="76" y="30"/>
                    </a:lnTo>
                    <a:lnTo>
                      <a:pt x="74" y="18"/>
                    </a:lnTo>
                    <a:lnTo>
                      <a:pt x="70" y="10"/>
                    </a:lnTo>
                    <a:lnTo>
                      <a:pt x="70" y="10"/>
                    </a:lnTo>
                    <a:lnTo>
                      <a:pt x="58" y="12"/>
                    </a:lnTo>
                    <a:lnTo>
                      <a:pt x="5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79" name="Freeform 54">
                <a:extLst>
                  <a:ext uri="{FF2B5EF4-FFF2-40B4-BE49-F238E27FC236}">
                    <a16:creationId xmlns:a16="http://schemas.microsoft.com/office/drawing/2014/main" id="{6B4164ED-7BB2-4736-AECC-F9CB0DBD1AD3}"/>
                  </a:ext>
                </a:extLst>
              </p:cNvPr>
              <p:cNvSpPr>
                <a:spLocks/>
              </p:cNvSpPr>
              <p:nvPr/>
            </p:nvSpPr>
            <p:spPr bwMode="auto">
              <a:xfrm>
                <a:off x="3660" y="4626"/>
                <a:ext cx="76" cy="122"/>
              </a:xfrm>
              <a:custGeom>
                <a:avLst/>
                <a:gdLst>
                  <a:gd name="T0" fmla="*/ 2 w 76"/>
                  <a:gd name="T1" fmla="*/ 28 h 122"/>
                  <a:gd name="T2" fmla="*/ 2 w 76"/>
                  <a:gd name="T3" fmla="*/ 28 h 122"/>
                  <a:gd name="T4" fmla="*/ 0 w 76"/>
                  <a:gd name="T5" fmla="*/ 22 h 122"/>
                  <a:gd name="T6" fmla="*/ 0 w 76"/>
                  <a:gd name="T7" fmla="*/ 16 h 122"/>
                  <a:gd name="T8" fmla="*/ 4 w 76"/>
                  <a:gd name="T9" fmla="*/ 10 h 122"/>
                  <a:gd name="T10" fmla="*/ 4 w 76"/>
                  <a:gd name="T11" fmla="*/ 10 h 122"/>
                  <a:gd name="T12" fmla="*/ 8 w 76"/>
                  <a:gd name="T13" fmla="*/ 6 h 122"/>
                  <a:gd name="T14" fmla="*/ 14 w 76"/>
                  <a:gd name="T15" fmla="*/ 2 h 122"/>
                  <a:gd name="T16" fmla="*/ 22 w 76"/>
                  <a:gd name="T17" fmla="*/ 0 h 122"/>
                  <a:gd name="T18" fmla="*/ 22 w 76"/>
                  <a:gd name="T19" fmla="*/ 0 h 122"/>
                  <a:gd name="T20" fmla="*/ 28 w 76"/>
                  <a:gd name="T21" fmla="*/ 0 h 122"/>
                  <a:gd name="T22" fmla="*/ 34 w 76"/>
                  <a:gd name="T23" fmla="*/ 4 h 122"/>
                  <a:gd name="T24" fmla="*/ 38 w 76"/>
                  <a:gd name="T25" fmla="*/ 6 h 122"/>
                  <a:gd name="T26" fmla="*/ 40 w 76"/>
                  <a:gd name="T27" fmla="*/ 10 h 122"/>
                  <a:gd name="T28" fmla="*/ 76 w 76"/>
                  <a:gd name="T29" fmla="*/ 98 h 122"/>
                  <a:gd name="T30" fmla="*/ 76 w 76"/>
                  <a:gd name="T31" fmla="*/ 98 h 122"/>
                  <a:gd name="T32" fmla="*/ 76 w 76"/>
                  <a:gd name="T33" fmla="*/ 100 h 122"/>
                  <a:gd name="T34" fmla="*/ 76 w 76"/>
                  <a:gd name="T35" fmla="*/ 104 h 122"/>
                  <a:gd name="T36" fmla="*/ 74 w 76"/>
                  <a:gd name="T37" fmla="*/ 112 h 122"/>
                  <a:gd name="T38" fmla="*/ 66 w 76"/>
                  <a:gd name="T39" fmla="*/ 118 h 122"/>
                  <a:gd name="T40" fmla="*/ 66 w 76"/>
                  <a:gd name="T41" fmla="*/ 118 h 122"/>
                  <a:gd name="T42" fmla="*/ 64 w 76"/>
                  <a:gd name="T43" fmla="*/ 120 h 122"/>
                  <a:gd name="T44" fmla="*/ 56 w 76"/>
                  <a:gd name="T45" fmla="*/ 122 h 122"/>
                  <a:gd name="T46" fmla="*/ 46 w 76"/>
                  <a:gd name="T47" fmla="*/ 122 h 122"/>
                  <a:gd name="T48" fmla="*/ 40 w 76"/>
                  <a:gd name="T49" fmla="*/ 120 h 122"/>
                  <a:gd name="T50" fmla="*/ 36 w 76"/>
                  <a:gd name="T51" fmla="*/ 116 h 122"/>
                  <a:gd name="T52" fmla="*/ 2 w 76"/>
                  <a:gd name="T53" fmla="*/ 2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 h="122">
                    <a:moveTo>
                      <a:pt x="2" y="28"/>
                    </a:moveTo>
                    <a:lnTo>
                      <a:pt x="2" y="28"/>
                    </a:lnTo>
                    <a:lnTo>
                      <a:pt x="0" y="22"/>
                    </a:lnTo>
                    <a:lnTo>
                      <a:pt x="0" y="16"/>
                    </a:lnTo>
                    <a:lnTo>
                      <a:pt x="4" y="10"/>
                    </a:lnTo>
                    <a:lnTo>
                      <a:pt x="4" y="10"/>
                    </a:lnTo>
                    <a:lnTo>
                      <a:pt x="8" y="6"/>
                    </a:lnTo>
                    <a:lnTo>
                      <a:pt x="14" y="2"/>
                    </a:lnTo>
                    <a:lnTo>
                      <a:pt x="22" y="0"/>
                    </a:lnTo>
                    <a:lnTo>
                      <a:pt x="22" y="0"/>
                    </a:lnTo>
                    <a:lnTo>
                      <a:pt x="28" y="0"/>
                    </a:lnTo>
                    <a:lnTo>
                      <a:pt x="34" y="4"/>
                    </a:lnTo>
                    <a:lnTo>
                      <a:pt x="38" y="6"/>
                    </a:lnTo>
                    <a:lnTo>
                      <a:pt x="40" y="10"/>
                    </a:lnTo>
                    <a:lnTo>
                      <a:pt x="76" y="98"/>
                    </a:lnTo>
                    <a:lnTo>
                      <a:pt x="76" y="98"/>
                    </a:lnTo>
                    <a:lnTo>
                      <a:pt x="76" y="100"/>
                    </a:lnTo>
                    <a:lnTo>
                      <a:pt x="76" y="104"/>
                    </a:lnTo>
                    <a:lnTo>
                      <a:pt x="74" y="112"/>
                    </a:lnTo>
                    <a:lnTo>
                      <a:pt x="66" y="118"/>
                    </a:lnTo>
                    <a:lnTo>
                      <a:pt x="66" y="118"/>
                    </a:lnTo>
                    <a:lnTo>
                      <a:pt x="64" y="120"/>
                    </a:lnTo>
                    <a:lnTo>
                      <a:pt x="56" y="122"/>
                    </a:lnTo>
                    <a:lnTo>
                      <a:pt x="46" y="122"/>
                    </a:lnTo>
                    <a:lnTo>
                      <a:pt x="40" y="120"/>
                    </a:lnTo>
                    <a:lnTo>
                      <a:pt x="36" y="116"/>
                    </a:lnTo>
                    <a:lnTo>
                      <a:pt x="2" y="2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0" name="Freeform 55">
                <a:extLst>
                  <a:ext uri="{FF2B5EF4-FFF2-40B4-BE49-F238E27FC236}">
                    <a16:creationId xmlns:a16="http://schemas.microsoft.com/office/drawing/2014/main" id="{07878C2D-9B97-41F4-9EDA-B5A2015CE61C}"/>
                  </a:ext>
                </a:extLst>
              </p:cNvPr>
              <p:cNvSpPr>
                <a:spLocks/>
              </p:cNvSpPr>
              <p:nvPr/>
            </p:nvSpPr>
            <p:spPr bwMode="auto">
              <a:xfrm>
                <a:off x="3604" y="4584"/>
                <a:ext cx="166" cy="296"/>
              </a:xfrm>
              <a:custGeom>
                <a:avLst/>
                <a:gdLst>
                  <a:gd name="T0" fmla="*/ 150 w 166"/>
                  <a:gd name="T1" fmla="*/ 170 h 296"/>
                  <a:gd name="T2" fmla="*/ 150 w 166"/>
                  <a:gd name="T3" fmla="*/ 170 h 296"/>
                  <a:gd name="T4" fmla="*/ 150 w 166"/>
                  <a:gd name="T5" fmla="*/ 178 h 296"/>
                  <a:gd name="T6" fmla="*/ 152 w 166"/>
                  <a:gd name="T7" fmla="*/ 196 h 296"/>
                  <a:gd name="T8" fmla="*/ 156 w 166"/>
                  <a:gd name="T9" fmla="*/ 218 h 296"/>
                  <a:gd name="T10" fmla="*/ 160 w 166"/>
                  <a:gd name="T11" fmla="*/ 228 h 296"/>
                  <a:gd name="T12" fmla="*/ 166 w 166"/>
                  <a:gd name="T13" fmla="*/ 238 h 296"/>
                  <a:gd name="T14" fmla="*/ 48 w 166"/>
                  <a:gd name="T15" fmla="*/ 238 h 296"/>
                  <a:gd name="T16" fmla="*/ 48 w 166"/>
                  <a:gd name="T17" fmla="*/ 280 h 296"/>
                  <a:gd name="T18" fmla="*/ 48 w 166"/>
                  <a:gd name="T19" fmla="*/ 280 h 296"/>
                  <a:gd name="T20" fmla="*/ 46 w 166"/>
                  <a:gd name="T21" fmla="*/ 288 h 296"/>
                  <a:gd name="T22" fmla="*/ 42 w 166"/>
                  <a:gd name="T23" fmla="*/ 292 h 296"/>
                  <a:gd name="T24" fmla="*/ 34 w 166"/>
                  <a:gd name="T25" fmla="*/ 296 h 296"/>
                  <a:gd name="T26" fmla="*/ 14 w 166"/>
                  <a:gd name="T27" fmla="*/ 296 h 296"/>
                  <a:gd name="T28" fmla="*/ 14 w 166"/>
                  <a:gd name="T29" fmla="*/ 296 h 296"/>
                  <a:gd name="T30" fmla="*/ 8 w 166"/>
                  <a:gd name="T31" fmla="*/ 292 h 296"/>
                  <a:gd name="T32" fmla="*/ 4 w 166"/>
                  <a:gd name="T33" fmla="*/ 288 h 296"/>
                  <a:gd name="T34" fmla="*/ 0 w 166"/>
                  <a:gd name="T35" fmla="*/ 282 h 296"/>
                  <a:gd name="T36" fmla="*/ 0 w 166"/>
                  <a:gd name="T37" fmla="*/ 282 h 296"/>
                  <a:gd name="T38" fmla="*/ 0 w 166"/>
                  <a:gd name="T39" fmla="*/ 276 h 296"/>
                  <a:gd name="T40" fmla="*/ 0 w 166"/>
                  <a:gd name="T41" fmla="*/ 282 h 296"/>
                  <a:gd name="T42" fmla="*/ 0 w 166"/>
                  <a:gd name="T43" fmla="*/ 14 h 296"/>
                  <a:gd name="T44" fmla="*/ 0 w 166"/>
                  <a:gd name="T45" fmla="*/ 14 h 296"/>
                  <a:gd name="T46" fmla="*/ 4 w 166"/>
                  <a:gd name="T47" fmla="*/ 6 h 296"/>
                  <a:gd name="T48" fmla="*/ 8 w 166"/>
                  <a:gd name="T49" fmla="*/ 2 h 296"/>
                  <a:gd name="T50" fmla="*/ 12 w 166"/>
                  <a:gd name="T51" fmla="*/ 0 h 296"/>
                  <a:gd name="T52" fmla="*/ 18 w 166"/>
                  <a:gd name="T53" fmla="*/ 0 h 296"/>
                  <a:gd name="T54" fmla="*/ 36 w 166"/>
                  <a:gd name="T55" fmla="*/ 0 h 296"/>
                  <a:gd name="T56" fmla="*/ 36 w 166"/>
                  <a:gd name="T57" fmla="*/ 0 h 296"/>
                  <a:gd name="T58" fmla="*/ 38 w 166"/>
                  <a:gd name="T59" fmla="*/ 0 h 296"/>
                  <a:gd name="T60" fmla="*/ 42 w 166"/>
                  <a:gd name="T61" fmla="*/ 2 h 296"/>
                  <a:gd name="T62" fmla="*/ 46 w 166"/>
                  <a:gd name="T63" fmla="*/ 6 h 296"/>
                  <a:gd name="T64" fmla="*/ 48 w 166"/>
                  <a:gd name="T65" fmla="*/ 16 h 296"/>
                  <a:gd name="T66" fmla="*/ 48 w 166"/>
                  <a:gd name="T67" fmla="*/ 170 h 296"/>
                  <a:gd name="T68" fmla="*/ 150 w 166"/>
                  <a:gd name="T69" fmla="*/ 17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296">
                    <a:moveTo>
                      <a:pt x="150" y="170"/>
                    </a:moveTo>
                    <a:lnTo>
                      <a:pt x="150" y="170"/>
                    </a:lnTo>
                    <a:lnTo>
                      <a:pt x="150" y="178"/>
                    </a:lnTo>
                    <a:lnTo>
                      <a:pt x="152" y="196"/>
                    </a:lnTo>
                    <a:lnTo>
                      <a:pt x="156" y="218"/>
                    </a:lnTo>
                    <a:lnTo>
                      <a:pt x="160" y="228"/>
                    </a:lnTo>
                    <a:lnTo>
                      <a:pt x="166" y="238"/>
                    </a:lnTo>
                    <a:lnTo>
                      <a:pt x="48" y="238"/>
                    </a:lnTo>
                    <a:lnTo>
                      <a:pt x="48" y="280"/>
                    </a:lnTo>
                    <a:lnTo>
                      <a:pt x="48" y="280"/>
                    </a:lnTo>
                    <a:lnTo>
                      <a:pt x="46" y="288"/>
                    </a:lnTo>
                    <a:lnTo>
                      <a:pt x="42" y="292"/>
                    </a:lnTo>
                    <a:lnTo>
                      <a:pt x="34" y="296"/>
                    </a:lnTo>
                    <a:lnTo>
                      <a:pt x="14" y="296"/>
                    </a:lnTo>
                    <a:lnTo>
                      <a:pt x="14" y="296"/>
                    </a:lnTo>
                    <a:lnTo>
                      <a:pt x="8" y="292"/>
                    </a:lnTo>
                    <a:lnTo>
                      <a:pt x="4" y="288"/>
                    </a:lnTo>
                    <a:lnTo>
                      <a:pt x="0" y="282"/>
                    </a:lnTo>
                    <a:lnTo>
                      <a:pt x="0" y="282"/>
                    </a:lnTo>
                    <a:lnTo>
                      <a:pt x="0" y="276"/>
                    </a:lnTo>
                    <a:lnTo>
                      <a:pt x="0" y="282"/>
                    </a:lnTo>
                    <a:lnTo>
                      <a:pt x="0" y="14"/>
                    </a:lnTo>
                    <a:lnTo>
                      <a:pt x="0" y="14"/>
                    </a:lnTo>
                    <a:lnTo>
                      <a:pt x="4" y="6"/>
                    </a:lnTo>
                    <a:lnTo>
                      <a:pt x="8" y="2"/>
                    </a:lnTo>
                    <a:lnTo>
                      <a:pt x="12" y="0"/>
                    </a:lnTo>
                    <a:lnTo>
                      <a:pt x="18" y="0"/>
                    </a:lnTo>
                    <a:lnTo>
                      <a:pt x="36" y="0"/>
                    </a:lnTo>
                    <a:lnTo>
                      <a:pt x="36" y="0"/>
                    </a:lnTo>
                    <a:lnTo>
                      <a:pt x="38" y="0"/>
                    </a:lnTo>
                    <a:lnTo>
                      <a:pt x="42" y="2"/>
                    </a:lnTo>
                    <a:lnTo>
                      <a:pt x="46" y="6"/>
                    </a:lnTo>
                    <a:lnTo>
                      <a:pt x="48" y="16"/>
                    </a:lnTo>
                    <a:lnTo>
                      <a:pt x="48" y="170"/>
                    </a:lnTo>
                    <a:lnTo>
                      <a:pt x="150" y="17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1" name="Freeform 56">
                <a:extLst>
                  <a:ext uri="{FF2B5EF4-FFF2-40B4-BE49-F238E27FC236}">
                    <a16:creationId xmlns:a16="http://schemas.microsoft.com/office/drawing/2014/main" id="{9E16F619-6603-4297-B421-5A8FC7F0525C}"/>
                  </a:ext>
                </a:extLst>
              </p:cNvPr>
              <p:cNvSpPr>
                <a:spLocks/>
              </p:cNvSpPr>
              <p:nvPr/>
            </p:nvSpPr>
            <p:spPr bwMode="auto">
              <a:xfrm>
                <a:off x="3696" y="4456"/>
                <a:ext cx="8" cy="48"/>
              </a:xfrm>
              <a:custGeom>
                <a:avLst/>
                <a:gdLst>
                  <a:gd name="T0" fmla="*/ 0 w 8"/>
                  <a:gd name="T1" fmla="*/ 48 h 48"/>
                  <a:gd name="T2" fmla="*/ 0 w 8"/>
                  <a:gd name="T3" fmla="*/ 48 h 48"/>
                  <a:gd name="T4" fmla="*/ 0 w 8"/>
                  <a:gd name="T5" fmla="*/ 44 h 48"/>
                  <a:gd name="T6" fmla="*/ 0 w 8"/>
                  <a:gd name="T7" fmla="*/ 44 h 48"/>
                  <a:gd name="T8" fmla="*/ 4 w 8"/>
                  <a:gd name="T9" fmla="*/ 38 h 48"/>
                  <a:gd name="T10" fmla="*/ 4 w 8"/>
                  <a:gd name="T11" fmla="*/ 34 h 48"/>
                  <a:gd name="T12" fmla="*/ 4 w 8"/>
                  <a:gd name="T13" fmla="*/ 34 h 48"/>
                  <a:gd name="T14" fmla="*/ 4 w 8"/>
                  <a:gd name="T15" fmla="*/ 26 h 48"/>
                  <a:gd name="T16" fmla="*/ 4 w 8"/>
                  <a:gd name="T17" fmla="*/ 26 h 48"/>
                  <a:gd name="T18" fmla="*/ 2 w 8"/>
                  <a:gd name="T19" fmla="*/ 24 h 48"/>
                  <a:gd name="T20" fmla="*/ 2 w 8"/>
                  <a:gd name="T21" fmla="*/ 24 h 48"/>
                  <a:gd name="T22" fmla="*/ 0 w 8"/>
                  <a:gd name="T23" fmla="*/ 16 h 48"/>
                  <a:gd name="T24" fmla="*/ 0 w 8"/>
                  <a:gd name="T25" fmla="*/ 16 h 48"/>
                  <a:gd name="T26" fmla="*/ 2 w 8"/>
                  <a:gd name="T27" fmla="*/ 6 h 48"/>
                  <a:gd name="T28" fmla="*/ 4 w 8"/>
                  <a:gd name="T29" fmla="*/ 0 h 48"/>
                  <a:gd name="T30" fmla="*/ 4 w 8"/>
                  <a:gd name="T31" fmla="*/ 0 h 48"/>
                  <a:gd name="T32" fmla="*/ 6 w 8"/>
                  <a:gd name="T33" fmla="*/ 0 h 48"/>
                  <a:gd name="T34" fmla="*/ 6 w 8"/>
                  <a:gd name="T35" fmla="*/ 0 h 48"/>
                  <a:gd name="T36" fmla="*/ 8 w 8"/>
                  <a:gd name="T37" fmla="*/ 2 h 48"/>
                  <a:gd name="T38" fmla="*/ 8 w 8"/>
                  <a:gd name="T39" fmla="*/ 2 h 48"/>
                  <a:gd name="T40" fmla="*/ 6 w 8"/>
                  <a:gd name="T41" fmla="*/ 6 h 48"/>
                  <a:gd name="T42" fmla="*/ 4 w 8"/>
                  <a:gd name="T43" fmla="*/ 16 h 48"/>
                  <a:gd name="T44" fmla="*/ 4 w 8"/>
                  <a:gd name="T45" fmla="*/ 16 h 48"/>
                  <a:gd name="T46" fmla="*/ 6 w 8"/>
                  <a:gd name="T47" fmla="*/ 22 h 48"/>
                  <a:gd name="T48" fmla="*/ 6 w 8"/>
                  <a:gd name="T49" fmla="*/ 22 h 48"/>
                  <a:gd name="T50" fmla="*/ 8 w 8"/>
                  <a:gd name="T51" fmla="*/ 24 h 48"/>
                  <a:gd name="T52" fmla="*/ 8 w 8"/>
                  <a:gd name="T53" fmla="*/ 34 h 48"/>
                  <a:gd name="T54" fmla="*/ 8 w 8"/>
                  <a:gd name="T55" fmla="*/ 34 h 48"/>
                  <a:gd name="T56" fmla="*/ 8 w 8"/>
                  <a:gd name="T57" fmla="*/ 40 h 48"/>
                  <a:gd name="T58" fmla="*/ 4 w 8"/>
                  <a:gd name="T59" fmla="*/ 48 h 48"/>
                  <a:gd name="T60" fmla="*/ 4 w 8"/>
                  <a:gd name="T61" fmla="*/ 48 h 48"/>
                  <a:gd name="T62" fmla="*/ 2 w 8"/>
                  <a:gd name="T63" fmla="*/ 48 h 48"/>
                  <a:gd name="T64" fmla="*/ 2 w 8"/>
                  <a:gd name="T65" fmla="*/ 48 h 48"/>
                  <a:gd name="T66" fmla="*/ 0 w 8"/>
                  <a:gd name="T6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 h="48">
                    <a:moveTo>
                      <a:pt x="0" y="48"/>
                    </a:moveTo>
                    <a:lnTo>
                      <a:pt x="0" y="48"/>
                    </a:lnTo>
                    <a:lnTo>
                      <a:pt x="0" y="44"/>
                    </a:lnTo>
                    <a:lnTo>
                      <a:pt x="0" y="44"/>
                    </a:lnTo>
                    <a:lnTo>
                      <a:pt x="4" y="38"/>
                    </a:lnTo>
                    <a:lnTo>
                      <a:pt x="4" y="34"/>
                    </a:lnTo>
                    <a:lnTo>
                      <a:pt x="4" y="34"/>
                    </a:lnTo>
                    <a:lnTo>
                      <a:pt x="4" y="26"/>
                    </a:lnTo>
                    <a:lnTo>
                      <a:pt x="4" y="26"/>
                    </a:lnTo>
                    <a:lnTo>
                      <a:pt x="2" y="24"/>
                    </a:lnTo>
                    <a:lnTo>
                      <a:pt x="2" y="24"/>
                    </a:lnTo>
                    <a:lnTo>
                      <a:pt x="0" y="16"/>
                    </a:lnTo>
                    <a:lnTo>
                      <a:pt x="0" y="16"/>
                    </a:lnTo>
                    <a:lnTo>
                      <a:pt x="2" y="6"/>
                    </a:lnTo>
                    <a:lnTo>
                      <a:pt x="4" y="0"/>
                    </a:lnTo>
                    <a:lnTo>
                      <a:pt x="4" y="0"/>
                    </a:lnTo>
                    <a:lnTo>
                      <a:pt x="6" y="0"/>
                    </a:lnTo>
                    <a:lnTo>
                      <a:pt x="6" y="0"/>
                    </a:lnTo>
                    <a:lnTo>
                      <a:pt x="8" y="2"/>
                    </a:lnTo>
                    <a:lnTo>
                      <a:pt x="8" y="2"/>
                    </a:lnTo>
                    <a:lnTo>
                      <a:pt x="6" y="6"/>
                    </a:lnTo>
                    <a:lnTo>
                      <a:pt x="4" y="16"/>
                    </a:lnTo>
                    <a:lnTo>
                      <a:pt x="4" y="16"/>
                    </a:lnTo>
                    <a:lnTo>
                      <a:pt x="6" y="22"/>
                    </a:lnTo>
                    <a:lnTo>
                      <a:pt x="6" y="22"/>
                    </a:lnTo>
                    <a:lnTo>
                      <a:pt x="8" y="24"/>
                    </a:lnTo>
                    <a:lnTo>
                      <a:pt x="8" y="34"/>
                    </a:lnTo>
                    <a:lnTo>
                      <a:pt x="8" y="34"/>
                    </a:lnTo>
                    <a:lnTo>
                      <a:pt x="8" y="40"/>
                    </a:lnTo>
                    <a:lnTo>
                      <a:pt x="4" y="48"/>
                    </a:lnTo>
                    <a:lnTo>
                      <a:pt x="4" y="48"/>
                    </a:lnTo>
                    <a:lnTo>
                      <a:pt x="2" y="48"/>
                    </a:lnTo>
                    <a:lnTo>
                      <a:pt x="2" y="48"/>
                    </a:lnTo>
                    <a:lnTo>
                      <a:pt x="0" y="4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2" name="Freeform 57">
                <a:extLst>
                  <a:ext uri="{FF2B5EF4-FFF2-40B4-BE49-F238E27FC236}">
                    <a16:creationId xmlns:a16="http://schemas.microsoft.com/office/drawing/2014/main" id="{3659FBD3-F7ED-4FDC-9D08-169EF3DCA884}"/>
                  </a:ext>
                </a:extLst>
              </p:cNvPr>
              <p:cNvSpPr>
                <a:spLocks/>
              </p:cNvSpPr>
              <p:nvPr/>
            </p:nvSpPr>
            <p:spPr bwMode="auto">
              <a:xfrm>
                <a:off x="3696" y="4456"/>
                <a:ext cx="8" cy="48"/>
              </a:xfrm>
              <a:custGeom>
                <a:avLst/>
                <a:gdLst>
                  <a:gd name="T0" fmla="*/ 0 w 8"/>
                  <a:gd name="T1" fmla="*/ 48 h 48"/>
                  <a:gd name="T2" fmla="*/ 0 w 8"/>
                  <a:gd name="T3" fmla="*/ 48 h 48"/>
                  <a:gd name="T4" fmla="*/ 0 w 8"/>
                  <a:gd name="T5" fmla="*/ 44 h 48"/>
                  <a:gd name="T6" fmla="*/ 0 w 8"/>
                  <a:gd name="T7" fmla="*/ 44 h 48"/>
                  <a:gd name="T8" fmla="*/ 4 w 8"/>
                  <a:gd name="T9" fmla="*/ 38 h 48"/>
                  <a:gd name="T10" fmla="*/ 4 w 8"/>
                  <a:gd name="T11" fmla="*/ 34 h 48"/>
                  <a:gd name="T12" fmla="*/ 4 w 8"/>
                  <a:gd name="T13" fmla="*/ 34 h 48"/>
                  <a:gd name="T14" fmla="*/ 4 w 8"/>
                  <a:gd name="T15" fmla="*/ 26 h 48"/>
                  <a:gd name="T16" fmla="*/ 4 w 8"/>
                  <a:gd name="T17" fmla="*/ 26 h 48"/>
                  <a:gd name="T18" fmla="*/ 2 w 8"/>
                  <a:gd name="T19" fmla="*/ 24 h 48"/>
                  <a:gd name="T20" fmla="*/ 2 w 8"/>
                  <a:gd name="T21" fmla="*/ 24 h 48"/>
                  <a:gd name="T22" fmla="*/ 0 w 8"/>
                  <a:gd name="T23" fmla="*/ 16 h 48"/>
                  <a:gd name="T24" fmla="*/ 0 w 8"/>
                  <a:gd name="T25" fmla="*/ 16 h 48"/>
                  <a:gd name="T26" fmla="*/ 2 w 8"/>
                  <a:gd name="T27" fmla="*/ 6 h 48"/>
                  <a:gd name="T28" fmla="*/ 4 w 8"/>
                  <a:gd name="T29" fmla="*/ 0 h 48"/>
                  <a:gd name="T30" fmla="*/ 4 w 8"/>
                  <a:gd name="T31" fmla="*/ 0 h 48"/>
                  <a:gd name="T32" fmla="*/ 6 w 8"/>
                  <a:gd name="T33" fmla="*/ 0 h 48"/>
                  <a:gd name="T34" fmla="*/ 6 w 8"/>
                  <a:gd name="T35" fmla="*/ 0 h 48"/>
                  <a:gd name="T36" fmla="*/ 8 w 8"/>
                  <a:gd name="T37" fmla="*/ 2 h 48"/>
                  <a:gd name="T38" fmla="*/ 8 w 8"/>
                  <a:gd name="T39" fmla="*/ 2 h 48"/>
                  <a:gd name="T40" fmla="*/ 6 w 8"/>
                  <a:gd name="T41" fmla="*/ 6 h 48"/>
                  <a:gd name="T42" fmla="*/ 4 w 8"/>
                  <a:gd name="T43" fmla="*/ 16 h 48"/>
                  <a:gd name="T44" fmla="*/ 4 w 8"/>
                  <a:gd name="T45" fmla="*/ 16 h 48"/>
                  <a:gd name="T46" fmla="*/ 6 w 8"/>
                  <a:gd name="T47" fmla="*/ 22 h 48"/>
                  <a:gd name="T48" fmla="*/ 6 w 8"/>
                  <a:gd name="T49" fmla="*/ 22 h 48"/>
                  <a:gd name="T50" fmla="*/ 8 w 8"/>
                  <a:gd name="T51" fmla="*/ 24 h 48"/>
                  <a:gd name="T52" fmla="*/ 8 w 8"/>
                  <a:gd name="T53" fmla="*/ 34 h 48"/>
                  <a:gd name="T54" fmla="*/ 8 w 8"/>
                  <a:gd name="T55" fmla="*/ 34 h 48"/>
                  <a:gd name="T56" fmla="*/ 8 w 8"/>
                  <a:gd name="T57" fmla="*/ 40 h 48"/>
                  <a:gd name="T58" fmla="*/ 4 w 8"/>
                  <a:gd name="T59" fmla="*/ 48 h 48"/>
                  <a:gd name="T60" fmla="*/ 4 w 8"/>
                  <a:gd name="T61" fmla="*/ 48 h 48"/>
                  <a:gd name="T62" fmla="*/ 2 w 8"/>
                  <a:gd name="T63" fmla="*/ 48 h 48"/>
                  <a:gd name="T64" fmla="*/ 2 w 8"/>
                  <a:gd name="T65" fmla="*/ 48 h 48"/>
                  <a:gd name="T66" fmla="*/ 0 w 8"/>
                  <a:gd name="T6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 h="48">
                    <a:moveTo>
                      <a:pt x="0" y="48"/>
                    </a:moveTo>
                    <a:lnTo>
                      <a:pt x="0" y="48"/>
                    </a:lnTo>
                    <a:lnTo>
                      <a:pt x="0" y="44"/>
                    </a:lnTo>
                    <a:lnTo>
                      <a:pt x="0" y="44"/>
                    </a:lnTo>
                    <a:lnTo>
                      <a:pt x="4" y="38"/>
                    </a:lnTo>
                    <a:lnTo>
                      <a:pt x="4" y="34"/>
                    </a:lnTo>
                    <a:lnTo>
                      <a:pt x="4" y="34"/>
                    </a:lnTo>
                    <a:lnTo>
                      <a:pt x="4" y="26"/>
                    </a:lnTo>
                    <a:lnTo>
                      <a:pt x="4" y="26"/>
                    </a:lnTo>
                    <a:lnTo>
                      <a:pt x="2" y="24"/>
                    </a:lnTo>
                    <a:lnTo>
                      <a:pt x="2" y="24"/>
                    </a:lnTo>
                    <a:lnTo>
                      <a:pt x="0" y="16"/>
                    </a:lnTo>
                    <a:lnTo>
                      <a:pt x="0" y="16"/>
                    </a:lnTo>
                    <a:lnTo>
                      <a:pt x="2" y="6"/>
                    </a:lnTo>
                    <a:lnTo>
                      <a:pt x="4" y="0"/>
                    </a:lnTo>
                    <a:lnTo>
                      <a:pt x="4" y="0"/>
                    </a:lnTo>
                    <a:lnTo>
                      <a:pt x="6" y="0"/>
                    </a:lnTo>
                    <a:lnTo>
                      <a:pt x="6" y="0"/>
                    </a:lnTo>
                    <a:lnTo>
                      <a:pt x="8" y="2"/>
                    </a:lnTo>
                    <a:lnTo>
                      <a:pt x="8" y="2"/>
                    </a:lnTo>
                    <a:lnTo>
                      <a:pt x="6" y="6"/>
                    </a:lnTo>
                    <a:lnTo>
                      <a:pt x="4" y="16"/>
                    </a:lnTo>
                    <a:lnTo>
                      <a:pt x="4" y="16"/>
                    </a:lnTo>
                    <a:lnTo>
                      <a:pt x="6" y="22"/>
                    </a:lnTo>
                    <a:lnTo>
                      <a:pt x="6" y="22"/>
                    </a:lnTo>
                    <a:lnTo>
                      <a:pt x="8" y="24"/>
                    </a:lnTo>
                    <a:lnTo>
                      <a:pt x="8" y="34"/>
                    </a:lnTo>
                    <a:lnTo>
                      <a:pt x="8" y="34"/>
                    </a:lnTo>
                    <a:lnTo>
                      <a:pt x="8" y="40"/>
                    </a:lnTo>
                    <a:lnTo>
                      <a:pt x="4" y="48"/>
                    </a:lnTo>
                    <a:lnTo>
                      <a:pt x="4" y="48"/>
                    </a:lnTo>
                    <a:lnTo>
                      <a:pt x="2" y="48"/>
                    </a:lnTo>
                    <a:lnTo>
                      <a:pt x="2" y="48"/>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3" name="Freeform 58">
                <a:extLst>
                  <a:ext uri="{FF2B5EF4-FFF2-40B4-BE49-F238E27FC236}">
                    <a16:creationId xmlns:a16="http://schemas.microsoft.com/office/drawing/2014/main" id="{60B40B66-86A3-490C-8B18-A1121CED504F}"/>
                  </a:ext>
                </a:extLst>
              </p:cNvPr>
              <p:cNvSpPr>
                <a:spLocks/>
              </p:cNvSpPr>
              <p:nvPr/>
            </p:nvSpPr>
            <p:spPr bwMode="auto">
              <a:xfrm>
                <a:off x="3714" y="4456"/>
                <a:ext cx="8" cy="48"/>
              </a:xfrm>
              <a:custGeom>
                <a:avLst/>
                <a:gdLst>
                  <a:gd name="T0" fmla="*/ 0 w 8"/>
                  <a:gd name="T1" fmla="*/ 48 h 48"/>
                  <a:gd name="T2" fmla="*/ 0 w 8"/>
                  <a:gd name="T3" fmla="*/ 48 h 48"/>
                  <a:gd name="T4" fmla="*/ 0 w 8"/>
                  <a:gd name="T5" fmla="*/ 46 h 48"/>
                  <a:gd name="T6" fmla="*/ 0 w 8"/>
                  <a:gd name="T7" fmla="*/ 44 h 48"/>
                  <a:gd name="T8" fmla="*/ 0 w 8"/>
                  <a:gd name="T9" fmla="*/ 44 h 48"/>
                  <a:gd name="T10" fmla="*/ 4 w 8"/>
                  <a:gd name="T11" fmla="*/ 38 h 48"/>
                  <a:gd name="T12" fmla="*/ 4 w 8"/>
                  <a:gd name="T13" fmla="*/ 34 h 48"/>
                  <a:gd name="T14" fmla="*/ 4 w 8"/>
                  <a:gd name="T15" fmla="*/ 34 h 48"/>
                  <a:gd name="T16" fmla="*/ 4 w 8"/>
                  <a:gd name="T17" fmla="*/ 26 h 48"/>
                  <a:gd name="T18" fmla="*/ 4 w 8"/>
                  <a:gd name="T19" fmla="*/ 26 h 48"/>
                  <a:gd name="T20" fmla="*/ 2 w 8"/>
                  <a:gd name="T21" fmla="*/ 24 h 48"/>
                  <a:gd name="T22" fmla="*/ 2 w 8"/>
                  <a:gd name="T23" fmla="*/ 24 h 48"/>
                  <a:gd name="T24" fmla="*/ 0 w 8"/>
                  <a:gd name="T25" fmla="*/ 16 h 48"/>
                  <a:gd name="T26" fmla="*/ 0 w 8"/>
                  <a:gd name="T27" fmla="*/ 16 h 48"/>
                  <a:gd name="T28" fmla="*/ 2 w 8"/>
                  <a:gd name="T29" fmla="*/ 6 h 48"/>
                  <a:gd name="T30" fmla="*/ 4 w 8"/>
                  <a:gd name="T31" fmla="*/ 0 h 48"/>
                  <a:gd name="T32" fmla="*/ 4 w 8"/>
                  <a:gd name="T33" fmla="*/ 0 h 48"/>
                  <a:gd name="T34" fmla="*/ 6 w 8"/>
                  <a:gd name="T35" fmla="*/ 0 h 48"/>
                  <a:gd name="T36" fmla="*/ 6 w 8"/>
                  <a:gd name="T37" fmla="*/ 0 h 48"/>
                  <a:gd name="T38" fmla="*/ 6 w 8"/>
                  <a:gd name="T39" fmla="*/ 2 h 48"/>
                  <a:gd name="T40" fmla="*/ 6 w 8"/>
                  <a:gd name="T41" fmla="*/ 2 h 48"/>
                  <a:gd name="T42" fmla="*/ 6 w 8"/>
                  <a:gd name="T43" fmla="*/ 6 h 48"/>
                  <a:gd name="T44" fmla="*/ 4 w 8"/>
                  <a:gd name="T45" fmla="*/ 16 h 48"/>
                  <a:gd name="T46" fmla="*/ 4 w 8"/>
                  <a:gd name="T47" fmla="*/ 16 h 48"/>
                  <a:gd name="T48" fmla="*/ 4 w 8"/>
                  <a:gd name="T49" fmla="*/ 22 h 48"/>
                  <a:gd name="T50" fmla="*/ 4 w 8"/>
                  <a:gd name="T51" fmla="*/ 22 h 48"/>
                  <a:gd name="T52" fmla="*/ 6 w 8"/>
                  <a:gd name="T53" fmla="*/ 24 h 48"/>
                  <a:gd name="T54" fmla="*/ 8 w 8"/>
                  <a:gd name="T55" fmla="*/ 34 h 48"/>
                  <a:gd name="T56" fmla="*/ 8 w 8"/>
                  <a:gd name="T57" fmla="*/ 34 h 48"/>
                  <a:gd name="T58" fmla="*/ 8 w 8"/>
                  <a:gd name="T59" fmla="*/ 40 h 48"/>
                  <a:gd name="T60" fmla="*/ 4 w 8"/>
                  <a:gd name="T61" fmla="*/ 48 h 48"/>
                  <a:gd name="T62" fmla="*/ 4 w 8"/>
                  <a:gd name="T63" fmla="*/ 48 h 48"/>
                  <a:gd name="T64" fmla="*/ 2 w 8"/>
                  <a:gd name="T65" fmla="*/ 48 h 48"/>
                  <a:gd name="T66" fmla="*/ 2 w 8"/>
                  <a:gd name="T67" fmla="*/ 48 h 48"/>
                  <a:gd name="T68" fmla="*/ 0 w 8"/>
                  <a:gd name="T6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48">
                    <a:moveTo>
                      <a:pt x="0" y="48"/>
                    </a:moveTo>
                    <a:lnTo>
                      <a:pt x="0" y="48"/>
                    </a:lnTo>
                    <a:lnTo>
                      <a:pt x="0" y="46"/>
                    </a:lnTo>
                    <a:lnTo>
                      <a:pt x="0" y="44"/>
                    </a:lnTo>
                    <a:lnTo>
                      <a:pt x="0" y="44"/>
                    </a:lnTo>
                    <a:lnTo>
                      <a:pt x="4" y="38"/>
                    </a:lnTo>
                    <a:lnTo>
                      <a:pt x="4" y="34"/>
                    </a:lnTo>
                    <a:lnTo>
                      <a:pt x="4" y="34"/>
                    </a:lnTo>
                    <a:lnTo>
                      <a:pt x="4" y="26"/>
                    </a:lnTo>
                    <a:lnTo>
                      <a:pt x="4" y="26"/>
                    </a:lnTo>
                    <a:lnTo>
                      <a:pt x="2" y="24"/>
                    </a:lnTo>
                    <a:lnTo>
                      <a:pt x="2" y="24"/>
                    </a:lnTo>
                    <a:lnTo>
                      <a:pt x="0" y="16"/>
                    </a:lnTo>
                    <a:lnTo>
                      <a:pt x="0" y="16"/>
                    </a:lnTo>
                    <a:lnTo>
                      <a:pt x="2" y="6"/>
                    </a:lnTo>
                    <a:lnTo>
                      <a:pt x="4" y="0"/>
                    </a:lnTo>
                    <a:lnTo>
                      <a:pt x="4" y="0"/>
                    </a:lnTo>
                    <a:lnTo>
                      <a:pt x="6" y="0"/>
                    </a:lnTo>
                    <a:lnTo>
                      <a:pt x="6" y="0"/>
                    </a:lnTo>
                    <a:lnTo>
                      <a:pt x="6" y="2"/>
                    </a:lnTo>
                    <a:lnTo>
                      <a:pt x="6" y="2"/>
                    </a:lnTo>
                    <a:lnTo>
                      <a:pt x="6" y="6"/>
                    </a:lnTo>
                    <a:lnTo>
                      <a:pt x="4" y="16"/>
                    </a:lnTo>
                    <a:lnTo>
                      <a:pt x="4" y="16"/>
                    </a:lnTo>
                    <a:lnTo>
                      <a:pt x="4" y="22"/>
                    </a:lnTo>
                    <a:lnTo>
                      <a:pt x="4" y="22"/>
                    </a:lnTo>
                    <a:lnTo>
                      <a:pt x="6" y="24"/>
                    </a:lnTo>
                    <a:lnTo>
                      <a:pt x="8" y="34"/>
                    </a:lnTo>
                    <a:lnTo>
                      <a:pt x="8" y="34"/>
                    </a:lnTo>
                    <a:lnTo>
                      <a:pt x="8" y="40"/>
                    </a:lnTo>
                    <a:lnTo>
                      <a:pt x="4" y="48"/>
                    </a:lnTo>
                    <a:lnTo>
                      <a:pt x="4" y="48"/>
                    </a:lnTo>
                    <a:lnTo>
                      <a:pt x="2" y="48"/>
                    </a:lnTo>
                    <a:lnTo>
                      <a:pt x="2" y="48"/>
                    </a:lnTo>
                    <a:lnTo>
                      <a:pt x="0" y="4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4" name="Freeform 59">
                <a:extLst>
                  <a:ext uri="{FF2B5EF4-FFF2-40B4-BE49-F238E27FC236}">
                    <a16:creationId xmlns:a16="http://schemas.microsoft.com/office/drawing/2014/main" id="{45980D97-851A-4956-AB9A-A1D8432E6D4A}"/>
                  </a:ext>
                </a:extLst>
              </p:cNvPr>
              <p:cNvSpPr>
                <a:spLocks/>
              </p:cNvSpPr>
              <p:nvPr/>
            </p:nvSpPr>
            <p:spPr bwMode="auto">
              <a:xfrm>
                <a:off x="3714" y="4456"/>
                <a:ext cx="8" cy="48"/>
              </a:xfrm>
              <a:custGeom>
                <a:avLst/>
                <a:gdLst>
                  <a:gd name="T0" fmla="*/ 0 w 8"/>
                  <a:gd name="T1" fmla="*/ 48 h 48"/>
                  <a:gd name="T2" fmla="*/ 0 w 8"/>
                  <a:gd name="T3" fmla="*/ 48 h 48"/>
                  <a:gd name="T4" fmla="*/ 0 w 8"/>
                  <a:gd name="T5" fmla="*/ 46 h 48"/>
                  <a:gd name="T6" fmla="*/ 0 w 8"/>
                  <a:gd name="T7" fmla="*/ 44 h 48"/>
                  <a:gd name="T8" fmla="*/ 0 w 8"/>
                  <a:gd name="T9" fmla="*/ 44 h 48"/>
                  <a:gd name="T10" fmla="*/ 4 w 8"/>
                  <a:gd name="T11" fmla="*/ 38 h 48"/>
                  <a:gd name="T12" fmla="*/ 4 w 8"/>
                  <a:gd name="T13" fmla="*/ 34 h 48"/>
                  <a:gd name="T14" fmla="*/ 4 w 8"/>
                  <a:gd name="T15" fmla="*/ 34 h 48"/>
                  <a:gd name="T16" fmla="*/ 4 w 8"/>
                  <a:gd name="T17" fmla="*/ 26 h 48"/>
                  <a:gd name="T18" fmla="*/ 4 w 8"/>
                  <a:gd name="T19" fmla="*/ 26 h 48"/>
                  <a:gd name="T20" fmla="*/ 2 w 8"/>
                  <a:gd name="T21" fmla="*/ 24 h 48"/>
                  <a:gd name="T22" fmla="*/ 2 w 8"/>
                  <a:gd name="T23" fmla="*/ 24 h 48"/>
                  <a:gd name="T24" fmla="*/ 0 w 8"/>
                  <a:gd name="T25" fmla="*/ 16 h 48"/>
                  <a:gd name="T26" fmla="*/ 0 w 8"/>
                  <a:gd name="T27" fmla="*/ 16 h 48"/>
                  <a:gd name="T28" fmla="*/ 2 w 8"/>
                  <a:gd name="T29" fmla="*/ 6 h 48"/>
                  <a:gd name="T30" fmla="*/ 4 w 8"/>
                  <a:gd name="T31" fmla="*/ 0 h 48"/>
                  <a:gd name="T32" fmla="*/ 4 w 8"/>
                  <a:gd name="T33" fmla="*/ 0 h 48"/>
                  <a:gd name="T34" fmla="*/ 6 w 8"/>
                  <a:gd name="T35" fmla="*/ 0 h 48"/>
                  <a:gd name="T36" fmla="*/ 6 w 8"/>
                  <a:gd name="T37" fmla="*/ 0 h 48"/>
                  <a:gd name="T38" fmla="*/ 6 w 8"/>
                  <a:gd name="T39" fmla="*/ 2 h 48"/>
                  <a:gd name="T40" fmla="*/ 6 w 8"/>
                  <a:gd name="T41" fmla="*/ 2 h 48"/>
                  <a:gd name="T42" fmla="*/ 6 w 8"/>
                  <a:gd name="T43" fmla="*/ 6 h 48"/>
                  <a:gd name="T44" fmla="*/ 4 w 8"/>
                  <a:gd name="T45" fmla="*/ 16 h 48"/>
                  <a:gd name="T46" fmla="*/ 4 w 8"/>
                  <a:gd name="T47" fmla="*/ 16 h 48"/>
                  <a:gd name="T48" fmla="*/ 4 w 8"/>
                  <a:gd name="T49" fmla="*/ 22 h 48"/>
                  <a:gd name="T50" fmla="*/ 4 w 8"/>
                  <a:gd name="T51" fmla="*/ 22 h 48"/>
                  <a:gd name="T52" fmla="*/ 6 w 8"/>
                  <a:gd name="T53" fmla="*/ 24 h 48"/>
                  <a:gd name="T54" fmla="*/ 8 w 8"/>
                  <a:gd name="T55" fmla="*/ 34 h 48"/>
                  <a:gd name="T56" fmla="*/ 8 w 8"/>
                  <a:gd name="T57" fmla="*/ 34 h 48"/>
                  <a:gd name="T58" fmla="*/ 8 w 8"/>
                  <a:gd name="T59" fmla="*/ 40 h 48"/>
                  <a:gd name="T60" fmla="*/ 4 w 8"/>
                  <a:gd name="T61" fmla="*/ 48 h 48"/>
                  <a:gd name="T62" fmla="*/ 4 w 8"/>
                  <a:gd name="T63" fmla="*/ 48 h 48"/>
                  <a:gd name="T64" fmla="*/ 2 w 8"/>
                  <a:gd name="T65" fmla="*/ 48 h 48"/>
                  <a:gd name="T66" fmla="*/ 2 w 8"/>
                  <a:gd name="T67" fmla="*/ 48 h 48"/>
                  <a:gd name="T68" fmla="*/ 0 w 8"/>
                  <a:gd name="T6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48">
                    <a:moveTo>
                      <a:pt x="0" y="48"/>
                    </a:moveTo>
                    <a:lnTo>
                      <a:pt x="0" y="48"/>
                    </a:lnTo>
                    <a:lnTo>
                      <a:pt x="0" y="46"/>
                    </a:lnTo>
                    <a:lnTo>
                      <a:pt x="0" y="44"/>
                    </a:lnTo>
                    <a:lnTo>
                      <a:pt x="0" y="44"/>
                    </a:lnTo>
                    <a:lnTo>
                      <a:pt x="4" y="38"/>
                    </a:lnTo>
                    <a:lnTo>
                      <a:pt x="4" y="34"/>
                    </a:lnTo>
                    <a:lnTo>
                      <a:pt x="4" y="34"/>
                    </a:lnTo>
                    <a:lnTo>
                      <a:pt x="4" y="26"/>
                    </a:lnTo>
                    <a:lnTo>
                      <a:pt x="4" y="26"/>
                    </a:lnTo>
                    <a:lnTo>
                      <a:pt x="2" y="24"/>
                    </a:lnTo>
                    <a:lnTo>
                      <a:pt x="2" y="24"/>
                    </a:lnTo>
                    <a:lnTo>
                      <a:pt x="0" y="16"/>
                    </a:lnTo>
                    <a:lnTo>
                      <a:pt x="0" y="16"/>
                    </a:lnTo>
                    <a:lnTo>
                      <a:pt x="2" y="6"/>
                    </a:lnTo>
                    <a:lnTo>
                      <a:pt x="4" y="0"/>
                    </a:lnTo>
                    <a:lnTo>
                      <a:pt x="4" y="0"/>
                    </a:lnTo>
                    <a:lnTo>
                      <a:pt x="6" y="0"/>
                    </a:lnTo>
                    <a:lnTo>
                      <a:pt x="6" y="0"/>
                    </a:lnTo>
                    <a:lnTo>
                      <a:pt x="6" y="2"/>
                    </a:lnTo>
                    <a:lnTo>
                      <a:pt x="6" y="2"/>
                    </a:lnTo>
                    <a:lnTo>
                      <a:pt x="6" y="6"/>
                    </a:lnTo>
                    <a:lnTo>
                      <a:pt x="4" y="16"/>
                    </a:lnTo>
                    <a:lnTo>
                      <a:pt x="4" y="16"/>
                    </a:lnTo>
                    <a:lnTo>
                      <a:pt x="4" y="22"/>
                    </a:lnTo>
                    <a:lnTo>
                      <a:pt x="4" y="22"/>
                    </a:lnTo>
                    <a:lnTo>
                      <a:pt x="6" y="24"/>
                    </a:lnTo>
                    <a:lnTo>
                      <a:pt x="8" y="34"/>
                    </a:lnTo>
                    <a:lnTo>
                      <a:pt x="8" y="34"/>
                    </a:lnTo>
                    <a:lnTo>
                      <a:pt x="8" y="40"/>
                    </a:lnTo>
                    <a:lnTo>
                      <a:pt x="4" y="48"/>
                    </a:lnTo>
                    <a:lnTo>
                      <a:pt x="4" y="48"/>
                    </a:lnTo>
                    <a:lnTo>
                      <a:pt x="2" y="48"/>
                    </a:lnTo>
                    <a:lnTo>
                      <a:pt x="2" y="48"/>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5" name="Freeform 60">
                <a:extLst>
                  <a:ext uri="{FF2B5EF4-FFF2-40B4-BE49-F238E27FC236}">
                    <a16:creationId xmlns:a16="http://schemas.microsoft.com/office/drawing/2014/main" id="{430FEE07-E01C-4E1A-97DA-D80C34E9FEF6}"/>
                  </a:ext>
                </a:extLst>
              </p:cNvPr>
              <p:cNvSpPr>
                <a:spLocks/>
              </p:cNvSpPr>
              <p:nvPr/>
            </p:nvSpPr>
            <p:spPr bwMode="auto">
              <a:xfrm>
                <a:off x="3732" y="4456"/>
                <a:ext cx="8" cy="48"/>
              </a:xfrm>
              <a:custGeom>
                <a:avLst/>
                <a:gdLst>
                  <a:gd name="T0" fmla="*/ 0 w 8"/>
                  <a:gd name="T1" fmla="*/ 48 h 48"/>
                  <a:gd name="T2" fmla="*/ 0 w 8"/>
                  <a:gd name="T3" fmla="*/ 48 h 48"/>
                  <a:gd name="T4" fmla="*/ 0 w 8"/>
                  <a:gd name="T5" fmla="*/ 44 h 48"/>
                  <a:gd name="T6" fmla="*/ 0 w 8"/>
                  <a:gd name="T7" fmla="*/ 44 h 48"/>
                  <a:gd name="T8" fmla="*/ 4 w 8"/>
                  <a:gd name="T9" fmla="*/ 38 h 48"/>
                  <a:gd name="T10" fmla="*/ 4 w 8"/>
                  <a:gd name="T11" fmla="*/ 34 h 48"/>
                  <a:gd name="T12" fmla="*/ 4 w 8"/>
                  <a:gd name="T13" fmla="*/ 34 h 48"/>
                  <a:gd name="T14" fmla="*/ 4 w 8"/>
                  <a:gd name="T15" fmla="*/ 26 h 48"/>
                  <a:gd name="T16" fmla="*/ 4 w 8"/>
                  <a:gd name="T17" fmla="*/ 26 h 48"/>
                  <a:gd name="T18" fmla="*/ 2 w 8"/>
                  <a:gd name="T19" fmla="*/ 24 h 48"/>
                  <a:gd name="T20" fmla="*/ 2 w 8"/>
                  <a:gd name="T21" fmla="*/ 24 h 48"/>
                  <a:gd name="T22" fmla="*/ 0 w 8"/>
                  <a:gd name="T23" fmla="*/ 16 h 48"/>
                  <a:gd name="T24" fmla="*/ 0 w 8"/>
                  <a:gd name="T25" fmla="*/ 16 h 48"/>
                  <a:gd name="T26" fmla="*/ 2 w 8"/>
                  <a:gd name="T27" fmla="*/ 6 h 48"/>
                  <a:gd name="T28" fmla="*/ 4 w 8"/>
                  <a:gd name="T29" fmla="*/ 0 h 48"/>
                  <a:gd name="T30" fmla="*/ 4 w 8"/>
                  <a:gd name="T31" fmla="*/ 0 h 48"/>
                  <a:gd name="T32" fmla="*/ 6 w 8"/>
                  <a:gd name="T33" fmla="*/ 0 h 48"/>
                  <a:gd name="T34" fmla="*/ 6 w 8"/>
                  <a:gd name="T35" fmla="*/ 0 h 48"/>
                  <a:gd name="T36" fmla="*/ 8 w 8"/>
                  <a:gd name="T37" fmla="*/ 2 h 48"/>
                  <a:gd name="T38" fmla="*/ 8 w 8"/>
                  <a:gd name="T39" fmla="*/ 2 h 48"/>
                  <a:gd name="T40" fmla="*/ 6 w 8"/>
                  <a:gd name="T41" fmla="*/ 6 h 48"/>
                  <a:gd name="T42" fmla="*/ 4 w 8"/>
                  <a:gd name="T43" fmla="*/ 16 h 48"/>
                  <a:gd name="T44" fmla="*/ 4 w 8"/>
                  <a:gd name="T45" fmla="*/ 16 h 48"/>
                  <a:gd name="T46" fmla="*/ 6 w 8"/>
                  <a:gd name="T47" fmla="*/ 22 h 48"/>
                  <a:gd name="T48" fmla="*/ 6 w 8"/>
                  <a:gd name="T49" fmla="*/ 22 h 48"/>
                  <a:gd name="T50" fmla="*/ 6 w 8"/>
                  <a:gd name="T51" fmla="*/ 24 h 48"/>
                  <a:gd name="T52" fmla="*/ 8 w 8"/>
                  <a:gd name="T53" fmla="*/ 34 h 48"/>
                  <a:gd name="T54" fmla="*/ 8 w 8"/>
                  <a:gd name="T55" fmla="*/ 34 h 48"/>
                  <a:gd name="T56" fmla="*/ 8 w 8"/>
                  <a:gd name="T57" fmla="*/ 40 h 48"/>
                  <a:gd name="T58" fmla="*/ 4 w 8"/>
                  <a:gd name="T59" fmla="*/ 48 h 48"/>
                  <a:gd name="T60" fmla="*/ 4 w 8"/>
                  <a:gd name="T61" fmla="*/ 48 h 48"/>
                  <a:gd name="T62" fmla="*/ 2 w 8"/>
                  <a:gd name="T63" fmla="*/ 48 h 48"/>
                  <a:gd name="T64" fmla="*/ 2 w 8"/>
                  <a:gd name="T65" fmla="*/ 48 h 48"/>
                  <a:gd name="T66" fmla="*/ 0 w 8"/>
                  <a:gd name="T6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 h="48">
                    <a:moveTo>
                      <a:pt x="0" y="48"/>
                    </a:moveTo>
                    <a:lnTo>
                      <a:pt x="0" y="48"/>
                    </a:lnTo>
                    <a:lnTo>
                      <a:pt x="0" y="44"/>
                    </a:lnTo>
                    <a:lnTo>
                      <a:pt x="0" y="44"/>
                    </a:lnTo>
                    <a:lnTo>
                      <a:pt x="4" y="38"/>
                    </a:lnTo>
                    <a:lnTo>
                      <a:pt x="4" y="34"/>
                    </a:lnTo>
                    <a:lnTo>
                      <a:pt x="4" y="34"/>
                    </a:lnTo>
                    <a:lnTo>
                      <a:pt x="4" y="26"/>
                    </a:lnTo>
                    <a:lnTo>
                      <a:pt x="4" y="26"/>
                    </a:lnTo>
                    <a:lnTo>
                      <a:pt x="2" y="24"/>
                    </a:lnTo>
                    <a:lnTo>
                      <a:pt x="2" y="24"/>
                    </a:lnTo>
                    <a:lnTo>
                      <a:pt x="0" y="16"/>
                    </a:lnTo>
                    <a:lnTo>
                      <a:pt x="0" y="16"/>
                    </a:lnTo>
                    <a:lnTo>
                      <a:pt x="2" y="6"/>
                    </a:lnTo>
                    <a:lnTo>
                      <a:pt x="4" y="0"/>
                    </a:lnTo>
                    <a:lnTo>
                      <a:pt x="4" y="0"/>
                    </a:lnTo>
                    <a:lnTo>
                      <a:pt x="6" y="0"/>
                    </a:lnTo>
                    <a:lnTo>
                      <a:pt x="6" y="0"/>
                    </a:lnTo>
                    <a:lnTo>
                      <a:pt x="8" y="2"/>
                    </a:lnTo>
                    <a:lnTo>
                      <a:pt x="8" y="2"/>
                    </a:lnTo>
                    <a:lnTo>
                      <a:pt x="6" y="6"/>
                    </a:lnTo>
                    <a:lnTo>
                      <a:pt x="4" y="16"/>
                    </a:lnTo>
                    <a:lnTo>
                      <a:pt x="4" y="16"/>
                    </a:lnTo>
                    <a:lnTo>
                      <a:pt x="6" y="22"/>
                    </a:lnTo>
                    <a:lnTo>
                      <a:pt x="6" y="22"/>
                    </a:lnTo>
                    <a:lnTo>
                      <a:pt x="6" y="24"/>
                    </a:lnTo>
                    <a:lnTo>
                      <a:pt x="8" y="34"/>
                    </a:lnTo>
                    <a:lnTo>
                      <a:pt x="8" y="34"/>
                    </a:lnTo>
                    <a:lnTo>
                      <a:pt x="8" y="40"/>
                    </a:lnTo>
                    <a:lnTo>
                      <a:pt x="4" y="48"/>
                    </a:lnTo>
                    <a:lnTo>
                      <a:pt x="4" y="48"/>
                    </a:lnTo>
                    <a:lnTo>
                      <a:pt x="2" y="48"/>
                    </a:lnTo>
                    <a:lnTo>
                      <a:pt x="2" y="48"/>
                    </a:lnTo>
                    <a:lnTo>
                      <a:pt x="0" y="4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6" name="Freeform 61">
                <a:extLst>
                  <a:ext uri="{FF2B5EF4-FFF2-40B4-BE49-F238E27FC236}">
                    <a16:creationId xmlns:a16="http://schemas.microsoft.com/office/drawing/2014/main" id="{87EA317A-C385-4A69-A040-B971721AE4CC}"/>
                  </a:ext>
                </a:extLst>
              </p:cNvPr>
              <p:cNvSpPr>
                <a:spLocks/>
              </p:cNvSpPr>
              <p:nvPr/>
            </p:nvSpPr>
            <p:spPr bwMode="auto">
              <a:xfrm>
                <a:off x="3732" y="4456"/>
                <a:ext cx="8" cy="48"/>
              </a:xfrm>
              <a:custGeom>
                <a:avLst/>
                <a:gdLst>
                  <a:gd name="T0" fmla="*/ 0 w 8"/>
                  <a:gd name="T1" fmla="*/ 48 h 48"/>
                  <a:gd name="T2" fmla="*/ 0 w 8"/>
                  <a:gd name="T3" fmla="*/ 48 h 48"/>
                  <a:gd name="T4" fmla="*/ 0 w 8"/>
                  <a:gd name="T5" fmla="*/ 44 h 48"/>
                  <a:gd name="T6" fmla="*/ 0 w 8"/>
                  <a:gd name="T7" fmla="*/ 44 h 48"/>
                  <a:gd name="T8" fmla="*/ 4 w 8"/>
                  <a:gd name="T9" fmla="*/ 38 h 48"/>
                  <a:gd name="T10" fmla="*/ 4 w 8"/>
                  <a:gd name="T11" fmla="*/ 34 h 48"/>
                  <a:gd name="T12" fmla="*/ 4 w 8"/>
                  <a:gd name="T13" fmla="*/ 34 h 48"/>
                  <a:gd name="T14" fmla="*/ 4 w 8"/>
                  <a:gd name="T15" fmla="*/ 26 h 48"/>
                  <a:gd name="T16" fmla="*/ 4 w 8"/>
                  <a:gd name="T17" fmla="*/ 26 h 48"/>
                  <a:gd name="T18" fmla="*/ 2 w 8"/>
                  <a:gd name="T19" fmla="*/ 24 h 48"/>
                  <a:gd name="T20" fmla="*/ 2 w 8"/>
                  <a:gd name="T21" fmla="*/ 24 h 48"/>
                  <a:gd name="T22" fmla="*/ 0 w 8"/>
                  <a:gd name="T23" fmla="*/ 16 h 48"/>
                  <a:gd name="T24" fmla="*/ 0 w 8"/>
                  <a:gd name="T25" fmla="*/ 16 h 48"/>
                  <a:gd name="T26" fmla="*/ 2 w 8"/>
                  <a:gd name="T27" fmla="*/ 6 h 48"/>
                  <a:gd name="T28" fmla="*/ 4 w 8"/>
                  <a:gd name="T29" fmla="*/ 0 h 48"/>
                  <a:gd name="T30" fmla="*/ 4 w 8"/>
                  <a:gd name="T31" fmla="*/ 0 h 48"/>
                  <a:gd name="T32" fmla="*/ 6 w 8"/>
                  <a:gd name="T33" fmla="*/ 0 h 48"/>
                  <a:gd name="T34" fmla="*/ 6 w 8"/>
                  <a:gd name="T35" fmla="*/ 0 h 48"/>
                  <a:gd name="T36" fmla="*/ 8 w 8"/>
                  <a:gd name="T37" fmla="*/ 2 h 48"/>
                  <a:gd name="T38" fmla="*/ 8 w 8"/>
                  <a:gd name="T39" fmla="*/ 2 h 48"/>
                  <a:gd name="T40" fmla="*/ 6 w 8"/>
                  <a:gd name="T41" fmla="*/ 6 h 48"/>
                  <a:gd name="T42" fmla="*/ 4 w 8"/>
                  <a:gd name="T43" fmla="*/ 16 h 48"/>
                  <a:gd name="T44" fmla="*/ 4 w 8"/>
                  <a:gd name="T45" fmla="*/ 16 h 48"/>
                  <a:gd name="T46" fmla="*/ 6 w 8"/>
                  <a:gd name="T47" fmla="*/ 22 h 48"/>
                  <a:gd name="T48" fmla="*/ 6 w 8"/>
                  <a:gd name="T49" fmla="*/ 22 h 48"/>
                  <a:gd name="T50" fmla="*/ 6 w 8"/>
                  <a:gd name="T51" fmla="*/ 24 h 48"/>
                  <a:gd name="T52" fmla="*/ 8 w 8"/>
                  <a:gd name="T53" fmla="*/ 34 h 48"/>
                  <a:gd name="T54" fmla="*/ 8 w 8"/>
                  <a:gd name="T55" fmla="*/ 34 h 48"/>
                  <a:gd name="T56" fmla="*/ 8 w 8"/>
                  <a:gd name="T57" fmla="*/ 40 h 48"/>
                  <a:gd name="T58" fmla="*/ 4 w 8"/>
                  <a:gd name="T59" fmla="*/ 48 h 48"/>
                  <a:gd name="T60" fmla="*/ 4 w 8"/>
                  <a:gd name="T61" fmla="*/ 48 h 48"/>
                  <a:gd name="T62" fmla="*/ 2 w 8"/>
                  <a:gd name="T63" fmla="*/ 48 h 48"/>
                  <a:gd name="T64" fmla="*/ 2 w 8"/>
                  <a:gd name="T65" fmla="*/ 48 h 48"/>
                  <a:gd name="T66" fmla="*/ 0 w 8"/>
                  <a:gd name="T6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 h="48">
                    <a:moveTo>
                      <a:pt x="0" y="48"/>
                    </a:moveTo>
                    <a:lnTo>
                      <a:pt x="0" y="48"/>
                    </a:lnTo>
                    <a:lnTo>
                      <a:pt x="0" y="44"/>
                    </a:lnTo>
                    <a:lnTo>
                      <a:pt x="0" y="44"/>
                    </a:lnTo>
                    <a:lnTo>
                      <a:pt x="4" y="38"/>
                    </a:lnTo>
                    <a:lnTo>
                      <a:pt x="4" y="34"/>
                    </a:lnTo>
                    <a:lnTo>
                      <a:pt x="4" y="34"/>
                    </a:lnTo>
                    <a:lnTo>
                      <a:pt x="4" y="26"/>
                    </a:lnTo>
                    <a:lnTo>
                      <a:pt x="4" y="26"/>
                    </a:lnTo>
                    <a:lnTo>
                      <a:pt x="2" y="24"/>
                    </a:lnTo>
                    <a:lnTo>
                      <a:pt x="2" y="24"/>
                    </a:lnTo>
                    <a:lnTo>
                      <a:pt x="0" y="16"/>
                    </a:lnTo>
                    <a:lnTo>
                      <a:pt x="0" y="16"/>
                    </a:lnTo>
                    <a:lnTo>
                      <a:pt x="2" y="6"/>
                    </a:lnTo>
                    <a:lnTo>
                      <a:pt x="4" y="0"/>
                    </a:lnTo>
                    <a:lnTo>
                      <a:pt x="4" y="0"/>
                    </a:lnTo>
                    <a:lnTo>
                      <a:pt x="6" y="0"/>
                    </a:lnTo>
                    <a:lnTo>
                      <a:pt x="6" y="0"/>
                    </a:lnTo>
                    <a:lnTo>
                      <a:pt x="8" y="2"/>
                    </a:lnTo>
                    <a:lnTo>
                      <a:pt x="8" y="2"/>
                    </a:lnTo>
                    <a:lnTo>
                      <a:pt x="6" y="6"/>
                    </a:lnTo>
                    <a:lnTo>
                      <a:pt x="4" y="16"/>
                    </a:lnTo>
                    <a:lnTo>
                      <a:pt x="4" y="16"/>
                    </a:lnTo>
                    <a:lnTo>
                      <a:pt x="6" y="22"/>
                    </a:lnTo>
                    <a:lnTo>
                      <a:pt x="6" y="22"/>
                    </a:lnTo>
                    <a:lnTo>
                      <a:pt x="6" y="24"/>
                    </a:lnTo>
                    <a:lnTo>
                      <a:pt x="8" y="34"/>
                    </a:lnTo>
                    <a:lnTo>
                      <a:pt x="8" y="34"/>
                    </a:lnTo>
                    <a:lnTo>
                      <a:pt x="8" y="40"/>
                    </a:lnTo>
                    <a:lnTo>
                      <a:pt x="4" y="48"/>
                    </a:lnTo>
                    <a:lnTo>
                      <a:pt x="4" y="48"/>
                    </a:lnTo>
                    <a:lnTo>
                      <a:pt x="2" y="48"/>
                    </a:lnTo>
                    <a:lnTo>
                      <a:pt x="2" y="48"/>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7" name="Freeform 62">
                <a:extLst>
                  <a:ext uri="{FF2B5EF4-FFF2-40B4-BE49-F238E27FC236}">
                    <a16:creationId xmlns:a16="http://schemas.microsoft.com/office/drawing/2014/main" id="{2EE28F67-96F0-49E0-A171-6C61B87F3825}"/>
                  </a:ext>
                </a:extLst>
              </p:cNvPr>
              <p:cNvSpPr>
                <a:spLocks/>
              </p:cNvSpPr>
              <p:nvPr/>
            </p:nvSpPr>
            <p:spPr bwMode="auto">
              <a:xfrm>
                <a:off x="3730" y="4638"/>
                <a:ext cx="128" cy="78"/>
              </a:xfrm>
              <a:custGeom>
                <a:avLst/>
                <a:gdLst>
                  <a:gd name="T0" fmla="*/ 8 w 128"/>
                  <a:gd name="T1" fmla="*/ 2 h 78"/>
                  <a:gd name="T2" fmla="*/ 8 w 128"/>
                  <a:gd name="T3" fmla="*/ 2 h 78"/>
                  <a:gd name="T4" fmla="*/ 4 w 128"/>
                  <a:gd name="T5" fmla="*/ 6 h 78"/>
                  <a:gd name="T6" fmla="*/ 0 w 128"/>
                  <a:gd name="T7" fmla="*/ 12 h 78"/>
                  <a:gd name="T8" fmla="*/ 0 w 128"/>
                  <a:gd name="T9" fmla="*/ 12 h 78"/>
                  <a:gd name="T10" fmla="*/ 0 w 128"/>
                  <a:gd name="T11" fmla="*/ 16 h 78"/>
                  <a:gd name="T12" fmla="*/ 2 w 128"/>
                  <a:gd name="T13" fmla="*/ 20 h 78"/>
                  <a:gd name="T14" fmla="*/ 4 w 128"/>
                  <a:gd name="T15" fmla="*/ 24 h 78"/>
                  <a:gd name="T16" fmla="*/ 4 w 128"/>
                  <a:gd name="T17" fmla="*/ 24 h 78"/>
                  <a:gd name="T18" fmla="*/ 10 w 128"/>
                  <a:gd name="T19" fmla="*/ 32 h 78"/>
                  <a:gd name="T20" fmla="*/ 16 w 128"/>
                  <a:gd name="T21" fmla="*/ 40 h 78"/>
                  <a:gd name="T22" fmla="*/ 26 w 128"/>
                  <a:gd name="T23" fmla="*/ 50 h 78"/>
                  <a:gd name="T24" fmla="*/ 38 w 128"/>
                  <a:gd name="T25" fmla="*/ 60 h 78"/>
                  <a:gd name="T26" fmla="*/ 54 w 128"/>
                  <a:gd name="T27" fmla="*/ 68 h 78"/>
                  <a:gd name="T28" fmla="*/ 70 w 128"/>
                  <a:gd name="T29" fmla="*/ 76 h 78"/>
                  <a:gd name="T30" fmla="*/ 88 w 128"/>
                  <a:gd name="T31" fmla="*/ 78 h 78"/>
                  <a:gd name="T32" fmla="*/ 88 w 128"/>
                  <a:gd name="T33" fmla="*/ 78 h 78"/>
                  <a:gd name="T34" fmla="*/ 104 w 128"/>
                  <a:gd name="T35" fmla="*/ 78 h 78"/>
                  <a:gd name="T36" fmla="*/ 116 w 128"/>
                  <a:gd name="T37" fmla="*/ 76 h 78"/>
                  <a:gd name="T38" fmla="*/ 120 w 128"/>
                  <a:gd name="T39" fmla="*/ 74 h 78"/>
                  <a:gd name="T40" fmla="*/ 126 w 128"/>
                  <a:gd name="T41" fmla="*/ 72 h 78"/>
                  <a:gd name="T42" fmla="*/ 126 w 128"/>
                  <a:gd name="T43" fmla="*/ 72 h 78"/>
                  <a:gd name="T44" fmla="*/ 128 w 128"/>
                  <a:gd name="T45" fmla="*/ 68 h 78"/>
                  <a:gd name="T46" fmla="*/ 128 w 128"/>
                  <a:gd name="T47" fmla="*/ 64 h 78"/>
                  <a:gd name="T48" fmla="*/ 128 w 128"/>
                  <a:gd name="T49" fmla="*/ 58 h 78"/>
                  <a:gd name="T50" fmla="*/ 128 w 128"/>
                  <a:gd name="T51" fmla="*/ 58 h 78"/>
                  <a:gd name="T52" fmla="*/ 124 w 128"/>
                  <a:gd name="T53" fmla="*/ 54 h 78"/>
                  <a:gd name="T54" fmla="*/ 120 w 128"/>
                  <a:gd name="T55" fmla="*/ 52 h 78"/>
                  <a:gd name="T56" fmla="*/ 112 w 128"/>
                  <a:gd name="T57" fmla="*/ 50 h 78"/>
                  <a:gd name="T58" fmla="*/ 112 w 128"/>
                  <a:gd name="T59" fmla="*/ 50 h 78"/>
                  <a:gd name="T60" fmla="*/ 108 w 128"/>
                  <a:gd name="T61" fmla="*/ 52 h 78"/>
                  <a:gd name="T62" fmla="*/ 96 w 128"/>
                  <a:gd name="T63" fmla="*/ 52 h 78"/>
                  <a:gd name="T64" fmla="*/ 80 w 128"/>
                  <a:gd name="T65" fmla="*/ 50 h 78"/>
                  <a:gd name="T66" fmla="*/ 72 w 128"/>
                  <a:gd name="T67" fmla="*/ 48 h 78"/>
                  <a:gd name="T68" fmla="*/ 64 w 128"/>
                  <a:gd name="T69" fmla="*/ 44 h 78"/>
                  <a:gd name="T70" fmla="*/ 64 w 128"/>
                  <a:gd name="T71" fmla="*/ 44 h 78"/>
                  <a:gd name="T72" fmla="*/ 58 w 128"/>
                  <a:gd name="T73" fmla="*/ 40 h 78"/>
                  <a:gd name="T74" fmla="*/ 48 w 128"/>
                  <a:gd name="T75" fmla="*/ 34 h 78"/>
                  <a:gd name="T76" fmla="*/ 38 w 128"/>
                  <a:gd name="T77" fmla="*/ 24 h 78"/>
                  <a:gd name="T78" fmla="*/ 22 w 128"/>
                  <a:gd name="T79" fmla="*/ 4 h 78"/>
                  <a:gd name="T80" fmla="*/ 22 w 128"/>
                  <a:gd name="T81" fmla="*/ 4 h 78"/>
                  <a:gd name="T82" fmla="*/ 18 w 128"/>
                  <a:gd name="T83" fmla="*/ 0 h 78"/>
                  <a:gd name="T84" fmla="*/ 14 w 128"/>
                  <a:gd name="T85" fmla="*/ 0 h 78"/>
                  <a:gd name="T86" fmla="*/ 8 w 128"/>
                  <a:gd name="T8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78">
                    <a:moveTo>
                      <a:pt x="8" y="2"/>
                    </a:moveTo>
                    <a:lnTo>
                      <a:pt x="8" y="2"/>
                    </a:lnTo>
                    <a:lnTo>
                      <a:pt x="4" y="6"/>
                    </a:lnTo>
                    <a:lnTo>
                      <a:pt x="0" y="12"/>
                    </a:lnTo>
                    <a:lnTo>
                      <a:pt x="0" y="12"/>
                    </a:lnTo>
                    <a:lnTo>
                      <a:pt x="0" y="16"/>
                    </a:lnTo>
                    <a:lnTo>
                      <a:pt x="2" y="20"/>
                    </a:lnTo>
                    <a:lnTo>
                      <a:pt x="4" y="24"/>
                    </a:lnTo>
                    <a:lnTo>
                      <a:pt x="4" y="24"/>
                    </a:lnTo>
                    <a:lnTo>
                      <a:pt x="10" y="32"/>
                    </a:lnTo>
                    <a:lnTo>
                      <a:pt x="16" y="40"/>
                    </a:lnTo>
                    <a:lnTo>
                      <a:pt x="26" y="50"/>
                    </a:lnTo>
                    <a:lnTo>
                      <a:pt x="38" y="60"/>
                    </a:lnTo>
                    <a:lnTo>
                      <a:pt x="54" y="68"/>
                    </a:lnTo>
                    <a:lnTo>
                      <a:pt x="70" y="76"/>
                    </a:lnTo>
                    <a:lnTo>
                      <a:pt x="88" y="78"/>
                    </a:lnTo>
                    <a:lnTo>
                      <a:pt x="88" y="78"/>
                    </a:lnTo>
                    <a:lnTo>
                      <a:pt x="104" y="78"/>
                    </a:lnTo>
                    <a:lnTo>
                      <a:pt x="116" y="76"/>
                    </a:lnTo>
                    <a:lnTo>
                      <a:pt x="120" y="74"/>
                    </a:lnTo>
                    <a:lnTo>
                      <a:pt x="126" y="72"/>
                    </a:lnTo>
                    <a:lnTo>
                      <a:pt x="126" y="72"/>
                    </a:lnTo>
                    <a:lnTo>
                      <a:pt x="128" y="68"/>
                    </a:lnTo>
                    <a:lnTo>
                      <a:pt x="128" y="64"/>
                    </a:lnTo>
                    <a:lnTo>
                      <a:pt x="128" y="58"/>
                    </a:lnTo>
                    <a:lnTo>
                      <a:pt x="128" y="58"/>
                    </a:lnTo>
                    <a:lnTo>
                      <a:pt x="124" y="54"/>
                    </a:lnTo>
                    <a:lnTo>
                      <a:pt x="120" y="52"/>
                    </a:lnTo>
                    <a:lnTo>
                      <a:pt x="112" y="50"/>
                    </a:lnTo>
                    <a:lnTo>
                      <a:pt x="112" y="50"/>
                    </a:lnTo>
                    <a:lnTo>
                      <a:pt x="108" y="52"/>
                    </a:lnTo>
                    <a:lnTo>
                      <a:pt x="96" y="52"/>
                    </a:lnTo>
                    <a:lnTo>
                      <a:pt x="80" y="50"/>
                    </a:lnTo>
                    <a:lnTo>
                      <a:pt x="72" y="48"/>
                    </a:lnTo>
                    <a:lnTo>
                      <a:pt x="64" y="44"/>
                    </a:lnTo>
                    <a:lnTo>
                      <a:pt x="64" y="44"/>
                    </a:lnTo>
                    <a:lnTo>
                      <a:pt x="58" y="40"/>
                    </a:lnTo>
                    <a:lnTo>
                      <a:pt x="48" y="34"/>
                    </a:lnTo>
                    <a:lnTo>
                      <a:pt x="38" y="24"/>
                    </a:lnTo>
                    <a:lnTo>
                      <a:pt x="22" y="4"/>
                    </a:lnTo>
                    <a:lnTo>
                      <a:pt x="22" y="4"/>
                    </a:lnTo>
                    <a:lnTo>
                      <a:pt x="18" y="0"/>
                    </a:lnTo>
                    <a:lnTo>
                      <a:pt x="14" y="0"/>
                    </a:lnTo>
                    <a:lnTo>
                      <a:pt x="8" y="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8" name="Freeform 63">
                <a:extLst>
                  <a:ext uri="{FF2B5EF4-FFF2-40B4-BE49-F238E27FC236}">
                    <a16:creationId xmlns:a16="http://schemas.microsoft.com/office/drawing/2014/main" id="{5BFFF908-6914-4CCD-A646-005F9D01CB75}"/>
                  </a:ext>
                </a:extLst>
              </p:cNvPr>
              <p:cNvSpPr>
                <a:spLocks/>
              </p:cNvSpPr>
              <p:nvPr/>
            </p:nvSpPr>
            <p:spPr bwMode="auto">
              <a:xfrm>
                <a:off x="3730" y="4638"/>
                <a:ext cx="128" cy="78"/>
              </a:xfrm>
              <a:custGeom>
                <a:avLst/>
                <a:gdLst>
                  <a:gd name="T0" fmla="*/ 8 w 128"/>
                  <a:gd name="T1" fmla="*/ 2 h 78"/>
                  <a:gd name="T2" fmla="*/ 8 w 128"/>
                  <a:gd name="T3" fmla="*/ 2 h 78"/>
                  <a:gd name="T4" fmla="*/ 4 w 128"/>
                  <a:gd name="T5" fmla="*/ 6 h 78"/>
                  <a:gd name="T6" fmla="*/ 0 w 128"/>
                  <a:gd name="T7" fmla="*/ 12 h 78"/>
                  <a:gd name="T8" fmla="*/ 0 w 128"/>
                  <a:gd name="T9" fmla="*/ 12 h 78"/>
                  <a:gd name="T10" fmla="*/ 0 w 128"/>
                  <a:gd name="T11" fmla="*/ 16 h 78"/>
                  <a:gd name="T12" fmla="*/ 2 w 128"/>
                  <a:gd name="T13" fmla="*/ 20 h 78"/>
                  <a:gd name="T14" fmla="*/ 4 w 128"/>
                  <a:gd name="T15" fmla="*/ 24 h 78"/>
                  <a:gd name="T16" fmla="*/ 4 w 128"/>
                  <a:gd name="T17" fmla="*/ 24 h 78"/>
                  <a:gd name="T18" fmla="*/ 10 w 128"/>
                  <a:gd name="T19" fmla="*/ 32 h 78"/>
                  <a:gd name="T20" fmla="*/ 16 w 128"/>
                  <a:gd name="T21" fmla="*/ 40 h 78"/>
                  <a:gd name="T22" fmla="*/ 26 w 128"/>
                  <a:gd name="T23" fmla="*/ 50 h 78"/>
                  <a:gd name="T24" fmla="*/ 38 w 128"/>
                  <a:gd name="T25" fmla="*/ 60 h 78"/>
                  <a:gd name="T26" fmla="*/ 54 w 128"/>
                  <a:gd name="T27" fmla="*/ 68 h 78"/>
                  <a:gd name="T28" fmla="*/ 70 w 128"/>
                  <a:gd name="T29" fmla="*/ 76 h 78"/>
                  <a:gd name="T30" fmla="*/ 88 w 128"/>
                  <a:gd name="T31" fmla="*/ 78 h 78"/>
                  <a:gd name="T32" fmla="*/ 88 w 128"/>
                  <a:gd name="T33" fmla="*/ 78 h 78"/>
                  <a:gd name="T34" fmla="*/ 104 w 128"/>
                  <a:gd name="T35" fmla="*/ 78 h 78"/>
                  <a:gd name="T36" fmla="*/ 116 w 128"/>
                  <a:gd name="T37" fmla="*/ 76 h 78"/>
                  <a:gd name="T38" fmla="*/ 120 w 128"/>
                  <a:gd name="T39" fmla="*/ 74 h 78"/>
                  <a:gd name="T40" fmla="*/ 126 w 128"/>
                  <a:gd name="T41" fmla="*/ 72 h 78"/>
                  <a:gd name="T42" fmla="*/ 126 w 128"/>
                  <a:gd name="T43" fmla="*/ 72 h 78"/>
                  <a:gd name="T44" fmla="*/ 128 w 128"/>
                  <a:gd name="T45" fmla="*/ 68 h 78"/>
                  <a:gd name="T46" fmla="*/ 128 w 128"/>
                  <a:gd name="T47" fmla="*/ 64 h 78"/>
                  <a:gd name="T48" fmla="*/ 128 w 128"/>
                  <a:gd name="T49" fmla="*/ 58 h 78"/>
                  <a:gd name="T50" fmla="*/ 128 w 128"/>
                  <a:gd name="T51" fmla="*/ 58 h 78"/>
                  <a:gd name="T52" fmla="*/ 124 w 128"/>
                  <a:gd name="T53" fmla="*/ 54 h 78"/>
                  <a:gd name="T54" fmla="*/ 120 w 128"/>
                  <a:gd name="T55" fmla="*/ 52 h 78"/>
                  <a:gd name="T56" fmla="*/ 112 w 128"/>
                  <a:gd name="T57" fmla="*/ 50 h 78"/>
                  <a:gd name="T58" fmla="*/ 112 w 128"/>
                  <a:gd name="T59" fmla="*/ 50 h 78"/>
                  <a:gd name="T60" fmla="*/ 108 w 128"/>
                  <a:gd name="T61" fmla="*/ 52 h 78"/>
                  <a:gd name="T62" fmla="*/ 96 w 128"/>
                  <a:gd name="T63" fmla="*/ 52 h 78"/>
                  <a:gd name="T64" fmla="*/ 80 w 128"/>
                  <a:gd name="T65" fmla="*/ 50 h 78"/>
                  <a:gd name="T66" fmla="*/ 72 w 128"/>
                  <a:gd name="T67" fmla="*/ 48 h 78"/>
                  <a:gd name="T68" fmla="*/ 64 w 128"/>
                  <a:gd name="T69" fmla="*/ 44 h 78"/>
                  <a:gd name="T70" fmla="*/ 64 w 128"/>
                  <a:gd name="T71" fmla="*/ 44 h 78"/>
                  <a:gd name="T72" fmla="*/ 58 w 128"/>
                  <a:gd name="T73" fmla="*/ 40 h 78"/>
                  <a:gd name="T74" fmla="*/ 48 w 128"/>
                  <a:gd name="T75" fmla="*/ 34 h 78"/>
                  <a:gd name="T76" fmla="*/ 38 w 128"/>
                  <a:gd name="T77" fmla="*/ 24 h 78"/>
                  <a:gd name="T78" fmla="*/ 22 w 128"/>
                  <a:gd name="T79" fmla="*/ 4 h 78"/>
                  <a:gd name="T80" fmla="*/ 22 w 128"/>
                  <a:gd name="T81" fmla="*/ 4 h 78"/>
                  <a:gd name="T82" fmla="*/ 18 w 128"/>
                  <a:gd name="T83" fmla="*/ 0 h 78"/>
                  <a:gd name="T84" fmla="*/ 14 w 128"/>
                  <a:gd name="T85" fmla="*/ 0 h 78"/>
                  <a:gd name="T86" fmla="*/ 8 w 128"/>
                  <a:gd name="T8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78">
                    <a:moveTo>
                      <a:pt x="8" y="2"/>
                    </a:moveTo>
                    <a:lnTo>
                      <a:pt x="8" y="2"/>
                    </a:lnTo>
                    <a:lnTo>
                      <a:pt x="4" y="6"/>
                    </a:lnTo>
                    <a:lnTo>
                      <a:pt x="0" y="12"/>
                    </a:lnTo>
                    <a:lnTo>
                      <a:pt x="0" y="12"/>
                    </a:lnTo>
                    <a:lnTo>
                      <a:pt x="0" y="16"/>
                    </a:lnTo>
                    <a:lnTo>
                      <a:pt x="2" y="20"/>
                    </a:lnTo>
                    <a:lnTo>
                      <a:pt x="4" y="24"/>
                    </a:lnTo>
                    <a:lnTo>
                      <a:pt x="4" y="24"/>
                    </a:lnTo>
                    <a:lnTo>
                      <a:pt x="10" y="32"/>
                    </a:lnTo>
                    <a:lnTo>
                      <a:pt x="16" y="40"/>
                    </a:lnTo>
                    <a:lnTo>
                      <a:pt x="26" y="50"/>
                    </a:lnTo>
                    <a:lnTo>
                      <a:pt x="38" y="60"/>
                    </a:lnTo>
                    <a:lnTo>
                      <a:pt x="54" y="68"/>
                    </a:lnTo>
                    <a:lnTo>
                      <a:pt x="70" y="76"/>
                    </a:lnTo>
                    <a:lnTo>
                      <a:pt x="88" y="78"/>
                    </a:lnTo>
                    <a:lnTo>
                      <a:pt x="88" y="78"/>
                    </a:lnTo>
                    <a:lnTo>
                      <a:pt x="104" y="78"/>
                    </a:lnTo>
                    <a:lnTo>
                      <a:pt x="116" y="76"/>
                    </a:lnTo>
                    <a:lnTo>
                      <a:pt x="120" y="74"/>
                    </a:lnTo>
                    <a:lnTo>
                      <a:pt x="126" y="72"/>
                    </a:lnTo>
                    <a:lnTo>
                      <a:pt x="126" y="72"/>
                    </a:lnTo>
                    <a:lnTo>
                      <a:pt x="128" y="68"/>
                    </a:lnTo>
                    <a:lnTo>
                      <a:pt x="128" y="64"/>
                    </a:lnTo>
                    <a:lnTo>
                      <a:pt x="128" y="58"/>
                    </a:lnTo>
                    <a:lnTo>
                      <a:pt x="128" y="58"/>
                    </a:lnTo>
                    <a:lnTo>
                      <a:pt x="124" y="54"/>
                    </a:lnTo>
                    <a:lnTo>
                      <a:pt x="120" y="52"/>
                    </a:lnTo>
                    <a:lnTo>
                      <a:pt x="112" y="50"/>
                    </a:lnTo>
                    <a:lnTo>
                      <a:pt x="112" y="50"/>
                    </a:lnTo>
                    <a:lnTo>
                      <a:pt x="108" y="52"/>
                    </a:lnTo>
                    <a:lnTo>
                      <a:pt x="96" y="52"/>
                    </a:lnTo>
                    <a:lnTo>
                      <a:pt x="80" y="50"/>
                    </a:lnTo>
                    <a:lnTo>
                      <a:pt x="72" y="48"/>
                    </a:lnTo>
                    <a:lnTo>
                      <a:pt x="64" y="44"/>
                    </a:lnTo>
                    <a:lnTo>
                      <a:pt x="64" y="44"/>
                    </a:lnTo>
                    <a:lnTo>
                      <a:pt x="58" y="40"/>
                    </a:lnTo>
                    <a:lnTo>
                      <a:pt x="48" y="34"/>
                    </a:lnTo>
                    <a:lnTo>
                      <a:pt x="38" y="24"/>
                    </a:lnTo>
                    <a:lnTo>
                      <a:pt x="22" y="4"/>
                    </a:lnTo>
                    <a:lnTo>
                      <a:pt x="22" y="4"/>
                    </a:lnTo>
                    <a:lnTo>
                      <a:pt x="18" y="0"/>
                    </a:lnTo>
                    <a:lnTo>
                      <a:pt x="14" y="0"/>
                    </a:lnTo>
                    <a:lnTo>
                      <a:pt x="8"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89" name="Freeform 64">
                <a:extLst>
                  <a:ext uri="{FF2B5EF4-FFF2-40B4-BE49-F238E27FC236}">
                    <a16:creationId xmlns:a16="http://schemas.microsoft.com/office/drawing/2014/main" id="{F5C71BAA-D62B-47AF-9CEB-260A3D4DFB68}"/>
                  </a:ext>
                </a:extLst>
              </p:cNvPr>
              <p:cNvSpPr>
                <a:spLocks noEditPoints="1"/>
              </p:cNvSpPr>
              <p:nvPr/>
            </p:nvSpPr>
            <p:spPr bwMode="auto">
              <a:xfrm>
                <a:off x="3690" y="4520"/>
                <a:ext cx="104" cy="192"/>
              </a:xfrm>
              <a:custGeom>
                <a:avLst/>
                <a:gdLst>
                  <a:gd name="T0" fmla="*/ 46 w 104"/>
                  <a:gd name="T1" fmla="*/ 14 h 192"/>
                  <a:gd name="T2" fmla="*/ 34 w 104"/>
                  <a:gd name="T3" fmla="*/ 12 h 192"/>
                  <a:gd name="T4" fmla="*/ 32 w 104"/>
                  <a:gd name="T5" fmla="*/ 6 h 192"/>
                  <a:gd name="T6" fmla="*/ 44 w 104"/>
                  <a:gd name="T7" fmla="*/ 2 h 192"/>
                  <a:gd name="T8" fmla="*/ 54 w 104"/>
                  <a:gd name="T9" fmla="*/ 8 h 192"/>
                  <a:gd name="T10" fmla="*/ 54 w 104"/>
                  <a:gd name="T11" fmla="*/ 12 h 192"/>
                  <a:gd name="T12" fmla="*/ 42 w 104"/>
                  <a:gd name="T13" fmla="*/ 146 h 192"/>
                  <a:gd name="T14" fmla="*/ 38 w 104"/>
                  <a:gd name="T15" fmla="*/ 124 h 192"/>
                  <a:gd name="T16" fmla="*/ 44 w 104"/>
                  <a:gd name="T17" fmla="*/ 118 h 192"/>
                  <a:gd name="T18" fmla="*/ 56 w 104"/>
                  <a:gd name="T19" fmla="*/ 114 h 192"/>
                  <a:gd name="T20" fmla="*/ 66 w 104"/>
                  <a:gd name="T21" fmla="*/ 120 h 192"/>
                  <a:gd name="T22" fmla="*/ 86 w 104"/>
                  <a:gd name="T23" fmla="*/ 124 h 192"/>
                  <a:gd name="T24" fmla="*/ 80 w 104"/>
                  <a:gd name="T25" fmla="*/ 120 h 192"/>
                  <a:gd name="T26" fmla="*/ 98 w 104"/>
                  <a:gd name="T27" fmla="*/ 98 h 192"/>
                  <a:gd name="T28" fmla="*/ 104 w 104"/>
                  <a:gd name="T29" fmla="*/ 66 h 192"/>
                  <a:gd name="T30" fmla="*/ 98 w 104"/>
                  <a:gd name="T31" fmla="*/ 48 h 192"/>
                  <a:gd name="T32" fmla="*/ 78 w 104"/>
                  <a:gd name="T33" fmla="*/ 18 h 192"/>
                  <a:gd name="T34" fmla="*/ 64 w 104"/>
                  <a:gd name="T35" fmla="*/ 8 h 192"/>
                  <a:gd name="T36" fmla="*/ 54 w 104"/>
                  <a:gd name="T37" fmla="*/ 4 h 192"/>
                  <a:gd name="T38" fmla="*/ 42 w 104"/>
                  <a:gd name="T39" fmla="*/ 0 h 192"/>
                  <a:gd name="T40" fmla="*/ 28 w 104"/>
                  <a:gd name="T41" fmla="*/ 6 h 192"/>
                  <a:gd name="T42" fmla="*/ 12 w 104"/>
                  <a:gd name="T43" fmla="*/ 12 h 192"/>
                  <a:gd name="T44" fmla="*/ 0 w 104"/>
                  <a:gd name="T45" fmla="*/ 22 h 192"/>
                  <a:gd name="T46" fmla="*/ 0 w 104"/>
                  <a:gd name="T47" fmla="*/ 26 h 192"/>
                  <a:gd name="T48" fmla="*/ 26 w 104"/>
                  <a:gd name="T49" fmla="*/ 38 h 192"/>
                  <a:gd name="T50" fmla="*/ 40 w 104"/>
                  <a:gd name="T51" fmla="*/ 42 h 192"/>
                  <a:gd name="T52" fmla="*/ 68 w 104"/>
                  <a:gd name="T53" fmla="*/ 38 h 192"/>
                  <a:gd name="T54" fmla="*/ 72 w 104"/>
                  <a:gd name="T55" fmla="*/ 30 h 192"/>
                  <a:gd name="T56" fmla="*/ 66 w 104"/>
                  <a:gd name="T57" fmla="*/ 20 h 192"/>
                  <a:gd name="T58" fmla="*/ 60 w 104"/>
                  <a:gd name="T59" fmla="*/ 10 h 192"/>
                  <a:gd name="T60" fmla="*/ 72 w 104"/>
                  <a:gd name="T61" fmla="*/ 22 h 192"/>
                  <a:gd name="T62" fmla="*/ 76 w 104"/>
                  <a:gd name="T63" fmla="*/ 30 h 192"/>
                  <a:gd name="T64" fmla="*/ 64 w 104"/>
                  <a:gd name="T65" fmla="*/ 42 h 192"/>
                  <a:gd name="T66" fmla="*/ 76 w 104"/>
                  <a:gd name="T67" fmla="*/ 60 h 192"/>
                  <a:gd name="T68" fmla="*/ 78 w 104"/>
                  <a:gd name="T69" fmla="*/ 72 h 192"/>
                  <a:gd name="T70" fmla="*/ 72 w 104"/>
                  <a:gd name="T71" fmla="*/ 92 h 192"/>
                  <a:gd name="T72" fmla="*/ 58 w 104"/>
                  <a:gd name="T73" fmla="*/ 104 h 192"/>
                  <a:gd name="T74" fmla="*/ 36 w 104"/>
                  <a:gd name="T75" fmla="*/ 106 h 192"/>
                  <a:gd name="T76" fmla="*/ 28 w 104"/>
                  <a:gd name="T77" fmla="*/ 114 h 192"/>
                  <a:gd name="T78" fmla="*/ 24 w 104"/>
                  <a:gd name="T79" fmla="*/ 136 h 192"/>
                  <a:gd name="T80" fmla="*/ 28 w 104"/>
                  <a:gd name="T81" fmla="*/ 148 h 192"/>
                  <a:gd name="T82" fmla="*/ 68 w 104"/>
                  <a:gd name="T83" fmla="*/ 192 h 192"/>
                  <a:gd name="T84" fmla="*/ 70 w 104"/>
                  <a:gd name="T85" fmla="*/ 176 h 192"/>
                  <a:gd name="T86" fmla="*/ 42 w 104"/>
                  <a:gd name="T87" fmla="*/ 14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4" h="192">
                    <a:moveTo>
                      <a:pt x="52" y="14"/>
                    </a:moveTo>
                    <a:lnTo>
                      <a:pt x="52" y="14"/>
                    </a:lnTo>
                    <a:lnTo>
                      <a:pt x="46" y="14"/>
                    </a:lnTo>
                    <a:lnTo>
                      <a:pt x="40" y="14"/>
                    </a:lnTo>
                    <a:lnTo>
                      <a:pt x="34" y="12"/>
                    </a:lnTo>
                    <a:lnTo>
                      <a:pt x="34" y="12"/>
                    </a:lnTo>
                    <a:lnTo>
                      <a:pt x="32" y="10"/>
                    </a:lnTo>
                    <a:lnTo>
                      <a:pt x="30" y="8"/>
                    </a:lnTo>
                    <a:lnTo>
                      <a:pt x="32" y="6"/>
                    </a:lnTo>
                    <a:lnTo>
                      <a:pt x="32" y="6"/>
                    </a:lnTo>
                    <a:lnTo>
                      <a:pt x="34" y="4"/>
                    </a:lnTo>
                    <a:lnTo>
                      <a:pt x="44" y="2"/>
                    </a:lnTo>
                    <a:lnTo>
                      <a:pt x="44" y="2"/>
                    </a:lnTo>
                    <a:lnTo>
                      <a:pt x="48" y="4"/>
                    </a:lnTo>
                    <a:lnTo>
                      <a:pt x="54" y="8"/>
                    </a:lnTo>
                    <a:lnTo>
                      <a:pt x="54" y="8"/>
                    </a:lnTo>
                    <a:lnTo>
                      <a:pt x="56" y="10"/>
                    </a:lnTo>
                    <a:lnTo>
                      <a:pt x="54" y="12"/>
                    </a:lnTo>
                    <a:lnTo>
                      <a:pt x="52" y="14"/>
                    </a:lnTo>
                    <a:close/>
                    <a:moveTo>
                      <a:pt x="42" y="146"/>
                    </a:moveTo>
                    <a:lnTo>
                      <a:pt x="42" y="146"/>
                    </a:lnTo>
                    <a:lnTo>
                      <a:pt x="38" y="140"/>
                    </a:lnTo>
                    <a:lnTo>
                      <a:pt x="38" y="132"/>
                    </a:lnTo>
                    <a:lnTo>
                      <a:pt x="38" y="124"/>
                    </a:lnTo>
                    <a:lnTo>
                      <a:pt x="38" y="124"/>
                    </a:lnTo>
                    <a:lnTo>
                      <a:pt x="40" y="120"/>
                    </a:lnTo>
                    <a:lnTo>
                      <a:pt x="44" y="118"/>
                    </a:lnTo>
                    <a:lnTo>
                      <a:pt x="50" y="116"/>
                    </a:lnTo>
                    <a:lnTo>
                      <a:pt x="50" y="116"/>
                    </a:lnTo>
                    <a:lnTo>
                      <a:pt x="56" y="114"/>
                    </a:lnTo>
                    <a:lnTo>
                      <a:pt x="60" y="116"/>
                    </a:lnTo>
                    <a:lnTo>
                      <a:pt x="66" y="120"/>
                    </a:lnTo>
                    <a:lnTo>
                      <a:pt x="66" y="120"/>
                    </a:lnTo>
                    <a:lnTo>
                      <a:pt x="72" y="128"/>
                    </a:lnTo>
                    <a:lnTo>
                      <a:pt x="80" y="138"/>
                    </a:lnTo>
                    <a:lnTo>
                      <a:pt x="86" y="124"/>
                    </a:lnTo>
                    <a:lnTo>
                      <a:pt x="86" y="124"/>
                    </a:lnTo>
                    <a:lnTo>
                      <a:pt x="80" y="120"/>
                    </a:lnTo>
                    <a:lnTo>
                      <a:pt x="80" y="120"/>
                    </a:lnTo>
                    <a:lnTo>
                      <a:pt x="84" y="116"/>
                    </a:lnTo>
                    <a:lnTo>
                      <a:pt x="94" y="106"/>
                    </a:lnTo>
                    <a:lnTo>
                      <a:pt x="98" y="98"/>
                    </a:lnTo>
                    <a:lnTo>
                      <a:pt x="102" y="88"/>
                    </a:lnTo>
                    <a:lnTo>
                      <a:pt x="104" y="78"/>
                    </a:lnTo>
                    <a:lnTo>
                      <a:pt x="104" y="66"/>
                    </a:lnTo>
                    <a:lnTo>
                      <a:pt x="104" y="66"/>
                    </a:lnTo>
                    <a:lnTo>
                      <a:pt x="104" y="60"/>
                    </a:lnTo>
                    <a:lnTo>
                      <a:pt x="98" y="48"/>
                    </a:lnTo>
                    <a:lnTo>
                      <a:pt x="94" y="38"/>
                    </a:lnTo>
                    <a:lnTo>
                      <a:pt x="88" y="28"/>
                    </a:lnTo>
                    <a:lnTo>
                      <a:pt x="78" y="18"/>
                    </a:lnTo>
                    <a:lnTo>
                      <a:pt x="66" y="8"/>
                    </a:lnTo>
                    <a:lnTo>
                      <a:pt x="66" y="8"/>
                    </a:lnTo>
                    <a:lnTo>
                      <a:pt x="64" y="8"/>
                    </a:lnTo>
                    <a:lnTo>
                      <a:pt x="58" y="8"/>
                    </a:lnTo>
                    <a:lnTo>
                      <a:pt x="58" y="8"/>
                    </a:lnTo>
                    <a:lnTo>
                      <a:pt x="54" y="4"/>
                    </a:lnTo>
                    <a:lnTo>
                      <a:pt x="50" y="0"/>
                    </a:lnTo>
                    <a:lnTo>
                      <a:pt x="42" y="0"/>
                    </a:lnTo>
                    <a:lnTo>
                      <a:pt x="42" y="0"/>
                    </a:lnTo>
                    <a:lnTo>
                      <a:pt x="36" y="0"/>
                    </a:lnTo>
                    <a:lnTo>
                      <a:pt x="32" y="2"/>
                    </a:lnTo>
                    <a:lnTo>
                      <a:pt x="28" y="6"/>
                    </a:lnTo>
                    <a:lnTo>
                      <a:pt x="28" y="6"/>
                    </a:lnTo>
                    <a:lnTo>
                      <a:pt x="20" y="8"/>
                    </a:lnTo>
                    <a:lnTo>
                      <a:pt x="12" y="12"/>
                    </a:lnTo>
                    <a:lnTo>
                      <a:pt x="2" y="18"/>
                    </a:lnTo>
                    <a:lnTo>
                      <a:pt x="2" y="18"/>
                    </a:lnTo>
                    <a:lnTo>
                      <a:pt x="0" y="22"/>
                    </a:lnTo>
                    <a:lnTo>
                      <a:pt x="0" y="24"/>
                    </a:lnTo>
                    <a:lnTo>
                      <a:pt x="0" y="26"/>
                    </a:lnTo>
                    <a:lnTo>
                      <a:pt x="0" y="26"/>
                    </a:lnTo>
                    <a:lnTo>
                      <a:pt x="4" y="30"/>
                    </a:lnTo>
                    <a:lnTo>
                      <a:pt x="12" y="34"/>
                    </a:lnTo>
                    <a:lnTo>
                      <a:pt x="26" y="38"/>
                    </a:lnTo>
                    <a:lnTo>
                      <a:pt x="26" y="38"/>
                    </a:lnTo>
                    <a:lnTo>
                      <a:pt x="30" y="40"/>
                    </a:lnTo>
                    <a:lnTo>
                      <a:pt x="40" y="42"/>
                    </a:lnTo>
                    <a:lnTo>
                      <a:pt x="54" y="42"/>
                    </a:lnTo>
                    <a:lnTo>
                      <a:pt x="60" y="40"/>
                    </a:lnTo>
                    <a:lnTo>
                      <a:pt x="68" y="38"/>
                    </a:lnTo>
                    <a:lnTo>
                      <a:pt x="68" y="38"/>
                    </a:lnTo>
                    <a:lnTo>
                      <a:pt x="70" y="34"/>
                    </a:lnTo>
                    <a:lnTo>
                      <a:pt x="72" y="30"/>
                    </a:lnTo>
                    <a:lnTo>
                      <a:pt x="70" y="24"/>
                    </a:lnTo>
                    <a:lnTo>
                      <a:pt x="70" y="24"/>
                    </a:lnTo>
                    <a:lnTo>
                      <a:pt x="66" y="20"/>
                    </a:lnTo>
                    <a:lnTo>
                      <a:pt x="58" y="14"/>
                    </a:lnTo>
                    <a:lnTo>
                      <a:pt x="58" y="14"/>
                    </a:lnTo>
                    <a:lnTo>
                      <a:pt x="60" y="10"/>
                    </a:lnTo>
                    <a:lnTo>
                      <a:pt x="60" y="10"/>
                    </a:lnTo>
                    <a:lnTo>
                      <a:pt x="68" y="16"/>
                    </a:lnTo>
                    <a:lnTo>
                      <a:pt x="72" y="22"/>
                    </a:lnTo>
                    <a:lnTo>
                      <a:pt x="74" y="26"/>
                    </a:lnTo>
                    <a:lnTo>
                      <a:pt x="76" y="30"/>
                    </a:lnTo>
                    <a:lnTo>
                      <a:pt x="76" y="30"/>
                    </a:lnTo>
                    <a:lnTo>
                      <a:pt x="74" y="34"/>
                    </a:lnTo>
                    <a:lnTo>
                      <a:pt x="72" y="38"/>
                    </a:lnTo>
                    <a:lnTo>
                      <a:pt x="64" y="42"/>
                    </a:lnTo>
                    <a:lnTo>
                      <a:pt x="64" y="42"/>
                    </a:lnTo>
                    <a:lnTo>
                      <a:pt x="70" y="52"/>
                    </a:lnTo>
                    <a:lnTo>
                      <a:pt x="76" y="60"/>
                    </a:lnTo>
                    <a:lnTo>
                      <a:pt x="78" y="68"/>
                    </a:lnTo>
                    <a:lnTo>
                      <a:pt x="78" y="68"/>
                    </a:lnTo>
                    <a:lnTo>
                      <a:pt x="78" y="72"/>
                    </a:lnTo>
                    <a:lnTo>
                      <a:pt x="78" y="80"/>
                    </a:lnTo>
                    <a:lnTo>
                      <a:pt x="76" y="86"/>
                    </a:lnTo>
                    <a:lnTo>
                      <a:pt x="72" y="92"/>
                    </a:lnTo>
                    <a:lnTo>
                      <a:pt x="66" y="98"/>
                    </a:lnTo>
                    <a:lnTo>
                      <a:pt x="58" y="104"/>
                    </a:lnTo>
                    <a:lnTo>
                      <a:pt x="58" y="104"/>
                    </a:lnTo>
                    <a:lnTo>
                      <a:pt x="54" y="104"/>
                    </a:lnTo>
                    <a:lnTo>
                      <a:pt x="46" y="104"/>
                    </a:lnTo>
                    <a:lnTo>
                      <a:pt x="36" y="106"/>
                    </a:lnTo>
                    <a:lnTo>
                      <a:pt x="32" y="110"/>
                    </a:lnTo>
                    <a:lnTo>
                      <a:pt x="28" y="114"/>
                    </a:lnTo>
                    <a:lnTo>
                      <a:pt x="28" y="114"/>
                    </a:lnTo>
                    <a:lnTo>
                      <a:pt x="28" y="118"/>
                    </a:lnTo>
                    <a:lnTo>
                      <a:pt x="26" y="124"/>
                    </a:lnTo>
                    <a:lnTo>
                      <a:pt x="24" y="136"/>
                    </a:lnTo>
                    <a:lnTo>
                      <a:pt x="26" y="142"/>
                    </a:lnTo>
                    <a:lnTo>
                      <a:pt x="28" y="148"/>
                    </a:lnTo>
                    <a:lnTo>
                      <a:pt x="28" y="148"/>
                    </a:lnTo>
                    <a:lnTo>
                      <a:pt x="38" y="162"/>
                    </a:lnTo>
                    <a:lnTo>
                      <a:pt x="50" y="176"/>
                    </a:lnTo>
                    <a:lnTo>
                      <a:pt x="68" y="192"/>
                    </a:lnTo>
                    <a:lnTo>
                      <a:pt x="68" y="192"/>
                    </a:lnTo>
                    <a:lnTo>
                      <a:pt x="70" y="176"/>
                    </a:lnTo>
                    <a:lnTo>
                      <a:pt x="70" y="176"/>
                    </a:lnTo>
                    <a:lnTo>
                      <a:pt x="62" y="168"/>
                    </a:lnTo>
                    <a:lnTo>
                      <a:pt x="52" y="158"/>
                    </a:lnTo>
                    <a:lnTo>
                      <a:pt x="42" y="146"/>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0" name="Freeform 65">
                <a:extLst>
                  <a:ext uri="{FF2B5EF4-FFF2-40B4-BE49-F238E27FC236}">
                    <a16:creationId xmlns:a16="http://schemas.microsoft.com/office/drawing/2014/main" id="{CE7C07EB-1CBA-4C6C-82B8-6A7B1DC76EAE}"/>
                  </a:ext>
                </a:extLst>
              </p:cNvPr>
              <p:cNvSpPr>
                <a:spLocks/>
              </p:cNvSpPr>
              <p:nvPr/>
            </p:nvSpPr>
            <p:spPr bwMode="auto">
              <a:xfrm>
                <a:off x="3720" y="4522"/>
                <a:ext cx="26" cy="12"/>
              </a:xfrm>
              <a:custGeom>
                <a:avLst/>
                <a:gdLst>
                  <a:gd name="T0" fmla="*/ 22 w 26"/>
                  <a:gd name="T1" fmla="*/ 12 h 12"/>
                  <a:gd name="T2" fmla="*/ 22 w 26"/>
                  <a:gd name="T3" fmla="*/ 12 h 12"/>
                  <a:gd name="T4" fmla="*/ 16 w 26"/>
                  <a:gd name="T5" fmla="*/ 12 h 12"/>
                  <a:gd name="T6" fmla="*/ 10 w 26"/>
                  <a:gd name="T7" fmla="*/ 12 h 12"/>
                  <a:gd name="T8" fmla="*/ 4 w 26"/>
                  <a:gd name="T9" fmla="*/ 10 h 12"/>
                  <a:gd name="T10" fmla="*/ 4 w 26"/>
                  <a:gd name="T11" fmla="*/ 10 h 12"/>
                  <a:gd name="T12" fmla="*/ 2 w 26"/>
                  <a:gd name="T13" fmla="*/ 8 h 12"/>
                  <a:gd name="T14" fmla="*/ 0 w 26"/>
                  <a:gd name="T15" fmla="*/ 6 h 12"/>
                  <a:gd name="T16" fmla="*/ 2 w 26"/>
                  <a:gd name="T17" fmla="*/ 4 h 12"/>
                  <a:gd name="T18" fmla="*/ 2 w 26"/>
                  <a:gd name="T19" fmla="*/ 4 h 12"/>
                  <a:gd name="T20" fmla="*/ 4 w 26"/>
                  <a:gd name="T21" fmla="*/ 2 h 12"/>
                  <a:gd name="T22" fmla="*/ 14 w 26"/>
                  <a:gd name="T23" fmla="*/ 0 h 12"/>
                  <a:gd name="T24" fmla="*/ 14 w 26"/>
                  <a:gd name="T25" fmla="*/ 0 h 12"/>
                  <a:gd name="T26" fmla="*/ 18 w 26"/>
                  <a:gd name="T27" fmla="*/ 2 h 12"/>
                  <a:gd name="T28" fmla="*/ 24 w 26"/>
                  <a:gd name="T29" fmla="*/ 6 h 12"/>
                  <a:gd name="T30" fmla="*/ 24 w 26"/>
                  <a:gd name="T31" fmla="*/ 6 h 12"/>
                  <a:gd name="T32" fmla="*/ 26 w 26"/>
                  <a:gd name="T33" fmla="*/ 8 h 12"/>
                  <a:gd name="T34" fmla="*/ 24 w 26"/>
                  <a:gd name="T35" fmla="*/ 10 h 12"/>
                  <a:gd name="T36" fmla="*/ 22 w 26"/>
                  <a:gd name="T3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22" y="12"/>
                    </a:moveTo>
                    <a:lnTo>
                      <a:pt x="22" y="12"/>
                    </a:lnTo>
                    <a:lnTo>
                      <a:pt x="16" y="12"/>
                    </a:lnTo>
                    <a:lnTo>
                      <a:pt x="10" y="12"/>
                    </a:lnTo>
                    <a:lnTo>
                      <a:pt x="4" y="10"/>
                    </a:lnTo>
                    <a:lnTo>
                      <a:pt x="4" y="10"/>
                    </a:lnTo>
                    <a:lnTo>
                      <a:pt x="2" y="8"/>
                    </a:lnTo>
                    <a:lnTo>
                      <a:pt x="0" y="6"/>
                    </a:lnTo>
                    <a:lnTo>
                      <a:pt x="2" y="4"/>
                    </a:lnTo>
                    <a:lnTo>
                      <a:pt x="2" y="4"/>
                    </a:lnTo>
                    <a:lnTo>
                      <a:pt x="4" y="2"/>
                    </a:lnTo>
                    <a:lnTo>
                      <a:pt x="14" y="0"/>
                    </a:lnTo>
                    <a:lnTo>
                      <a:pt x="14" y="0"/>
                    </a:lnTo>
                    <a:lnTo>
                      <a:pt x="18" y="2"/>
                    </a:lnTo>
                    <a:lnTo>
                      <a:pt x="24" y="6"/>
                    </a:lnTo>
                    <a:lnTo>
                      <a:pt x="24" y="6"/>
                    </a:lnTo>
                    <a:lnTo>
                      <a:pt x="26" y="8"/>
                    </a:lnTo>
                    <a:lnTo>
                      <a:pt x="24" y="10"/>
                    </a:lnTo>
                    <a:lnTo>
                      <a:pt x="22"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1" name="Freeform 66">
                <a:extLst>
                  <a:ext uri="{FF2B5EF4-FFF2-40B4-BE49-F238E27FC236}">
                    <a16:creationId xmlns:a16="http://schemas.microsoft.com/office/drawing/2014/main" id="{C82224BC-AFEC-4AA3-9A75-85044465280C}"/>
                  </a:ext>
                </a:extLst>
              </p:cNvPr>
              <p:cNvSpPr>
                <a:spLocks/>
              </p:cNvSpPr>
              <p:nvPr/>
            </p:nvSpPr>
            <p:spPr bwMode="auto">
              <a:xfrm>
                <a:off x="3690" y="4520"/>
                <a:ext cx="104" cy="192"/>
              </a:xfrm>
              <a:custGeom>
                <a:avLst/>
                <a:gdLst>
                  <a:gd name="T0" fmla="*/ 42 w 104"/>
                  <a:gd name="T1" fmla="*/ 146 h 192"/>
                  <a:gd name="T2" fmla="*/ 38 w 104"/>
                  <a:gd name="T3" fmla="*/ 132 h 192"/>
                  <a:gd name="T4" fmla="*/ 38 w 104"/>
                  <a:gd name="T5" fmla="*/ 124 h 192"/>
                  <a:gd name="T6" fmla="*/ 44 w 104"/>
                  <a:gd name="T7" fmla="*/ 118 h 192"/>
                  <a:gd name="T8" fmla="*/ 50 w 104"/>
                  <a:gd name="T9" fmla="*/ 116 h 192"/>
                  <a:gd name="T10" fmla="*/ 60 w 104"/>
                  <a:gd name="T11" fmla="*/ 116 h 192"/>
                  <a:gd name="T12" fmla="*/ 66 w 104"/>
                  <a:gd name="T13" fmla="*/ 120 h 192"/>
                  <a:gd name="T14" fmla="*/ 80 w 104"/>
                  <a:gd name="T15" fmla="*/ 138 h 192"/>
                  <a:gd name="T16" fmla="*/ 86 w 104"/>
                  <a:gd name="T17" fmla="*/ 124 h 192"/>
                  <a:gd name="T18" fmla="*/ 80 w 104"/>
                  <a:gd name="T19" fmla="*/ 120 h 192"/>
                  <a:gd name="T20" fmla="*/ 94 w 104"/>
                  <a:gd name="T21" fmla="*/ 106 h 192"/>
                  <a:gd name="T22" fmla="*/ 102 w 104"/>
                  <a:gd name="T23" fmla="*/ 88 h 192"/>
                  <a:gd name="T24" fmla="*/ 104 w 104"/>
                  <a:gd name="T25" fmla="*/ 66 h 192"/>
                  <a:gd name="T26" fmla="*/ 104 w 104"/>
                  <a:gd name="T27" fmla="*/ 60 h 192"/>
                  <a:gd name="T28" fmla="*/ 94 w 104"/>
                  <a:gd name="T29" fmla="*/ 38 h 192"/>
                  <a:gd name="T30" fmla="*/ 78 w 104"/>
                  <a:gd name="T31" fmla="*/ 18 h 192"/>
                  <a:gd name="T32" fmla="*/ 66 w 104"/>
                  <a:gd name="T33" fmla="*/ 8 h 192"/>
                  <a:gd name="T34" fmla="*/ 58 w 104"/>
                  <a:gd name="T35" fmla="*/ 8 h 192"/>
                  <a:gd name="T36" fmla="*/ 54 w 104"/>
                  <a:gd name="T37" fmla="*/ 4 h 192"/>
                  <a:gd name="T38" fmla="*/ 42 w 104"/>
                  <a:gd name="T39" fmla="*/ 0 h 192"/>
                  <a:gd name="T40" fmla="*/ 36 w 104"/>
                  <a:gd name="T41" fmla="*/ 0 h 192"/>
                  <a:gd name="T42" fmla="*/ 28 w 104"/>
                  <a:gd name="T43" fmla="*/ 6 h 192"/>
                  <a:gd name="T44" fmla="*/ 20 w 104"/>
                  <a:gd name="T45" fmla="*/ 8 h 192"/>
                  <a:gd name="T46" fmla="*/ 2 w 104"/>
                  <a:gd name="T47" fmla="*/ 18 h 192"/>
                  <a:gd name="T48" fmla="*/ 0 w 104"/>
                  <a:gd name="T49" fmla="*/ 22 h 192"/>
                  <a:gd name="T50" fmla="*/ 0 w 104"/>
                  <a:gd name="T51" fmla="*/ 26 h 192"/>
                  <a:gd name="T52" fmla="*/ 4 w 104"/>
                  <a:gd name="T53" fmla="*/ 30 h 192"/>
                  <a:gd name="T54" fmla="*/ 26 w 104"/>
                  <a:gd name="T55" fmla="*/ 38 h 192"/>
                  <a:gd name="T56" fmla="*/ 30 w 104"/>
                  <a:gd name="T57" fmla="*/ 40 h 192"/>
                  <a:gd name="T58" fmla="*/ 54 w 104"/>
                  <a:gd name="T59" fmla="*/ 42 h 192"/>
                  <a:gd name="T60" fmla="*/ 68 w 104"/>
                  <a:gd name="T61" fmla="*/ 38 h 192"/>
                  <a:gd name="T62" fmla="*/ 70 w 104"/>
                  <a:gd name="T63" fmla="*/ 34 h 192"/>
                  <a:gd name="T64" fmla="*/ 70 w 104"/>
                  <a:gd name="T65" fmla="*/ 24 h 192"/>
                  <a:gd name="T66" fmla="*/ 66 w 104"/>
                  <a:gd name="T67" fmla="*/ 20 h 192"/>
                  <a:gd name="T68" fmla="*/ 58 w 104"/>
                  <a:gd name="T69" fmla="*/ 14 h 192"/>
                  <a:gd name="T70" fmla="*/ 60 w 104"/>
                  <a:gd name="T71" fmla="*/ 10 h 192"/>
                  <a:gd name="T72" fmla="*/ 72 w 104"/>
                  <a:gd name="T73" fmla="*/ 22 h 192"/>
                  <a:gd name="T74" fmla="*/ 76 w 104"/>
                  <a:gd name="T75" fmla="*/ 30 h 192"/>
                  <a:gd name="T76" fmla="*/ 74 w 104"/>
                  <a:gd name="T77" fmla="*/ 34 h 192"/>
                  <a:gd name="T78" fmla="*/ 64 w 104"/>
                  <a:gd name="T79" fmla="*/ 42 h 192"/>
                  <a:gd name="T80" fmla="*/ 70 w 104"/>
                  <a:gd name="T81" fmla="*/ 52 h 192"/>
                  <a:gd name="T82" fmla="*/ 78 w 104"/>
                  <a:gd name="T83" fmla="*/ 68 h 192"/>
                  <a:gd name="T84" fmla="*/ 78 w 104"/>
                  <a:gd name="T85" fmla="*/ 72 h 192"/>
                  <a:gd name="T86" fmla="*/ 76 w 104"/>
                  <a:gd name="T87" fmla="*/ 86 h 192"/>
                  <a:gd name="T88" fmla="*/ 66 w 104"/>
                  <a:gd name="T89" fmla="*/ 98 h 192"/>
                  <a:gd name="T90" fmla="*/ 58 w 104"/>
                  <a:gd name="T91" fmla="*/ 104 h 192"/>
                  <a:gd name="T92" fmla="*/ 46 w 104"/>
                  <a:gd name="T93" fmla="*/ 104 h 192"/>
                  <a:gd name="T94" fmla="*/ 32 w 104"/>
                  <a:gd name="T95" fmla="*/ 110 h 192"/>
                  <a:gd name="T96" fmla="*/ 28 w 104"/>
                  <a:gd name="T97" fmla="*/ 114 h 192"/>
                  <a:gd name="T98" fmla="*/ 26 w 104"/>
                  <a:gd name="T99" fmla="*/ 124 h 192"/>
                  <a:gd name="T100" fmla="*/ 26 w 104"/>
                  <a:gd name="T101" fmla="*/ 142 h 192"/>
                  <a:gd name="T102" fmla="*/ 28 w 104"/>
                  <a:gd name="T103" fmla="*/ 148 h 192"/>
                  <a:gd name="T104" fmla="*/ 50 w 104"/>
                  <a:gd name="T105" fmla="*/ 176 h 192"/>
                  <a:gd name="T106" fmla="*/ 68 w 104"/>
                  <a:gd name="T107" fmla="*/ 192 h 192"/>
                  <a:gd name="T108" fmla="*/ 70 w 104"/>
                  <a:gd name="T109" fmla="*/ 176 h 192"/>
                  <a:gd name="T110" fmla="*/ 52 w 104"/>
                  <a:gd name="T111" fmla="*/ 15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192">
                    <a:moveTo>
                      <a:pt x="42" y="146"/>
                    </a:moveTo>
                    <a:lnTo>
                      <a:pt x="42" y="146"/>
                    </a:lnTo>
                    <a:lnTo>
                      <a:pt x="38" y="140"/>
                    </a:lnTo>
                    <a:lnTo>
                      <a:pt x="38" y="132"/>
                    </a:lnTo>
                    <a:lnTo>
                      <a:pt x="38" y="124"/>
                    </a:lnTo>
                    <a:lnTo>
                      <a:pt x="38" y="124"/>
                    </a:lnTo>
                    <a:lnTo>
                      <a:pt x="40" y="120"/>
                    </a:lnTo>
                    <a:lnTo>
                      <a:pt x="44" y="118"/>
                    </a:lnTo>
                    <a:lnTo>
                      <a:pt x="50" y="116"/>
                    </a:lnTo>
                    <a:lnTo>
                      <a:pt x="50" y="116"/>
                    </a:lnTo>
                    <a:lnTo>
                      <a:pt x="56" y="114"/>
                    </a:lnTo>
                    <a:lnTo>
                      <a:pt x="60" y="116"/>
                    </a:lnTo>
                    <a:lnTo>
                      <a:pt x="66" y="120"/>
                    </a:lnTo>
                    <a:lnTo>
                      <a:pt x="66" y="120"/>
                    </a:lnTo>
                    <a:lnTo>
                      <a:pt x="72" y="128"/>
                    </a:lnTo>
                    <a:lnTo>
                      <a:pt x="80" y="138"/>
                    </a:lnTo>
                    <a:lnTo>
                      <a:pt x="86" y="124"/>
                    </a:lnTo>
                    <a:lnTo>
                      <a:pt x="86" y="124"/>
                    </a:lnTo>
                    <a:lnTo>
                      <a:pt x="80" y="120"/>
                    </a:lnTo>
                    <a:lnTo>
                      <a:pt x="80" y="120"/>
                    </a:lnTo>
                    <a:lnTo>
                      <a:pt x="84" y="116"/>
                    </a:lnTo>
                    <a:lnTo>
                      <a:pt x="94" y="106"/>
                    </a:lnTo>
                    <a:lnTo>
                      <a:pt x="98" y="98"/>
                    </a:lnTo>
                    <a:lnTo>
                      <a:pt x="102" y="88"/>
                    </a:lnTo>
                    <a:lnTo>
                      <a:pt x="104" y="78"/>
                    </a:lnTo>
                    <a:lnTo>
                      <a:pt x="104" y="66"/>
                    </a:lnTo>
                    <a:lnTo>
                      <a:pt x="104" y="66"/>
                    </a:lnTo>
                    <a:lnTo>
                      <a:pt x="104" y="60"/>
                    </a:lnTo>
                    <a:lnTo>
                      <a:pt x="98" y="48"/>
                    </a:lnTo>
                    <a:lnTo>
                      <a:pt x="94" y="38"/>
                    </a:lnTo>
                    <a:lnTo>
                      <a:pt x="88" y="28"/>
                    </a:lnTo>
                    <a:lnTo>
                      <a:pt x="78" y="18"/>
                    </a:lnTo>
                    <a:lnTo>
                      <a:pt x="66" y="8"/>
                    </a:lnTo>
                    <a:lnTo>
                      <a:pt x="66" y="8"/>
                    </a:lnTo>
                    <a:lnTo>
                      <a:pt x="64" y="8"/>
                    </a:lnTo>
                    <a:lnTo>
                      <a:pt x="58" y="8"/>
                    </a:lnTo>
                    <a:lnTo>
                      <a:pt x="58" y="8"/>
                    </a:lnTo>
                    <a:lnTo>
                      <a:pt x="54" y="4"/>
                    </a:lnTo>
                    <a:lnTo>
                      <a:pt x="50" y="0"/>
                    </a:lnTo>
                    <a:lnTo>
                      <a:pt x="42" y="0"/>
                    </a:lnTo>
                    <a:lnTo>
                      <a:pt x="42" y="0"/>
                    </a:lnTo>
                    <a:lnTo>
                      <a:pt x="36" y="0"/>
                    </a:lnTo>
                    <a:lnTo>
                      <a:pt x="32" y="2"/>
                    </a:lnTo>
                    <a:lnTo>
                      <a:pt x="28" y="6"/>
                    </a:lnTo>
                    <a:lnTo>
                      <a:pt x="28" y="6"/>
                    </a:lnTo>
                    <a:lnTo>
                      <a:pt x="20" y="8"/>
                    </a:lnTo>
                    <a:lnTo>
                      <a:pt x="12" y="12"/>
                    </a:lnTo>
                    <a:lnTo>
                      <a:pt x="2" y="18"/>
                    </a:lnTo>
                    <a:lnTo>
                      <a:pt x="2" y="18"/>
                    </a:lnTo>
                    <a:lnTo>
                      <a:pt x="0" y="22"/>
                    </a:lnTo>
                    <a:lnTo>
                      <a:pt x="0" y="24"/>
                    </a:lnTo>
                    <a:lnTo>
                      <a:pt x="0" y="26"/>
                    </a:lnTo>
                    <a:lnTo>
                      <a:pt x="0" y="26"/>
                    </a:lnTo>
                    <a:lnTo>
                      <a:pt x="4" y="30"/>
                    </a:lnTo>
                    <a:lnTo>
                      <a:pt x="12" y="34"/>
                    </a:lnTo>
                    <a:lnTo>
                      <a:pt x="26" y="38"/>
                    </a:lnTo>
                    <a:lnTo>
                      <a:pt x="26" y="38"/>
                    </a:lnTo>
                    <a:lnTo>
                      <a:pt x="30" y="40"/>
                    </a:lnTo>
                    <a:lnTo>
                      <a:pt x="40" y="42"/>
                    </a:lnTo>
                    <a:lnTo>
                      <a:pt x="54" y="42"/>
                    </a:lnTo>
                    <a:lnTo>
                      <a:pt x="60" y="40"/>
                    </a:lnTo>
                    <a:lnTo>
                      <a:pt x="68" y="38"/>
                    </a:lnTo>
                    <a:lnTo>
                      <a:pt x="68" y="38"/>
                    </a:lnTo>
                    <a:lnTo>
                      <a:pt x="70" y="34"/>
                    </a:lnTo>
                    <a:lnTo>
                      <a:pt x="72" y="30"/>
                    </a:lnTo>
                    <a:lnTo>
                      <a:pt x="70" y="24"/>
                    </a:lnTo>
                    <a:lnTo>
                      <a:pt x="70" y="24"/>
                    </a:lnTo>
                    <a:lnTo>
                      <a:pt x="66" y="20"/>
                    </a:lnTo>
                    <a:lnTo>
                      <a:pt x="58" y="14"/>
                    </a:lnTo>
                    <a:lnTo>
                      <a:pt x="58" y="14"/>
                    </a:lnTo>
                    <a:lnTo>
                      <a:pt x="60" y="10"/>
                    </a:lnTo>
                    <a:lnTo>
                      <a:pt x="60" y="10"/>
                    </a:lnTo>
                    <a:lnTo>
                      <a:pt x="68" y="16"/>
                    </a:lnTo>
                    <a:lnTo>
                      <a:pt x="72" y="22"/>
                    </a:lnTo>
                    <a:lnTo>
                      <a:pt x="74" y="26"/>
                    </a:lnTo>
                    <a:lnTo>
                      <a:pt x="76" y="30"/>
                    </a:lnTo>
                    <a:lnTo>
                      <a:pt x="76" y="30"/>
                    </a:lnTo>
                    <a:lnTo>
                      <a:pt x="74" y="34"/>
                    </a:lnTo>
                    <a:lnTo>
                      <a:pt x="72" y="38"/>
                    </a:lnTo>
                    <a:lnTo>
                      <a:pt x="64" y="42"/>
                    </a:lnTo>
                    <a:lnTo>
                      <a:pt x="64" y="42"/>
                    </a:lnTo>
                    <a:lnTo>
                      <a:pt x="70" y="52"/>
                    </a:lnTo>
                    <a:lnTo>
                      <a:pt x="76" y="60"/>
                    </a:lnTo>
                    <a:lnTo>
                      <a:pt x="78" y="68"/>
                    </a:lnTo>
                    <a:lnTo>
                      <a:pt x="78" y="68"/>
                    </a:lnTo>
                    <a:lnTo>
                      <a:pt x="78" y="72"/>
                    </a:lnTo>
                    <a:lnTo>
                      <a:pt x="78" y="80"/>
                    </a:lnTo>
                    <a:lnTo>
                      <a:pt x="76" y="86"/>
                    </a:lnTo>
                    <a:lnTo>
                      <a:pt x="72" y="92"/>
                    </a:lnTo>
                    <a:lnTo>
                      <a:pt x="66" y="98"/>
                    </a:lnTo>
                    <a:lnTo>
                      <a:pt x="58" y="104"/>
                    </a:lnTo>
                    <a:lnTo>
                      <a:pt x="58" y="104"/>
                    </a:lnTo>
                    <a:lnTo>
                      <a:pt x="54" y="104"/>
                    </a:lnTo>
                    <a:lnTo>
                      <a:pt x="46" y="104"/>
                    </a:lnTo>
                    <a:lnTo>
                      <a:pt x="36" y="106"/>
                    </a:lnTo>
                    <a:lnTo>
                      <a:pt x="32" y="110"/>
                    </a:lnTo>
                    <a:lnTo>
                      <a:pt x="28" y="114"/>
                    </a:lnTo>
                    <a:lnTo>
                      <a:pt x="28" y="114"/>
                    </a:lnTo>
                    <a:lnTo>
                      <a:pt x="28" y="118"/>
                    </a:lnTo>
                    <a:lnTo>
                      <a:pt x="26" y="124"/>
                    </a:lnTo>
                    <a:lnTo>
                      <a:pt x="24" y="136"/>
                    </a:lnTo>
                    <a:lnTo>
                      <a:pt x="26" y="142"/>
                    </a:lnTo>
                    <a:lnTo>
                      <a:pt x="28" y="148"/>
                    </a:lnTo>
                    <a:lnTo>
                      <a:pt x="28" y="148"/>
                    </a:lnTo>
                    <a:lnTo>
                      <a:pt x="38" y="162"/>
                    </a:lnTo>
                    <a:lnTo>
                      <a:pt x="50" y="176"/>
                    </a:lnTo>
                    <a:lnTo>
                      <a:pt x="68" y="192"/>
                    </a:lnTo>
                    <a:lnTo>
                      <a:pt x="68" y="192"/>
                    </a:lnTo>
                    <a:lnTo>
                      <a:pt x="70" y="176"/>
                    </a:lnTo>
                    <a:lnTo>
                      <a:pt x="70" y="176"/>
                    </a:lnTo>
                    <a:lnTo>
                      <a:pt x="62" y="168"/>
                    </a:lnTo>
                    <a:lnTo>
                      <a:pt x="52" y="158"/>
                    </a:lnTo>
                    <a:lnTo>
                      <a:pt x="42" y="146"/>
                    </a:ln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2" name="Freeform 67">
                <a:extLst>
                  <a:ext uri="{FF2B5EF4-FFF2-40B4-BE49-F238E27FC236}">
                    <a16:creationId xmlns:a16="http://schemas.microsoft.com/office/drawing/2014/main" id="{3D854B03-E1CF-4B9C-8530-AD77298955A0}"/>
                  </a:ext>
                </a:extLst>
              </p:cNvPr>
              <p:cNvSpPr>
                <a:spLocks/>
              </p:cNvSpPr>
              <p:nvPr/>
            </p:nvSpPr>
            <p:spPr bwMode="auto">
              <a:xfrm>
                <a:off x="3758" y="4640"/>
                <a:ext cx="306" cy="206"/>
              </a:xfrm>
              <a:custGeom>
                <a:avLst/>
                <a:gdLst>
                  <a:gd name="T0" fmla="*/ 250 w 306"/>
                  <a:gd name="T1" fmla="*/ 180 h 206"/>
                  <a:gd name="T2" fmla="*/ 280 w 306"/>
                  <a:gd name="T3" fmla="*/ 146 h 206"/>
                  <a:gd name="T4" fmla="*/ 298 w 306"/>
                  <a:gd name="T5" fmla="*/ 120 h 206"/>
                  <a:gd name="T6" fmla="*/ 306 w 306"/>
                  <a:gd name="T7" fmla="*/ 100 h 206"/>
                  <a:gd name="T8" fmla="*/ 302 w 306"/>
                  <a:gd name="T9" fmla="*/ 86 h 206"/>
                  <a:gd name="T10" fmla="*/ 292 w 306"/>
                  <a:gd name="T11" fmla="*/ 58 h 206"/>
                  <a:gd name="T12" fmla="*/ 290 w 306"/>
                  <a:gd name="T13" fmla="*/ 52 h 206"/>
                  <a:gd name="T14" fmla="*/ 274 w 306"/>
                  <a:gd name="T15" fmla="*/ 30 h 206"/>
                  <a:gd name="T16" fmla="*/ 258 w 306"/>
                  <a:gd name="T17" fmla="*/ 18 h 206"/>
                  <a:gd name="T18" fmla="*/ 248 w 306"/>
                  <a:gd name="T19" fmla="*/ 14 h 206"/>
                  <a:gd name="T20" fmla="*/ 228 w 306"/>
                  <a:gd name="T21" fmla="*/ 14 h 206"/>
                  <a:gd name="T22" fmla="*/ 170 w 306"/>
                  <a:gd name="T23" fmla="*/ 14 h 206"/>
                  <a:gd name="T24" fmla="*/ 66 w 306"/>
                  <a:gd name="T25" fmla="*/ 6 h 206"/>
                  <a:gd name="T26" fmla="*/ 24 w 306"/>
                  <a:gd name="T27" fmla="*/ 0 h 206"/>
                  <a:gd name="T28" fmla="*/ 16 w 306"/>
                  <a:gd name="T29" fmla="*/ 22 h 206"/>
                  <a:gd name="T30" fmla="*/ 18 w 306"/>
                  <a:gd name="T31" fmla="*/ 24 h 206"/>
                  <a:gd name="T32" fmla="*/ 36 w 306"/>
                  <a:gd name="T33" fmla="*/ 38 h 206"/>
                  <a:gd name="T34" fmla="*/ 54 w 306"/>
                  <a:gd name="T35" fmla="*/ 46 h 206"/>
                  <a:gd name="T36" fmla="*/ 74 w 306"/>
                  <a:gd name="T37" fmla="*/ 46 h 206"/>
                  <a:gd name="T38" fmla="*/ 84 w 306"/>
                  <a:gd name="T39" fmla="*/ 46 h 206"/>
                  <a:gd name="T40" fmla="*/ 96 w 306"/>
                  <a:gd name="T41" fmla="*/ 46 h 206"/>
                  <a:gd name="T42" fmla="*/ 102 w 306"/>
                  <a:gd name="T43" fmla="*/ 52 h 206"/>
                  <a:gd name="T44" fmla="*/ 104 w 306"/>
                  <a:gd name="T45" fmla="*/ 62 h 206"/>
                  <a:gd name="T46" fmla="*/ 102 w 306"/>
                  <a:gd name="T47" fmla="*/ 70 h 206"/>
                  <a:gd name="T48" fmla="*/ 92 w 306"/>
                  <a:gd name="T49" fmla="*/ 78 h 206"/>
                  <a:gd name="T50" fmla="*/ 84 w 306"/>
                  <a:gd name="T51" fmla="*/ 80 h 206"/>
                  <a:gd name="T52" fmla="*/ 62 w 306"/>
                  <a:gd name="T53" fmla="*/ 80 h 206"/>
                  <a:gd name="T54" fmla="*/ 56 w 306"/>
                  <a:gd name="T55" fmla="*/ 80 h 206"/>
                  <a:gd name="T56" fmla="*/ 26 w 306"/>
                  <a:gd name="T57" fmla="*/ 72 h 206"/>
                  <a:gd name="T58" fmla="*/ 6 w 306"/>
                  <a:gd name="T59" fmla="*/ 60 h 206"/>
                  <a:gd name="T60" fmla="*/ 4 w 306"/>
                  <a:gd name="T61" fmla="*/ 80 h 206"/>
                  <a:gd name="T62" fmla="*/ 0 w 306"/>
                  <a:gd name="T63" fmla="*/ 110 h 206"/>
                  <a:gd name="T64" fmla="*/ 2 w 306"/>
                  <a:gd name="T65" fmla="*/ 120 h 206"/>
                  <a:gd name="T66" fmla="*/ 6 w 306"/>
                  <a:gd name="T67" fmla="*/ 156 h 206"/>
                  <a:gd name="T68" fmla="*/ 18 w 306"/>
                  <a:gd name="T69" fmla="*/ 182 h 206"/>
                  <a:gd name="T70" fmla="*/ 28 w 306"/>
                  <a:gd name="T71" fmla="*/ 192 h 206"/>
                  <a:gd name="T72" fmla="*/ 36 w 306"/>
                  <a:gd name="T73" fmla="*/ 198 h 206"/>
                  <a:gd name="T74" fmla="*/ 64 w 306"/>
                  <a:gd name="T75" fmla="*/ 206 h 206"/>
                  <a:gd name="T76" fmla="*/ 76 w 306"/>
                  <a:gd name="T77" fmla="*/ 206 h 206"/>
                  <a:gd name="T78" fmla="*/ 154 w 306"/>
                  <a:gd name="T79" fmla="*/ 202 h 206"/>
                  <a:gd name="T80" fmla="*/ 210 w 306"/>
                  <a:gd name="T81" fmla="*/ 194 h 206"/>
                  <a:gd name="T82" fmla="*/ 230 w 306"/>
                  <a:gd name="T83" fmla="*/ 1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 h="206">
                    <a:moveTo>
                      <a:pt x="250" y="180"/>
                    </a:moveTo>
                    <a:lnTo>
                      <a:pt x="250" y="180"/>
                    </a:lnTo>
                    <a:lnTo>
                      <a:pt x="260" y="170"/>
                    </a:lnTo>
                    <a:lnTo>
                      <a:pt x="280" y="146"/>
                    </a:lnTo>
                    <a:lnTo>
                      <a:pt x="290" y="134"/>
                    </a:lnTo>
                    <a:lnTo>
                      <a:pt x="298" y="120"/>
                    </a:lnTo>
                    <a:lnTo>
                      <a:pt x="304" y="108"/>
                    </a:lnTo>
                    <a:lnTo>
                      <a:pt x="306" y="100"/>
                    </a:lnTo>
                    <a:lnTo>
                      <a:pt x="306" y="100"/>
                    </a:lnTo>
                    <a:lnTo>
                      <a:pt x="302" y="86"/>
                    </a:lnTo>
                    <a:lnTo>
                      <a:pt x="300" y="74"/>
                    </a:lnTo>
                    <a:lnTo>
                      <a:pt x="292" y="58"/>
                    </a:lnTo>
                    <a:lnTo>
                      <a:pt x="292" y="58"/>
                    </a:lnTo>
                    <a:lnTo>
                      <a:pt x="290" y="52"/>
                    </a:lnTo>
                    <a:lnTo>
                      <a:pt x="280" y="38"/>
                    </a:lnTo>
                    <a:lnTo>
                      <a:pt x="274" y="30"/>
                    </a:lnTo>
                    <a:lnTo>
                      <a:pt x="266" y="22"/>
                    </a:lnTo>
                    <a:lnTo>
                      <a:pt x="258" y="18"/>
                    </a:lnTo>
                    <a:lnTo>
                      <a:pt x="248" y="14"/>
                    </a:lnTo>
                    <a:lnTo>
                      <a:pt x="248" y="14"/>
                    </a:lnTo>
                    <a:lnTo>
                      <a:pt x="228" y="14"/>
                    </a:lnTo>
                    <a:lnTo>
                      <a:pt x="228" y="14"/>
                    </a:lnTo>
                    <a:lnTo>
                      <a:pt x="212" y="14"/>
                    </a:lnTo>
                    <a:lnTo>
                      <a:pt x="170" y="14"/>
                    </a:lnTo>
                    <a:lnTo>
                      <a:pt x="106" y="10"/>
                    </a:lnTo>
                    <a:lnTo>
                      <a:pt x="66" y="6"/>
                    </a:lnTo>
                    <a:lnTo>
                      <a:pt x="24" y="0"/>
                    </a:lnTo>
                    <a:lnTo>
                      <a:pt x="24" y="0"/>
                    </a:lnTo>
                    <a:lnTo>
                      <a:pt x="20" y="10"/>
                    </a:lnTo>
                    <a:lnTo>
                      <a:pt x="16" y="22"/>
                    </a:lnTo>
                    <a:lnTo>
                      <a:pt x="16" y="22"/>
                    </a:lnTo>
                    <a:lnTo>
                      <a:pt x="18" y="24"/>
                    </a:lnTo>
                    <a:lnTo>
                      <a:pt x="24" y="32"/>
                    </a:lnTo>
                    <a:lnTo>
                      <a:pt x="36" y="38"/>
                    </a:lnTo>
                    <a:lnTo>
                      <a:pt x="54" y="46"/>
                    </a:lnTo>
                    <a:lnTo>
                      <a:pt x="54" y="46"/>
                    </a:lnTo>
                    <a:lnTo>
                      <a:pt x="64" y="46"/>
                    </a:lnTo>
                    <a:lnTo>
                      <a:pt x="74" y="46"/>
                    </a:lnTo>
                    <a:lnTo>
                      <a:pt x="84" y="46"/>
                    </a:lnTo>
                    <a:lnTo>
                      <a:pt x="84" y="46"/>
                    </a:lnTo>
                    <a:lnTo>
                      <a:pt x="90" y="44"/>
                    </a:lnTo>
                    <a:lnTo>
                      <a:pt x="96" y="46"/>
                    </a:lnTo>
                    <a:lnTo>
                      <a:pt x="102" y="52"/>
                    </a:lnTo>
                    <a:lnTo>
                      <a:pt x="102" y="52"/>
                    </a:lnTo>
                    <a:lnTo>
                      <a:pt x="102" y="54"/>
                    </a:lnTo>
                    <a:lnTo>
                      <a:pt x="104" y="62"/>
                    </a:lnTo>
                    <a:lnTo>
                      <a:pt x="104" y="66"/>
                    </a:lnTo>
                    <a:lnTo>
                      <a:pt x="102" y="70"/>
                    </a:lnTo>
                    <a:lnTo>
                      <a:pt x="98" y="74"/>
                    </a:lnTo>
                    <a:lnTo>
                      <a:pt x="92" y="78"/>
                    </a:lnTo>
                    <a:lnTo>
                      <a:pt x="92" y="78"/>
                    </a:lnTo>
                    <a:lnTo>
                      <a:pt x="84" y="80"/>
                    </a:lnTo>
                    <a:lnTo>
                      <a:pt x="74" y="80"/>
                    </a:lnTo>
                    <a:lnTo>
                      <a:pt x="62" y="80"/>
                    </a:lnTo>
                    <a:lnTo>
                      <a:pt x="62" y="80"/>
                    </a:lnTo>
                    <a:lnTo>
                      <a:pt x="56" y="80"/>
                    </a:lnTo>
                    <a:lnTo>
                      <a:pt x="44" y="78"/>
                    </a:lnTo>
                    <a:lnTo>
                      <a:pt x="26" y="72"/>
                    </a:lnTo>
                    <a:lnTo>
                      <a:pt x="16" y="66"/>
                    </a:lnTo>
                    <a:lnTo>
                      <a:pt x="6" y="60"/>
                    </a:lnTo>
                    <a:lnTo>
                      <a:pt x="6" y="60"/>
                    </a:lnTo>
                    <a:lnTo>
                      <a:pt x="4" y="80"/>
                    </a:lnTo>
                    <a:lnTo>
                      <a:pt x="2" y="96"/>
                    </a:lnTo>
                    <a:lnTo>
                      <a:pt x="0" y="110"/>
                    </a:lnTo>
                    <a:lnTo>
                      <a:pt x="0" y="110"/>
                    </a:lnTo>
                    <a:lnTo>
                      <a:pt x="2" y="120"/>
                    </a:lnTo>
                    <a:lnTo>
                      <a:pt x="4" y="142"/>
                    </a:lnTo>
                    <a:lnTo>
                      <a:pt x="6" y="156"/>
                    </a:lnTo>
                    <a:lnTo>
                      <a:pt x="12" y="170"/>
                    </a:lnTo>
                    <a:lnTo>
                      <a:pt x="18" y="182"/>
                    </a:lnTo>
                    <a:lnTo>
                      <a:pt x="28" y="192"/>
                    </a:lnTo>
                    <a:lnTo>
                      <a:pt x="28" y="192"/>
                    </a:lnTo>
                    <a:lnTo>
                      <a:pt x="30" y="194"/>
                    </a:lnTo>
                    <a:lnTo>
                      <a:pt x="36" y="198"/>
                    </a:lnTo>
                    <a:lnTo>
                      <a:pt x="48" y="204"/>
                    </a:lnTo>
                    <a:lnTo>
                      <a:pt x="64" y="206"/>
                    </a:lnTo>
                    <a:lnTo>
                      <a:pt x="64" y="206"/>
                    </a:lnTo>
                    <a:lnTo>
                      <a:pt x="76" y="206"/>
                    </a:lnTo>
                    <a:lnTo>
                      <a:pt x="108" y="204"/>
                    </a:lnTo>
                    <a:lnTo>
                      <a:pt x="154" y="202"/>
                    </a:lnTo>
                    <a:lnTo>
                      <a:pt x="182" y="198"/>
                    </a:lnTo>
                    <a:lnTo>
                      <a:pt x="210" y="194"/>
                    </a:lnTo>
                    <a:lnTo>
                      <a:pt x="210" y="194"/>
                    </a:lnTo>
                    <a:lnTo>
                      <a:pt x="230" y="188"/>
                    </a:lnTo>
                    <a:lnTo>
                      <a:pt x="250" y="18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3" name="Freeform 68">
                <a:extLst>
                  <a:ext uri="{FF2B5EF4-FFF2-40B4-BE49-F238E27FC236}">
                    <a16:creationId xmlns:a16="http://schemas.microsoft.com/office/drawing/2014/main" id="{0B307562-EA81-43A7-A455-745E7E59C8D1}"/>
                  </a:ext>
                </a:extLst>
              </p:cNvPr>
              <p:cNvSpPr>
                <a:spLocks/>
              </p:cNvSpPr>
              <p:nvPr/>
            </p:nvSpPr>
            <p:spPr bwMode="auto">
              <a:xfrm>
                <a:off x="3758" y="4640"/>
                <a:ext cx="306" cy="206"/>
              </a:xfrm>
              <a:custGeom>
                <a:avLst/>
                <a:gdLst>
                  <a:gd name="T0" fmla="*/ 250 w 306"/>
                  <a:gd name="T1" fmla="*/ 180 h 206"/>
                  <a:gd name="T2" fmla="*/ 280 w 306"/>
                  <a:gd name="T3" fmla="*/ 146 h 206"/>
                  <a:gd name="T4" fmla="*/ 298 w 306"/>
                  <a:gd name="T5" fmla="*/ 120 h 206"/>
                  <a:gd name="T6" fmla="*/ 306 w 306"/>
                  <a:gd name="T7" fmla="*/ 100 h 206"/>
                  <a:gd name="T8" fmla="*/ 302 w 306"/>
                  <a:gd name="T9" fmla="*/ 86 h 206"/>
                  <a:gd name="T10" fmla="*/ 292 w 306"/>
                  <a:gd name="T11" fmla="*/ 58 h 206"/>
                  <a:gd name="T12" fmla="*/ 290 w 306"/>
                  <a:gd name="T13" fmla="*/ 52 h 206"/>
                  <a:gd name="T14" fmla="*/ 274 w 306"/>
                  <a:gd name="T15" fmla="*/ 30 h 206"/>
                  <a:gd name="T16" fmla="*/ 258 w 306"/>
                  <a:gd name="T17" fmla="*/ 18 h 206"/>
                  <a:gd name="T18" fmla="*/ 248 w 306"/>
                  <a:gd name="T19" fmla="*/ 14 h 206"/>
                  <a:gd name="T20" fmla="*/ 228 w 306"/>
                  <a:gd name="T21" fmla="*/ 14 h 206"/>
                  <a:gd name="T22" fmla="*/ 170 w 306"/>
                  <a:gd name="T23" fmla="*/ 14 h 206"/>
                  <a:gd name="T24" fmla="*/ 66 w 306"/>
                  <a:gd name="T25" fmla="*/ 6 h 206"/>
                  <a:gd name="T26" fmla="*/ 24 w 306"/>
                  <a:gd name="T27" fmla="*/ 0 h 206"/>
                  <a:gd name="T28" fmla="*/ 16 w 306"/>
                  <a:gd name="T29" fmla="*/ 22 h 206"/>
                  <a:gd name="T30" fmla="*/ 18 w 306"/>
                  <a:gd name="T31" fmla="*/ 24 h 206"/>
                  <a:gd name="T32" fmla="*/ 36 w 306"/>
                  <a:gd name="T33" fmla="*/ 38 h 206"/>
                  <a:gd name="T34" fmla="*/ 54 w 306"/>
                  <a:gd name="T35" fmla="*/ 46 h 206"/>
                  <a:gd name="T36" fmla="*/ 74 w 306"/>
                  <a:gd name="T37" fmla="*/ 46 h 206"/>
                  <a:gd name="T38" fmla="*/ 84 w 306"/>
                  <a:gd name="T39" fmla="*/ 46 h 206"/>
                  <a:gd name="T40" fmla="*/ 96 w 306"/>
                  <a:gd name="T41" fmla="*/ 46 h 206"/>
                  <a:gd name="T42" fmla="*/ 102 w 306"/>
                  <a:gd name="T43" fmla="*/ 52 h 206"/>
                  <a:gd name="T44" fmla="*/ 104 w 306"/>
                  <a:gd name="T45" fmla="*/ 62 h 206"/>
                  <a:gd name="T46" fmla="*/ 102 w 306"/>
                  <a:gd name="T47" fmla="*/ 70 h 206"/>
                  <a:gd name="T48" fmla="*/ 92 w 306"/>
                  <a:gd name="T49" fmla="*/ 78 h 206"/>
                  <a:gd name="T50" fmla="*/ 84 w 306"/>
                  <a:gd name="T51" fmla="*/ 80 h 206"/>
                  <a:gd name="T52" fmla="*/ 62 w 306"/>
                  <a:gd name="T53" fmla="*/ 80 h 206"/>
                  <a:gd name="T54" fmla="*/ 56 w 306"/>
                  <a:gd name="T55" fmla="*/ 80 h 206"/>
                  <a:gd name="T56" fmla="*/ 26 w 306"/>
                  <a:gd name="T57" fmla="*/ 72 h 206"/>
                  <a:gd name="T58" fmla="*/ 6 w 306"/>
                  <a:gd name="T59" fmla="*/ 60 h 206"/>
                  <a:gd name="T60" fmla="*/ 4 w 306"/>
                  <a:gd name="T61" fmla="*/ 80 h 206"/>
                  <a:gd name="T62" fmla="*/ 0 w 306"/>
                  <a:gd name="T63" fmla="*/ 110 h 206"/>
                  <a:gd name="T64" fmla="*/ 2 w 306"/>
                  <a:gd name="T65" fmla="*/ 120 h 206"/>
                  <a:gd name="T66" fmla="*/ 6 w 306"/>
                  <a:gd name="T67" fmla="*/ 156 h 206"/>
                  <a:gd name="T68" fmla="*/ 18 w 306"/>
                  <a:gd name="T69" fmla="*/ 182 h 206"/>
                  <a:gd name="T70" fmla="*/ 28 w 306"/>
                  <a:gd name="T71" fmla="*/ 192 h 206"/>
                  <a:gd name="T72" fmla="*/ 36 w 306"/>
                  <a:gd name="T73" fmla="*/ 198 h 206"/>
                  <a:gd name="T74" fmla="*/ 64 w 306"/>
                  <a:gd name="T75" fmla="*/ 206 h 206"/>
                  <a:gd name="T76" fmla="*/ 76 w 306"/>
                  <a:gd name="T77" fmla="*/ 206 h 206"/>
                  <a:gd name="T78" fmla="*/ 154 w 306"/>
                  <a:gd name="T79" fmla="*/ 202 h 206"/>
                  <a:gd name="T80" fmla="*/ 210 w 306"/>
                  <a:gd name="T81" fmla="*/ 194 h 206"/>
                  <a:gd name="T82" fmla="*/ 230 w 306"/>
                  <a:gd name="T83" fmla="*/ 1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 h="206">
                    <a:moveTo>
                      <a:pt x="250" y="180"/>
                    </a:moveTo>
                    <a:lnTo>
                      <a:pt x="250" y="180"/>
                    </a:lnTo>
                    <a:lnTo>
                      <a:pt x="260" y="170"/>
                    </a:lnTo>
                    <a:lnTo>
                      <a:pt x="280" y="146"/>
                    </a:lnTo>
                    <a:lnTo>
                      <a:pt x="290" y="134"/>
                    </a:lnTo>
                    <a:lnTo>
                      <a:pt x="298" y="120"/>
                    </a:lnTo>
                    <a:lnTo>
                      <a:pt x="304" y="108"/>
                    </a:lnTo>
                    <a:lnTo>
                      <a:pt x="306" y="100"/>
                    </a:lnTo>
                    <a:lnTo>
                      <a:pt x="306" y="100"/>
                    </a:lnTo>
                    <a:lnTo>
                      <a:pt x="302" y="86"/>
                    </a:lnTo>
                    <a:lnTo>
                      <a:pt x="300" y="74"/>
                    </a:lnTo>
                    <a:lnTo>
                      <a:pt x="292" y="58"/>
                    </a:lnTo>
                    <a:lnTo>
                      <a:pt x="292" y="58"/>
                    </a:lnTo>
                    <a:lnTo>
                      <a:pt x="290" y="52"/>
                    </a:lnTo>
                    <a:lnTo>
                      <a:pt x="280" y="38"/>
                    </a:lnTo>
                    <a:lnTo>
                      <a:pt x="274" y="30"/>
                    </a:lnTo>
                    <a:lnTo>
                      <a:pt x="266" y="22"/>
                    </a:lnTo>
                    <a:lnTo>
                      <a:pt x="258" y="18"/>
                    </a:lnTo>
                    <a:lnTo>
                      <a:pt x="248" y="14"/>
                    </a:lnTo>
                    <a:lnTo>
                      <a:pt x="248" y="14"/>
                    </a:lnTo>
                    <a:lnTo>
                      <a:pt x="228" y="14"/>
                    </a:lnTo>
                    <a:lnTo>
                      <a:pt x="228" y="14"/>
                    </a:lnTo>
                    <a:lnTo>
                      <a:pt x="212" y="14"/>
                    </a:lnTo>
                    <a:lnTo>
                      <a:pt x="170" y="14"/>
                    </a:lnTo>
                    <a:lnTo>
                      <a:pt x="106" y="10"/>
                    </a:lnTo>
                    <a:lnTo>
                      <a:pt x="66" y="6"/>
                    </a:lnTo>
                    <a:lnTo>
                      <a:pt x="24" y="0"/>
                    </a:lnTo>
                    <a:lnTo>
                      <a:pt x="24" y="0"/>
                    </a:lnTo>
                    <a:lnTo>
                      <a:pt x="20" y="10"/>
                    </a:lnTo>
                    <a:lnTo>
                      <a:pt x="16" y="22"/>
                    </a:lnTo>
                    <a:lnTo>
                      <a:pt x="16" y="22"/>
                    </a:lnTo>
                    <a:lnTo>
                      <a:pt x="18" y="24"/>
                    </a:lnTo>
                    <a:lnTo>
                      <a:pt x="24" y="32"/>
                    </a:lnTo>
                    <a:lnTo>
                      <a:pt x="36" y="38"/>
                    </a:lnTo>
                    <a:lnTo>
                      <a:pt x="54" y="46"/>
                    </a:lnTo>
                    <a:lnTo>
                      <a:pt x="54" y="46"/>
                    </a:lnTo>
                    <a:lnTo>
                      <a:pt x="64" y="46"/>
                    </a:lnTo>
                    <a:lnTo>
                      <a:pt x="74" y="46"/>
                    </a:lnTo>
                    <a:lnTo>
                      <a:pt x="84" y="46"/>
                    </a:lnTo>
                    <a:lnTo>
                      <a:pt x="84" y="46"/>
                    </a:lnTo>
                    <a:lnTo>
                      <a:pt x="90" y="44"/>
                    </a:lnTo>
                    <a:lnTo>
                      <a:pt x="96" y="46"/>
                    </a:lnTo>
                    <a:lnTo>
                      <a:pt x="102" y="52"/>
                    </a:lnTo>
                    <a:lnTo>
                      <a:pt x="102" y="52"/>
                    </a:lnTo>
                    <a:lnTo>
                      <a:pt x="102" y="54"/>
                    </a:lnTo>
                    <a:lnTo>
                      <a:pt x="104" y="62"/>
                    </a:lnTo>
                    <a:lnTo>
                      <a:pt x="104" y="66"/>
                    </a:lnTo>
                    <a:lnTo>
                      <a:pt x="102" y="70"/>
                    </a:lnTo>
                    <a:lnTo>
                      <a:pt x="98" y="74"/>
                    </a:lnTo>
                    <a:lnTo>
                      <a:pt x="92" y="78"/>
                    </a:lnTo>
                    <a:lnTo>
                      <a:pt x="92" y="78"/>
                    </a:lnTo>
                    <a:lnTo>
                      <a:pt x="84" y="80"/>
                    </a:lnTo>
                    <a:lnTo>
                      <a:pt x="74" y="80"/>
                    </a:lnTo>
                    <a:lnTo>
                      <a:pt x="62" y="80"/>
                    </a:lnTo>
                    <a:lnTo>
                      <a:pt x="62" y="80"/>
                    </a:lnTo>
                    <a:lnTo>
                      <a:pt x="56" y="80"/>
                    </a:lnTo>
                    <a:lnTo>
                      <a:pt x="44" y="78"/>
                    </a:lnTo>
                    <a:lnTo>
                      <a:pt x="26" y="72"/>
                    </a:lnTo>
                    <a:lnTo>
                      <a:pt x="16" y="66"/>
                    </a:lnTo>
                    <a:lnTo>
                      <a:pt x="6" y="60"/>
                    </a:lnTo>
                    <a:lnTo>
                      <a:pt x="6" y="60"/>
                    </a:lnTo>
                    <a:lnTo>
                      <a:pt x="4" y="80"/>
                    </a:lnTo>
                    <a:lnTo>
                      <a:pt x="2" y="96"/>
                    </a:lnTo>
                    <a:lnTo>
                      <a:pt x="0" y="110"/>
                    </a:lnTo>
                    <a:lnTo>
                      <a:pt x="0" y="110"/>
                    </a:lnTo>
                    <a:lnTo>
                      <a:pt x="2" y="120"/>
                    </a:lnTo>
                    <a:lnTo>
                      <a:pt x="4" y="142"/>
                    </a:lnTo>
                    <a:lnTo>
                      <a:pt x="6" y="156"/>
                    </a:lnTo>
                    <a:lnTo>
                      <a:pt x="12" y="170"/>
                    </a:lnTo>
                    <a:lnTo>
                      <a:pt x="18" y="182"/>
                    </a:lnTo>
                    <a:lnTo>
                      <a:pt x="28" y="192"/>
                    </a:lnTo>
                    <a:lnTo>
                      <a:pt x="28" y="192"/>
                    </a:lnTo>
                    <a:lnTo>
                      <a:pt x="30" y="194"/>
                    </a:lnTo>
                    <a:lnTo>
                      <a:pt x="36" y="198"/>
                    </a:lnTo>
                    <a:lnTo>
                      <a:pt x="48" y="204"/>
                    </a:lnTo>
                    <a:lnTo>
                      <a:pt x="64" y="206"/>
                    </a:lnTo>
                    <a:lnTo>
                      <a:pt x="64" y="206"/>
                    </a:lnTo>
                    <a:lnTo>
                      <a:pt x="76" y="206"/>
                    </a:lnTo>
                    <a:lnTo>
                      <a:pt x="108" y="204"/>
                    </a:lnTo>
                    <a:lnTo>
                      <a:pt x="154" y="202"/>
                    </a:lnTo>
                    <a:lnTo>
                      <a:pt x="182" y="198"/>
                    </a:lnTo>
                    <a:lnTo>
                      <a:pt x="210" y="194"/>
                    </a:lnTo>
                    <a:lnTo>
                      <a:pt x="210" y="194"/>
                    </a:lnTo>
                    <a:lnTo>
                      <a:pt x="230" y="188"/>
                    </a:lnTo>
                    <a:lnTo>
                      <a:pt x="250" y="1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4" name="Freeform 69">
                <a:extLst>
                  <a:ext uri="{FF2B5EF4-FFF2-40B4-BE49-F238E27FC236}">
                    <a16:creationId xmlns:a16="http://schemas.microsoft.com/office/drawing/2014/main" id="{27DA72C6-869B-4683-A81C-315C0D7676EB}"/>
                  </a:ext>
                </a:extLst>
              </p:cNvPr>
              <p:cNvSpPr>
                <a:spLocks/>
              </p:cNvSpPr>
              <p:nvPr/>
            </p:nvSpPr>
            <p:spPr bwMode="auto">
              <a:xfrm>
                <a:off x="4014" y="4656"/>
                <a:ext cx="110" cy="224"/>
              </a:xfrm>
              <a:custGeom>
                <a:avLst/>
                <a:gdLst>
                  <a:gd name="T0" fmla="*/ 92 w 110"/>
                  <a:gd name="T1" fmla="*/ 0 h 224"/>
                  <a:gd name="T2" fmla="*/ 74 w 110"/>
                  <a:gd name="T3" fmla="*/ 0 h 224"/>
                  <a:gd name="T4" fmla="*/ 74 w 110"/>
                  <a:gd name="T5" fmla="*/ 0 h 224"/>
                  <a:gd name="T6" fmla="*/ 72 w 110"/>
                  <a:gd name="T7" fmla="*/ 0 h 224"/>
                  <a:gd name="T8" fmla="*/ 68 w 110"/>
                  <a:gd name="T9" fmla="*/ 2 h 224"/>
                  <a:gd name="T10" fmla="*/ 64 w 110"/>
                  <a:gd name="T11" fmla="*/ 6 h 224"/>
                  <a:gd name="T12" fmla="*/ 60 w 110"/>
                  <a:gd name="T13" fmla="*/ 16 h 224"/>
                  <a:gd name="T14" fmla="*/ 60 w 110"/>
                  <a:gd name="T15" fmla="*/ 98 h 224"/>
                  <a:gd name="T16" fmla="*/ 52 w 110"/>
                  <a:gd name="T17" fmla="*/ 98 h 224"/>
                  <a:gd name="T18" fmla="*/ 52 w 110"/>
                  <a:gd name="T19" fmla="*/ 98 h 224"/>
                  <a:gd name="T20" fmla="*/ 32 w 110"/>
                  <a:gd name="T21" fmla="*/ 128 h 224"/>
                  <a:gd name="T22" fmla="*/ 18 w 110"/>
                  <a:gd name="T23" fmla="*/ 146 h 224"/>
                  <a:gd name="T24" fmla="*/ 0 w 110"/>
                  <a:gd name="T25" fmla="*/ 166 h 224"/>
                  <a:gd name="T26" fmla="*/ 60 w 110"/>
                  <a:gd name="T27" fmla="*/ 166 h 224"/>
                  <a:gd name="T28" fmla="*/ 60 w 110"/>
                  <a:gd name="T29" fmla="*/ 208 h 224"/>
                  <a:gd name="T30" fmla="*/ 60 w 110"/>
                  <a:gd name="T31" fmla="*/ 208 h 224"/>
                  <a:gd name="T32" fmla="*/ 62 w 110"/>
                  <a:gd name="T33" fmla="*/ 216 h 224"/>
                  <a:gd name="T34" fmla="*/ 68 w 110"/>
                  <a:gd name="T35" fmla="*/ 220 h 224"/>
                  <a:gd name="T36" fmla="*/ 76 w 110"/>
                  <a:gd name="T37" fmla="*/ 224 h 224"/>
                  <a:gd name="T38" fmla="*/ 96 w 110"/>
                  <a:gd name="T39" fmla="*/ 224 h 224"/>
                  <a:gd name="T40" fmla="*/ 96 w 110"/>
                  <a:gd name="T41" fmla="*/ 224 h 224"/>
                  <a:gd name="T42" fmla="*/ 102 w 110"/>
                  <a:gd name="T43" fmla="*/ 220 h 224"/>
                  <a:gd name="T44" fmla="*/ 106 w 110"/>
                  <a:gd name="T45" fmla="*/ 216 h 224"/>
                  <a:gd name="T46" fmla="*/ 110 w 110"/>
                  <a:gd name="T47" fmla="*/ 210 h 224"/>
                  <a:gd name="T48" fmla="*/ 110 w 110"/>
                  <a:gd name="T49" fmla="*/ 14 h 224"/>
                  <a:gd name="T50" fmla="*/ 110 w 110"/>
                  <a:gd name="T51" fmla="*/ 14 h 224"/>
                  <a:gd name="T52" fmla="*/ 106 w 110"/>
                  <a:gd name="T53" fmla="*/ 8 h 224"/>
                  <a:gd name="T54" fmla="*/ 100 w 110"/>
                  <a:gd name="T55" fmla="*/ 2 h 224"/>
                  <a:gd name="T56" fmla="*/ 96 w 110"/>
                  <a:gd name="T57" fmla="*/ 0 h 224"/>
                  <a:gd name="T58" fmla="*/ 92 w 110"/>
                  <a:gd name="T59"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224">
                    <a:moveTo>
                      <a:pt x="92" y="0"/>
                    </a:moveTo>
                    <a:lnTo>
                      <a:pt x="74" y="0"/>
                    </a:lnTo>
                    <a:lnTo>
                      <a:pt x="74" y="0"/>
                    </a:lnTo>
                    <a:lnTo>
                      <a:pt x="72" y="0"/>
                    </a:lnTo>
                    <a:lnTo>
                      <a:pt x="68" y="2"/>
                    </a:lnTo>
                    <a:lnTo>
                      <a:pt x="64" y="6"/>
                    </a:lnTo>
                    <a:lnTo>
                      <a:pt x="60" y="16"/>
                    </a:lnTo>
                    <a:lnTo>
                      <a:pt x="60" y="98"/>
                    </a:lnTo>
                    <a:lnTo>
                      <a:pt x="52" y="98"/>
                    </a:lnTo>
                    <a:lnTo>
                      <a:pt x="52" y="98"/>
                    </a:lnTo>
                    <a:lnTo>
                      <a:pt x="32" y="128"/>
                    </a:lnTo>
                    <a:lnTo>
                      <a:pt x="18" y="146"/>
                    </a:lnTo>
                    <a:lnTo>
                      <a:pt x="0" y="166"/>
                    </a:lnTo>
                    <a:lnTo>
                      <a:pt x="60" y="166"/>
                    </a:lnTo>
                    <a:lnTo>
                      <a:pt x="60" y="208"/>
                    </a:lnTo>
                    <a:lnTo>
                      <a:pt x="60" y="208"/>
                    </a:lnTo>
                    <a:lnTo>
                      <a:pt x="62" y="216"/>
                    </a:lnTo>
                    <a:lnTo>
                      <a:pt x="68" y="220"/>
                    </a:lnTo>
                    <a:lnTo>
                      <a:pt x="76" y="224"/>
                    </a:lnTo>
                    <a:lnTo>
                      <a:pt x="96" y="224"/>
                    </a:lnTo>
                    <a:lnTo>
                      <a:pt x="96" y="224"/>
                    </a:lnTo>
                    <a:lnTo>
                      <a:pt x="102" y="220"/>
                    </a:lnTo>
                    <a:lnTo>
                      <a:pt x="106" y="216"/>
                    </a:lnTo>
                    <a:lnTo>
                      <a:pt x="110" y="210"/>
                    </a:lnTo>
                    <a:lnTo>
                      <a:pt x="110" y="14"/>
                    </a:lnTo>
                    <a:lnTo>
                      <a:pt x="110" y="14"/>
                    </a:lnTo>
                    <a:lnTo>
                      <a:pt x="106" y="8"/>
                    </a:lnTo>
                    <a:lnTo>
                      <a:pt x="100" y="2"/>
                    </a:lnTo>
                    <a:lnTo>
                      <a:pt x="96" y="0"/>
                    </a:lnTo>
                    <a:lnTo>
                      <a:pt x="92"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5" name="Freeform 70">
                <a:extLst>
                  <a:ext uri="{FF2B5EF4-FFF2-40B4-BE49-F238E27FC236}">
                    <a16:creationId xmlns:a16="http://schemas.microsoft.com/office/drawing/2014/main" id="{3154CC67-CB37-4309-A937-023CA293EE40}"/>
                  </a:ext>
                </a:extLst>
              </p:cNvPr>
              <p:cNvSpPr>
                <a:spLocks/>
              </p:cNvSpPr>
              <p:nvPr/>
            </p:nvSpPr>
            <p:spPr bwMode="auto">
              <a:xfrm>
                <a:off x="4014" y="4656"/>
                <a:ext cx="110" cy="224"/>
              </a:xfrm>
              <a:custGeom>
                <a:avLst/>
                <a:gdLst>
                  <a:gd name="T0" fmla="*/ 92 w 110"/>
                  <a:gd name="T1" fmla="*/ 0 h 224"/>
                  <a:gd name="T2" fmla="*/ 74 w 110"/>
                  <a:gd name="T3" fmla="*/ 0 h 224"/>
                  <a:gd name="T4" fmla="*/ 74 w 110"/>
                  <a:gd name="T5" fmla="*/ 0 h 224"/>
                  <a:gd name="T6" fmla="*/ 72 w 110"/>
                  <a:gd name="T7" fmla="*/ 0 h 224"/>
                  <a:gd name="T8" fmla="*/ 68 w 110"/>
                  <a:gd name="T9" fmla="*/ 2 h 224"/>
                  <a:gd name="T10" fmla="*/ 64 w 110"/>
                  <a:gd name="T11" fmla="*/ 6 h 224"/>
                  <a:gd name="T12" fmla="*/ 60 w 110"/>
                  <a:gd name="T13" fmla="*/ 16 h 224"/>
                  <a:gd name="T14" fmla="*/ 60 w 110"/>
                  <a:gd name="T15" fmla="*/ 98 h 224"/>
                  <a:gd name="T16" fmla="*/ 52 w 110"/>
                  <a:gd name="T17" fmla="*/ 98 h 224"/>
                  <a:gd name="T18" fmla="*/ 52 w 110"/>
                  <a:gd name="T19" fmla="*/ 98 h 224"/>
                  <a:gd name="T20" fmla="*/ 32 w 110"/>
                  <a:gd name="T21" fmla="*/ 128 h 224"/>
                  <a:gd name="T22" fmla="*/ 18 w 110"/>
                  <a:gd name="T23" fmla="*/ 146 h 224"/>
                  <a:gd name="T24" fmla="*/ 0 w 110"/>
                  <a:gd name="T25" fmla="*/ 166 h 224"/>
                  <a:gd name="T26" fmla="*/ 60 w 110"/>
                  <a:gd name="T27" fmla="*/ 166 h 224"/>
                  <a:gd name="T28" fmla="*/ 60 w 110"/>
                  <a:gd name="T29" fmla="*/ 208 h 224"/>
                  <a:gd name="T30" fmla="*/ 60 w 110"/>
                  <a:gd name="T31" fmla="*/ 208 h 224"/>
                  <a:gd name="T32" fmla="*/ 62 w 110"/>
                  <a:gd name="T33" fmla="*/ 216 h 224"/>
                  <a:gd name="T34" fmla="*/ 68 w 110"/>
                  <a:gd name="T35" fmla="*/ 220 h 224"/>
                  <a:gd name="T36" fmla="*/ 76 w 110"/>
                  <a:gd name="T37" fmla="*/ 224 h 224"/>
                  <a:gd name="T38" fmla="*/ 96 w 110"/>
                  <a:gd name="T39" fmla="*/ 224 h 224"/>
                  <a:gd name="T40" fmla="*/ 96 w 110"/>
                  <a:gd name="T41" fmla="*/ 224 h 224"/>
                  <a:gd name="T42" fmla="*/ 102 w 110"/>
                  <a:gd name="T43" fmla="*/ 220 h 224"/>
                  <a:gd name="T44" fmla="*/ 106 w 110"/>
                  <a:gd name="T45" fmla="*/ 216 h 224"/>
                  <a:gd name="T46" fmla="*/ 110 w 110"/>
                  <a:gd name="T47" fmla="*/ 210 h 224"/>
                  <a:gd name="T48" fmla="*/ 110 w 110"/>
                  <a:gd name="T49" fmla="*/ 14 h 224"/>
                  <a:gd name="T50" fmla="*/ 110 w 110"/>
                  <a:gd name="T51" fmla="*/ 14 h 224"/>
                  <a:gd name="T52" fmla="*/ 106 w 110"/>
                  <a:gd name="T53" fmla="*/ 8 h 224"/>
                  <a:gd name="T54" fmla="*/ 100 w 110"/>
                  <a:gd name="T55" fmla="*/ 2 h 224"/>
                  <a:gd name="T56" fmla="*/ 96 w 110"/>
                  <a:gd name="T57" fmla="*/ 0 h 224"/>
                  <a:gd name="T58" fmla="*/ 92 w 110"/>
                  <a:gd name="T59"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224">
                    <a:moveTo>
                      <a:pt x="92" y="0"/>
                    </a:moveTo>
                    <a:lnTo>
                      <a:pt x="74" y="0"/>
                    </a:lnTo>
                    <a:lnTo>
                      <a:pt x="74" y="0"/>
                    </a:lnTo>
                    <a:lnTo>
                      <a:pt x="72" y="0"/>
                    </a:lnTo>
                    <a:lnTo>
                      <a:pt x="68" y="2"/>
                    </a:lnTo>
                    <a:lnTo>
                      <a:pt x="64" y="6"/>
                    </a:lnTo>
                    <a:lnTo>
                      <a:pt x="60" y="16"/>
                    </a:lnTo>
                    <a:lnTo>
                      <a:pt x="60" y="98"/>
                    </a:lnTo>
                    <a:lnTo>
                      <a:pt x="52" y="98"/>
                    </a:lnTo>
                    <a:lnTo>
                      <a:pt x="52" y="98"/>
                    </a:lnTo>
                    <a:lnTo>
                      <a:pt x="32" y="128"/>
                    </a:lnTo>
                    <a:lnTo>
                      <a:pt x="18" y="146"/>
                    </a:lnTo>
                    <a:lnTo>
                      <a:pt x="0" y="166"/>
                    </a:lnTo>
                    <a:lnTo>
                      <a:pt x="60" y="166"/>
                    </a:lnTo>
                    <a:lnTo>
                      <a:pt x="60" y="208"/>
                    </a:lnTo>
                    <a:lnTo>
                      <a:pt x="60" y="208"/>
                    </a:lnTo>
                    <a:lnTo>
                      <a:pt x="62" y="216"/>
                    </a:lnTo>
                    <a:lnTo>
                      <a:pt x="68" y="220"/>
                    </a:lnTo>
                    <a:lnTo>
                      <a:pt x="76" y="224"/>
                    </a:lnTo>
                    <a:lnTo>
                      <a:pt x="96" y="224"/>
                    </a:lnTo>
                    <a:lnTo>
                      <a:pt x="96" y="224"/>
                    </a:lnTo>
                    <a:lnTo>
                      <a:pt x="102" y="220"/>
                    </a:lnTo>
                    <a:lnTo>
                      <a:pt x="106" y="216"/>
                    </a:lnTo>
                    <a:lnTo>
                      <a:pt x="110" y="210"/>
                    </a:lnTo>
                    <a:lnTo>
                      <a:pt x="110" y="14"/>
                    </a:lnTo>
                    <a:lnTo>
                      <a:pt x="110" y="14"/>
                    </a:lnTo>
                    <a:lnTo>
                      <a:pt x="106" y="8"/>
                    </a:lnTo>
                    <a:lnTo>
                      <a:pt x="100" y="2"/>
                    </a:lnTo>
                    <a:lnTo>
                      <a:pt x="96" y="0"/>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6" name="Rectangle 71">
                <a:extLst>
                  <a:ext uri="{FF2B5EF4-FFF2-40B4-BE49-F238E27FC236}">
                    <a16:creationId xmlns:a16="http://schemas.microsoft.com/office/drawing/2014/main" id="{41D94CBE-80DD-4E5E-8AE1-A397B81664D2}"/>
                  </a:ext>
                </a:extLst>
              </p:cNvPr>
              <p:cNvSpPr>
                <a:spLocks noChangeArrowheads="1"/>
              </p:cNvSpPr>
              <p:nvPr/>
            </p:nvSpPr>
            <p:spPr bwMode="auto">
              <a:xfrm>
                <a:off x="4124" y="4866"/>
                <a:ext cx="1" cy="1"/>
              </a:xfrm>
              <a:prstGeom prst="rect">
                <a:avLst/>
              </a:prstGeom>
              <a:solidFill>
                <a:srgbClr val="8082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7" name="Rectangle 72">
                <a:extLst>
                  <a:ext uri="{FF2B5EF4-FFF2-40B4-BE49-F238E27FC236}">
                    <a16:creationId xmlns:a16="http://schemas.microsoft.com/office/drawing/2014/main" id="{8DB0B18F-4187-4859-BD3C-3FEE92EC46C8}"/>
                  </a:ext>
                </a:extLst>
              </p:cNvPr>
              <p:cNvSpPr>
                <a:spLocks noChangeArrowheads="1"/>
              </p:cNvSpPr>
              <p:nvPr/>
            </p:nvSpPr>
            <p:spPr bwMode="auto">
              <a:xfrm>
                <a:off x="4124" y="4866"/>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8" name="Freeform 73">
                <a:extLst>
                  <a:ext uri="{FF2B5EF4-FFF2-40B4-BE49-F238E27FC236}">
                    <a16:creationId xmlns:a16="http://schemas.microsoft.com/office/drawing/2014/main" id="{0A189A86-2BF0-42DB-9F5E-EEC48D59F3AE}"/>
                  </a:ext>
                </a:extLst>
              </p:cNvPr>
              <p:cNvSpPr>
                <a:spLocks/>
              </p:cNvSpPr>
              <p:nvPr/>
            </p:nvSpPr>
            <p:spPr bwMode="auto">
              <a:xfrm>
                <a:off x="4124" y="4860"/>
                <a:ext cx="0" cy="4"/>
              </a:xfrm>
              <a:custGeom>
                <a:avLst/>
                <a:gdLst>
                  <a:gd name="T0" fmla="*/ 4 h 4"/>
                  <a:gd name="T1" fmla="*/ 4 h 4"/>
                  <a:gd name="T2" fmla="*/ 0 h 4"/>
                  <a:gd name="T3" fmla="*/ 4 h 4"/>
                </a:gdLst>
                <a:ahLst/>
                <a:cxnLst>
                  <a:cxn ang="0">
                    <a:pos x="0" y="T0"/>
                  </a:cxn>
                  <a:cxn ang="0">
                    <a:pos x="0" y="T1"/>
                  </a:cxn>
                  <a:cxn ang="0">
                    <a:pos x="0" y="T2"/>
                  </a:cxn>
                  <a:cxn ang="0">
                    <a:pos x="0" y="T3"/>
                  </a:cxn>
                </a:cxnLst>
                <a:rect l="0" t="0" r="r" b="b"/>
                <a:pathLst>
                  <a:path h="4">
                    <a:moveTo>
                      <a:pt x="0" y="4"/>
                    </a:moveTo>
                    <a:lnTo>
                      <a:pt x="0" y="4"/>
                    </a:lnTo>
                    <a:lnTo>
                      <a:pt x="0" y="0"/>
                    </a:lnTo>
                    <a:lnTo>
                      <a:pt x="0" y="4"/>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99" name="Freeform 74">
                <a:extLst>
                  <a:ext uri="{FF2B5EF4-FFF2-40B4-BE49-F238E27FC236}">
                    <a16:creationId xmlns:a16="http://schemas.microsoft.com/office/drawing/2014/main" id="{FB16A9F7-174F-4A81-9422-DDAB1E777FEE}"/>
                  </a:ext>
                </a:extLst>
              </p:cNvPr>
              <p:cNvSpPr>
                <a:spLocks/>
              </p:cNvSpPr>
              <p:nvPr/>
            </p:nvSpPr>
            <p:spPr bwMode="auto">
              <a:xfrm>
                <a:off x="4124" y="4860"/>
                <a:ext cx="0" cy="4"/>
              </a:xfrm>
              <a:custGeom>
                <a:avLst/>
                <a:gdLst>
                  <a:gd name="T0" fmla="*/ 4 h 4"/>
                  <a:gd name="T1" fmla="*/ 4 h 4"/>
                  <a:gd name="T2" fmla="*/ 0 h 4"/>
                  <a:gd name="T3" fmla="*/ 4 h 4"/>
                </a:gdLst>
                <a:ahLst/>
                <a:cxnLst>
                  <a:cxn ang="0">
                    <a:pos x="0" y="T0"/>
                  </a:cxn>
                  <a:cxn ang="0">
                    <a:pos x="0" y="T1"/>
                  </a:cxn>
                  <a:cxn ang="0">
                    <a:pos x="0" y="T2"/>
                  </a:cxn>
                  <a:cxn ang="0">
                    <a:pos x="0" y="T3"/>
                  </a:cxn>
                </a:cxnLst>
                <a:rect l="0" t="0" r="r" b="b"/>
                <a:pathLst>
                  <a:path h="4">
                    <a:moveTo>
                      <a:pt x="0" y="4"/>
                    </a:moveTo>
                    <a:lnTo>
                      <a:pt x="0" y="4"/>
                    </a:lnTo>
                    <a:lnTo>
                      <a:pt x="0" y="0"/>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100" name="Rectangle 75">
                <a:extLst>
                  <a:ext uri="{FF2B5EF4-FFF2-40B4-BE49-F238E27FC236}">
                    <a16:creationId xmlns:a16="http://schemas.microsoft.com/office/drawing/2014/main" id="{BF5B5DD2-C804-4228-9354-9B093A01D82B}"/>
                  </a:ext>
                </a:extLst>
              </p:cNvPr>
              <p:cNvSpPr>
                <a:spLocks noChangeArrowheads="1"/>
              </p:cNvSpPr>
              <p:nvPr/>
            </p:nvSpPr>
            <p:spPr bwMode="auto">
              <a:xfrm>
                <a:off x="4124" y="4864"/>
                <a:ext cx="1" cy="1"/>
              </a:xfrm>
              <a:prstGeom prst="rect">
                <a:avLst/>
              </a:prstGeom>
              <a:solidFill>
                <a:srgbClr val="8082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101" name="Rectangle 76">
                <a:extLst>
                  <a:ext uri="{FF2B5EF4-FFF2-40B4-BE49-F238E27FC236}">
                    <a16:creationId xmlns:a16="http://schemas.microsoft.com/office/drawing/2014/main" id="{5284A80B-66F4-479C-B2A5-D7FE3D21A9A5}"/>
                  </a:ext>
                </a:extLst>
              </p:cNvPr>
              <p:cNvSpPr>
                <a:spLocks noChangeArrowheads="1"/>
              </p:cNvSpPr>
              <p:nvPr/>
            </p:nvSpPr>
            <p:spPr bwMode="auto">
              <a:xfrm>
                <a:off x="4124" y="4864"/>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102" name="Rectangle 77">
                <a:extLst>
                  <a:ext uri="{FF2B5EF4-FFF2-40B4-BE49-F238E27FC236}">
                    <a16:creationId xmlns:a16="http://schemas.microsoft.com/office/drawing/2014/main" id="{2540628E-FC00-4440-B4C0-8EDE758D84C8}"/>
                  </a:ext>
                </a:extLst>
              </p:cNvPr>
              <p:cNvSpPr>
                <a:spLocks noChangeArrowheads="1"/>
              </p:cNvSpPr>
              <p:nvPr/>
            </p:nvSpPr>
            <p:spPr bwMode="auto">
              <a:xfrm>
                <a:off x="4124" y="4864"/>
                <a:ext cx="1" cy="1"/>
              </a:xfrm>
              <a:prstGeom prst="rect">
                <a:avLst/>
              </a:prstGeom>
              <a:solidFill>
                <a:srgbClr val="8082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sp>
            <p:nvSpPr>
              <p:cNvPr id="103" name="Rectangle 78">
                <a:extLst>
                  <a:ext uri="{FF2B5EF4-FFF2-40B4-BE49-F238E27FC236}">
                    <a16:creationId xmlns:a16="http://schemas.microsoft.com/office/drawing/2014/main" id="{AA318E3C-6C3C-4079-A9BA-250F5099B985}"/>
                  </a:ext>
                </a:extLst>
              </p:cNvPr>
              <p:cNvSpPr>
                <a:spLocks noChangeArrowheads="1"/>
              </p:cNvSpPr>
              <p:nvPr/>
            </p:nvSpPr>
            <p:spPr bwMode="auto">
              <a:xfrm>
                <a:off x="4124" y="4864"/>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25" tIns="46712" rIns="93425" bIns="46712" numCol="1" anchor="t" anchorCtr="0" compatLnSpc="1">
                <a:prstTxWarp prst="textNoShape">
                  <a:avLst/>
                </a:prstTxWarp>
              </a:bodyPr>
              <a:lstStyle/>
              <a:p>
                <a:endParaRPr lang="en-GB" sz="2451"/>
              </a:p>
            </p:txBody>
          </p:sp>
        </p:grpSp>
      </p:grpSp>
      <p:grpSp>
        <p:nvGrpSpPr>
          <p:cNvPr id="104" name="Group 103" descr="Daily updates on shell position">
            <a:extLst>
              <a:ext uri="{FF2B5EF4-FFF2-40B4-BE49-F238E27FC236}">
                <a16:creationId xmlns:a16="http://schemas.microsoft.com/office/drawing/2014/main" id="{27D854C9-2E2A-4530-A014-28300B56EE1D}"/>
              </a:ext>
            </a:extLst>
          </p:cNvPr>
          <p:cNvGrpSpPr/>
          <p:nvPr/>
        </p:nvGrpSpPr>
        <p:grpSpPr>
          <a:xfrm>
            <a:off x="3351710" y="5388920"/>
            <a:ext cx="5483817" cy="667579"/>
            <a:chOff x="5740904" y="5787470"/>
            <a:chExt cx="4537776" cy="667579"/>
          </a:xfrm>
        </p:grpSpPr>
        <p:sp>
          <p:nvSpPr>
            <p:cNvPr id="105" name="Rectangle 104">
              <a:extLst>
                <a:ext uri="{FF2B5EF4-FFF2-40B4-BE49-F238E27FC236}">
                  <a16:creationId xmlns:a16="http://schemas.microsoft.com/office/drawing/2014/main" id="{181F18B8-7EBD-4D2C-999E-97798A8542FA}"/>
                </a:ext>
              </a:extLst>
            </p:cNvPr>
            <p:cNvSpPr/>
            <p:nvPr/>
          </p:nvSpPr>
          <p:spPr>
            <a:xfrm>
              <a:off x="6448961" y="5787470"/>
              <a:ext cx="3059466" cy="523220"/>
            </a:xfrm>
            <a:prstGeom prst="rect">
              <a:avLst/>
            </a:prstGeom>
          </p:spPr>
          <p:txBody>
            <a:bodyPr wrap="square">
              <a:spAutoFit/>
            </a:bodyPr>
            <a:lstStyle/>
            <a:p>
              <a:pPr lvl="0"/>
              <a:r>
                <a:rPr lang="en-US" sz="1400">
                  <a:solidFill>
                    <a:srgbClr val="000000"/>
                  </a:solidFill>
                  <a:latin typeface="Futura Medium"/>
                </a:rPr>
                <a:t>Daily updates on the Shell position are </a:t>
              </a:r>
              <a:r>
                <a:rPr lang="en-US" sz="1400">
                  <a:solidFill>
                    <a:srgbClr val="404040"/>
                  </a:solidFill>
                  <a:latin typeface="Futura Medium"/>
                </a:rPr>
                <a:t>being posted on the </a:t>
              </a:r>
              <a:r>
                <a:rPr lang="en-US" sz="1400">
                  <a:solidFill>
                    <a:srgbClr val="0070C0"/>
                  </a:solidFill>
                  <a:latin typeface="Futura Medium"/>
                  <a:hlinkClick r:id="rId3">
                    <a:extLst>
                      <a:ext uri="{A12FA001-AC4F-418D-AE19-62706E023703}">
                        <ahyp:hlinkClr xmlns:ahyp="http://schemas.microsoft.com/office/drawing/2018/hyperlinkcolor" val="tx"/>
                      </a:ext>
                    </a:extLst>
                  </a:hlinkClick>
                </a:rPr>
                <a:t>Hub Health Alert</a:t>
              </a:r>
              <a:r>
                <a:rPr lang="en-US" sz="1400">
                  <a:solidFill>
                    <a:srgbClr val="404040"/>
                  </a:solidFill>
                  <a:latin typeface="Futura Medium"/>
                </a:rPr>
                <a:t>.</a:t>
              </a:r>
            </a:p>
          </p:txBody>
        </p:sp>
        <p:sp>
          <p:nvSpPr>
            <p:cNvPr id="106" name="Oval 105">
              <a:extLst>
                <a:ext uri="{FF2B5EF4-FFF2-40B4-BE49-F238E27FC236}">
                  <a16:creationId xmlns:a16="http://schemas.microsoft.com/office/drawing/2014/main" id="{382B5038-C82C-4905-B3DB-BBC50F052094}"/>
                </a:ext>
              </a:extLst>
            </p:cNvPr>
            <p:cNvSpPr>
              <a:spLocks noChangeAspect="1"/>
            </p:cNvSpPr>
            <p:nvPr/>
          </p:nvSpPr>
          <p:spPr>
            <a:xfrm>
              <a:off x="5740904" y="5933382"/>
              <a:ext cx="446841" cy="4468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70" b="1">
                  <a:solidFill>
                    <a:srgbClr val="595959"/>
                  </a:solidFill>
                  <a:latin typeface="Futura Medium"/>
                  <a:ea typeface="Shell" charset="0"/>
                  <a:cs typeface="Shell" charset="0"/>
                </a:rPr>
                <a:t>7</a:t>
              </a:r>
            </a:p>
          </p:txBody>
        </p:sp>
        <p:pic>
          <p:nvPicPr>
            <p:cNvPr id="107" name="Graphic 106" descr="Information">
              <a:extLst>
                <a:ext uri="{FF2B5EF4-FFF2-40B4-BE49-F238E27FC236}">
                  <a16:creationId xmlns:a16="http://schemas.microsoft.com/office/drawing/2014/main" id="{43BCAE2E-93E8-412A-9002-805A1B258A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2187" y="5858556"/>
              <a:ext cx="596493" cy="596493"/>
            </a:xfrm>
            <a:prstGeom prst="rect">
              <a:avLst/>
            </a:prstGeom>
          </p:spPr>
        </p:pic>
      </p:grpSp>
    </p:spTree>
    <p:extLst>
      <p:ext uri="{BB962C8B-B14F-4D97-AF65-F5344CB8AC3E}">
        <p14:creationId xmlns:p14="http://schemas.microsoft.com/office/powerpoint/2010/main" val="41197537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 y="85271"/>
            <a:ext cx="11171238" cy="752475"/>
          </a:xfrm>
        </p:spPr>
        <p:txBody>
          <a:bodyPr/>
          <a:lstStyle/>
          <a:p>
            <a:r>
              <a:rPr lang="en-US" dirty="0">
                <a:latin typeface="ShellBold" panose="00000800000000000000" pitchFamily="50" charset="0"/>
              </a:rPr>
              <a:t>Test Monitoring/Metrics/Reporting</a:t>
            </a:r>
            <a:endParaRPr lang="en-MY" dirty="0">
              <a:latin typeface="ShellBold" panose="00000800000000000000" pitchFamily="50" charset="0"/>
            </a:endParaRPr>
          </a:p>
        </p:txBody>
      </p:sp>
      <p:sp>
        <p:nvSpPr>
          <p:cNvPr id="3" name="Content Placeholder 2"/>
          <p:cNvSpPr>
            <a:spLocks noGrp="1"/>
          </p:cNvSpPr>
          <p:nvPr>
            <p:ph sz="quarter" idx="11"/>
          </p:nvPr>
        </p:nvSpPr>
        <p:spPr>
          <a:xfrm>
            <a:off x="510381" y="837746"/>
            <a:ext cx="11171237" cy="5836323"/>
          </a:xfrm>
        </p:spPr>
        <p:txBody>
          <a:bodyPr/>
          <a:lstStyle/>
          <a:p>
            <a:pPr defTabSz="1219170">
              <a:lnSpc>
                <a:spcPct val="100000"/>
              </a:lnSpc>
              <a:spcBef>
                <a:spcPct val="0"/>
              </a:spcBef>
            </a:pPr>
            <a:r>
              <a:rPr lang="en-US" sz="1700" dirty="0">
                <a:solidFill>
                  <a:srgbClr val="000000"/>
                </a:solidFill>
                <a:latin typeface="Calibri" panose="020F0502020204030204" pitchFamily="34" charset="0"/>
                <a:cs typeface="Calibri" panose="020F0502020204030204" pitchFamily="34" charset="0"/>
              </a:rPr>
              <a:t>Test Monitoring is an important activity to ensure the Project, Progress metrics of testing is being tracked and reported to leadership team and stakeholders. </a:t>
            </a:r>
          </a:p>
          <a:p>
            <a:pPr>
              <a:lnSpc>
                <a:spcPct val="100000"/>
              </a:lnSpc>
            </a:pPr>
            <a:r>
              <a:rPr lang="en-US" sz="1700" dirty="0">
                <a:solidFill>
                  <a:srgbClr val="000000"/>
                </a:solidFill>
                <a:latin typeface="Calibri" panose="020F0502020204030204" pitchFamily="34" charset="0"/>
                <a:cs typeface="Calibri" panose="020F0502020204030204" pitchFamily="34" charset="0"/>
              </a:rPr>
              <a:t>Progress reports and Metrics would be created from the Azure DevOps tool from “Progress report” section. This contain number of Test Cases executed, Passed, Failed, Not executed, Defect raised, Defect retested and its related Test cases.  </a:t>
            </a:r>
          </a:p>
          <a:p>
            <a:pPr>
              <a:lnSpc>
                <a:spcPct val="100000"/>
              </a:lnSpc>
            </a:pPr>
            <a:r>
              <a:rPr lang="en-US" sz="1700" dirty="0">
                <a:solidFill>
                  <a:srgbClr val="000000"/>
                </a:solidFill>
                <a:latin typeface="Calibri" panose="020F0502020204030204" pitchFamily="34" charset="0"/>
                <a:cs typeface="Calibri" panose="020F0502020204030204" pitchFamily="34" charset="0"/>
              </a:rPr>
              <a:t>Progress reports will be generated at least once in a week. It also includes issues and showstoppers which could impact Test execution in any manner.</a:t>
            </a:r>
          </a:p>
          <a:p>
            <a:pPr marL="0" lvl="1" indent="0">
              <a:buSzPct val="150000"/>
              <a:buNone/>
            </a:pPr>
            <a:endParaRPr lang="en-US" dirty="0"/>
          </a:p>
          <a:p>
            <a:pPr lvl="1">
              <a:buSzPct val="150000"/>
              <a:buFont typeface="Wingdings" panose="05000000000000000000" pitchFamily="2" charset="2"/>
              <a:buChar char="§"/>
            </a:pPr>
            <a:endParaRPr lang="en-US" sz="1200" i="1" dirty="0">
              <a:solidFill>
                <a:schemeClr val="bg1">
                  <a:lumMod val="50000"/>
                </a:schemeClr>
              </a:solidFill>
            </a:endParaRPr>
          </a:p>
          <a:p>
            <a:pPr lvl="1">
              <a:buSzPct val="150000"/>
              <a:buFont typeface="Wingdings" panose="05000000000000000000" pitchFamily="2" charset="2"/>
              <a:buChar char="§"/>
            </a:pPr>
            <a:endParaRPr lang="en-US" sz="1200" i="1" dirty="0">
              <a:solidFill>
                <a:srgbClr val="0070C0"/>
              </a:solidFill>
            </a:endParaRPr>
          </a:p>
          <a:p>
            <a:pPr marL="0" lvl="1" indent="0">
              <a:buNone/>
            </a:pPr>
            <a:endParaRPr lang="en-US" sz="1050" i="1" dirty="0">
              <a:solidFill>
                <a:srgbClr val="0070C0"/>
              </a:solidFill>
            </a:endParaRPr>
          </a:p>
          <a:p>
            <a:pPr lvl="1"/>
            <a:endParaRPr lang="en-US" sz="1050" i="1" dirty="0">
              <a:solidFill>
                <a:srgbClr val="0070C0"/>
              </a:solidFill>
            </a:endParaRPr>
          </a:p>
          <a:p>
            <a:pPr marL="0" lvl="1" indent="0">
              <a:buNone/>
            </a:pPr>
            <a:endParaRPr lang="en-US" sz="900" dirty="0"/>
          </a:p>
          <a:p>
            <a:pPr lvl="1"/>
            <a:endParaRPr lang="en-US" sz="900" dirty="0"/>
          </a:p>
          <a:p>
            <a:pPr lvl="1"/>
            <a:endParaRPr lang="en-US" sz="900" dirty="0"/>
          </a:p>
          <a:p>
            <a:pPr lvl="1"/>
            <a:endParaRPr lang="en-US" sz="900" dirty="0"/>
          </a:p>
          <a:p>
            <a:pPr lvl="1"/>
            <a:endParaRPr lang="en-US" sz="900" dirty="0"/>
          </a:p>
          <a:p>
            <a:pPr lvl="1"/>
            <a:endParaRPr lang="en-US" sz="900" dirty="0"/>
          </a:p>
          <a:p>
            <a:pPr lvl="1"/>
            <a:endParaRPr lang="en-US" sz="900" dirty="0"/>
          </a:p>
          <a:p>
            <a:pPr lvl="1"/>
            <a:endParaRPr lang="en-US" sz="900" dirty="0"/>
          </a:p>
          <a:p>
            <a:pPr lvl="1"/>
            <a:endParaRPr lang="en-US" sz="900" dirty="0"/>
          </a:p>
          <a:p>
            <a:pPr lvl="1"/>
            <a:endParaRPr lang="en-US" sz="900" dirty="0"/>
          </a:p>
          <a:p>
            <a:pPr lvl="1"/>
            <a:endParaRPr lang="en-US" sz="900" dirty="0"/>
          </a:p>
          <a:p>
            <a:pPr lvl="1"/>
            <a:endParaRPr lang="en-US" sz="900" dirty="0"/>
          </a:p>
          <a:p>
            <a:pPr lvl="1"/>
            <a:endParaRPr lang="en-US" sz="900" dirty="0"/>
          </a:p>
          <a:p>
            <a:pPr lvl="1"/>
            <a:endParaRPr lang="en-MY" sz="900" dirty="0"/>
          </a:p>
        </p:txBody>
      </p:sp>
    </p:spTree>
    <p:extLst>
      <p:ext uri="{BB962C8B-B14F-4D97-AF65-F5344CB8AC3E}">
        <p14:creationId xmlns:p14="http://schemas.microsoft.com/office/powerpoint/2010/main" val="17586285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67909"/>
            <a:ext cx="11171238" cy="490358"/>
          </a:xfrm>
        </p:spPr>
        <p:txBody>
          <a:bodyPr wrap="square" anchor="t">
            <a:normAutofit fontScale="90000"/>
          </a:bodyPr>
          <a:lstStyle/>
          <a:p>
            <a:r>
              <a:rPr lang="en-US" dirty="0">
                <a:latin typeface="ShellBold" panose="00000800000000000000" pitchFamily="50" charset="0"/>
              </a:rPr>
              <a:t>Test Tools and Automation Scope</a:t>
            </a:r>
            <a:br>
              <a:rPr lang="en-US" dirty="0">
                <a:latin typeface="ShellBold" panose="00000800000000000000" pitchFamily="50" charset="0"/>
              </a:rPr>
            </a:br>
            <a:endParaRPr lang="en-MY" dirty="0">
              <a:latin typeface="ShellBold" panose="00000800000000000000" pitchFamily="50" charset="0"/>
            </a:endParaRPr>
          </a:p>
        </p:txBody>
      </p:sp>
      <p:graphicFrame>
        <p:nvGraphicFramePr>
          <p:cNvPr id="5" name="Table 5">
            <a:extLst>
              <a:ext uri="{FF2B5EF4-FFF2-40B4-BE49-F238E27FC236}">
                <a16:creationId xmlns:a16="http://schemas.microsoft.com/office/drawing/2014/main" id="{DC0D7B7D-32EB-47D3-AE5A-0AEE76CB11C1}"/>
              </a:ext>
            </a:extLst>
          </p:cNvPr>
          <p:cNvGraphicFramePr>
            <a:graphicFrameLocks noGrp="1"/>
          </p:cNvGraphicFramePr>
          <p:nvPr>
            <p:ph sz="quarter" idx="11"/>
            <p:extLst>
              <p:ext uri="{D42A27DB-BD31-4B8C-83A1-F6EECF244321}">
                <p14:modId xmlns:p14="http://schemas.microsoft.com/office/powerpoint/2010/main" val="1525390160"/>
              </p:ext>
            </p:extLst>
          </p:nvPr>
        </p:nvGraphicFramePr>
        <p:xfrm>
          <a:off x="508000" y="1528764"/>
          <a:ext cx="11171238" cy="3438425"/>
        </p:xfrm>
        <a:graphic>
          <a:graphicData uri="http://schemas.openxmlformats.org/drawingml/2006/table">
            <a:tbl>
              <a:tblPr firstRow="1" bandRow="1">
                <a:tableStyleId>{5C22544A-7EE6-4342-B048-85BDC9FD1C3A}</a:tableStyleId>
              </a:tblPr>
              <a:tblGrid>
                <a:gridCol w="1152124">
                  <a:extLst>
                    <a:ext uri="{9D8B030D-6E8A-4147-A177-3AD203B41FA5}">
                      <a16:colId xmlns:a16="http://schemas.microsoft.com/office/drawing/2014/main" val="1978227889"/>
                    </a:ext>
                  </a:extLst>
                </a:gridCol>
                <a:gridCol w="3038000">
                  <a:extLst>
                    <a:ext uri="{9D8B030D-6E8A-4147-A177-3AD203B41FA5}">
                      <a16:colId xmlns:a16="http://schemas.microsoft.com/office/drawing/2014/main" val="3501946379"/>
                    </a:ext>
                  </a:extLst>
                </a:gridCol>
                <a:gridCol w="3490557">
                  <a:extLst>
                    <a:ext uri="{9D8B030D-6E8A-4147-A177-3AD203B41FA5}">
                      <a16:colId xmlns:a16="http://schemas.microsoft.com/office/drawing/2014/main" val="3521767340"/>
                    </a:ext>
                  </a:extLst>
                </a:gridCol>
                <a:gridCol w="3490557">
                  <a:extLst>
                    <a:ext uri="{9D8B030D-6E8A-4147-A177-3AD203B41FA5}">
                      <a16:colId xmlns:a16="http://schemas.microsoft.com/office/drawing/2014/main" val="308641828"/>
                    </a:ext>
                  </a:extLst>
                </a:gridCol>
              </a:tblGrid>
              <a:tr h="372567">
                <a:tc>
                  <a:txBody>
                    <a:bodyPr/>
                    <a:lstStyle/>
                    <a:p>
                      <a:pPr marL="0" algn="ctr"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Sl.no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Planned Test Block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Automation tool to be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1219170" rtl="0" eaLnBrk="1" latinLnBrk="0" hangingPunct="1"/>
                      <a:r>
                        <a:rPr lang="en-US" sz="1700" b="1" kern="1200" cap="none" baseline="0" dirty="0">
                          <a:solidFill>
                            <a:srgbClr val="000000"/>
                          </a:solidFill>
                          <a:latin typeface="Calibri" panose="020F0502020204030204" pitchFamily="34" charset="0"/>
                          <a:ea typeface="+mn-ea"/>
                          <a:cs typeface="Calibri" panose="020F0502020204030204" pitchFamily="34" charset="0"/>
                        </a:rPr>
                        <a:t>Short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01829653"/>
                  </a:ext>
                </a:extLst>
              </a:tr>
              <a:tr h="643525">
                <a:tc>
                  <a:txBody>
                    <a:bodyPr/>
                    <a:lstStyle/>
                    <a:p>
                      <a:r>
                        <a:rPr lang="en-US" sz="1600" dirty="0">
                          <a:solidFill>
                            <a:srgbClr val="000000"/>
                          </a:solidFill>
                          <a:latin typeface="Calibri" panose="020F0502020204030204" pitchFamily="34" charset="0"/>
                          <a:cs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ETL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Manual, 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Data comparison and validation  of source and 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3914181"/>
                  </a:ext>
                </a:extLst>
              </a:tr>
              <a:tr h="776413">
                <a:tc>
                  <a:txBody>
                    <a:bodyPr/>
                    <a:lstStyle/>
                    <a:p>
                      <a:r>
                        <a:rPr lang="en-US" sz="1600" dirty="0">
                          <a:solidFill>
                            <a:srgbClr val="000000"/>
                          </a:solidFill>
                          <a:latin typeface="Calibri" panose="020F0502020204030204" pitchFamily="34" charset="0"/>
                          <a:cs typeface="Calibri" panose="020F0502020204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 API (Microservices)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alibri" panose="020F0502020204030204" pitchFamily="34" charset="0"/>
                          <a:cs typeface="Calibri" panose="020F0502020204030204" pitchFamily="34" charset="0"/>
                        </a:rPr>
                        <a:t>Manual, 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API testing for intended 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2722562"/>
                  </a:ext>
                </a:extLst>
              </a:tr>
              <a:tr h="521771">
                <a:tc>
                  <a:txBody>
                    <a:bodyPr/>
                    <a:lstStyle/>
                    <a:p>
                      <a:r>
                        <a:rPr lang="en-US" sz="1600" dirty="0">
                          <a:solidFill>
                            <a:srgbClr val="000000"/>
                          </a:solidFill>
                          <a:latin typeface="Calibri" panose="020F0502020204030204" pitchFamily="34" charset="0"/>
                          <a:cs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Web UI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Manual, 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Web UI testing for intended integrated functionality (End to 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5183764"/>
                  </a:ext>
                </a:extLst>
              </a:tr>
              <a:tr h="521771">
                <a:tc>
                  <a:txBody>
                    <a:bodyPr/>
                    <a:lstStyle/>
                    <a:p>
                      <a:r>
                        <a:rPr lang="en-US" sz="1600" dirty="0">
                          <a:solidFill>
                            <a:srgbClr val="000000"/>
                          </a:solidFill>
                          <a:latin typeface="Calibri" panose="020F0502020204030204" pitchFamily="34" charset="0"/>
                          <a:cs typeface="Calibri" panose="020F050202020403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Test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Azure DevOps (ADO)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0000"/>
                          </a:solidFill>
                          <a:latin typeface="Calibri" panose="020F0502020204030204" pitchFamily="34" charset="0"/>
                          <a:cs typeface="Calibri" panose="020F0502020204030204" pitchFamily="34" charset="0"/>
                        </a:rPr>
                        <a:t>Test case creation, Test data description, Execution, Defect management, Metrics and Report generations.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491837"/>
                  </a:ext>
                </a:extLst>
              </a:tr>
            </a:tbl>
          </a:graphicData>
        </a:graphic>
      </p:graphicFrame>
    </p:spTree>
    <p:extLst>
      <p:ext uri="{BB962C8B-B14F-4D97-AF65-F5344CB8AC3E}">
        <p14:creationId xmlns:p14="http://schemas.microsoft.com/office/powerpoint/2010/main" val="81158225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34" y="93397"/>
            <a:ext cx="8378429" cy="472082"/>
          </a:xfrm>
        </p:spPr>
        <p:txBody>
          <a:bodyPr/>
          <a:lstStyle/>
          <a:p>
            <a:r>
              <a:rPr lang="en-US" sz="2200" dirty="0">
                <a:solidFill>
                  <a:srgbClr val="000000"/>
                </a:solidFill>
                <a:latin typeface="ShellBold" panose="00000800000000000000" pitchFamily="50" charset="0"/>
              </a:rPr>
              <a:t>Defect flow and Lifecycle</a:t>
            </a:r>
            <a:endParaRPr lang="en-MY" sz="2200" dirty="0">
              <a:solidFill>
                <a:srgbClr val="000000"/>
              </a:solidFill>
              <a:latin typeface="ShellBold" panose="00000800000000000000" pitchFamily="50" charset="0"/>
            </a:endParaRPr>
          </a:p>
        </p:txBody>
      </p:sp>
      <p:sp>
        <p:nvSpPr>
          <p:cNvPr id="72" name="Content Placeholder 2">
            <a:extLst>
              <a:ext uri="{FF2B5EF4-FFF2-40B4-BE49-F238E27FC236}">
                <a16:creationId xmlns:a16="http://schemas.microsoft.com/office/drawing/2014/main" id="{5921900B-505B-4453-9786-B17ED881B197}"/>
              </a:ext>
            </a:extLst>
          </p:cNvPr>
          <p:cNvSpPr>
            <a:spLocks noGrp="1"/>
          </p:cNvSpPr>
          <p:nvPr>
            <p:ph sz="quarter" idx="11"/>
          </p:nvPr>
        </p:nvSpPr>
        <p:spPr>
          <a:xfrm>
            <a:off x="510381" y="837746"/>
            <a:ext cx="11171237" cy="5836323"/>
          </a:xfrm>
        </p:spPr>
        <p:txBody>
          <a:bodyPr/>
          <a:lstStyle/>
          <a:p>
            <a:r>
              <a:rPr lang="en-US" b="1" dirty="0">
                <a:solidFill>
                  <a:srgbClr val="000000"/>
                </a:solidFill>
                <a:latin typeface="Calibri" panose="020F0502020204030204" pitchFamily="34" charset="0"/>
                <a:cs typeface="Calibri" panose="020F0502020204030204" pitchFamily="34" charset="0"/>
              </a:rPr>
              <a:t>Defects</a:t>
            </a:r>
          </a:p>
          <a:p>
            <a:pPr>
              <a:lnSpc>
                <a:spcPct val="100000"/>
              </a:lnSpc>
            </a:pPr>
            <a:r>
              <a:rPr lang="en-US" sz="1700" dirty="0">
                <a:solidFill>
                  <a:srgbClr val="000000"/>
                </a:solidFill>
                <a:latin typeface="Calibri" panose="020F0502020204030204" pitchFamily="34" charset="0"/>
                <a:cs typeface="Calibri" panose="020F0502020204030204" pitchFamily="34" charset="0"/>
              </a:rPr>
              <a:t>Each incidents will be raised into Azure DevOps as “Bug”. These “Bugs” considered as Defects. It will have a record of creation, comments, execution, related Test Case to track and all other details about the defect. These can be accessed from “Work items” and “Sprints” by navigating past Sprints and “Current” sprints.</a:t>
            </a:r>
          </a:p>
          <a:p>
            <a:pPr>
              <a:lnSpc>
                <a:spcPct val="100000"/>
              </a:lnSpc>
            </a:pPr>
            <a:r>
              <a:rPr lang="en-US" sz="1700" dirty="0">
                <a:solidFill>
                  <a:srgbClr val="000000"/>
                </a:solidFill>
                <a:latin typeface="Calibri" panose="020F0502020204030204" pitchFamily="34" charset="0"/>
                <a:cs typeface="Calibri" panose="020F0502020204030204" pitchFamily="34" charset="0"/>
              </a:rPr>
              <a:t>Each Bugs will be raised only by QA team incase of ETL, Sanity, SIT and Regression Testing however in case of UAT phase User (Product Owner-PO) can also raise the Bug in terms of usability perspective.</a:t>
            </a:r>
          </a:p>
          <a:p>
            <a:pPr>
              <a:lnSpc>
                <a:spcPct val="100000"/>
              </a:lnSpc>
            </a:pPr>
            <a:endParaRPr lang="en-US" sz="1700"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Statuses of defects – Sequential, aligned with Azure DevOps</a:t>
            </a:r>
          </a:p>
          <a:p>
            <a:pPr>
              <a:lnSpc>
                <a:spcPct val="100000"/>
              </a:lnSpc>
            </a:pPr>
            <a:r>
              <a:rPr lang="en-US" sz="1700" b="1" dirty="0">
                <a:solidFill>
                  <a:srgbClr val="000000"/>
                </a:solidFill>
                <a:latin typeface="Calibri" panose="020F0502020204030204" pitchFamily="34" charset="0"/>
                <a:cs typeface="Calibri" panose="020F0502020204030204" pitchFamily="34" charset="0"/>
              </a:rPr>
              <a:t>New</a:t>
            </a:r>
            <a:r>
              <a:rPr lang="en-US" sz="1700" dirty="0">
                <a:solidFill>
                  <a:srgbClr val="000000"/>
                </a:solidFill>
                <a:latin typeface="Calibri" panose="020F0502020204030204" pitchFamily="34" charset="0"/>
                <a:cs typeface="Calibri" panose="020F0502020204030204" pitchFamily="34" charset="0"/>
              </a:rPr>
              <a:t> – QA/BA/PO create Bug in ADO, enter all details along with severity, steps to reproduce etc. and assign it to BA to validate against the Functional Specs and to “Approve”. During this process the BA will ensure the Bug is captured correctly and is in fact a Bug.  If it is not part of the Functional Specs, it will be tagged as an enhancement and parked for prioritization.  </a:t>
            </a:r>
          </a:p>
          <a:p>
            <a:r>
              <a:rPr lang="en-US" sz="1700" b="1" dirty="0">
                <a:solidFill>
                  <a:srgbClr val="000000"/>
                </a:solidFill>
                <a:latin typeface="Calibri" panose="020F0502020204030204" pitchFamily="34" charset="0"/>
                <a:cs typeface="Calibri" panose="020F0502020204030204" pitchFamily="34" charset="0"/>
              </a:rPr>
              <a:t>Approved</a:t>
            </a:r>
            <a:r>
              <a:rPr lang="en-US" sz="1700" dirty="0">
                <a:solidFill>
                  <a:srgbClr val="000000"/>
                </a:solidFill>
                <a:latin typeface="Calibri" panose="020F0502020204030204" pitchFamily="34" charset="0"/>
                <a:cs typeface="Calibri" panose="020F0502020204030204" pitchFamily="34" charset="0"/>
              </a:rPr>
              <a:t> – Once approved it should be assigned to Dev Lead to work on or assign it to the appropriate developers  </a:t>
            </a:r>
          </a:p>
          <a:p>
            <a:pPr>
              <a:lnSpc>
                <a:spcPct val="100000"/>
              </a:lnSpc>
            </a:pPr>
            <a:r>
              <a:rPr lang="en-US" sz="1700" b="1" dirty="0">
                <a:solidFill>
                  <a:srgbClr val="000000"/>
                </a:solidFill>
                <a:latin typeface="Calibri" panose="020F0502020204030204" pitchFamily="34" charset="0"/>
                <a:cs typeface="Calibri" panose="020F0502020204030204" pitchFamily="34" charset="0"/>
              </a:rPr>
              <a:t>Committed</a:t>
            </a:r>
            <a:r>
              <a:rPr lang="en-US" sz="1700" dirty="0">
                <a:solidFill>
                  <a:srgbClr val="000000"/>
                </a:solidFill>
                <a:latin typeface="Calibri" panose="020F0502020204030204" pitchFamily="34" charset="0"/>
                <a:cs typeface="Calibri" panose="020F0502020204030204" pitchFamily="34" charset="0"/>
              </a:rPr>
              <a:t> – When in Dev is in progress the Bug will be set to a Committed state.  If Dev require more info/details/steps this will be assigned back to the QA/BA/PO in a Committed state.</a:t>
            </a:r>
          </a:p>
          <a:p>
            <a:pPr>
              <a:lnSpc>
                <a:spcPct val="100000"/>
              </a:lnSpc>
            </a:pPr>
            <a:r>
              <a:rPr lang="en-US" sz="1700" b="1" dirty="0">
                <a:solidFill>
                  <a:srgbClr val="000000"/>
                </a:solidFill>
                <a:latin typeface="Calibri" panose="020F0502020204030204" pitchFamily="34" charset="0"/>
                <a:cs typeface="Calibri" panose="020F0502020204030204" pitchFamily="34" charset="0"/>
              </a:rPr>
              <a:t>Resolved</a:t>
            </a:r>
            <a:r>
              <a:rPr lang="en-US" sz="1700" dirty="0">
                <a:solidFill>
                  <a:srgbClr val="000000"/>
                </a:solidFill>
                <a:latin typeface="Calibri" panose="020F0502020204030204" pitchFamily="34" charset="0"/>
                <a:cs typeface="Calibri" panose="020F0502020204030204" pitchFamily="34" charset="0"/>
              </a:rPr>
              <a:t> – Once development is complete the developer will set the state to Resolved and assign the Bug over to the BA/QA/PO to validate.  After QA/BA/PO retest, if Dev don’t fix it properly or completely the Bug will be assigned back to the Dev in a Committed state.</a:t>
            </a:r>
          </a:p>
          <a:p>
            <a:r>
              <a:rPr lang="en-US" sz="1700" b="1" dirty="0">
                <a:solidFill>
                  <a:srgbClr val="000000"/>
                </a:solidFill>
                <a:latin typeface="Calibri" panose="020F0502020204030204" pitchFamily="34" charset="0"/>
                <a:cs typeface="Calibri" panose="020F0502020204030204" pitchFamily="34" charset="0"/>
              </a:rPr>
              <a:t>Done</a:t>
            </a:r>
            <a:r>
              <a:rPr lang="en-US" sz="1700" dirty="0">
                <a:solidFill>
                  <a:srgbClr val="000000"/>
                </a:solidFill>
                <a:latin typeface="Calibri" panose="020F0502020204030204" pitchFamily="34" charset="0"/>
                <a:cs typeface="Calibri" panose="020F0502020204030204" pitchFamily="34" charset="0"/>
              </a:rPr>
              <a:t> – After QA/BA/PO retest if the Bug is resolved the QA/BA/PO will set the state to Done.</a:t>
            </a:r>
          </a:p>
          <a:p>
            <a:pPr>
              <a:lnSpc>
                <a:spcPct val="100000"/>
              </a:lnSpc>
            </a:pPr>
            <a:r>
              <a:rPr lang="en-US" sz="1700" b="1" dirty="0">
                <a:solidFill>
                  <a:srgbClr val="000000"/>
                </a:solidFill>
                <a:latin typeface="Calibri" panose="020F0502020204030204" pitchFamily="34" charset="0"/>
                <a:cs typeface="Calibri" panose="020F0502020204030204" pitchFamily="34" charset="0"/>
              </a:rPr>
              <a:t>Removed</a:t>
            </a:r>
            <a:r>
              <a:rPr lang="en-US" sz="1700" dirty="0">
                <a:solidFill>
                  <a:srgbClr val="000000"/>
                </a:solidFill>
                <a:latin typeface="Calibri" panose="020F0502020204030204" pitchFamily="34" charset="0"/>
                <a:cs typeface="Calibri" panose="020F0502020204030204" pitchFamily="34" charset="0"/>
              </a:rPr>
              <a:t> – Dev or BA/BA/PO can change the state to Removed from New or Committed state if the Bug is improper or not valid with convincing justification along with Functional Spec definition.</a:t>
            </a:r>
          </a:p>
          <a:p>
            <a:endParaRPr lang="en-US" sz="1200" dirty="0">
              <a:solidFill>
                <a:srgbClr val="000000"/>
              </a:solidFill>
            </a:endParaRPr>
          </a:p>
          <a:p>
            <a:pPr marL="0" lvl="1" indent="0">
              <a:buNone/>
            </a:pPr>
            <a:endParaRPr lang="en-US" sz="1050" i="1" dirty="0">
              <a:solidFill>
                <a:srgbClr val="000000"/>
              </a:solidFill>
            </a:endParaRPr>
          </a:p>
          <a:p>
            <a:pPr marL="0" lvl="1" indent="0">
              <a:buNone/>
            </a:pPr>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MY" sz="900" dirty="0">
              <a:solidFill>
                <a:srgbClr val="000000"/>
              </a:solidFill>
            </a:endParaRPr>
          </a:p>
        </p:txBody>
      </p:sp>
    </p:spTree>
    <p:extLst>
      <p:ext uri="{BB962C8B-B14F-4D97-AF65-F5344CB8AC3E}">
        <p14:creationId xmlns:p14="http://schemas.microsoft.com/office/powerpoint/2010/main" val="135900257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34" y="93397"/>
            <a:ext cx="8378429" cy="472082"/>
          </a:xfrm>
        </p:spPr>
        <p:txBody>
          <a:bodyPr/>
          <a:lstStyle/>
          <a:p>
            <a:r>
              <a:rPr lang="en-US" sz="2200" dirty="0">
                <a:solidFill>
                  <a:srgbClr val="000000"/>
                </a:solidFill>
                <a:latin typeface="ShellBold" panose="00000800000000000000" pitchFamily="50" charset="0"/>
              </a:rPr>
              <a:t>Enhancement OR Design change OR Change request</a:t>
            </a:r>
          </a:p>
        </p:txBody>
      </p:sp>
      <p:sp>
        <p:nvSpPr>
          <p:cNvPr id="72" name="Content Placeholder 2">
            <a:extLst>
              <a:ext uri="{FF2B5EF4-FFF2-40B4-BE49-F238E27FC236}">
                <a16:creationId xmlns:a16="http://schemas.microsoft.com/office/drawing/2014/main" id="{5921900B-505B-4453-9786-B17ED881B197}"/>
              </a:ext>
            </a:extLst>
          </p:cNvPr>
          <p:cNvSpPr>
            <a:spLocks noGrp="1"/>
          </p:cNvSpPr>
          <p:nvPr>
            <p:ph sz="quarter" idx="11"/>
          </p:nvPr>
        </p:nvSpPr>
        <p:spPr>
          <a:xfrm>
            <a:off x="510381" y="837746"/>
            <a:ext cx="11171237" cy="5836323"/>
          </a:xfrm>
        </p:spPr>
        <p:txBody>
          <a:bodyPr/>
          <a:lstStyle/>
          <a:p>
            <a:pPr>
              <a:lnSpc>
                <a:spcPct val="100000"/>
              </a:lnSpc>
            </a:pPr>
            <a:endParaRPr lang="en-US" sz="1700" dirty="0">
              <a:solidFill>
                <a:srgbClr val="000000"/>
              </a:solidFill>
              <a:latin typeface="Calibri" panose="020F0502020204030204" pitchFamily="34" charset="0"/>
              <a:cs typeface="Calibri" panose="020F0502020204030204" pitchFamily="34" charset="0"/>
            </a:endParaRPr>
          </a:p>
          <a:p>
            <a:pPr>
              <a:lnSpc>
                <a:spcPct val="100000"/>
              </a:lnSpc>
            </a:pPr>
            <a:r>
              <a:rPr lang="en-US" sz="1700" dirty="0">
                <a:solidFill>
                  <a:srgbClr val="000000"/>
                </a:solidFill>
                <a:latin typeface="Calibri" panose="020F0502020204030204" pitchFamily="34" charset="0"/>
                <a:cs typeface="Calibri" panose="020F0502020204030204" pitchFamily="34" charset="0"/>
              </a:rPr>
              <a:t>The Enhancement can be defined as “If the Bugs description (related function) is not part of current Functional Specs or not covered, it would be considered for Enhancement or Change request or Design change. These Bugs will be tracked down from ADO tool, will be incorporated into Functional Specs and functionalities will be included into subsequent releases.</a:t>
            </a:r>
          </a:p>
          <a:p>
            <a:pPr>
              <a:lnSpc>
                <a:spcPct val="100000"/>
              </a:lnSpc>
            </a:pPr>
            <a:r>
              <a:rPr lang="en-US" sz="1700" dirty="0">
                <a:solidFill>
                  <a:srgbClr val="000000"/>
                </a:solidFill>
                <a:latin typeface="Calibri" panose="020F0502020204030204" pitchFamily="34" charset="0"/>
                <a:cs typeface="Calibri" panose="020F0502020204030204" pitchFamily="34" charset="0"/>
              </a:rPr>
              <a:t>These Bugs will be decided and marked by BA based on coverage of current Functional Specs as per the Bugs workflow defined into next slide.</a:t>
            </a:r>
            <a:endParaRPr lang="en-US" sz="1200" dirty="0">
              <a:solidFill>
                <a:srgbClr val="000000"/>
              </a:solidFill>
            </a:endParaRPr>
          </a:p>
          <a:p>
            <a:pPr marL="0" lvl="1" indent="0">
              <a:buNone/>
            </a:pPr>
            <a:endParaRPr lang="en-US" sz="1050" i="1" dirty="0">
              <a:solidFill>
                <a:srgbClr val="000000"/>
              </a:solidFill>
            </a:endParaRPr>
          </a:p>
          <a:p>
            <a:pPr marL="0" lvl="1" indent="0">
              <a:buNone/>
            </a:pPr>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US" sz="900" dirty="0">
              <a:solidFill>
                <a:srgbClr val="000000"/>
              </a:solidFill>
            </a:endParaRPr>
          </a:p>
          <a:p>
            <a:pPr lvl="1"/>
            <a:endParaRPr lang="en-MY" sz="900" dirty="0">
              <a:solidFill>
                <a:srgbClr val="000000"/>
              </a:solidFill>
            </a:endParaRPr>
          </a:p>
        </p:txBody>
      </p:sp>
    </p:spTree>
    <p:extLst>
      <p:ext uri="{BB962C8B-B14F-4D97-AF65-F5344CB8AC3E}">
        <p14:creationId xmlns:p14="http://schemas.microsoft.com/office/powerpoint/2010/main" val="6938295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34" y="93397"/>
            <a:ext cx="8378429" cy="472082"/>
          </a:xfrm>
        </p:spPr>
        <p:txBody>
          <a:bodyPr/>
          <a:lstStyle/>
          <a:p>
            <a:r>
              <a:rPr lang="en-US" sz="2200" dirty="0">
                <a:solidFill>
                  <a:srgbClr val="000000"/>
                </a:solidFill>
                <a:latin typeface="ShellBold" panose="00000800000000000000" pitchFamily="50" charset="0"/>
              </a:rPr>
              <a:t>Defect flow and Lifecycle </a:t>
            </a:r>
            <a:r>
              <a:rPr lang="en-US" sz="2200" dirty="0" err="1">
                <a:solidFill>
                  <a:srgbClr val="000000"/>
                </a:solidFill>
                <a:latin typeface="ShellBold" panose="00000800000000000000" pitchFamily="50" charset="0"/>
              </a:rPr>
              <a:t>Contd</a:t>
            </a:r>
            <a:r>
              <a:rPr lang="en-US" sz="2200" dirty="0">
                <a:solidFill>
                  <a:srgbClr val="000000"/>
                </a:solidFill>
                <a:latin typeface="ShellBold" panose="00000800000000000000" pitchFamily="50" charset="0"/>
              </a:rPr>
              <a:t>…</a:t>
            </a:r>
            <a:endParaRPr lang="en-MY" sz="2200" dirty="0">
              <a:solidFill>
                <a:srgbClr val="000000"/>
              </a:solidFill>
              <a:latin typeface="ShellBold" panose="00000800000000000000" pitchFamily="50" charset="0"/>
            </a:endParaRPr>
          </a:p>
        </p:txBody>
      </p:sp>
      <p:sp>
        <p:nvSpPr>
          <p:cNvPr id="33" name="TextBox 32">
            <a:extLst>
              <a:ext uri="{FF2B5EF4-FFF2-40B4-BE49-F238E27FC236}">
                <a16:creationId xmlns:a16="http://schemas.microsoft.com/office/drawing/2014/main" id="{6778AEC4-A38A-42BA-B489-3497F3A9E5A4}"/>
              </a:ext>
            </a:extLst>
          </p:cNvPr>
          <p:cNvSpPr txBox="1"/>
          <p:nvPr/>
        </p:nvSpPr>
        <p:spPr>
          <a:xfrm>
            <a:off x="5178228" y="955086"/>
            <a:ext cx="1634480" cy="914400"/>
          </a:xfrm>
          <a:prstGeom prst="rect">
            <a:avLst/>
          </a:prstGeom>
        </p:spPr>
        <p:txBody>
          <a:bodyPr wrap="none" lIns="91440" tIns="45720" rIns="91440" bIns="45720" rtlCol="0">
            <a:noAutofit/>
          </a:bodyPr>
          <a:lstStyle/>
          <a:p>
            <a:pPr>
              <a:lnSpc>
                <a:spcPct val="105000"/>
              </a:lnSpc>
              <a:spcBef>
                <a:spcPts val="1000"/>
              </a:spcBef>
            </a:pPr>
            <a:endParaRPr lang="en-IN" sz="2000" dirty="0" err="1">
              <a:solidFill>
                <a:srgbClr val="000000"/>
              </a:solidFill>
              <a:latin typeface="IBM Plex Sans" charset="0"/>
              <a:ea typeface="IBM Plex Sans" charset="0"/>
              <a:cs typeface="IBM Plex Sans" charset="0"/>
            </a:endParaRPr>
          </a:p>
        </p:txBody>
      </p:sp>
      <p:sp>
        <p:nvSpPr>
          <p:cNvPr id="34" name="Rectangle 33">
            <a:extLst>
              <a:ext uri="{FF2B5EF4-FFF2-40B4-BE49-F238E27FC236}">
                <a16:creationId xmlns:a16="http://schemas.microsoft.com/office/drawing/2014/main" id="{3E6BF020-1278-4599-B68D-C57ACE20DE54}"/>
              </a:ext>
            </a:extLst>
          </p:cNvPr>
          <p:cNvSpPr/>
          <p:nvPr/>
        </p:nvSpPr>
        <p:spPr>
          <a:xfrm>
            <a:off x="4699324" y="567961"/>
            <a:ext cx="2592288" cy="3416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600" dirty="0">
                <a:solidFill>
                  <a:srgbClr val="000000"/>
                </a:solidFill>
                <a:latin typeface="IBM Plex Sans" panose="020B0503050000000000" pitchFamily="34" charset="0"/>
              </a:rPr>
              <a:t>QA/PO logs Bug - </a:t>
            </a:r>
            <a:r>
              <a:rPr lang="en-IN" sz="1600" b="1" i="1" dirty="0">
                <a:solidFill>
                  <a:srgbClr val="000000"/>
                </a:solidFill>
                <a:latin typeface="IBM Plex Sans" panose="020B0503050000000000" pitchFamily="34" charset="0"/>
              </a:rPr>
              <a:t>New</a:t>
            </a:r>
          </a:p>
          <a:p>
            <a:r>
              <a:rPr lang="en-IN" sz="1800" dirty="0">
                <a:solidFill>
                  <a:srgbClr val="000000"/>
                </a:solidFill>
                <a:latin typeface="IBM Plex Sans" panose="020B0503050000000000" pitchFamily="34" charset="0"/>
              </a:rPr>
              <a:t>     </a:t>
            </a:r>
            <a:endParaRPr lang="en-IN" sz="1800" i="1" dirty="0">
              <a:solidFill>
                <a:srgbClr val="000000"/>
              </a:solidFill>
              <a:latin typeface="IBM Plex Sans" panose="020B0503050000000000" pitchFamily="34" charset="0"/>
            </a:endParaRPr>
          </a:p>
        </p:txBody>
      </p:sp>
      <p:sp>
        <p:nvSpPr>
          <p:cNvPr id="35" name="Rectangle 34">
            <a:extLst>
              <a:ext uri="{FF2B5EF4-FFF2-40B4-BE49-F238E27FC236}">
                <a16:creationId xmlns:a16="http://schemas.microsoft.com/office/drawing/2014/main" id="{E75B67EE-1B01-46C5-8A3D-CFA8E2122207}"/>
              </a:ext>
            </a:extLst>
          </p:cNvPr>
          <p:cNvSpPr/>
          <p:nvPr/>
        </p:nvSpPr>
        <p:spPr>
          <a:xfrm>
            <a:off x="4654328" y="2150859"/>
            <a:ext cx="2592288" cy="723856"/>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IN" sz="1600" dirty="0">
                <a:solidFill>
                  <a:srgbClr val="000000"/>
                </a:solidFill>
                <a:latin typeface="IBM Plex Sans" panose="020B0503050000000000" pitchFamily="34" charset="0"/>
              </a:rPr>
              <a:t>BA assign to Dev lead -               </a:t>
            </a:r>
            <a:r>
              <a:rPr lang="en-IN" sz="1600" b="1" i="1" dirty="0">
                <a:solidFill>
                  <a:srgbClr val="000000"/>
                </a:solidFill>
                <a:latin typeface="IBM Plex Sans" panose="020B0503050000000000" pitchFamily="34" charset="0"/>
              </a:rPr>
              <a:t>Committed</a:t>
            </a:r>
          </a:p>
        </p:txBody>
      </p:sp>
      <p:sp>
        <p:nvSpPr>
          <p:cNvPr id="36" name="Rectangle 35">
            <a:extLst>
              <a:ext uri="{FF2B5EF4-FFF2-40B4-BE49-F238E27FC236}">
                <a16:creationId xmlns:a16="http://schemas.microsoft.com/office/drawing/2014/main" id="{8958C7FE-8E02-45F5-B072-8DB94775E02B}"/>
              </a:ext>
            </a:extLst>
          </p:cNvPr>
          <p:cNvSpPr/>
          <p:nvPr/>
        </p:nvSpPr>
        <p:spPr>
          <a:xfrm>
            <a:off x="4686944" y="3393025"/>
            <a:ext cx="2559672" cy="58465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600" dirty="0">
                <a:solidFill>
                  <a:srgbClr val="000000"/>
                </a:solidFill>
                <a:latin typeface="IBM Plex Sans" panose="020B0503050000000000" pitchFamily="34" charset="0"/>
              </a:rPr>
              <a:t>Developer fix the Bug - </a:t>
            </a:r>
            <a:r>
              <a:rPr lang="en-IN" sz="1600" b="1" i="1" dirty="0">
                <a:solidFill>
                  <a:srgbClr val="000000"/>
                </a:solidFill>
                <a:latin typeface="IBM Plex Sans" panose="020B0503050000000000" pitchFamily="34" charset="0"/>
              </a:rPr>
              <a:t>Committed</a:t>
            </a:r>
          </a:p>
        </p:txBody>
      </p:sp>
      <p:sp>
        <p:nvSpPr>
          <p:cNvPr id="37" name="Rectangle 36">
            <a:extLst>
              <a:ext uri="{FF2B5EF4-FFF2-40B4-BE49-F238E27FC236}">
                <a16:creationId xmlns:a16="http://schemas.microsoft.com/office/drawing/2014/main" id="{4073D7A3-CCE4-4FFE-BB3F-FCE9F884A28F}"/>
              </a:ext>
            </a:extLst>
          </p:cNvPr>
          <p:cNvSpPr/>
          <p:nvPr/>
        </p:nvSpPr>
        <p:spPr>
          <a:xfrm>
            <a:off x="4675260" y="4641492"/>
            <a:ext cx="2592288" cy="57323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IN" sz="1600" dirty="0">
                <a:solidFill>
                  <a:srgbClr val="000000"/>
                </a:solidFill>
                <a:latin typeface="IBM Plex Sans" panose="020B0503050000000000" pitchFamily="34" charset="0"/>
              </a:rPr>
              <a:t>Reassign to QA/PO - </a:t>
            </a:r>
            <a:r>
              <a:rPr lang="en-IN" sz="1600" b="1" i="1" dirty="0">
                <a:solidFill>
                  <a:srgbClr val="000000"/>
                </a:solidFill>
                <a:latin typeface="IBM Plex Sans" panose="020B0503050000000000" pitchFamily="34" charset="0"/>
              </a:rPr>
              <a:t>Resolved</a:t>
            </a:r>
          </a:p>
        </p:txBody>
      </p:sp>
      <p:sp>
        <p:nvSpPr>
          <p:cNvPr id="40" name="Rectangle 39">
            <a:extLst>
              <a:ext uri="{FF2B5EF4-FFF2-40B4-BE49-F238E27FC236}">
                <a16:creationId xmlns:a16="http://schemas.microsoft.com/office/drawing/2014/main" id="{1DF066A9-A037-4EFD-AC77-5A34D3A1E30D}"/>
              </a:ext>
            </a:extLst>
          </p:cNvPr>
          <p:cNvSpPr/>
          <p:nvPr/>
        </p:nvSpPr>
        <p:spPr>
          <a:xfrm>
            <a:off x="4621727" y="5864072"/>
            <a:ext cx="2721325" cy="67174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IN" sz="1600" dirty="0">
                <a:solidFill>
                  <a:srgbClr val="000000"/>
                </a:solidFill>
                <a:latin typeface="IBM Plex Sans" panose="020B0503050000000000" pitchFamily="34" charset="0"/>
              </a:rPr>
              <a:t>Retest the Bug - </a:t>
            </a:r>
            <a:r>
              <a:rPr lang="en-IN" sz="1600" b="1" i="1" dirty="0">
                <a:solidFill>
                  <a:srgbClr val="000000"/>
                </a:solidFill>
                <a:latin typeface="IBM Plex Sans" panose="020B0503050000000000" pitchFamily="34" charset="0"/>
              </a:rPr>
              <a:t>Done</a:t>
            </a:r>
          </a:p>
          <a:p>
            <a:r>
              <a:rPr lang="en-IN" sz="1600" dirty="0">
                <a:solidFill>
                  <a:srgbClr val="000000"/>
                </a:solidFill>
                <a:latin typeface="IBM Plex Sans" panose="020B0503050000000000" pitchFamily="34" charset="0"/>
              </a:rPr>
              <a:t>if fixed properly/completely</a:t>
            </a:r>
          </a:p>
        </p:txBody>
      </p:sp>
      <p:sp>
        <p:nvSpPr>
          <p:cNvPr id="41" name="Rectangle 40">
            <a:extLst>
              <a:ext uri="{FF2B5EF4-FFF2-40B4-BE49-F238E27FC236}">
                <a16:creationId xmlns:a16="http://schemas.microsoft.com/office/drawing/2014/main" id="{0E6466DA-D27A-4F78-B5BE-32CB334BBAEE}"/>
              </a:ext>
            </a:extLst>
          </p:cNvPr>
          <p:cNvSpPr/>
          <p:nvPr/>
        </p:nvSpPr>
        <p:spPr>
          <a:xfrm>
            <a:off x="281688" y="3197606"/>
            <a:ext cx="3183643" cy="57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600" dirty="0">
                <a:solidFill>
                  <a:srgbClr val="000000"/>
                </a:solidFill>
                <a:latin typeface="IBM Plex Sans" panose="020B0503050000000000" pitchFamily="34" charset="0"/>
              </a:rPr>
              <a:t>Discuss with tester, reject if not valid/duplicate - </a:t>
            </a:r>
            <a:r>
              <a:rPr lang="en-IN" sz="1600" b="1" i="1" dirty="0">
                <a:solidFill>
                  <a:srgbClr val="000000"/>
                </a:solidFill>
                <a:latin typeface="IBM Plex Sans" panose="020B0503050000000000" pitchFamily="34" charset="0"/>
              </a:rPr>
              <a:t>Removed</a:t>
            </a:r>
          </a:p>
        </p:txBody>
      </p:sp>
      <p:sp>
        <p:nvSpPr>
          <p:cNvPr id="43" name="Rectangle 42">
            <a:extLst>
              <a:ext uri="{FF2B5EF4-FFF2-40B4-BE49-F238E27FC236}">
                <a16:creationId xmlns:a16="http://schemas.microsoft.com/office/drawing/2014/main" id="{91C35524-1147-40B4-9FBA-D635A65B7992}"/>
              </a:ext>
            </a:extLst>
          </p:cNvPr>
          <p:cNvSpPr/>
          <p:nvPr/>
        </p:nvSpPr>
        <p:spPr>
          <a:xfrm>
            <a:off x="9333760" y="3183472"/>
            <a:ext cx="2576552" cy="869490"/>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600" dirty="0">
                <a:solidFill>
                  <a:srgbClr val="000000"/>
                </a:solidFill>
                <a:latin typeface="IBM Plex Sans" panose="020B0503050000000000" pitchFamily="34" charset="0"/>
              </a:rPr>
              <a:t>Need more info?</a:t>
            </a:r>
          </a:p>
          <a:p>
            <a:pPr algn="ctr"/>
            <a:r>
              <a:rPr lang="en-IN" sz="1600" dirty="0">
                <a:solidFill>
                  <a:srgbClr val="000000"/>
                </a:solidFill>
                <a:latin typeface="IBM Plex Sans" panose="020B0503050000000000" pitchFamily="34" charset="0"/>
              </a:rPr>
              <a:t>QA provides required info- </a:t>
            </a:r>
            <a:r>
              <a:rPr lang="en-IN" sz="1600" b="1" i="1" dirty="0">
                <a:solidFill>
                  <a:srgbClr val="000000"/>
                </a:solidFill>
                <a:latin typeface="IBM Plex Sans" panose="020B0503050000000000" pitchFamily="34" charset="0"/>
              </a:rPr>
              <a:t>Committed</a:t>
            </a:r>
            <a:endParaRPr lang="en-IN" sz="1600" b="1" dirty="0">
              <a:solidFill>
                <a:srgbClr val="000000"/>
              </a:solidFill>
              <a:latin typeface="IBM Plex Sans" panose="020B0503050000000000" pitchFamily="34" charset="0"/>
            </a:endParaRPr>
          </a:p>
        </p:txBody>
      </p:sp>
      <p:sp>
        <p:nvSpPr>
          <p:cNvPr id="44" name="Rectangle 43">
            <a:extLst>
              <a:ext uri="{FF2B5EF4-FFF2-40B4-BE49-F238E27FC236}">
                <a16:creationId xmlns:a16="http://schemas.microsoft.com/office/drawing/2014/main" id="{EACEE518-738C-41AE-91FF-95DE26611924}"/>
              </a:ext>
            </a:extLst>
          </p:cNvPr>
          <p:cNvSpPr/>
          <p:nvPr/>
        </p:nvSpPr>
        <p:spPr>
          <a:xfrm>
            <a:off x="8080294" y="4492118"/>
            <a:ext cx="2073960" cy="87198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600" dirty="0">
                <a:solidFill>
                  <a:srgbClr val="000000"/>
                </a:solidFill>
                <a:latin typeface="IBM Plex Sans" panose="020B0503050000000000" pitchFamily="34" charset="0"/>
              </a:rPr>
              <a:t>Reopen if not fixed properly/completely- </a:t>
            </a:r>
            <a:r>
              <a:rPr lang="en-IN" sz="1600" b="1" i="1" dirty="0">
                <a:solidFill>
                  <a:srgbClr val="000000"/>
                </a:solidFill>
                <a:latin typeface="IBM Plex Sans" panose="020B0503050000000000" pitchFamily="34" charset="0"/>
              </a:rPr>
              <a:t>Committed</a:t>
            </a:r>
          </a:p>
        </p:txBody>
      </p:sp>
      <p:cxnSp>
        <p:nvCxnSpPr>
          <p:cNvPr id="46" name="Straight Arrow Connector 45">
            <a:extLst>
              <a:ext uri="{FF2B5EF4-FFF2-40B4-BE49-F238E27FC236}">
                <a16:creationId xmlns:a16="http://schemas.microsoft.com/office/drawing/2014/main" id="{5BAE6F37-21F8-4A53-B047-994525605D48}"/>
              </a:ext>
            </a:extLst>
          </p:cNvPr>
          <p:cNvCxnSpPr>
            <a:cxnSpLocks/>
            <a:stCxn id="35" idx="2"/>
            <a:endCxn id="36" idx="0"/>
          </p:cNvCxnSpPr>
          <p:nvPr/>
        </p:nvCxnSpPr>
        <p:spPr>
          <a:xfrm>
            <a:off x="5950472" y="2874715"/>
            <a:ext cx="16308" cy="518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BD0FE005-79D0-4C34-951C-6A9CCE820821}"/>
              </a:ext>
            </a:extLst>
          </p:cNvPr>
          <p:cNvCxnSpPr>
            <a:cxnSpLocks/>
            <a:stCxn id="37" idx="2"/>
            <a:endCxn id="40" idx="0"/>
          </p:cNvCxnSpPr>
          <p:nvPr/>
        </p:nvCxnSpPr>
        <p:spPr>
          <a:xfrm>
            <a:off x="5971404" y="5214726"/>
            <a:ext cx="10986" cy="649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2753691-AEED-4F4F-B48E-C63A4E4F7303}"/>
              </a:ext>
            </a:extLst>
          </p:cNvPr>
          <p:cNvCxnSpPr>
            <a:cxnSpLocks/>
            <a:stCxn id="36" idx="2"/>
            <a:endCxn id="37" idx="0"/>
          </p:cNvCxnSpPr>
          <p:nvPr/>
        </p:nvCxnSpPr>
        <p:spPr>
          <a:xfrm>
            <a:off x="5966780" y="3977682"/>
            <a:ext cx="4624" cy="663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DF85528C-7C09-41DE-8D6B-C3201861C8BA}"/>
              </a:ext>
            </a:extLst>
          </p:cNvPr>
          <p:cNvCxnSpPr>
            <a:cxnSpLocks/>
          </p:cNvCxnSpPr>
          <p:nvPr/>
        </p:nvCxnSpPr>
        <p:spPr>
          <a:xfrm>
            <a:off x="10877177" y="2283736"/>
            <a:ext cx="0" cy="939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D930B3F-BE09-41C7-884D-12DF02AEDA4E}"/>
              </a:ext>
            </a:extLst>
          </p:cNvPr>
          <p:cNvCxnSpPr>
            <a:cxnSpLocks/>
            <a:endCxn id="34" idx="1"/>
          </p:cNvCxnSpPr>
          <p:nvPr/>
        </p:nvCxnSpPr>
        <p:spPr>
          <a:xfrm>
            <a:off x="1915014" y="738784"/>
            <a:ext cx="2784310" cy="1"/>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67215F8-2744-4544-A471-489B1A0C2042}"/>
              </a:ext>
            </a:extLst>
          </p:cNvPr>
          <p:cNvCxnSpPr>
            <a:cxnSpLocks/>
          </p:cNvCxnSpPr>
          <p:nvPr/>
        </p:nvCxnSpPr>
        <p:spPr>
          <a:xfrm>
            <a:off x="7246616" y="2263082"/>
            <a:ext cx="3642209" cy="4233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82540875-B23B-472C-89D2-C0DF8ED09102}"/>
              </a:ext>
            </a:extLst>
          </p:cNvPr>
          <p:cNvCxnSpPr>
            <a:cxnSpLocks/>
          </p:cNvCxnSpPr>
          <p:nvPr/>
        </p:nvCxnSpPr>
        <p:spPr>
          <a:xfrm>
            <a:off x="1915014" y="738784"/>
            <a:ext cx="0" cy="2444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CA589A3-A01C-4226-84C1-70C826EE244F}"/>
              </a:ext>
            </a:extLst>
          </p:cNvPr>
          <p:cNvCxnSpPr>
            <a:cxnSpLocks/>
          </p:cNvCxnSpPr>
          <p:nvPr/>
        </p:nvCxnSpPr>
        <p:spPr>
          <a:xfrm>
            <a:off x="10722844" y="2455359"/>
            <a:ext cx="0" cy="74224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EF9FF2D6-438C-4583-AB7D-4F26EA03C504}"/>
              </a:ext>
            </a:extLst>
          </p:cNvPr>
          <p:cNvCxnSpPr>
            <a:cxnSpLocks/>
          </p:cNvCxnSpPr>
          <p:nvPr/>
        </p:nvCxnSpPr>
        <p:spPr>
          <a:xfrm flipH="1">
            <a:off x="7217461" y="2455359"/>
            <a:ext cx="35053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38181E20-2ED3-41F0-980F-523A3EE19080}"/>
              </a:ext>
            </a:extLst>
          </p:cNvPr>
          <p:cNvCxnSpPr>
            <a:cxnSpLocks/>
          </p:cNvCxnSpPr>
          <p:nvPr/>
        </p:nvCxnSpPr>
        <p:spPr>
          <a:xfrm>
            <a:off x="8925699" y="2767500"/>
            <a:ext cx="0" cy="1691131"/>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C75A39E-75D1-434D-8546-04EE5CE702B2}"/>
              </a:ext>
            </a:extLst>
          </p:cNvPr>
          <p:cNvCxnSpPr>
            <a:cxnSpLocks/>
          </p:cNvCxnSpPr>
          <p:nvPr/>
        </p:nvCxnSpPr>
        <p:spPr>
          <a:xfrm flipH="1" flipV="1">
            <a:off x="7217461" y="2757149"/>
            <a:ext cx="1711865" cy="10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A92DF098-F46E-4356-A71C-327097752918}"/>
              </a:ext>
            </a:extLst>
          </p:cNvPr>
          <p:cNvCxnSpPr>
            <a:cxnSpLocks/>
            <a:stCxn id="37" idx="3"/>
            <a:endCxn id="44" idx="1"/>
          </p:cNvCxnSpPr>
          <p:nvPr/>
        </p:nvCxnSpPr>
        <p:spPr>
          <a:xfrm>
            <a:off x="7267548" y="4928109"/>
            <a:ext cx="8127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Flowchart: Connector 59">
            <a:extLst>
              <a:ext uri="{FF2B5EF4-FFF2-40B4-BE49-F238E27FC236}">
                <a16:creationId xmlns:a16="http://schemas.microsoft.com/office/drawing/2014/main" id="{90523A42-D8E1-459A-968A-5F0D719A8EE9}"/>
              </a:ext>
            </a:extLst>
          </p:cNvPr>
          <p:cNvSpPr/>
          <p:nvPr/>
        </p:nvSpPr>
        <p:spPr>
          <a:xfrm>
            <a:off x="5766868" y="123011"/>
            <a:ext cx="457200"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1</a:t>
            </a:r>
          </a:p>
        </p:txBody>
      </p:sp>
      <p:sp>
        <p:nvSpPr>
          <p:cNvPr id="61" name="Flowchart: Connector 60">
            <a:extLst>
              <a:ext uri="{FF2B5EF4-FFF2-40B4-BE49-F238E27FC236}">
                <a16:creationId xmlns:a16="http://schemas.microsoft.com/office/drawing/2014/main" id="{D3B939F3-CD42-4D6A-A758-F32B7CCEE818}"/>
              </a:ext>
            </a:extLst>
          </p:cNvPr>
          <p:cNvSpPr/>
          <p:nvPr/>
        </p:nvSpPr>
        <p:spPr>
          <a:xfrm>
            <a:off x="4273848" y="1298603"/>
            <a:ext cx="457200"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2</a:t>
            </a:r>
          </a:p>
        </p:txBody>
      </p:sp>
      <p:sp>
        <p:nvSpPr>
          <p:cNvPr id="62" name="Flowchart: Connector 61">
            <a:extLst>
              <a:ext uri="{FF2B5EF4-FFF2-40B4-BE49-F238E27FC236}">
                <a16:creationId xmlns:a16="http://schemas.microsoft.com/office/drawing/2014/main" id="{D4D2CB1F-19DE-4747-809B-0FF14DACCDB0}"/>
              </a:ext>
            </a:extLst>
          </p:cNvPr>
          <p:cNvSpPr/>
          <p:nvPr/>
        </p:nvSpPr>
        <p:spPr>
          <a:xfrm>
            <a:off x="11031510" y="2714362"/>
            <a:ext cx="685799"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3a</a:t>
            </a:r>
          </a:p>
        </p:txBody>
      </p:sp>
      <p:sp>
        <p:nvSpPr>
          <p:cNvPr id="63" name="Flowchart: Connector 62">
            <a:extLst>
              <a:ext uri="{FF2B5EF4-FFF2-40B4-BE49-F238E27FC236}">
                <a16:creationId xmlns:a16="http://schemas.microsoft.com/office/drawing/2014/main" id="{96B732FE-7DF9-4DDC-99A3-926D226A4D29}"/>
              </a:ext>
            </a:extLst>
          </p:cNvPr>
          <p:cNvSpPr/>
          <p:nvPr/>
        </p:nvSpPr>
        <p:spPr>
          <a:xfrm>
            <a:off x="2006457" y="2732192"/>
            <a:ext cx="685799"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1b</a:t>
            </a:r>
          </a:p>
        </p:txBody>
      </p:sp>
      <p:sp>
        <p:nvSpPr>
          <p:cNvPr id="65" name="Flowchart: Connector 64">
            <a:extLst>
              <a:ext uri="{FF2B5EF4-FFF2-40B4-BE49-F238E27FC236}">
                <a16:creationId xmlns:a16="http://schemas.microsoft.com/office/drawing/2014/main" id="{8BF03A2B-75C5-41E1-89C5-DE331F3A3653}"/>
              </a:ext>
            </a:extLst>
          </p:cNvPr>
          <p:cNvSpPr/>
          <p:nvPr/>
        </p:nvSpPr>
        <p:spPr>
          <a:xfrm>
            <a:off x="4177080" y="2263082"/>
            <a:ext cx="457200"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3</a:t>
            </a:r>
          </a:p>
        </p:txBody>
      </p:sp>
      <p:sp>
        <p:nvSpPr>
          <p:cNvPr id="66" name="Flowchart: Connector 65">
            <a:extLst>
              <a:ext uri="{FF2B5EF4-FFF2-40B4-BE49-F238E27FC236}">
                <a16:creationId xmlns:a16="http://schemas.microsoft.com/office/drawing/2014/main" id="{A0A61889-23A1-4C84-B550-23A873511DD3}"/>
              </a:ext>
            </a:extLst>
          </p:cNvPr>
          <p:cNvSpPr/>
          <p:nvPr/>
        </p:nvSpPr>
        <p:spPr>
          <a:xfrm>
            <a:off x="4208530" y="3459713"/>
            <a:ext cx="457200"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4</a:t>
            </a:r>
          </a:p>
        </p:txBody>
      </p:sp>
      <p:sp>
        <p:nvSpPr>
          <p:cNvPr id="67" name="Flowchart: Connector 66">
            <a:extLst>
              <a:ext uri="{FF2B5EF4-FFF2-40B4-BE49-F238E27FC236}">
                <a16:creationId xmlns:a16="http://schemas.microsoft.com/office/drawing/2014/main" id="{6CC3CECD-FD16-4C62-964B-F4E9F3808FBE}"/>
              </a:ext>
            </a:extLst>
          </p:cNvPr>
          <p:cNvSpPr/>
          <p:nvPr/>
        </p:nvSpPr>
        <p:spPr>
          <a:xfrm>
            <a:off x="4230707" y="4667441"/>
            <a:ext cx="457200"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5</a:t>
            </a:r>
          </a:p>
        </p:txBody>
      </p:sp>
      <p:sp>
        <p:nvSpPr>
          <p:cNvPr id="68" name="Flowchart: Connector 67">
            <a:extLst>
              <a:ext uri="{FF2B5EF4-FFF2-40B4-BE49-F238E27FC236}">
                <a16:creationId xmlns:a16="http://schemas.microsoft.com/office/drawing/2014/main" id="{72228823-2000-4EFE-B06D-0EC5CA179A3A}"/>
              </a:ext>
            </a:extLst>
          </p:cNvPr>
          <p:cNvSpPr/>
          <p:nvPr/>
        </p:nvSpPr>
        <p:spPr>
          <a:xfrm>
            <a:off x="8058548" y="4007351"/>
            <a:ext cx="685799"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5a</a:t>
            </a:r>
          </a:p>
        </p:txBody>
      </p:sp>
      <p:sp>
        <p:nvSpPr>
          <p:cNvPr id="69" name="Flowchart: Connector 68">
            <a:extLst>
              <a:ext uri="{FF2B5EF4-FFF2-40B4-BE49-F238E27FC236}">
                <a16:creationId xmlns:a16="http://schemas.microsoft.com/office/drawing/2014/main" id="{C9BE46A6-2A13-47FF-96E7-49496D0E5C63}"/>
              </a:ext>
            </a:extLst>
          </p:cNvPr>
          <p:cNvSpPr/>
          <p:nvPr/>
        </p:nvSpPr>
        <p:spPr>
          <a:xfrm>
            <a:off x="4177080" y="5985353"/>
            <a:ext cx="457200"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6</a:t>
            </a:r>
          </a:p>
        </p:txBody>
      </p:sp>
      <p:sp>
        <p:nvSpPr>
          <p:cNvPr id="70" name="Rectangle 69">
            <a:extLst>
              <a:ext uri="{FF2B5EF4-FFF2-40B4-BE49-F238E27FC236}">
                <a16:creationId xmlns:a16="http://schemas.microsoft.com/office/drawing/2014/main" id="{8DDF007B-4270-430E-909E-12D89C74EF0B}"/>
              </a:ext>
            </a:extLst>
          </p:cNvPr>
          <p:cNvSpPr/>
          <p:nvPr/>
        </p:nvSpPr>
        <p:spPr>
          <a:xfrm>
            <a:off x="4750764" y="1370592"/>
            <a:ext cx="2592288" cy="3416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600" dirty="0">
                <a:solidFill>
                  <a:srgbClr val="000000"/>
                </a:solidFill>
                <a:latin typeface="IBM Plex Sans" panose="020B0503050000000000" pitchFamily="34" charset="0"/>
              </a:rPr>
              <a:t>BA approves - </a:t>
            </a:r>
            <a:r>
              <a:rPr lang="en-IN" sz="1600" b="1" i="1" dirty="0">
                <a:solidFill>
                  <a:srgbClr val="000000"/>
                </a:solidFill>
                <a:latin typeface="IBM Plex Sans" panose="020B0503050000000000" pitchFamily="34" charset="0"/>
              </a:rPr>
              <a:t>Approved</a:t>
            </a:r>
          </a:p>
          <a:p>
            <a:r>
              <a:rPr lang="en-IN" sz="1800" dirty="0">
                <a:solidFill>
                  <a:srgbClr val="000000"/>
                </a:solidFill>
                <a:latin typeface="IBM Plex Sans" panose="020B0503050000000000" pitchFamily="34" charset="0"/>
              </a:rPr>
              <a:t>     </a:t>
            </a:r>
            <a:endParaRPr lang="en-IN" sz="1800" i="1" dirty="0">
              <a:solidFill>
                <a:srgbClr val="000000"/>
              </a:solidFill>
              <a:latin typeface="IBM Plex Sans" panose="020B0503050000000000" pitchFamily="34" charset="0"/>
            </a:endParaRPr>
          </a:p>
        </p:txBody>
      </p:sp>
      <p:cxnSp>
        <p:nvCxnSpPr>
          <p:cNvPr id="71" name="Straight Arrow Connector 70">
            <a:extLst>
              <a:ext uri="{FF2B5EF4-FFF2-40B4-BE49-F238E27FC236}">
                <a16:creationId xmlns:a16="http://schemas.microsoft.com/office/drawing/2014/main" id="{53516D2F-A03A-4D6D-96E5-B90C1B16BBE8}"/>
              </a:ext>
            </a:extLst>
          </p:cNvPr>
          <p:cNvCxnSpPr>
            <a:cxnSpLocks/>
          </p:cNvCxnSpPr>
          <p:nvPr/>
        </p:nvCxnSpPr>
        <p:spPr>
          <a:xfrm flipV="1">
            <a:off x="7313651" y="771911"/>
            <a:ext cx="7448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432C2D4A-FAF4-441A-AC40-5E4E6C450058}"/>
              </a:ext>
            </a:extLst>
          </p:cNvPr>
          <p:cNvSpPr/>
          <p:nvPr/>
        </p:nvSpPr>
        <p:spPr>
          <a:xfrm>
            <a:off x="8040102" y="570746"/>
            <a:ext cx="2682742" cy="602425"/>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600" dirty="0">
                <a:solidFill>
                  <a:srgbClr val="000000"/>
                </a:solidFill>
                <a:latin typeface="IBM Plex Sans" panose="020B0503050000000000" pitchFamily="34" charset="0"/>
              </a:rPr>
              <a:t>BA marks for </a:t>
            </a:r>
            <a:r>
              <a:rPr lang="en-IN" sz="1600" i="1" dirty="0">
                <a:solidFill>
                  <a:srgbClr val="000000"/>
                </a:solidFill>
                <a:latin typeface="IBM Plex Sans" panose="020B0503050000000000" pitchFamily="34" charset="0"/>
              </a:rPr>
              <a:t>Enhancement</a:t>
            </a:r>
            <a:r>
              <a:rPr lang="en-IN" sz="1600" dirty="0">
                <a:solidFill>
                  <a:srgbClr val="000000"/>
                </a:solidFill>
                <a:latin typeface="IBM Plex Sans" panose="020B0503050000000000" pitchFamily="34" charset="0"/>
              </a:rPr>
              <a:t> if not part of FS</a:t>
            </a:r>
          </a:p>
          <a:p>
            <a:r>
              <a:rPr lang="en-IN" sz="1800" dirty="0">
                <a:solidFill>
                  <a:srgbClr val="000000"/>
                </a:solidFill>
                <a:latin typeface="IBM Plex Sans" panose="020B0503050000000000" pitchFamily="34" charset="0"/>
              </a:rPr>
              <a:t>     </a:t>
            </a:r>
            <a:endParaRPr lang="en-IN" sz="1800" i="1" dirty="0">
              <a:solidFill>
                <a:srgbClr val="000000"/>
              </a:solidFill>
              <a:latin typeface="IBM Plex Sans" panose="020B0503050000000000" pitchFamily="34" charset="0"/>
            </a:endParaRPr>
          </a:p>
        </p:txBody>
      </p:sp>
      <p:sp>
        <p:nvSpPr>
          <p:cNvPr id="73" name="Flowchart: Connector 72">
            <a:extLst>
              <a:ext uri="{FF2B5EF4-FFF2-40B4-BE49-F238E27FC236}">
                <a16:creationId xmlns:a16="http://schemas.microsoft.com/office/drawing/2014/main" id="{A2C1ECF6-B6E1-4969-843C-5732755D2BEB}"/>
              </a:ext>
            </a:extLst>
          </p:cNvPr>
          <p:cNvSpPr/>
          <p:nvPr/>
        </p:nvSpPr>
        <p:spPr>
          <a:xfrm>
            <a:off x="8843956" y="102438"/>
            <a:ext cx="685799" cy="451280"/>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IN" sz="1800" b="1" dirty="0">
                <a:solidFill>
                  <a:srgbClr val="000000"/>
                </a:solidFill>
                <a:latin typeface="IBM Plex Sans" panose="020B0503050000000000" pitchFamily="34" charset="0"/>
              </a:rPr>
              <a:t>1a</a:t>
            </a:r>
          </a:p>
        </p:txBody>
      </p:sp>
      <p:cxnSp>
        <p:nvCxnSpPr>
          <p:cNvPr id="87" name="Straight Arrow Connector 86">
            <a:extLst>
              <a:ext uri="{FF2B5EF4-FFF2-40B4-BE49-F238E27FC236}">
                <a16:creationId xmlns:a16="http://schemas.microsoft.com/office/drawing/2014/main" id="{F781ABDD-BCD4-4678-B65E-93942C965FD3}"/>
              </a:ext>
            </a:extLst>
          </p:cNvPr>
          <p:cNvCxnSpPr>
            <a:cxnSpLocks/>
          </p:cNvCxnSpPr>
          <p:nvPr/>
        </p:nvCxnSpPr>
        <p:spPr>
          <a:xfrm>
            <a:off x="5947200" y="896593"/>
            <a:ext cx="0" cy="505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3EFD2AF9-8607-4083-BB55-15F292678E19}"/>
              </a:ext>
            </a:extLst>
          </p:cNvPr>
          <p:cNvCxnSpPr>
            <a:cxnSpLocks/>
            <a:endCxn id="35" idx="0"/>
          </p:cNvCxnSpPr>
          <p:nvPr/>
        </p:nvCxnSpPr>
        <p:spPr>
          <a:xfrm>
            <a:off x="5947200" y="1609499"/>
            <a:ext cx="3272" cy="541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72577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99" y="96139"/>
            <a:ext cx="8134630" cy="502714"/>
          </a:xfrm>
        </p:spPr>
        <p:txBody>
          <a:bodyPr/>
          <a:lstStyle/>
          <a:p>
            <a:r>
              <a:rPr lang="en-US" sz="2200" dirty="0">
                <a:latin typeface="ShellBold" panose="00000800000000000000" pitchFamily="50" charset="0"/>
              </a:rPr>
              <a:t>Assumptions, Constraints and dependencies</a:t>
            </a:r>
            <a:endParaRPr lang="en-MY" sz="2200" dirty="0">
              <a:latin typeface="ShellBold" panose="00000800000000000000" pitchFamily="50" charset="0"/>
            </a:endParaRPr>
          </a:p>
        </p:txBody>
      </p:sp>
      <p:graphicFrame>
        <p:nvGraphicFramePr>
          <p:cNvPr id="9" name="Table 5">
            <a:extLst>
              <a:ext uri="{FF2B5EF4-FFF2-40B4-BE49-F238E27FC236}">
                <a16:creationId xmlns:a16="http://schemas.microsoft.com/office/drawing/2014/main" id="{329EBABA-EF73-4956-940D-4464687ACC6D}"/>
              </a:ext>
            </a:extLst>
          </p:cNvPr>
          <p:cNvGraphicFramePr>
            <a:graphicFrameLocks noGrp="1"/>
          </p:cNvGraphicFramePr>
          <p:nvPr>
            <p:ph sz="quarter" idx="11"/>
            <p:extLst>
              <p:ext uri="{D42A27DB-BD31-4B8C-83A1-F6EECF244321}">
                <p14:modId xmlns:p14="http://schemas.microsoft.com/office/powerpoint/2010/main" val="294565590"/>
              </p:ext>
            </p:extLst>
          </p:nvPr>
        </p:nvGraphicFramePr>
        <p:xfrm>
          <a:off x="0" y="714704"/>
          <a:ext cx="12192000" cy="6187440"/>
        </p:xfrm>
        <a:graphic>
          <a:graphicData uri="http://schemas.openxmlformats.org/drawingml/2006/table">
            <a:tbl>
              <a:tblPr firstRow="1" bandRow="1">
                <a:tableStyleId>{5C22544A-7EE6-4342-B048-85BDC9FD1C3A}</a:tableStyleId>
              </a:tblPr>
              <a:tblGrid>
                <a:gridCol w="7696748">
                  <a:extLst>
                    <a:ext uri="{9D8B030D-6E8A-4147-A177-3AD203B41FA5}">
                      <a16:colId xmlns:a16="http://schemas.microsoft.com/office/drawing/2014/main" val="1978227889"/>
                    </a:ext>
                  </a:extLst>
                </a:gridCol>
                <a:gridCol w="4495252">
                  <a:extLst>
                    <a:ext uri="{9D8B030D-6E8A-4147-A177-3AD203B41FA5}">
                      <a16:colId xmlns:a16="http://schemas.microsoft.com/office/drawing/2014/main" val="3501946379"/>
                    </a:ext>
                  </a:extLst>
                </a:gridCol>
              </a:tblGrid>
              <a:tr h="363151">
                <a:tc>
                  <a:txBody>
                    <a:bodyPr/>
                    <a:lstStyle/>
                    <a:p>
                      <a:pPr marL="0" algn="ctr" defTabSz="1219170" rtl="0" eaLnBrk="1" latinLnBrk="0" hangingPunct="1"/>
                      <a:r>
                        <a:rPr lang="en-GB" sz="1800" dirty="0">
                          <a:solidFill>
                            <a:srgbClr val="000000"/>
                          </a:solidFill>
                          <a:effectLst/>
                          <a:latin typeface="Calibri" panose="020F0502020204030204" pitchFamily="34" charset="0"/>
                          <a:cs typeface="Calibri" panose="020F0502020204030204" pitchFamily="34" charset="0"/>
                        </a:rPr>
                        <a:t>Assumption</a:t>
                      </a:r>
                      <a:endParaRPr lang="en-US" sz="1700" b="1" kern="1200" cap="none"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1219170" rtl="0" eaLnBrk="1" latinLnBrk="0" hangingPunct="1"/>
                      <a:r>
                        <a:rPr lang="en-GB" sz="1800" dirty="0">
                          <a:solidFill>
                            <a:srgbClr val="000000"/>
                          </a:solidFill>
                          <a:effectLst/>
                          <a:latin typeface="Calibri" panose="020F0502020204030204" pitchFamily="34" charset="0"/>
                          <a:cs typeface="Calibri" panose="020F0502020204030204" pitchFamily="34" charset="0"/>
                        </a:rPr>
                        <a:t>Impact</a:t>
                      </a:r>
                      <a:endParaRPr lang="en-US" sz="1700" b="1" kern="1200" cap="none"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01829653"/>
                  </a:ext>
                </a:extLst>
              </a:tr>
              <a:tr h="1301289">
                <a:tc>
                  <a:txBody>
                    <a:bodyPr/>
                    <a:lstStyle/>
                    <a:p>
                      <a:r>
                        <a:rPr lang="en-US" sz="1600" kern="1200" baseline="0" dirty="0">
                          <a:solidFill>
                            <a:srgbClr val="000000"/>
                          </a:solidFill>
                          <a:latin typeface="Calibri" panose="020F0502020204030204" pitchFamily="34" charset="0"/>
                          <a:ea typeface="+mn-ea"/>
                          <a:cs typeface="Calibri" panose="020F0502020204030204" pitchFamily="34" charset="0"/>
                        </a:rPr>
                        <a:t>All relevant documents (Architecture documents, Design documents, functional requirements, Technical requirements, Data flow documents and Test plan and strategy) will be signed off from product owner and other stake holders before the development and execution of test cases. Any additional change will go through project change request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kern="1200" baseline="0" dirty="0">
                          <a:solidFill>
                            <a:srgbClr val="000000"/>
                          </a:solidFill>
                          <a:latin typeface="Calibri" panose="020F0502020204030204" pitchFamily="34" charset="0"/>
                          <a:ea typeface="+mn-ea"/>
                          <a:cs typeface="Calibri" panose="020F0502020204030204" pitchFamily="34" charset="0"/>
                        </a:rPr>
                        <a:t>Testing accuracy, test case design, test data, execution schedule, defects etc. might get deviated or might not go as per expected.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3914181"/>
                  </a:ext>
                </a:extLst>
              </a:tr>
              <a:tr h="105918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kern="1200" baseline="0" dirty="0">
                          <a:solidFill>
                            <a:srgbClr val="000000"/>
                          </a:solidFill>
                          <a:latin typeface="Calibri" panose="020F0502020204030204" pitchFamily="34" charset="0"/>
                          <a:ea typeface="+mn-ea"/>
                          <a:cs typeface="Calibri" panose="020F0502020204030204" pitchFamily="34" charset="0"/>
                        </a:rPr>
                        <a:t>All signed off documents will be available on project shared folders/sites. Any review comments or changes in document will be informed/reviewed with QA team, other stake holders and implemented accordingly.</a:t>
                      </a:r>
                    </a:p>
                    <a:p>
                      <a:endParaRPr lang="en-US" sz="1600" kern="1200"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kern="1200" baseline="0" dirty="0">
                          <a:solidFill>
                            <a:srgbClr val="000000"/>
                          </a:solidFill>
                          <a:latin typeface="Calibri" panose="020F0502020204030204" pitchFamily="34" charset="0"/>
                          <a:ea typeface="+mn-ea"/>
                          <a:cs typeface="Calibri" panose="020F0502020204030204" pitchFamily="34" charset="0"/>
                        </a:rPr>
                        <a:t>Testing accuracy, test case design, test data, execution schedule, defects etc. might get deviated or might not go as per expected. </a:t>
                      </a:r>
                    </a:p>
                    <a:p>
                      <a:endParaRPr lang="en-US" sz="1600" dirty="0">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2722562"/>
                  </a:ext>
                </a:extLst>
              </a:tr>
              <a:tr h="130128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kern="1200" baseline="0" dirty="0">
                          <a:solidFill>
                            <a:srgbClr val="000000"/>
                          </a:solidFill>
                          <a:latin typeface="Calibri" panose="020F0502020204030204" pitchFamily="34" charset="0"/>
                          <a:ea typeface="+mn-ea"/>
                          <a:cs typeface="Calibri" panose="020F0502020204030204" pitchFamily="34" charset="0"/>
                        </a:rPr>
                        <a:t>Read and write access is given to required Systems and Software of Shell and Shell environments and full access to required Database for test user ids and QA resources. All user ids and passwords related to roles, security accesses, privileges, authentication and authorization are created and available for Testers.</a:t>
                      </a:r>
                    </a:p>
                    <a:p>
                      <a:endParaRPr lang="en-US" sz="1600" kern="1200"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kern="1200" baseline="0" dirty="0">
                          <a:solidFill>
                            <a:srgbClr val="000000"/>
                          </a:solidFill>
                          <a:latin typeface="Calibri" panose="020F0502020204030204" pitchFamily="34" charset="0"/>
                          <a:ea typeface="+mn-ea"/>
                          <a:cs typeface="Calibri" panose="020F0502020204030204" pitchFamily="34" charset="0"/>
                        </a:rPr>
                        <a:t>Testing accuracy, test case design, test data, execution schedule, defects etc. might get deviated or might not go as per expected. </a:t>
                      </a:r>
                    </a:p>
                    <a:p>
                      <a:endParaRPr lang="en-US" sz="1600" dirty="0">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5183764"/>
                  </a:ext>
                </a:extLst>
              </a:tr>
              <a:tr h="105918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kern="1200" baseline="0" dirty="0">
                          <a:solidFill>
                            <a:srgbClr val="000000"/>
                          </a:solidFill>
                          <a:latin typeface="Calibri" panose="020F0502020204030204" pitchFamily="34" charset="0"/>
                          <a:ea typeface="+mn-ea"/>
                          <a:cs typeface="Calibri" panose="020F0502020204030204" pitchFamily="34" charset="0"/>
                        </a:rPr>
                        <a:t>Testers and Developers will update Defect statuses into tool or agreed process on regular basis to make sure no gap on the defect workflow. </a:t>
                      </a:r>
                    </a:p>
                    <a:p>
                      <a:endParaRPr lang="en-US" sz="1600" kern="1200"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kern="1200" baseline="0" dirty="0">
                          <a:solidFill>
                            <a:srgbClr val="000000"/>
                          </a:solidFill>
                          <a:latin typeface="Calibri" panose="020F0502020204030204" pitchFamily="34" charset="0"/>
                          <a:ea typeface="+mn-ea"/>
                          <a:cs typeface="Calibri" panose="020F0502020204030204" pitchFamily="34" charset="0"/>
                        </a:rPr>
                        <a:t>Testing accuracy, test case design, test data, execution schedule, defects etc. might get deviated or might not go as per expected. </a:t>
                      </a:r>
                    </a:p>
                    <a:p>
                      <a:endParaRPr lang="en-US" sz="1600" dirty="0">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491837"/>
                  </a:ext>
                </a:extLst>
              </a:tr>
              <a:tr h="1059189">
                <a:tc>
                  <a:txBody>
                    <a:bodyPr/>
                    <a:lstStyle/>
                    <a:p>
                      <a:r>
                        <a:rPr lang="en-US" sz="1600" kern="1200" baseline="0" dirty="0">
                          <a:solidFill>
                            <a:srgbClr val="000000"/>
                          </a:solidFill>
                          <a:latin typeface="Calibri" panose="020F0502020204030204" pitchFamily="34" charset="0"/>
                          <a:ea typeface="+mn-ea"/>
                          <a:cs typeface="Calibri" panose="020F0502020204030204" pitchFamily="34" charset="0"/>
                        </a:rPr>
                        <a:t>All required Code/Configuration/System or Database setup will be available and applied to respective environments as per Testing schedule and timelines.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kern="1200" baseline="0" dirty="0">
                          <a:solidFill>
                            <a:srgbClr val="000000"/>
                          </a:solidFill>
                          <a:latin typeface="Calibri" panose="020F0502020204030204" pitchFamily="34" charset="0"/>
                          <a:ea typeface="+mn-ea"/>
                          <a:cs typeface="Calibri" panose="020F0502020204030204" pitchFamily="34" charset="0"/>
                        </a:rPr>
                        <a:t>Testing accuracy, test case design, test data, execution schedule, defects etc. might get deviated or might not go as per expected. </a:t>
                      </a:r>
                    </a:p>
                    <a:p>
                      <a:endParaRPr lang="en-US" sz="1600" dirty="0">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0494380"/>
                  </a:ext>
                </a:extLst>
              </a:tr>
            </a:tbl>
          </a:graphicData>
        </a:graphic>
      </p:graphicFrame>
    </p:spTree>
    <p:extLst>
      <p:ext uri="{BB962C8B-B14F-4D97-AF65-F5344CB8AC3E}">
        <p14:creationId xmlns:p14="http://schemas.microsoft.com/office/powerpoint/2010/main" val="5850722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99" y="96139"/>
            <a:ext cx="8134630" cy="502714"/>
          </a:xfrm>
        </p:spPr>
        <p:txBody>
          <a:bodyPr/>
          <a:lstStyle/>
          <a:p>
            <a:r>
              <a:rPr lang="en-US" sz="2200" dirty="0">
                <a:latin typeface="ShellBold" panose="00000800000000000000" pitchFamily="50" charset="0"/>
              </a:rPr>
              <a:t>Assumptions, Constraints and dependencies </a:t>
            </a:r>
            <a:r>
              <a:rPr lang="en-US" sz="2200" dirty="0" err="1">
                <a:latin typeface="ShellBold" panose="00000800000000000000" pitchFamily="50" charset="0"/>
              </a:rPr>
              <a:t>contd</a:t>
            </a:r>
            <a:r>
              <a:rPr lang="en-US" sz="2200" dirty="0">
                <a:latin typeface="ShellBold" panose="00000800000000000000" pitchFamily="50" charset="0"/>
              </a:rPr>
              <a:t>…</a:t>
            </a:r>
            <a:endParaRPr lang="en-MY" sz="2200" dirty="0">
              <a:latin typeface="ShellBold" panose="00000800000000000000" pitchFamily="50" charset="0"/>
            </a:endParaRPr>
          </a:p>
        </p:txBody>
      </p:sp>
      <p:graphicFrame>
        <p:nvGraphicFramePr>
          <p:cNvPr id="9" name="Table 5">
            <a:extLst>
              <a:ext uri="{FF2B5EF4-FFF2-40B4-BE49-F238E27FC236}">
                <a16:creationId xmlns:a16="http://schemas.microsoft.com/office/drawing/2014/main" id="{329EBABA-EF73-4956-940D-4464687ACC6D}"/>
              </a:ext>
            </a:extLst>
          </p:cNvPr>
          <p:cNvGraphicFramePr>
            <a:graphicFrameLocks noGrp="1"/>
          </p:cNvGraphicFramePr>
          <p:nvPr>
            <p:ph sz="quarter" idx="11"/>
            <p:extLst>
              <p:ext uri="{D42A27DB-BD31-4B8C-83A1-F6EECF244321}">
                <p14:modId xmlns:p14="http://schemas.microsoft.com/office/powerpoint/2010/main" val="2214137829"/>
              </p:ext>
            </p:extLst>
          </p:nvPr>
        </p:nvGraphicFramePr>
        <p:xfrm>
          <a:off x="0" y="803021"/>
          <a:ext cx="12192000" cy="5928495"/>
        </p:xfrm>
        <a:graphic>
          <a:graphicData uri="http://schemas.openxmlformats.org/drawingml/2006/table">
            <a:tbl>
              <a:tblPr firstRow="1" bandRow="1">
                <a:tableStyleId>{5C22544A-7EE6-4342-B048-85BDC9FD1C3A}</a:tableStyleId>
              </a:tblPr>
              <a:tblGrid>
                <a:gridCol w="6611007">
                  <a:extLst>
                    <a:ext uri="{9D8B030D-6E8A-4147-A177-3AD203B41FA5}">
                      <a16:colId xmlns:a16="http://schemas.microsoft.com/office/drawing/2014/main" val="1978227889"/>
                    </a:ext>
                  </a:extLst>
                </a:gridCol>
                <a:gridCol w="5580993">
                  <a:extLst>
                    <a:ext uri="{9D8B030D-6E8A-4147-A177-3AD203B41FA5}">
                      <a16:colId xmlns:a16="http://schemas.microsoft.com/office/drawing/2014/main" val="3501946379"/>
                    </a:ext>
                  </a:extLst>
                </a:gridCol>
              </a:tblGrid>
              <a:tr h="359079">
                <a:tc>
                  <a:txBody>
                    <a:bodyPr/>
                    <a:lstStyle/>
                    <a:p>
                      <a:pPr marL="0" algn="ctr" defTabSz="1219170" rtl="0" eaLnBrk="1" latinLnBrk="0" hangingPunct="1"/>
                      <a:r>
                        <a:rPr lang="en-GB" sz="1800" dirty="0">
                          <a:solidFill>
                            <a:srgbClr val="000000"/>
                          </a:solidFill>
                          <a:effectLst/>
                          <a:latin typeface="Calibri" panose="020F0502020204030204" pitchFamily="34" charset="0"/>
                          <a:cs typeface="Calibri" panose="020F0502020204030204" pitchFamily="34" charset="0"/>
                        </a:rPr>
                        <a:t>Assumption</a:t>
                      </a:r>
                      <a:endParaRPr lang="en-US" sz="1700" b="1" kern="1200" cap="none"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1219170" rtl="0" eaLnBrk="1" latinLnBrk="0" hangingPunct="1"/>
                      <a:r>
                        <a:rPr lang="en-GB" sz="1800" dirty="0">
                          <a:solidFill>
                            <a:srgbClr val="000000"/>
                          </a:solidFill>
                          <a:effectLst/>
                          <a:latin typeface="Calibri" panose="020F0502020204030204" pitchFamily="34" charset="0"/>
                          <a:cs typeface="Calibri" panose="020F0502020204030204" pitchFamily="34" charset="0"/>
                        </a:rPr>
                        <a:t>Impact</a:t>
                      </a:r>
                      <a:endParaRPr lang="en-US" sz="1700" b="1" kern="1200" cap="none"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01829653"/>
                  </a:ext>
                </a:extLst>
              </a:tr>
              <a:tr h="837850">
                <a:tc>
                  <a:txBody>
                    <a:bodyPr/>
                    <a:lstStyle/>
                    <a:p>
                      <a:pPr hangingPunct="0">
                        <a:lnSpc>
                          <a:spcPct val="115000"/>
                        </a:lnSpc>
                        <a:spcAft>
                          <a:spcPts val="0"/>
                        </a:spcAft>
                      </a:pPr>
                      <a:r>
                        <a:rPr lang="en-MY" sz="1700" kern="1200" baseline="0" dirty="0">
                          <a:solidFill>
                            <a:srgbClr val="000000"/>
                          </a:solidFill>
                          <a:latin typeface="Calibri" panose="020F0502020204030204" pitchFamily="34" charset="0"/>
                          <a:ea typeface="+mn-ea"/>
                          <a:cs typeface="Calibri" panose="020F0502020204030204" pitchFamily="34" charset="0"/>
                        </a:rPr>
                        <a:t>Testing will be done on the solution provided in POC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MY" sz="1700" kern="1200" baseline="0" dirty="0">
                          <a:solidFill>
                            <a:srgbClr val="000000"/>
                          </a:solidFill>
                          <a:latin typeface="Calibri" panose="020F0502020204030204" pitchFamily="34" charset="0"/>
                          <a:ea typeface="+mn-ea"/>
                          <a:cs typeface="Calibri" panose="020F0502020204030204" pitchFamily="34" charset="0"/>
                        </a:rPr>
                        <a:t>Outcome</a:t>
                      </a:r>
                      <a:r>
                        <a:rPr lang="en-MY" sz="1600" b="0" kern="1200" dirty="0">
                          <a:solidFill>
                            <a:srgbClr val="000000"/>
                          </a:solidFill>
                          <a:latin typeface="Calibri" panose="020F0502020204030204" pitchFamily="34" charset="0"/>
                          <a:ea typeface="+mn-ea"/>
                          <a:cs typeface="Calibri" panose="020F0502020204030204" pitchFamily="34" charset="0"/>
                        </a:rPr>
                        <a:t> </a:t>
                      </a:r>
                      <a:r>
                        <a:rPr lang="en-MY" sz="1700" kern="1200" baseline="0" dirty="0">
                          <a:solidFill>
                            <a:srgbClr val="000000"/>
                          </a:solidFill>
                          <a:latin typeface="Calibri" panose="020F0502020204030204" pitchFamily="34" charset="0"/>
                          <a:ea typeface="+mn-ea"/>
                          <a:cs typeface="Calibri" panose="020F0502020204030204" pitchFamily="34" charset="0"/>
                        </a:rPr>
                        <a:t>will be assessed and the end solution could change accordingly if any change.</a:t>
                      </a:r>
                    </a:p>
                    <a:p>
                      <a:endParaRPr lang="en-US" sz="1600" dirty="0">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3914181"/>
                  </a:ext>
                </a:extLst>
              </a:tr>
              <a:tr h="598464">
                <a:tc>
                  <a:txBody>
                    <a:bodyPr/>
                    <a:lstStyle/>
                    <a:p>
                      <a:pPr hangingPunct="0">
                        <a:lnSpc>
                          <a:spcPct val="115000"/>
                        </a:lnSpc>
                        <a:spcAft>
                          <a:spcPts val="0"/>
                        </a:spcAft>
                      </a:pPr>
                      <a:r>
                        <a:rPr lang="en-MY" sz="1700" kern="1200" baseline="0" dirty="0">
                          <a:solidFill>
                            <a:srgbClr val="000000"/>
                          </a:solidFill>
                          <a:latin typeface="Calibri" panose="020F0502020204030204" pitchFamily="34" charset="0"/>
                          <a:ea typeface="+mn-ea"/>
                          <a:cs typeface="Calibri" panose="020F0502020204030204" pitchFamily="34" charset="0"/>
                        </a:rPr>
                        <a:t>No formal Performance testing using any tool by QA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kern="1200" baseline="0" dirty="0">
                          <a:solidFill>
                            <a:srgbClr val="000000"/>
                          </a:solidFill>
                          <a:latin typeface="Calibri" panose="020F0502020204030204" pitchFamily="34" charset="0"/>
                          <a:ea typeface="+mn-ea"/>
                          <a:cs typeface="Calibri" panose="020F0502020204030204" pitchFamily="34" charset="0"/>
                        </a:rPr>
                        <a:t>QA team won’t be able to assess the performance of the applications, systems and provided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2722562"/>
                  </a:ext>
                </a:extLst>
              </a:tr>
              <a:tr h="359079">
                <a:tc>
                  <a:txBody>
                    <a:bodyPr/>
                    <a:lstStyle/>
                    <a:p>
                      <a:pPr algn="ctr"/>
                      <a:r>
                        <a:rPr lang="en-GB" sz="1800" b="1" kern="1200" dirty="0">
                          <a:solidFill>
                            <a:srgbClr val="000000"/>
                          </a:solidFill>
                          <a:effectLst/>
                          <a:latin typeface="Calibri" panose="020F0502020204030204" pitchFamily="34" charset="0"/>
                          <a:ea typeface="+mn-ea"/>
                          <a:cs typeface="Calibri" panose="020F0502020204030204" pitchFamily="34" charset="0"/>
                        </a:rPr>
                        <a:t>Constraints</a:t>
                      </a:r>
                      <a:endParaRPr lang="en-US" sz="1800" b="1"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800" b="1" kern="1200" dirty="0">
                          <a:solidFill>
                            <a:srgbClr val="000000"/>
                          </a:solidFill>
                          <a:effectLst/>
                          <a:latin typeface="Calibri" panose="020F0502020204030204" pitchFamily="34" charset="0"/>
                          <a:ea typeface="+mn-ea"/>
                          <a:cs typeface="Calibri" panose="020F0502020204030204" pitchFamily="34" charset="0"/>
                        </a:rPr>
                        <a:t>Impact</a:t>
                      </a:r>
                      <a:endParaRPr lang="en-US" sz="1800" b="1"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25183764"/>
                  </a:ext>
                </a:extLst>
              </a:tr>
              <a:tr h="58350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700" kern="1200" baseline="0" dirty="0">
                          <a:solidFill>
                            <a:srgbClr val="000000"/>
                          </a:solidFill>
                          <a:latin typeface="Calibri" panose="020F0502020204030204" pitchFamily="34" charset="0"/>
                          <a:ea typeface="+mn-ea"/>
                          <a:cs typeface="Calibri" panose="020F0502020204030204" pitchFamily="34" charset="0"/>
                        </a:rPr>
                        <a:t>Only high-level /MVP requirement available at this moment</a:t>
                      </a:r>
                    </a:p>
                    <a:p>
                      <a:endParaRPr lang="en-US" sz="1600" dirty="0">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kern="1200" baseline="0" dirty="0">
                          <a:solidFill>
                            <a:srgbClr val="000000"/>
                          </a:solidFill>
                          <a:latin typeface="Calibri" panose="020F0502020204030204" pitchFamily="34" charset="0"/>
                          <a:ea typeface="+mn-ea"/>
                          <a:cs typeface="Calibri" panose="020F0502020204030204" pitchFamily="34" charset="0"/>
                        </a:rPr>
                        <a:t>Might result in change in testing schedule and timelines</a:t>
                      </a:r>
                      <a:r>
                        <a:rPr lang="en-US" sz="1600" dirty="0">
                          <a:solidFill>
                            <a:srgbClr val="000000"/>
                          </a:solidFill>
                          <a:latin typeface="Calibri" panose="020F0502020204030204" pitchFamily="34"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491837"/>
                  </a:ext>
                </a:extLst>
              </a:tr>
              <a:tr h="359079">
                <a:tc>
                  <a:txBody>
                    <a:bodyPr/>
                    <a:lstStyle/>
                    <a:p>
                      <a:pPr algn="ctr"/>
                      <a:r>
                        <a:rPr lang="en-GB" sz="1800" b="1" kern="1200" dirty="0">
                          <a:solidFill>
                            <a:srgbClr val="000000"/>
                          </a:solidFill>
                          <a:effectLst/>
                          <a:latin typeface="Calibri" panose="020F0502020204030204" pitchFamily="34" charset="0"/>
                          <a:ea typeface="+mn-ea"/>
                          <a:cs typeface="Calibri" panose="020F0502020204030204" pitchFamily="34" charset="0"/>
                        </a:rPr>
                        <a:t>Dependencies</a:t>
                      </a:r>
                      <a:endParaRPr lang="en-US" sz="1800" b="1"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800" b="1" kern="1200" dirty="0">
                          <a:solidFill>
                            <a:srgbClr val="000000"/>
                          </a:solidFill>
                          <a:effectLst/>
                          <a:latin typeface="Calibri" panose="020F0502020204030204" pitchFamily="34" charset="0"/>
                          <a:ea typeface="+mn-ea"/>
                          <a:cs typeface="Calibri" panose="020F0502020204030204" pitchFamily="34" charset="0"/>
                        </a:rPr>
                        <a:t>Impact</a:t>
                      </a:r>
                      <a:endParaRPr lang="en-US" sz="1800" b="1"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90494380"/>
                  </a:ext>
                </a:extLst>
              </a:tr>
              <a:tr h="971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700" kern="1200" baseline="0" dirty="0">
                          <a:solidFill>
                            <a:srgbClr val="000000"/>
                          </a:solidFill>
                          <a:latin typeface="Calibri" panose="020F0502020204030204" pitchFamily="34" charset="0"/>
                          <a:ea typeface="+mn-ea"/>
                          <a:cs typeface="Calibri" panose="020F0502020204030204" pitchFamily="34" charset="0"/>
                        </a:rPr>
                        <a:t>Required environment, Test Data support, SQL Queries support, Web UI integration with back-end tables and environment configuration support from Dev team will be available during normal business hours</a:t>
                      </a:r>
                      <a:r>
                        <a:rPr lang="en-US" sz="1700" kern="1200" baseline="0" dirty="0">
                          <a:solidFill>
                            <a:srgbClr val="000000"/>
                          </a:solidFill>
                          <a:latin typeface="Calibri" panose="020F0502020204030204" pitchFamily="34" charset="0"/>
                          <a:ea typeface="+mn-ea"/>
                          <a:cs typeface="Calibri" panose="020F0502020204030204" pitchFamily="34" charset="0"/>
                        </a:rPr>
                        <a:t>.</a:t>
                      </a:r>
                    </a:p>
                    <a:p>
                      <a:pPr algn="l"/>
                      <a:endParaRPr lang="en-US" sz="1800" b="1"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Testing accuracy, test case design, test data, execution schedule, defects etc. might get deviated or might not go as per expected. </a:t>
                      </a:r>
                    </a:p>
                    <a:p>
                      <a:pPr algn="l"/>
                      <a:endParaRPr lang="en-US" sz="1800" b="1"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8291886"/>
                  </a:ext>
                </a:extLst>
              </a:tr>
              <a:tr h="1630815">
                <a:tc>
                  <a:txBody>
                    <a:bodyPr/>
                    <a:lstStyle/>
                    <a:p>
                      <a:r>
                        <a:rPr lang="en-US" sz="1700" kern="1200" baseline="0" dirty="0">
                          <a:solidFill>
                            <a:srgbClr val="000000"/>
                          </a:solidFill>
                          <a:latin typeface="Calibri" panose="020F0502020204030204" pitchFamily="34" charset="0"/>
                          <a:ea typeface="+mn-ea"/>
                          <a:cs typeface="Calibri" panose="020F0502020204030204" pitchFamily="34" charset="0"/>
                        </a:rPr>
                        <a:t>QA resources will be available as per QA estimation and timelines/schedule as agreed for the project.</a:t>
                      </a:r>
                    </a:p>
                    <a:p>
                      <a:pPr algn="l"/>
                      <a:endParaRPr lang="en-US" sz="1800" b="1"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Testing accuracy, test case design, test data, execution schedule, defects etc. might get deviated or might not go as per expected. </a:t>
                      </a:r>
                    </a:p>
                    <a:p>
                      <a:pPr algn="l"/>
                      <a:endParaRPr lang="en-US" sz="1800" b="1"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5469602"/>
                  </a:ext>
                </a:extLst>
              </a:tr>
            </a:tbl>
          </a:graphicData>
        </a:graphic>
      </p:graphicFrame>
    </p:spTree>
    <p:extLst>
      <p:ext uri="{BB962C8B-B14F-4D97-AF65-F5344CB8AC3E}">
        <p14:creationId xmlns:p14="http://schemas.microsoft.com/office/powerpoint/2010/main" val="29408357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381" y="135284"/>
            <a:ext cx="11171238" cy="451857"/>
          </a:xfrm>
        </p:spPr>
        <p:txBody>
          <a:bodyPr/>
          <a:lstStyle/>
          <a:p>
            <a:r>
              <a:rPr lang="en-US" sz="2200" dirty="0">
                <a:latin typeface="ShellBold" panose="00000800000000000000" pitchFamily="50" charset="0"/>
              </a:rPr>
              <a:t>Test Environment Definitions</a:t>
            </a:r>
          </a:p>
        </p:txBody>
      </p:sp>
      <p:graphicFrame>
        <p:nvGraphicFramePr>
          <p:cNvPr id="2" name="Table 3">
            <a:extLst>
              <a:ext uri="{FF2B5EF4-FFF2-40B4-BE49-F238E27FC236}">
                <a16:creationId xmlns:a16="http://schemas.microsoft.com/office/drawing/2014/main" id="{3859522F-B981-405D-8DD9-5CAD81C8A89A}"/>
              </a:ext>
            </a:extLst>
          </p:cNvPr>
          <p:cNvGraphicFramePr>
            <a:graphicFrameLocks noGrp="1"/>
          </p:cNvGraphicFramePr>
          <p:nvPr>
            <p:extLst>
              <p:ext uri="{D42A27DB-BD31-4B8C-83A1-F6EECF244321}">
                <p14:modId xmlns:p14="http://schemas.microsoft.com/office/powerpoint/2010/main" val="4216281496"/>
              </p:ext>
            </p:extLst>
          </p:nvPr>
        </p:nvGraphicFramePr>
        <p:xfrm>
          <a:off x="421005" y="893379"/>
          <a:ext cx="11250103" cy="5253742"/>
        </p:xfrm>
        <a:graphic>
          <a:graphicData uri="http://schemas.openxmlformats.org/drawingml/2006/table">
            <a:tbl>
              <a:tblPr firstRow="1" bandRow="1">
                <a:tableStyleId>{5C22544A-7EE6-4342-B048-85BDC9FD1C3A}</a:tableStyleId>
              </a:tblPr>
              <a:tblGrid>
                <a:gridCol w="2536927">
                  <a:extLst>
                    <a:ext uri="{9D8B030D-6E8A-4147-A177-3AD203B41FA5}">
                      <a16:colId xmlns:a16="http://schemas.microsoft.com/office/drawing/2014/main" val="3130246679"/>
                    </a:ext>
                  </a:extLst>
                </a:gridCol>
                <a:gridCol w="6574951">
                  <a:extLst>
                    <a:ext uri="{9D8B030D-6E8A-4147-A177-3AD203B41FA5}">
                      <a16:colId xmlns:a16="http://schemas.microsoft.com/office/drawing/2014/main" val="2747583161"/>
                    </a:ext>
                  </a:extLst>
                </a:gridCol>
                <a:gridCol w="2138225">
                  <a:extLst>
                    <a:ext uri="{9D8B030D-6E8A-4147-A177-3AD203B41FA5}">
                      <a16:colId xmlns:a16="http://schemas.microsoft.com/office/drawing/2014/main" val="3945578494"/>
                    </a:ext>
                  </a:extLst>
                </a:gridCol>
              </a:tblGrid>
              <a:tr h="1032124">
                <a:tc>
                  <a:txBody>
                    <a:bodyPr/>
                    <a:lstStyle/>
                    <a:p>
                      <a:r>
                        <a:rPr lang="en-US" sz="1800" b="1" kern="1200" dirty="0">
                          <a:solidFill>
                            <a:srgbClr val="000000"/>
                          </a:solidFill>
                          <a:effectLst/>
                          <a:latin typeface="Calibri" panose="020F0502020204030204" pitchFamily="34" charset="0"/>
                          <a:ea typeface="+mn-ea"/>
                          <a:cs typeface="Calibri" panose="020F0502020204030204" pitchFamily="34" charset="0"/>
                        </a:rPr>
                        <a:t>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b="1" kern="1200" dirty="0">
                          <a:solidFill>
                            <a:srgbClr val="000000"/>
                          </a:solidFill>
                          <a:effectLst/>
                          <a:latin typeface="Calibri" panose="020F0502020204030204" pitchFamily="34" charset="0"/>
                          <a:ea typeface="+mn-ea"/>
                          <a:cs typeface="Calibri" panose="020F0502020204030204" pitchFamily="34" charset="0"/>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b="1" kern="1200" dirty="0">
                          <a:solidFill>
                            <a:srgbClr val="000000"/>
                          </a:solidFill>
                          <a:effectLst/>
                          <a:latin typeface="Calibri" panose="020F0502020204030204" pitchFamily="34" charset="0"/>
                          <a:ea typeface="+mn-ea"/>
                          <a:cs typeface="Calibri" panose="020F0502020204030204" pitchFamily="34" charset="0"/>
                        </a:rPr>
                        <a:t>Ownership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3915141"/>
                  </a:ext>
                </a:extLst>
              </a:tr>
              <a:tr h="866308">
                <a:tc>
                  <a:txBody>
                    <a:bodyPr/>
                    <a:lstStyle/>
                    <a:p>
                      <a:r>
                        <a:rPr lang="en-US" sz="1700" kern="1200" baseline="0" dirty="0">
                          <a:solidFill>
                            <a:srgbClr val="000000"/>
                          </a:solidFill>
                          <a:latin typeface="Calibri" panose="020F0502020204030204" pitchFamily="34" charset="0"/>
                          <a:ea typeface="+mn-ea"/>
                          <a:cs typeface="Calibri" panose="020F0502020204030204" pitchFamily="34" charset="0"/>
                        </a:rPr>
                        <a:t>Sandbox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 Isolated virtual machine in which potentially unsafe software code can execute without affecting network resources or local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kern="1200" baseline="0" dirty="0">
                          <a:solidFill>
                            <a:srgbClr val="000000"/>
                          </a:solidFill>
                          <a:latin typeface="Calibri" panose="020F0502020204030204" pitchFamily="34" charset="0"/>
                          <a:ea typeface="+mn-ea"/>
                          <a:cs typeface="Calibri" panose="020F050202020403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8813611"/>
                  </a:ext>
                </a:extLst>
              </a:tr>
              <a:tr h="761488">
                <a:tc>
                  <a:txBody>
                    <a:bodyPr/>
                    <a:lstStyle/>
                    <a:p>
                      <a:pPr marL="0" algn="l" defTabSz="121917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Develop the source code for a program or software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Developers</a:t>
                      </a:r>
                    </a:p>
                    <a:p>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8896169"/>
                  </a:ext>
                </a:extLst>
              </a:tr>
              <a:tr h="1050232">
                <a:tc>
                  <a:txBody>
                    <a:bodyPr/>
                    <a:lstStyle/>
                    <a:p>
                      <a:pPr marL="0" algn="l" defTabSz="121917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Test/QA/UAT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Perform many forms of functional and non-functional testing/Allow the application's main users to test new features before they are pushed into the production environment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QA/BA</a:t>
                      </a:r>
                    </a:p>
                    <a:p>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7297612"/>
                  </a:ext>
                </a:extLst>
              </a:tr>
              <a:tr h="733031">
                <a:tc>
                  <a:txBody>
                    <a:bodyPr/>
                    <a:lstStyle/>
                    <a:p>
                      <a:pPr marL="0" algn="l" defTabSz="121917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Staging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Replica of Development/Production environment, used to perform functional testing, cade and data test prior moving to Production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313716"/>
                  </a:ext>
                </a:extLst>
              </a:tr>
              <a:tr h="733031">
                <a:tc>
                  <a:txBody>
                    <a:bodyPr/>
                    <a:lstStyle/>
                    <a:p>
                      <a:pPr marL="0" algn="l" defTabSz="121917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Production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Where the latest versions of software, products, or updates are pushed live to the intended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3893893"/>
                  </a:ext>
                </a:extLst>
              </a:tr>
            </a:tbl>
          </a:graphicData>
        </a:graphic>
      </p:graphicFrame>
    </p:spTree>
    <p:extLst>
      <p:ext uri="{BB962C8B-B14F-4D97-AF65-F5344CB8AC3E}">
        <p14:creationId xmlns:p14="http://schemas.microsoft.com/office/powerpoint/2010/main" val="335841292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17" y="96459"/>
            <a:ext cx="8093891" cy="335560"/>
          </a:xfrm>
        </p:spPr>
        <p:txBody>
          <a:bodyPr/>
          <a:lstStyle/>
          <a:p>
            <a:r>
              <a:rPr lang="en-US" sz="2200" dirty="0">
                <a:latin typeface="ShellBold" panose="00000800000000000000" pitchFamily="50" charset="0"/>
              </a:rPr>
              <a:t>Risks and mitigation plan</a:t>
            </a:r>
            <a:endParaRPr lang="en-MY" sz="2200" dirty="0">
              <a:latin typeface="ShellBold" panose="00000800000000000000" pitchFamily="50" charset="0"/>
            </a:endParaRPr>
          </a:p>
        </p:txBody>
      </p:sp>
      <p:graphicFrame>
        <p:nvGraphicFramePr>
          <p:cNvPr id="5" name="Table 6">
            <a:extLst>
              <a:ext uri="{FF2B5EF4-FFF2-40B4-BE49-F238E27FC236}">
                <a16:creationId xmlns:a16="http://schemas.microsoft.com/office/drawing/2014/main" id="{5B6B5B48-8D6D-48EE-82BE-3CBA725398E0}"/>
              </a:ext>
            </a:extLst>
          </p:cNvPr>
          <p:cNvGraphicFramePr>
            <a:graphicFrameLocks noGrp="1"/>
          </p:cNvGraphicFramePr>
          <p:nvPr>
            <p:extLst>
              <p:ext uri="{D42A27DB-BD31-4B8C-83A1-F6EECF244321}">
                <p14:modId xmlns:p14="http://schemas.microsoft.com/office/powerpoint/2010/main" val="3243829608"/>
              </p:ext>
            </p:extLst>
          </p:nvPr>
        </p:nvGraphicFramePr>
        <p:xfrm>
          <a:off x="0" y="777766"/>
          <a:ext cx="12192000" cy="5832974"/>
        </p:xfrm>
        <a:graphic>
          <a:graphicData uri="http://schemas.openxmlformats.org/drawingml/2006/table">
            <a:tbl>
              <a:tblPr firstRow="1" bandRow="1">
                <a:tableStyleId>{5C22544A-7EE6-4342-B048-85BDC9FD1C3A}</a:tableStyleId>
              </a:tblPr>
              <a:tblGrid>
                <a:gridCol w="2207172">
                  <a:extLst>
                    <a:ext uri="{9D8B030D-6E8A-4147-A177-3AD203B41FA5}">
                      <a16:colId xmlns:a16="http://schemas.microsoft.com/office/drawing/2014/main" val="2940539125"/>
                    </a:ext>
                  </a:extLst>
                </a:gridCol>
                <a:gridCol w="2900856">
                  <a:extLst>
                    <a:ext uri="{9D8B030D-6E8A-4147-A177-3AD203B41FA5}">
                      <a16:colId xmlns:a16="http://schemas.microsoft.com/office/drawing/2014/main" val="3040246980"/>
                    </a:ext>
                  </a:extLst>
                </a:gridCol>
                <a:gridCol w="1219200">
                  <a:extLst>
                    <a:ext uri="{9D8B030D-6E8A-4147-A177-3AD203B41FA5}">
                      <a16:colId xmlns:a16="http://schemas.microsoft.com/office/drawing/2014/main" val="4195769647"/>
                    </a:ext>
                  </a:extLst>
                </a:gridCol>
                <a:gridCol w="977462">
                  <a:extLst>
                    <a:ext uri="{9D8B030D-6E8A-4147-A177-3AD203B41FA5}">
                      <a16:colId xmlns:a16="http://schemas.microsoft.com/office/drawing/2014/main" val="3730596275"/>
                    </a:ext>
                  </a:extLst>
                </a:gridCol>
                <a:gridCol w="4887310">
                  <a:extLst>
                    <a:ext uri="{9D8B030D-6E8A-4147-A177-3AD203B41FA5}">
                      <a16:colId xmlns:a16="http://schemas.microsoft.com/office/drawing/2014/main" val="3102653928"/>
                    </a:ext>
                  </a:extLst>
                </a:gridCol>
              </a:tblGrid>
              <a:tr h="330710">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Risk</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Impact</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Probability</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Rating</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Mitigation plan</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50935352"/>
                  </a:ext>
                </a:extLst>
              </a:tr>
              <a:tr h="691931">
                <a:tc>
                  <a:txBody>
                    <a:bodyPr/>
                    <a:lstStyle/>
                    <a:p>
                      <a:r>
                        <a:rPr lang="en-US" sz="1700" kern="1200" baseline="0" dirty="0">
                          <a:solidFill>
                            <a:srgbClr val="000000"/>
                          </a:solidFill>
                          <a:latin typeface="Calibri" panose="020F0502020204030204" pitchFamily="34" charset="0"/>
                          <a:ea typeface="+mn-ea"/>
                          <a:cs typeface="Calibri" panose="020F0502020204030204" pitchFamily="34" charset="0"/>
                        </a:rPr>
                        <a:t>Knowledge of the business application &amp; its logic</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This leads to ambiguity of the test objective.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Low</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Responsible tester should have hands on and should have fully equipped with all required docs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616417"/>
                  </a:ext>
                </a:extLst>
              </a:tr>
              <a:tr h="1181724">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Ambiguous and change of 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Coverage of test scenarios, testing and test schedule will get impacted and Test design rework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Requirement freeze should be planned and/or testing timelines should be extended.</a:t>
                      </a:r>
                    </a:p>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Requirement should be self explanatory, or the proper requirement should be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7224233"/>
                  </a:ext>
                </a:extLst>
              </a:tr>
              <a:tr h="480579">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Proper knowledge on the 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Test scenarios slippage could result defect leakage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Test case review should be done by client or 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2375777"/>
                  </a:ext>
                </a:extLst>
              </a:tr>
              <a:tr h="559764">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Undedicated test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Testing couldn’t be performed, and it will impact on test 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Stable test environment should be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5161633"/>
                  </a:ext>
                </a:extLst>
              </a:tr>
              <a:tr h="559764">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Test data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Loss and integration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Test Data Should be managed properly in agreed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9329128"/>
                  </a:ext>
                </a:extLst>
              </a:tr>
              <a:tr h="559764">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Inadequate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Nefarious request traffic intervention and inadequate validation will certainly deliver you right into a hacker’s hands.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To safeguard the security of your APIs, validation of SSL certificates is always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7988548"/>
                  </a:ext>
                </a:extLst>
              </a:tr>
            </a:tbl>
          </a:graphicData>
        </a:graphic>
      </p:graphicFrame>
    </p:spTree>
    <p:extLst>
      <p:ext uri="{BB962C8B-B14F-4D97-AF65-F5344CB8AC3E}">
        <p14:creationId xmlns:p14="http://schemas.microsoft.com/office/powerpoint/2010/main" val="57587096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17" y="96459"/>
            <a:ext cx="8093891" cy="335560"/>
          </a:xfrm>
        </p:spPr>
        <p:txBody>
          <a:bodyPr/>
          <a:lstStyle/>
          <a:p>
            <a:r>
              <a:rPr lang="en-US" sz="2200" dirty="0">
                <a:latin typeface="ShellBold" panose="00000800000000000000" pitchFamily="50" charset="0"/>
              </a:rPr>
              <a:t>Risks and mitigation plan </a:t>
            </a:r>
            <a:r>
              <a:rPr lang="en-US" sz="2200" dirty="0" err="1">
                <a:latin typeface="ShellBold" panose="00000800000000000000" pitchFamily="50" charset="0"/>
              </a:rPr>
              <a:t>Contd</a:t>
            </a:r>
            <a:r>
              <a:rPr lang="en-US" sz="2200" dirty="0">
                <a:latin typeface="ShellBold" panose="00000800000000000000" pitchFamily="50" charset="0"/>
              </a:rPr>
              <a:t>…</a:t>
            </a:r>
            <a:endParaRPr lang="en-MY" sz="2200" dirty="0">
              <a:latin typeface="ShellBold" panose="00000800000000000000" pitchFamily="50" charset="0"/>
            </a:endParaRPr>
          </a:p>
        </p:txBody>
      </p:sp>
      <p:graphicFrame>
        <p:nvGraphicFramePr>
          <p:cNvPr id="5" name="Table 6">
            <a:extLst>
              <a:ext uri="{FF2B5EF4-FFF2-40B4-BE49-F238E27FC236}">
                <a16:creationId xmlns:a16="http://schemas.microsoft.com/office/drawing/2014/main" id="{5B6B5B48-8D6D-48EE-82BE-3CBA725398E0}"/>
              </a:ext>
            </a:extLst>
          </p:cNvPr>
          <p:cNvGraphicFramePr>
            <a:graphicFrameLocks noGrp="1"/>
          </p:cNvGraphicFramePr>
          <p:nvPr>
            <p:extLst>
              <p:ext uri="{D42A27DB-BD31-4B8C-83A1-F6EECF244321}">
                <p14:modId xmlns:p14="http://schemas.microsoft.com/office/powerpoint/2010/main" val="1739104931"/>
              </p:ext>
            </p:extLst>
          </p:nvPr>
        </p:nvGraphicFramePr>
        <p:xfrm>
          <a:off x="0" y="777766"/>
          <a:ext cx="12192000" cy="1655564"/>
        </p:xfrm>
        <a:graphic>
          <a:graphicData uri="http://schemas.openxmlformats.org/drawingml/2006/table">
            <a:tbl>
              <a:tblPr firstRow="1" bandRow="1">
                <a:tableStyleId>{5C22544A-7EE6-4342-B048-85BDC9FD1C3A}</a:tableStyleId>
              </a:tblPr>
              <a:tblGrid>
                <a:gridCol w="2102069">
                  <a:extLst>
                    <a:ext uri="{9D8B030D-6E8A-4147-A177-3AD203B41FA5}">
                      <a16:colId xmlns:a16="http://schemas.microsoft.com/office/drawing/2014/main" val="2940539125"/>
                    </a:ext>
                  </a:extLst>
                </a:gridCol>
                <a:gridCol w="2788825">
                  <a:extLst>
                    <a:ext uri="{9D8B030D-6E8A-4147-A177-3AD203B41FA5}">
                      <a16:colId xmlns:a16="http://schemas.microsoft.com/office/drawing/2014/main" val="3040246980"/>
                    </a:ext>
                  </a:extLst>
                </a:gridCol>
                <a:gridCol w="1341740">
                  <a:extLst>
                    <a:ext uri="{9D8B030D-6E8A-4147-A177-3AD203B41FA5}">
                      <a16:colId xmlns:a16="http://schemas.microsoft.com/office/drawing/2014/main" val="4195769647"/>
                    </a:ext>
                  </a:extLst>
                </a:gridCol>
                <a:gridCol w="1345325">
                  <a:extLst>
                    <a:ext uri="{9D8B030D-6E8A-4147-A177-3AD203B41FA5}">
                      <a16:colId xmlns:a16="http://schemas.microsoft.com/office/drawing/2014/main" val="3730596275"/>
                    </a:ext>
                  </a:extLst>
                </a:gridCol>
                <a:gridCol w="4614041">
                  <a:extLst>
                    <a:ext uri="{9D8B030D-6E8A-4147-A177-3AD203B41FA5}">
                      <a16:colId xmlns:a16="http://schemas.microsoft.com/office/drawing/2014/main" val="3102653928"/>
                    </a:ext>
                  </a:extLst>
                </a:gridCol>
              </a:tblGrid>
              <a:tr h="330710">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Risk</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Impact</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Probability</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Rating</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tc>
                  <a:txBody>
                    <a:bodyPr/>
                    <a:lstStyle/>
                    <a:p>
                      <a:pPr algn="ctr" hangingPunct="0">
                        <a:lnSpc>
                          <a:spcPct val="115000"/>
                        </a:lnSpc>
                        <a:spcAft>
                          <a:spcPts val="0"/>
                        </a:spcAft>
                      </a:pPr>
                      <a:r>
                        <a:rPr lang="en-GB" sz="1800" b="1" kern="1200" dirty="0">
                          <a:solidFill>
                            <a:srgbClr val="000000"/>
                          </a:solidFill>
                          <a:effectLst/>
                          <a:latin typeface="Calibri" panose="020F0502020204030204" pitchFamily="34" charset="0"/>
                          <a:ea typeface="+mn-ea"/>
                          <a:cs typeface="Calibri" panose="020F0502020204030204" pitchFamily="34" charset="0"/>
                        </a:rPr>
                        <a:t>Mitigation Strategy</a:t>
                      </a:r>
                      <a:endParaRPr lang="en-MY" sz="1800" b="1" kern="1200" dirty="0">
                        <a:solidFill>
                          <a:srgbClr val="000000"/>
                        </a:solidFill>
                        <a:effectLst/>
                        <a:latin typeface="Calibri" panose="020F0502020204030204" pitchFamily="34" charset="0"/>
                        <a:ea typeface="+mn-ea"/>
                        <a:cs typeface="Calibri" panose="020F0502020204030204" pitchFamily="34" charset="0"/>
                      </a:endParaRPr>
                    </a:p>
                  </a:txBody>
                  <a:tcPr marL="51435" marR="51435" marT="0" marB="0">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50935352"/>
                  </a:ext>
                </a:extLst>
              </a:tr>
              <a:tr h="559764">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Miscommunication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Impacts the test 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Collaboration and timely meetings should mitigate the communication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995343"/>
                  </a:ext>
                </a:extLst>
              </a:tr>
              <a:tr h="715254">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Unavailability of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Impact the test schedule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Test schedule should be informed to the team. Resource back up should be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4661185"/>
                  </a:ext>
                </a:extLst>
              </a:tr>
            </a:tbl>
          </a:graphicData>
        </a:graphic>
      </p:graphicFrame>
    </p:spTree>
    <p:extLst>
      <p:ext uri="{BB962C8B-B14F-4D97-AF65-F5344CB8AC3E}">
        <p14:creationId xmlns:p14="http://schemas.microsoft.com/office/powerpoint/2010/main" val="37616320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94" y="62140"/>
            <a:ext cx="10974365" cy="709232"/>
          </a:xfrm>
        </p:spPr>
        <p:txBody>
          <a:bodyPr/>
          <a:lstStyle/>
          <a:p>
            <a:r>
              <a:rPr lang="en-US" dirty="0">
                <a:latin typeface="ShellBold" panose="00000800000000000000" pitchFamily="50" charset="0"/>
              </a:rPr>
              <a:t>Document control, Reviewers, Approvers and Sign off</a:t>
            </a:r>
            <a:endParaRPr lang="en-MY" dirty="0">
              <a:latin typeface="ShellBold" panose="00000800000000000000" pitchFamily="50" charset="0"/>
            </a:endParaRPr>
          </a:p>
        </p:txBody>
      </p:sp>
      <p:graphicFrame>
        <p:nvGraphicFramePr>
          <p:cNvPr id="17" name="Table 16">
            <a:extLst>
              <a:ext uri="{FF2B5EF4-FFF2-40B4-BE49-F238E27FC236}">
                <a16:creationId xmlns:a16="http://schemas.microsoft.com/office/drawing/2014/main" id="{CF288AE0-438F-4E22-B03F-4E011E05099F}"/>
              </a:ext>
            </a:extLst>
          </p:cNvPr>
          <p:cNvGraphicFramePr>
            <a:graphicFrameLocks noGrp="1"/>
          </p:cNvGraphicFramePr>
          <p:nvPr>
            <p:extLst>
              <p:ext uri="{D42A27DB-BD31-4B8C-83A1-F6EECF244321}">
                <p14:modId xmlns:p14="http://schemas.microsoft.com/office/powerpoint/2010/main" val="1675102476"/>
              </p:ext>
            </p:extLst>
          </p:nvPr>
        </p:nvGraphicFramePr>
        <p:xfrm>
          <a:off x="284390" y="4835884"/>
          <a:ext cx="11623220" cy="1613270"/>
        </p:xfrm>
        <a:graphic>
          <a:graphicData uri="http://schemas.openxmlformats.org/drawingml/2006/table">
            <a:tbl>
              <a:tblPr firstRow="1" firstCol="1" bandRow="1">
                <a:tableStyleId>{793D81CF-94F2-401A-BA57-92F5A7B2D0C5}</a:tableStyleId>
              </a:tblPr>
              <a:tblGrid>
                <a:gridCol w="1844152">
                  <a:extLst>
                    <a:ext uri="{9D8B030D-6E8A-4147-A177-3AD203B41FA5}">
                      <a16:colId xmlns:a16="http://schemas.microsoft.com/office/drawing/2014/main" val="1743166366"/>
                    </a:ext>
                  </a:extLst>
                </a:gridCol>
                <a:gridCol w="3777580">
                  <a:extLst>
                    <a:ext uri="{9D8B030D-6E8A-4147-A177-3AD203B41FA5}">
                      <a16:colId xmlns:a16="http://schemas.microsoft.com/office/drawing/2014/main" val="2930902549"/>
                    </a:ext>
                  </a:extLst>
                </a:gridCol>
                <a:gridCol w="3211275">
                  <a:extLst>
                    <a:ext uri="{9D8B030D-6E8A-4147-A177-3AD203B41FA5}">
                      <a16:colId xmlns:a16="http://schemas.microsoft.com/office/drawing/2014/main" val="1503328382"/>
                    </a:ext>
                  </a:extLst>
                </a:gridCol>
                <a:gridCol w="2790213">
                  <a:extLst>
                    <a:ext uri="{9D8B030D-6E8A-4147-A177-3AD203B41FA5}">
                      <a16:colId xmlns:a16="http://schemas.microsoft.com/office/drawing/2014/main" val="790002109"/>
                    </a:ext>
                  </a:extLst>
                </a:gridCol>
              </a:tblGrid>
              <a:tr h="322654">
                <a:tc>
                  <a:txBody>
                    <a:bodyPr/>
                    <a:lstStyle/>
                    <a:p>
                      <a:pPr>
                        <a:spcAft>
                          <a:spcPts val="600"/>
                        </a:spcAft>
                      </a:pPr>
                      <a:r>
                        <a:rPr lang="en-GB" sz="1200" dirty="0">
                          <a:solidFill>
                            <a:srgbClr val="000000"/>
                          </a:solidFill>
                          <a:effectLst/>
                          <a:latin typeface="Calibri" panose="020F0502020204030204" pitchFamily="34" charset="0"/>
                          <a:cs typeface="Calibri" panose="020F0502020204030204" pitchFamily="34" charset="0"/>
                        </a:rPr>
                        <a:t> </a:t>
                      </a: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2"/>
                    </a:solidFill>
                  </a:tcPr>
                </a:tc>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Name</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2"/>
                    </a:solidFill>
                  </a:tcPr>
                </a:tc>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Title</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2"/>
                    </a:solidFill>
                  </a:tcPr>
                </a:tc>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Date</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3592369624"/>
                  </a:ext>
                </a:extLst>
              </a:tr>
              <a:tr h="322654">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Reviewed By</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1"/>
                    </a:solidFill>
                  </a:tcPr>
                </a:tc>
                <a:tc>
                  <a:txBody>
                    <a:bodyPr/>
                    <a:lstStyle/>
                    <a:p>
                      <a:pPr>
                        <a:spcAft>
                          <a:spcPts val="600"/>
                        </a:spcAft>
                      </a:pP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tc>
                  <a:txBody>
                    <a:bodyPr/>
                    <a:lstStyle/>
                    <a:p>
                      <a:pPr>
                        <a:spcAft>
                          <a:spcPts val="600"/>
                        </a:spcAft>
                      </a:pP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tc>
                  <a:txBody>
                    <a:bodyPr/>
                    <a:lstStyle/>
                    <a:p>
                      <a:pPr>
                        <a:spcAft>
                          <a:spcPts val="600"/>
                        </a:spcAft>
                      </a:pP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3691629547"/>
                  </a:ext>
                </a:extLst>
              </a:tr>
              <a:tr h="322654">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Reviewed By</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dirty="0">
                          <a:solidFill>
                            <a:srgbClr val="000000"/>
                          </a:solidFill>
                          <a:effectLst/>
                          <a:latin typeface="Calibri" panose="020F0502020204030204" pitchFamily="34" charset="0"/>
                          <a:cs typeface="Calibri" panose="020F0502020204030204" pitchFamily="34" charset="0"/>
                        </a:rPr>
                        <a:t> </a:t>
                      </a: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a:solidFill>
                            <a:srgbClr val="000000"/>
                          </a:solidFill>
                          <a:effectLst/>
                          <a:latin typeface="Calibri" panose="020F0502020204030204" pitchFamily="34" charset="0"/>
                          <a:cs typeface="Calibri" panose="020F0502020204030204" pitchFamily="34" charset="0"/>
                        </a:rPr>
                        <a:t> </a:t>
                      </a:r>
                      <a:endParaRPr lang="en-MY"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a:solidFill>
                            <a:srgbClr val="000000"/>
                          </a:solidFill>
                          <a:effectLst/>
                          <a:latin typeface="Calibri" panose="020F0502020204030204" pitchFamily="34" charset="0"/>
                          <a:cs typeface="Calibri" panose="020F0502020204030204" pitchFamily="34" charset="0"/>
                        </a:rPr>
                        <a:t> </a:t>
                      </a:r>
                      <a:endParaRPr lang="en-MY"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3191168851"/>
                  </a:ext>
                </a:extLst>
              </a:tr>
              <a:tr h="322654">
                <a:tc>
                  <a:txBody>
                    <a:bodyPr/>
                    <a:lstStyle/>
                    <a:p>
                      <a:pPr>
                        <a:spcAft>
                          <a:spcPts val="600"/>
                        </a:spcAft>
                      </a:pPr>
                      <a:r>
                        <a:rPr lang="en-GB" sz="1600" b="1" kern="1200">
                          <a:solidFill>
                            <a:srgbClr val="000000"/>
                          </a:solidFill>
                          <a:latin typeface="Calibri" panose="020F0502020204030204" pitchFamily="34" charset="0"/>
                          <a:ea typeface="+mn-ea"/>
                          <a:cs typeface="Calibri" panose="020F0502020204030204" pitchFamily="34" charset="0"/>
                        </a:rPr>
                        <a:t>Approved By</a:t>
                      </a:r>
                      <a:endParaRPr lang="en-MY" sz="1600" b="1" kern="120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dirty="0">
                          <a:solidFill>
                            <a:srgbClr val="000000"/>
                          </a:solidFill>
                          <a:effectLst/>
                          <a:latin typeface="Calibri" panose="020F0502020204030204" pitchFamily="34" charset="0"/>
                          <a:cs typeface="Calibri" panose="020F0502020204030204" pitchFamily="34" charset="0"/>
                        </a:rPr>
                        <a:t> </a:t>
                      </a: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dirty="0">
                          <a:solidFill>
                            <a:srgbClr val="000000"/>
                          </a:solidFill>
                          <a:effectLst/>
                          <a:latin typeface="Calibri" panose="020F0502020204030204" pitchFamily="34" charset="0"/>
                          <a:cs typeface="Calibri" panose="020F0502020204030204" pitchFamily="34" charset="0"/>
                        </a:rPr>
                        <a:t> </a:t>
                      </a: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a:solidFill>
                            <a:srgbClr val="000000"/>
                          </a:solidFill>
                          <a:effectLst/>
                          <a:latin typeface="Calibri" panose="020F0502020204030204" pitchFamily="34" charset="0"/>
                          <a:cs typeface="Calibri" panose="020F0502020204030204" pitchFamily="34" charset="0"/>
                        </a:rPr>
                        <a:t> </a:t>
                      </a:r>
                      <a:endParaRPr lang="en-MY"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2193037594"/>
                  </a:ext>
                </a:extLst>
              </a:tr>
              <a:tr h="322654">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Approved By</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dirty="0">
                          <a:solidFill>
                            <a:srgbClr val="000000"/>
                          </a:solidFill>
                          <a:effectLst/>
                          <a:latin typeface="Calibri" panose="020F0502020204030204" pitchFamily="34" charset="0"/>
                          <a:cs typeface="Calibri" panose="020F0502020204030204" pitchFamily="34" charset="0"/>
                        </a:rPr>
                        <a:t> </a:t>
                      </a: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dirty="0">
                          <a:solidFill>
                            <a:srgbClr val="000000"/>
                          </a:solidFill>
                          <a:effectLst/>
                          <a:latin typeface="Calibri" panose="020F0502020204030204" pitchFamily="34" charset="0"/>
                          <a:cs typeface="Calibri" panose="020F0502020204030204" pitchFamily="34" charset="0"/>
                        </a:rPr>
                        <a:t> </a:t>
                      </a: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tc>
                  <a:txBody>
                    <a:bodyPr/>
                    <a:lstStyle/>
                    <a:p>
                      <a:pPr>
                        <a:spcAft>
                          <a:spcPts val="600"/>
                        </a:spcAft>
                      </a:pPr>
                      <a:r>
                        <a:rPr lang="en-GB" sz="1200" dirty="0">
                          <a:solidFill>
                            <a:srgbClr val="000000"/>
                          </a:solidFill>
                          <a:effectLst/>
                          <a:latin typeface="Calibri" panose="020F0502020204030204" pitchFamily="34" charset="0"/>
                          <a:cs typeface="Calibri" panose="020F0502020204030204" pitchFamily="34" charset="0"/>
                        </a:rPr>
                        <a:t> </a:t>
                      </a:r>
                      <a:endParaRPr lang="en-MY"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829488004"/>
                  </a:ext>
                </a:extLst>
              </a:tr>
            </a:tbl>
          </a:graphicData>
        </a:graphic>
      </p:graphicFrame>
      <p:sp>
        <p:nvSpPr>
          <p:cNvPr id="18" name="TextBox 17">
            <a:extLst>
              <a:ext uri="{FF2B5EF4-FFF2-40B4-BE49-F238E27FC236}">
                <a16:creationId xmlns:a16="http://schemas.microsoft.com/office/drawing/2014/main" id="{561609B5-76C2-4FD9-8318-B436B36D28E3}"/>
              </a:ext>
            </a:extLst>
          </p:cNvPr>
          <p:cNvSpPr txBox="1"/>
          <p:nvPr/>
        </p:nvSpPr>
        <p:spPr>
          <a:xfrm>
            <a:off x="4991573" y="4526481"/>
            <a:ext cx="2795478" cy="284592"/>
          </a:xfrm>
          <a:prstGeom prst="rect">
            <a:avLst/>
          </a:prstGeom>
          <a:noFill/>
        </p:spPr>
        <p:txBody>
          <a:bodyPr wrap="square" lIns="0" tIns="0" rIns="0" bIns="0" rtlCol="0">
            <a:noAutofit/>
          </a:bodyPr>
          <a:lstStyle/>
          <a:p>
            <a:pPr>
              <a:lnSpc>
                <a:spcPct val="113000"/>
              </a:lnSpc>
              <a:spcAft>
                <a:spcPts val="60"/>
              </a:spcAft>
            </a:pPr>
            <a:r>
              <a:rPr lang="en-US" sz="1600" b="1" dirty="0">
                <a:latin typeface="Calibri" panose="020F0502020204030204" pitchFamily="34" charset="0"/>
                <a:cs typeface="Calibri" panose="020F0502020204030204" pitchFamily="34" charset="0"/>
              </a:rPr>
              <a:t>Reviewers and Approvers</a:t>
            </a:r>
            <a:endParaRPr lang="en-MY" sz="1600" b="1"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63115956-73A2-4D75-A540-5ADCA8C0CD3F}"/>
              </a:ext>
            </a:extLst>
          </p:cNvPr>
          <p:cNvSpPr txBox="1"/>
          <p:nvPr/>
        </p:nvSpPr>
        <p:spPr>
          <a:xfrm>
            <a:off x="5078199" y="2566759"/>
            <a:ext cx="2947878" cy="230441"/>
          </a:xfrm>
          <a:prstGeom prst="rect">
            <a:avLst/>
          </a:prstGeom>
          <a:noFill/>
        </p:spPr>
        <p:txBody>
          <a:bodyPr wrap="square" lIns="0" tIns="0" rIns="0" bIns="0" rtlCol="0">
            <a:noAutofit/>
          </a:bodyPr>
          <a:lstStyle/>
          <a:p>
            <a:pPr>
              <a:lnSpc>
                <a:spcPct val="113000"/>
              </a:lnSpc>
              <a:spcAft>
                <a:spcPts val="60"/>
              </a:spcAft>
            </a:pPr>
            <a:r>
              <a:rPr lang="en-US" sz="1600" b="1" dirty="0">
                <a:latin typeface="Calibri" panose="020F0502020204030204" pitchFamily="34" charset="0"/>
                <a:cs typeface="Calibri" panose="020F0502020204030204" pitchFamily="34" charset="0"/>
              </a:rPr>
              <a:t>Version Management</a:t>
            </a:r>
            <a:endParaRPr lang="en-MY" sz="1600" b="1" dirty="0">
              <a:latin typeface="Calibri" panose="020F0502020204030204" pitchFamily="34" charset="0"/>
              <a:cs typeface="Calibri" panose="020F0502020204030204" pitchFamily="34" charset="0"/>
            </a:endParaRPr>
          </a:p>
        </p:txBody>
      </p:sp>
      <p:graphicFrame>
        <p:nvGraphicFramePr>
          <p:cNvPr id="20" name="Table 19">
            <a:extLst>
              <a:ext uri="{FF2B5EF4-FFF2-40B4-BE49-F238E27FC236}">
                <a16:creationId xmlns:a16="http://schemas.microsoft.com/office/drawing/2014/main" id="{7A40B7EB-3D51-43AB-8F67-A4FB4F74C0EB}"/>
              </a:ext>
            </a:extLst>
          </p:cNvPr>
          <p:cNvGraphicFramePr>
            <a:graphicFrameLocks noGrp="1"/>
          </p:cNvGraphicFramePr>
          <p:nvPr>
            <p:extLst>
              <p:ext uri="{D42A27DB-BD31-4B8C-83A1-F6EECF244321}">
                <p14:modId xmlns:p14="http://schemas.microsoft.com/office/powerpoint/2010/main" val="463355065"/>
              </p:ext>
            </p:extLst>
          </p:nvPr>
        </p:nvGraphicFramePr>
        <p:xfrm>
          <a:off x="284390" y="2898665"/>
          <a:ext cx="11623220" cy="1619655"/>
        </p:xfrm>
        <a:graphic>
          <a:graphicData uri="http://schemas.openxmlformats.org/drawingml/2006/table">
            <a:tbl>
              <a:tblPr firstRow="1" firstCol="1" bandRow="1" bandCol="1">
                <a:tableStyleId>{7E9639D4-E3E2-4D34-9284-5A2195B3D0D7}</a:tableStyleId>
              </a:tblPr>
              <a:tblGrid>
                <a:gridCol w="5741025">
                  <a:extLst>
                    <a:ext uri="{9D8B030D-6E8A-4147-A177-3AD203B41FA5}">
                      <a16:colId xmlns:a16="http://schemas.microsoft.com/office/drawing/2014/main" val="1947904502"/>
                    </a:ext>
                  </a:extLst>
                </a:gridCol>
                <a:gridCol w="5882195">
                  <a:extLst>
                    <a:ext uri="{9D8B030D-6E8A-4147-A177-3AD203B41FA5}">
                      <a16:colId xmlns:a16="http://schemas.microsoft.com/office/drawing/2014/main" val="2288647645"/>
                    </a:ext>
                  </a:extLst>
                </a:gridCol>
              </a:tblGrid>
              <a:tr h="275163">
                <a:tc>
                  <a:txBody>
                    <a:bodyPr/>
                    <a:lstStyle/>
                    <a:p>
                      <a:pPr algn="ct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Increment</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2"/>
                    </a:solidFill>
                  </a:tcPr>
                </a:tc>
                <a:tc>
                  <a:txBody>
                    <a:bodyPr/>
                    <a:lstStyle/>
                    <a:p>
                      <a:pPr algn="ct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Scope</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solidFill>
                      <a:schemeClr val="bg2"/>
                    </a:solidFill>
                  </a:tcPr>
                </a:tc>
                <a:extLst>
                  <a:ext uri="{0D108BD9-81ED-4DB2-BD59-A6C34878D82A}">
                    <a16:rowId xmlns:a16="http://schemas.microsoft.com/office/drawing/2014/main" val="2127268229"/>
                  </a:ext>
                </a:extLst>
              </a:tr>
              <a:tr h="275163">
                <a:tc>
                  <a:txBody>
                    <a:bodyPr/>
                    <a:lstStyle/>
                    <a:p>
                      <a:pPr algn="just">
                        <a:spcAft>
                          <a:spcPts val="300"/>
                        </a:spcAft>
                      </a:pPr>
                      <a:r>
                        <a:rPr lang="en-GB" sz="1600" b="1" kern="1200" dirty="0">
                          <a:solidFill>
                            <a:srgbClr val="000000"/>
                          </a:solidFill>
                          <a:latin typeface="Calibri" panose="020F0502020204030204" pitchFamily="34" charset="0"/>
                          <a:ea typeface="+mn-ea"/>
                          <a:cs typeface="Calibri" panose="020F0502020204030204" pitchFamily="34" charset="0"/>
                        </a:rPr>
                        <a:t>Version Number</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tc>
                  <a:txBody>
                    <a:bodyPr/>
                    <a:lstStyle/>
                    <a:p>
                      <a:pPr algn="just">
                        <a:spcAft>
                          <a:spcPts val="300"/>
                        </a:spcAft>
                      </a:pPr>
                      <a:r>
                        <a:rPr lang="en-GB" sz="1400" dirty="0">
                          <a:solidFill>
                            <a:srgbClr val="000000"/>
                          </a:solidFill>
                          <a:effectLst/>
                          <a:latin typeface="Calibri" panose="020F0502020204030204" pitchFamily="34" charset="0"/>
                          <a:cs typeface="Calibri" panose="020F0502020204030204" pitchFamily="34" charset="0"/>
                        </a:rPr>
                        <a:t> </a:t>
                      </a:r>
                      <a:r>
                        <a:rPr lang="en-GB" sz="1600" b="0" kern="1200" dirty="0">
                          <a:solidFill>
                            <a:srgbClr val="000000"/>
                          </a:solidFill>
                          <a:latin typeface="Calibri" panose="020F0502020204030204" pitchFamily="34" charset="0"/>
                          <a:ea typeface="+mn-ea"/>
                          <a:cs typeface="Calibri" panose="020F0502020204030204" pitchFamily="34" charset="0"/>
                        </a:rPr>
                        <a:t>1.5</a:t>
                      </a:r>
                      <a:endParaRPr lang="en-MY" sz="1600" b="0"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4060847989"/>
                  </a:ext>
                </a:extLst>
              </a:tr>
              <a:tr h="275163">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Draft/Final as of:</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tc>
                  <a:txBody>
                    <a:bodyPr/>
                    <a:lstStyle/>
                    <a:p>
                      <a:pPr algn="just">
                        <a:spcAft>
                          <a:spcPts val="300"/>
                        </a:spcAft>
                      </a:pPr>
                      <a:r>
                        <a:rPr lang="en-GB" sz="1400" dirty="0">
                          <a:solidFill>
                            <a:srgbClr val="000000"/>
                          </a:solidFill>
                          <a:effectLst/>
                          <a:latin typeface="Calibri" panose="020F0502020204030204" pitchFamily="34" charset="0"/>
                          <a:cs typeface="Calibri" panose="020F0502020204030204" pitchFamily="34" charset="0"/>
                        </a:rPr>
                        <a:t> </a:t>
                      </a:r>
                      <a:endParaRPr lang="en-MY" sz="1400" dirty="0">
                        <a:solidFill>
                          <a:srgbClr val="000000"/>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596815951"/>
                  </a:ext>
                </a:extLst>
              </a:tr>
              <a:tr h="275163">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Printed on: </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tc>
                  <a:txBody>
                    <a:bodyPr/>
                    <a:lstStyle/>
                    <a:p>
                      <a:pPr algn="just">
                        <a:spcAft>
                          <a:spcPts val="300"/>
                        </a:spcAft>
                      </a:pPr>
                      <a:endParaRPr lang="en-MY" sz="1400" dirty="0">
                        <a:solidFill>
                          <a:srgbClr val="000000"/>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558361011"/>
                  </a:ext>
                </a:extLst>
              </a:tr>
              <a:tr h="275163">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Author:</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tc>
                  <a:txBody>
                    <a:bodyPr/>
                    <a:lstStyle/>
                    <a:p>
                      <a:pPr algn="just">
                        <a:spcAft>
                          <a:spcPts val="300"/>
                        </a:spcAft>
                      </a:pPr>
                      <a:r>
                        <a:rPr lang="en-MY" sz="1600" b="0" kern="1200" dirty="0">
                          <a:solidFill>
                            <a:srgbClr val="000000"/>
                          </a:solidFill>
                          <a:latin typeface="Calibri" panose="020F0502020204030204" pitchFamily="34" charset="0"/>
                          <a:ea typeface="+mn-ea"/>
                          <a:cs typeface="Calibri" panose="020F0502020204030204" pitchFamily="34" charset="0"/>
                        </a:rPr>
                        <a:t>Vinayak Umadi/Chidambar Kulkarni</a:t>
                      </a:r>
                    </a:p>
                  </a:txBody>
                  <a:tcPr marL="68580" marR="68580" marT="0" marB="0"/>
                </a:tc>
                <a:extLst>
                  <a:ext uri="{0D108BD9-81ED-4DB2-BD59-A6C34878D82A}">
                    <a16:rowId xmlns:a16="http://schemas.microsoft.com/office/drawing/2014/main" val="1516244628"/>
                  </a:ext>
                </a:extLst>
              </a:tr>
              <a:tr h="0">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Owner:</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tc>
                  <a:txBody>
                    <a:bodyPr/>
                    <a:lstStyle/>
                    <a:p>
                      <a:pPr algn="just">
                        <a:spcAft>
                          <a:spcPts val="300"/>
                        </a:spcAft>
                      </a:pPr>
                      <a:r>
                        <a:rPr lang="en-MY" sz="1600" b="0" kern="1200" dirty="0">
                          <a:solidFill>
                            <a:srgbClr val="000000"/>
                          </a:solidFill>
                          <a:latin typeface="Calibri" panose="020F0502020204030204" pitchFamily="34" charset="0"/>
                          <a:ea typeface="+mn-ea"/>
                          <a:cs typeface="Calibri" panose="020F0502020204030204" pitchFamily="34" charset="0"/>
                        </a:rPr>
                        <a:t>Vinayak Umadi/Chidambar Kulkarni</a:t>
                      </a:r>
                    </a:p>
                  </a:txBody>
                  <a:tcPr marL="68580" marR="68580" marT="0" marB="0"/>
                </a:tc>
                <a:extLst>
                  <a:ext uri="{0D108BD9-81ED-4DB2-BD59-A6C34878D82A}">
                    <a16:rowId xmlns:a16="http://schemas.microsoft.com/office/drawing/2014/main" val="3463050843"/>
                  </a:ext>
                </a:extLst>
              </a:tr>
            </a:tbl>
          </a:graphicData>
        </a:graphic>
      </p:graphicFrame>
      <p:graphicFrame>
        <p:nvGraphicFramePr>
          <p:cNvPr id="21" name="Table 20">
            <a:extLst>
              <a:ext uri="{FF2B5EF4-FFF2-40B4-BE49-F238E27FC236}">
                <a16:creationId xmlns:a16="http://schemas.microsoft.com/office/drawing/2014/main" id="{4F92EB1C-E031-46BE-A9E5-7BEF44B18F7B}"/>
              </a:ext>
            </a:extLst>
          </p:cNvPr>
          <p:cNvGraphicFramePr>
            <a:graphicFrameLocks noGrp="1"/>
          </p:cNvGraphicFramePr>
          <p:nvPr>
            <p:extLst>
              <p:ext uri="{D42A27DB-BD31-4B8C-83A1-F6EECF244321}">
                <p14:modId xmlns:p14="http://schemas.microsoft.com/office/powerpoint/2010/main" val="3455588879"/>
              </p:ext>
            </p:extLst>
          </p:nvPr>
        </p:nvGraphicFramePr>
        <p:xfrm>
          <a:off x="284390" y="820994"/>
          <a:ext cx="11532225" cy="1731930"/>
        </p:xfrm>
        <a:graphic>
          <a:graphicData uri="http://schemas.openxmlformats.org/drawingml/2006/table">
            <a:tbl>
              <a:tblPr firstRow="1" firstCol="1" bandRow="1" bandCol="1">
                <a:tableStyleId>{7E9639D4-E3E2-4D34-9284-5A2195B3D0D7}</a:tableStyleId>
              </a:tblPr>
              <a:tblGrid>
                <a:gridCol w="5686529">
                  <a:extLst>
                    <a:ext uri="{9D8B030D-6E8A-4147-A177-3AD203B41FA5}">
                      <a16:colId xmlns:a16="http://schemas.microsoft.com/office/drawing/2014/main" val="1947904502"/>
                    </a:ext>
                  </a:extLst>
                </a:gridCol>
                <a:gridCol w="5845696">
                  <a:extLst>
                    <a:ext uri="{9D8B030D-6E8A-4147-A177-3AD203B41FA5}">
                      <a16:colId xmlns:a16="http://schemas.microsoft.com/office/drawing/2014/main" val="2288647645"/>
                    </a:ext>
                  </a:extLst>
                </a:gridCol>
              </a:tblGrid>
              <a:tr h="355948">
                <a:tc gridSpan="2">
                  <a:txBody>
                    <a:bodyPr/>
                    <a:lstStyle/>
                    <a:p>
                      <a:pPr algn="ct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Project Details</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nchor="ctr">
                    <a:solidFill>
                      <a:schemeClr val="bg2"/>
                    </a:solidFill>
                  </a:tcPr>
                </a:tc>
                <a:tc hMerge="1">
                  <a:txBody>
                    <a:bodyPr/>
                    <a:lstStyle/>
                    <a:p>
                      <a:pPr algn="ctr">
                        <a:spcAft>
                          <a:spcPts val="600"/>
                        </a:spcAft>
                      </a:pPr>
                      <a:endParaRPr lang="en-MY"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7268229"/>
                  </a:ext>
                </a:extLst>
              </a:tr>
              <a:tr h="355948">
                <a:tc>
                  <a:txBody>
                    <a:bodyPr/>
                    <a:lstStyle/>
                    <a:p>
                      <a:pPr algn="just">
                        <a:spcAft>
                          <a:spcPts val="300"/>
                        </a:spcAft>
                      </a:pPr>
                      <a:r>
                        <a:rPr lang="en-GB" sz="1600" b="1" kern="1200" dirty="0">
                          <a:solidFill>
                            <a:srgbClr val="000000"/>
                          </a:solidFill>
                          <a:latin typeface="Calibri" panose="020F0502020204030204" pitchFamily="34" charset="0"/>
                          <a:ea typeface="+mn-ea"/>
                          <a:cs typeface="Calibri" panose="020F0502020204030204" pitchFamily="34" charset="0"/>
                        </a:rPr>
                        <a:t>Project</a:t>
                      </a:r>
                      <a:r>
                        <a:rPr lang="en-GB" sz="1400" dirty="0">
                          <a:solidFill>
                            <a:srgbClr val="000000"/>
                          </a:solidFill>
                          <a:effectLst/>
                          <a:latin typeface="Calibri" panose="020F0502020204030204" pitchFamily="34" charset="0"/>
                          <a:ea typeface="+mj-ea"/>
                          <a:cs typeface="Calibri" panose="020F0502020204030204" pitchFamily="34" charset="0"/>
                        </a:rPr>
                        <a:t> </a:t>
                      </a:r>
                      <a:r>
                        <a:rPr lang="en-GB" sz="1600" b="1" kern="1200" dirty="0">
                          <a:solidFill>
                            <a:srgbClr val="000000"/>
                          </a:solidFill>
                          <a:latin typeface="Calibri" panose="020F0502020204030204" pitchFamily="34" charset="0"/>
                          <a:ea typeface="+mn-ea"/>
                          <a:cs typeface="Calibri" panose="020F0502020204030204" pitchFamily="34" charset="0"/>
                        </a:rPr>
                        <a:t>Name</a:t>
                      </a:r>
                      <a:r>
                        <a:rPr lang="en-GB" sz="1400" dirty="0">
                          <a:solidFill>
                            <a:srgbClr val="000000"/>
                          </a:solidFill>
                          <a:effectLst/>
                          <a:latin typeface="Calibri" panose="020F0502020204030204" pitchFamily="34" charset="0"/>
                          <a:ea typeface="+mj-ea"/>
                          <a:cs typeface="Calibri" panose="020F0502020204030204" pitchFamily="34" charset="0"/>
                        </a:rPr>
                        <a:t>: </a:t>
                      </a:r>
                      <a:r>
                        <a:rPr lang="en-GB" sz="1600" b="0" kern="1200" dirty="0">
                          <a:solidFill>
                            <a:srgbClr val="000000"/>
                          </a:solidFill>
                          <a:latin typeface="Calibri" panose="020F0502020204030204" pitchFamily="34" charset="0"/>
                          <a:ea typeface="+mn-ea"/>
                          <a:cs typeface="Calibri" panose="020F0502020204030204" pitchFamily="34" charset="0"/>
                        </a:rPr>
                        <a:t>SLMT Orbital</a:t>
                      </a:r>
                      <a:endParaRPr lang="en-MY" sz="1600" b="0"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tc>
                  <a:txBody>
                    <a:bodyPr/>
                    <a:lstStyle/>
                    <a:p>
                      <a:pPr algn="just">
                        <a:spcAft>
                          <a:spcPts val="300"/>
                        </a:spcAft>
                      </a:pPr>
                      <a:r>
                        <a:rPr lang="en-GB" sz="1600" b="1" kern="1200" dirty="0">
                          <a:solidFill>
                            <a:srgbClr val="000000"/>
                          </a:solidFill>
                          <a:latin typeface="Calibri" panose="020F0502020204030204" pitchFamily="34" charset="0"/>
                          <a:ea typeface="+mn-ea"/>
                          <a:cs typeface="Calibri" panose="020F0502020204030204" pitchFamily="34" charset="0"/>
                        </a:rPr>
                        <a:t> Modules: CDM(Commercial Data Modelling) and Scheduling </a:t>
                      </a:r>
                      <a:endParaRPr lang="en-MY" sz="1600" b="0"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4060847989"/>
                  </a:ext>
                </a:extLst>
              </a:tr>
              <a:tr h="340810">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Sponsoring</a:t>
                      </a:r>
                      <a:r>
                        <a:rPr lang="en-GB" sz="1400" b="1" dirty="0">
                          <a:solidFill>
                            <a:srgbClr val="000000"/>
                          </a:solidFill>
                          <a:effectLst/>
                          <a:latin typeface="Calibri" panose="020F0502020204030204" pitchFamily="34" charset="0"/>
                          <a:ea typeface="+mj-ea"/>
                          <a:cs typeface="Calibri" panose="020F0502020204030204" pitchFamily="34" charset="0"/>
                        </a:rPr>
                        <a:t> </a:t>
                      </a:r>
                      <a:r>
                        <a:rPr lang="en-GB" sz="1600" b="1" kern="1200" dirty="0">
                          <a:solidFill>
                            <a:srgbClr val="000000"/>
                          </a:solidFill>
                          <a:latin typeface="Calibri" panose="020F0502020204030204" pitchFamily="34" charset="0"/>
                          <a:ea typeface="+mn-ea"/>
                          <a:cs typeface="Calibri" panose="020F0502020204030204" pitchFamily="34" charset="0"/>
                        </a:rPr>
                        <a:t>Business</a:t>
                      </a:r>
                      <a:r>
                        <a:rPr lang="en-GB" sz="1400" b="1" dirty="0">
                          <a:solidFill>
                            <a:srgbClr val="000000"/>
                          </a:solidFill>
                          <a:effectLst/>
                          <a:latin typeface="Calibri" panose="020F0502020204030204" pitchFamily="34" charset="0"/>
                          <a:ea typeface="+mj-ea"/>
                          <a:cs typeface="Calibri" panose="020F0502020204030204" pitchFamily="34" charset="0"/>
                        </a:rPr>
                        <a:t>: </a:t>
                      </a:r>
                      <a:r>
                        <a:rPr lang="en-GB" sz="1600" b="0" kern="1200" dirty="0">
                          <a:solidFill>
                            <a:srgbClr val="000000"/>
                          </a:solidFill>
                          <a:latin typeface="Calibri" panose="020F0502020204030204" pitchFamily="34" charset="0"/>
                          <a:ea typeface="+mn-ea"/>
                          <a:cs typeface="Calibri" panose="020F0502020204030204" pitchFamily="34" charset="0"/>
                        </a:rPr>
                        <a:t>Adam Grist</a:t>
                      </a:r>
                      <a:endParaRPr lang="en-MY" sz="1600" b="0"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tc>
                  <a:txBody>
                    <a:bodyPr/>
                    <a:lstStyle/>
                    <a:p>
                      <a:pPr algn="just">
                        <a:spcAft>
                          <a:spcPts val="300"/>
                        </a:spcAft>
                      </a:pPr>
                      <a:r>
                        <a:rPr lang="en-GB" sz="1600" b="1" kern="1200" dirty="0">
                          <a:solidFill>
                            <a:srgbClr val="000000"/>
                          </a:solidFill>
                          <a:latin typeface="Calibri" panose="020F0502020204030204" pitchFamily="34" charset="0"/>
                          <a:ea typeface="+mn-ea"/>
                          <a:cs typeface="Calibri" panose="020F0502020204030204" pitchFamily="34" charset="0"/>
                        </a:rPr>
                        <a:t> Date: </a:t>
                      </a:r>
                      <a:r>
                        <a:rPr lang="en-GB" sz="1600" b="0" kern="1200" dirty="0">
                          <a:solidFill>
                            <a:srgbClr val="000000"/>
                          </a:solidFill>
                          <a:latin typeface="Calibri" panose="020F0502020204030204" pitchFamily="34" charset="0"/>
                          <a:ea typeface="+mn-ea"/>
                          <a:cs typeface="Calibri" panose="020F0502020204030204" pitchFamily="34" charset="0"/>
                        </a:rPr>
                        <a:t>18-Jun-2022</a:t>
                      </a:r>
                      <a:endParaRPr lang="en-MY" sz="1600" b="1"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596815951"/>
                  </a:ext>
                </a:extLst>
              </a:tr>
              <a:tr h="340204">
                <a:tc>
                  <a:txBody>
                    <a:bodyPr/>
                    <a:lstStyle/>
                    <a:p>
                      <a:pPr>
                        <a:spcAft>
                          <a:spcPts val="600"/>
                        </a:spcAft>
                      </a:pPr>
                      <a:r>
                        <a:rPr lang="en-GB" sz="1600" b="1" kern="1200" dirty="0">
                          <a:solidFill>
                            <a:srgbClr val="000000"/>
                          </a:solidFill>
                          <a:latin typeface="Calibri" panose="020F0502020204030204" pitchFamily="34" charset="0"/>
                          <a:ea typeface="+mn-ea"/>
                          <a:cs typeface="Calibri" panose="020F0502020204030204" pitchFamily="34" charset="0"/>
                        </a:rPr>
                        <a:t>Project Manager: </a:t>
                      </a:r>
                      <a:r>
                        <a:rPr lang="en-GB" sz="1600" b="0" kern="1200" dirty="0">
                          <a:solidFill>
                            <a:srgbClr val="000000"/>
                          </a:solidFill>
                          <a:latin typeface="Calibri" panose="020F0502020204030204" pitchFamily="34" charset="0"/>
                          <a:ea typeface="+mn-ea"/>
                          <a:cs typeface="Calibri" panose="020F0502020204030204" pitchFamily="34" charset="0"/>
                        </a:rPr>
                        <a:t>Marlijn Boerma/Hiran</a:t>
                      </a:r>
                      <a:endParaRPr lang="en-MY" sz="1600" b="0"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tc>
                  <a:txBody>
                    <a:bodyPr/>
                    <a:lstStyle/>
                    <a:p>
                      <a:pPr marL="0" marR="0" lvl="0" indent="0" algn="just" defTabSz="1219170" rtl="0" eaLnBrk="1" fontAlgn="auto" latinLnBrk="0" hangingPunct="1">
                        <a:lnSpc>
                          <a:spcPct val="100000"/>
                        </a:lnSpc>
                        <a:spcBef>
                          <a:spcPts val="0"/>
                        </a:spcBef>
                        <a:spcAft>
                          <a:spcPts val="300"/>
                        </a:spcAft>
                        <a:buClrTx/>
                        <a:buSzTx/>
                        <a:buFontTx/>
                        <a:buNone/>
                        <a:tabLst/>
                        <a:defRPr/>
                      </a:pPr>
                      <a:r>
                        <a:rPr lang="en-MY" sz="1600" b="1" kern="1200" dirty="0">
                          <a:solidFill>
                            <a:srgbClr val="000000"/>
                          </a:solidFill>
                          <a:latin typeface="Calibri" panose="020F0502020204030204" pitchFamily="34" charset="0"/>
                          <a:ea typeface="+mn-ea"/>
                          <a:cs typeface="Calibri" panose="020F0502020204030204" pitchFamily="34" charset="0"/>
                        </a:rPr>
                        <a:t>Project ID: </a:t>
                      </a:r>
                      <a:r>
                        <a:rPr lang="en-US" sz="1600" b="0" kern="1200" dirty="0">
                          <a:solidFill>
                            <a:srgbClr val="000000"/>
                          </a:solidFill>
                          <a:latin typeface="Calibri" panose="020F0502020204030204" pitchFamily="34" charset="0"/>
                          <a:ea typeface="+mn-ea"/>
                          <a:cs typeface="Calibri" panose="020F0502020204030204" pitchFamily="34" charset="0"/>
                        </a:rPr>
                        <a:t>PRJ0022860</a:t>
                      </a:r>
                    </a:p>
                  </a:txBody>
                  <a:tcPr marL="68580" marR="68580" marT="0" marB="0"/>
                </a:tc>
                <a:extLst>
                  <a:ext uri="{0D108BD9-81ED-4DB2-BD59-A6C34878D82A}">
                    <a16:rowId xmlns:a16="http://schemas.microsoft.com/office/drawing/2014/main" val="1558361011"/>
                  </a:ext>
                </a:extLst>
              </a:tr>
              <a:tr h="339020">
                <a:tc>
                  <a:txBody>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GB" sz="1600" b="1" kern="1200" dirty="0">
                          <a:solidFill>
                            <a:srgbClr val="000000"/>
                          </a:solidFill>
                          <a:latin typeface="Calibri" panose="020F0502020204030204" pitchFamily="34" charset="0"/>
                          <a:ea typeface="+mn-ea"/>
                          <a:cs typeface="Calibri" panose="020F0502020204030204" pitchFamily="34" charset="0"/>
                        </a:rPr>
                        <a:t>Test Manager: </a:t>
                      </a:r>
                      <a:r>
                        <a:rPr lang="en-MY" sz="1600" b="0" kern="1200" dirty="0">
                          <a:solidFill>
                            <a:srgbClr val="000000"/>
                          </a:solidFill>
                          <a:latin typeface="Calibri" panose="020F0502020204030204" pitchFamily="34" charset="0"/>
                          <a:ea typeface="+mn-ea"/>
                          <a:cs typeface="Calibri" panose="020F0502020204030204" pitchFamily="34" charset="0"/>
                        </a:rPr>
                        <a:t>Sapna Ranganath</a:t>
                      </a:r>
                    </a:p>
                  </a:txBody>
                  <a:tcPr marL="68580" marR="68580" marT="0" marB="0"/>
                </a:tc>
                <a:tc>
                  <a:txBody>
                    <a:bodyPr/>
                    <a:lstStyle/>
                    <a:p>
                      <a:pPr marL="0" marR="0" lvl="0" indent="0" algn="just" defTabSz="1219170" rtl="0" eaLnBrk="1" fontAlgn="auto" latinLnBrk="0" hangingPunct="1">
                        <a:lnSpc>
                          <a:spcPct val="100000"/>
                        </a:lnSpc>
                        <a:spcBef>
                          <a:spcPts val="0"/>
                        </a:spcBef>
                        <a:spcAft>
                          <a:spcPts val="300"/>
                        </a:spcAft>
                        <a:buClrTx/>
                        <a:buSzTx/>
                        <a:buFontTx/>
                        <a:buNone/>
                        <a:tabLst/>
                        <a:defRPr/>
                      </a:pPr>
                      <a:endParaRPr lang="en-US" sz="1600" b="0" kern="1200" dirty="0">
                        <a:solidFill>
                          <a:srgbClr val="000000"/>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516244628"/>
                  </a:ext>
                </a:extLst>
              </a:tr>
            </a:tbl>
          </a:graphicData>
        </a:graphic>
      </p:graphicFrame>
      <p:sp>
        <p:nvSpPr>
          <p:cNvPr id="5" name="TextBox 4">
            <a:extLst>
              <a:ext uri="{FF2B5EF4-FFF2-40B4-BE49-F238E27FC236}">
                <a16:creationId xmlns:a16="http://schemas.microsoft.com/office/drawing/2014/main" id="{A26DF328-8462-4A33-AFCE-AF8E0648E171}"/>
              </a:ext>
            </a:extLst>
          </p:cNvPr>
          <p:cNvSpPr txBox="1"/>
          <p:nvPr/>
        </p:nvSpPr>
        <p:spPr bwMode="auto">
          <a:xfrm>
            <a:off x="9448800" y="1542744"/>
            <a:ext cx="2743200" cy="469039"/>
          </a:xfrm>
          <a:prstGeom prst="rect">
            <a:avLst/>
          </a:prstGeom>
          <a:noFill/>
          <a:ln w="9525" algn="ctr">
            <a:noFill/>
            <a:miter lim="800000"/>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3836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17" y="96459"/>
            <a:ext cx="8093891" cy="335560"/>
          </a:xfrm>
        </p:spPr>
        <p:txBody>
          <a:bodyPr/>
          <a:lstStyle/>
          <a:p>
            <a:r>
              <a:rPr lang="en-GB" sz="2200" b="0" dirty="0">
                <a:solidFill>
                  <a:schemeClr val="tx1"/>
                </a:solidFill>
                <a:latin typeface="ShellBold" panose="00000800000000000000" pitchFamily="50" charset="0"/>
              </a:rPr>
              <a:t>Defect severity definitions</a:t>
            </a:r>
            <a:endParaRPr lang="en-MY" sz="2200" dirty="0">
              <a:latin typeface="ShellBold" panose="00000800000000000000" pitchFamily="50" charset="0"/>
            </a:endParaRPr>
          </a:p>
        </p:txBody>
      </p:sp>
      <p:graphicFrame>
        <p:nvGraphicFramePr>
          <p:cNvPr id="7" name="Table 6">
            <a:extLst>
              <a:ext uri="{FF2B5EF4-FFF2-40B4-BE49-F238E27FC236}">
                <a16:creationId xmlns:a16="http://schemas.microsoft.com/office/drawing/2014/main" id="{71E125B0-ECF7-48F0-974E-F94DC1CFC073}"/>
              </a:ext>
            </a:extLst>
          </p:cNvPr>
          <p:cNvGraphicFramePr>
            <a:graphicFrameLocks noGrp="1"/>
          </p:cNvGraphicFramePr>
          <p:nvPr>
            <p:extLst>
              <p:ext uri="{D42A27DB-BD31-4B8C-83A1-F6EECF244321}">
                <p14:modId xmlns:p14="http://schemas.microsoft.com/office/powerpoint/2010/main" val="4169124193"/>
              </p:ext>
            </p:extLst>
          </p:nvPr>
        </p:nvGraphicFramePr>
        <p:xfrm>
          <a:off x="519617" y="870668"/>
          <a:ext cx="11070325" cy="5729829"/>
        </p:xfrm>
        <a:graphic>
          <a:graphicData uri="http://schemas.openxmlformats.org/drawingml/2006/table">
            <a:tbl>
              <a:tblPr firstRow="1" firstCol="1" bandRow="1">
                <a:tableStyleId>{5C22544A-7EE6-4342-B048-85BDC9FD1C3A}</a:tableStyleId>
              </a:tblPr>
              <a:tblGrid>
                <a:gridCol w="1445817">
                  <a:extLst>
                    <a:ext uri="{9D8B030D-6E8A-4147-A177-3AD203B41FA5}">
                      <a16:colId xmlns:a16="http://schemas.microsoft.com/office/drawing/2014/main" val="3640587078"/>
                    </a:ext>
                  </a:extLst>
                </a:gridCol>
                <a:gridCol w="9624508">
                  <a:extLst>
                    <a:ext uri="{9D8B030D-6E8A-4147-A177-3AD203B41FA5}">
                      <a16:colId xmlns:a16="http://schemas.microsoft.com/office/drawing/2014/main" val="3820733564"/>
                    </a:ext>
                  </a:extLst>
                </a:gridCol>
              </a:tblGrid>
              <a:tr h="547729">
                <a:tc>
                  <a:txBody>
                    <a:bodyPr/>
                    <a:lstStyle/>
                    <a:p>
                      <a:pPr algn="ctr" rtl="0" fontAlgn="ctr"/>
                      <a:r>
                        <a:rPr lang="en-US" sz="1800" b="1" kern="1200" dirty="0">
                          <a:solidFill>
                            <a:srgbClr val="000000"/>
                          </a:solidFill>
                          <a:effectLst/>
                          <a:latin typeface="Calibri" panose="020F0502020204030204" pitchFamily="34" charset="0"/>
                          <a:ea typeface="+mn-ea"/>
                          <a:cs typeface="Calibri" panose="020F0502020204030204" pitchFamily="34" charset="0"/>
                        </a:rPr>
                        <a:t>Severity</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800" b="1" kern="1200" dirty="0">
                          <a:solidFill>
                            <a:srgbClr val="000000"/>
                          </a:solidFill>
                          <a:effectLst/>
                          <a:latin typeface="Calibri" panose="020F0502020204030204" pitchFamily="34" charset="0"/>
                          <a:ea typeface="+mn-ea"/>
                          <a:cs typeface="Calibri" panose="020F0502020204030204" pitchFamily="34" charset="0"/>
                        </a:rPr>
                        <a:t>Definition</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274068841"/>
                  </a:ext>
                </a:extLst>
              </a:tr>
              <a:tr h="871271">
                <a:tc>
                  <a:txBody>
                    <a:bodyPr/>
                    <a:lstStyle/>
                    <a:p>
                      <a:pPr algn="l" rtl="0" fontAlgn="ctr"/>
                      <a:r>
                        <a:rPr lang="en-US" sz="1700" kern="1200" baseline="0" dirty="0">
                          <a:solidFill>
                            <a:srgbClr val="000000"/>
                          </a:solidFill>
                          <a:latin typeface="Calibri" panose="020F0502020204030204" pitchFamily="34" charset="0"/>
                          <a:ea typeface="+mn-ea"/>
                          <a:cs typeface="Calibri" panose="020F0502020204030204" pitchFamily="34" charset="0"/>
                        </a:rPr>
                        <a:t>Severity 1 – Critical</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700" kern="1200" baseline="0" dirty="0">
                          <a:solidFill>
                            <a:srgbClr val="000000"/>
                          </a:solidFill>
                          <a:latin typeface="Calibri" panose="020F0502020204030204" pitchFamily="34" charset="0"/>
                          <a:ea typeface="+mn-ea"/>
                          <a:cs typeface="Calibri" panose="020F0502020204030204" pitchFamily="34" charset="0"/>
                        </a:rPr>
                        <a:t>Majority or Important functionality is critically unavailable with no workaround, showstopper Defect. Or Any system, application, database is unavailable. Or Environment is unavailable. An immediate fix is needed.</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5527041"/>
                  </a:ext>
                </a:extLst>
              </a:tr>
              <a:tr h="1323679">
                <a:tc>
                  <a:txBody>
                    <a:bodyPr/>
                    <a:lstStyle/>
                    <a:p>
                      <a:pPr algn="l" rtl="0" fontAlgn="ctr"/>
                      <a:r>
                        <a:rPr lang="en-US" sz="1700" kern="1200" baseline="0" dirty="0">
                          <a:solidFill>
                            <a:srgbClr val="000000"/>
                          </a:solidFill>
                          <a:latin typeface="Calibri" panose="020F0502020204030204" pitchFamily="34" charset="0"/>
                          <a:ea typeface="+mn-ea"/>
                          <a:cs typeface="Calibri" panose="020F0502020204030204" pitchFamily="34" charset="0"/>
                        </a:rPr>
                        <a:t>Severity 2 – High</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Functionality is not working but has a reasonable workaround. Cannot use any part of the system until the defect is fixed. Unable to proceed with test. The application (or system) may abend or hang repeatedly or there may be an unrecoverable data loss. An immediate fix is needed.</a:t>
                      </a:r>
                    </a:p>
                    <a:p>
                      <a:pPr algn="l" rtl="0" fontAlgn="ctr"/>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8423990"/>
                  </a:ext>
                </a:extLst>
              </a:tr>
              <a:tr h="1493575">
                <a:tc>
                  <a:txBody>
                    <a:bodyPr/>
                    <a:lstStyle/>
                    <a:p>
                      <a:pPr algn="l" rtl="0" fontAlgn="ctr"/>
                      <a:r>
                        <a:rPr lang="en-US" sz="1700" kern="1200" baseline="0" dirty="0">
                          <a:solidFill>
                            <a:srgbClr val="000000"/>
                          </a:solidFill>
                          <a:latin typeface="Calibri" panose="020F0502020204030204" pitchFamily="34" charset="0"/>
                          <a:ea typeface="+mn-ea"/>
                          <a:cs typeface="Calibri" panose="020F0502020204030204" pitchFamily="34" charset="0"/>
                        </a:rPr>
                        <a:t>Severity 3 – Medium</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700" kern="1200" baseline="0" dirty="0">
                          <a:solidFill>
                            <a:srgbClr val="000000"/>
                          </a:solidFill>
                          <a:latin typeface="Calibri" panose="020F0502020204030204" pitchFamily="34" charset="0"/>
                          <a:ea typeface="+mn-ea"/>
                          <a:cs typeface="Calibri" panose="020F0502020204030204" pitchFamily="34" charset="0"/>
                        </a:rPr>
                        <a:t>Issues not part of regular business workflow or functionality unavailable but has a simple workaround. Can use the system but a by-pass may be required, or testing can proceed. Testing is severely restricted due to a defect encountered for which there is no acceptable circumvention. The application executes but wrong results are encountered, or defects are discovered which might significantly affect production operation. A fix is required in order to proceed with this function.</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2374614"/>
                  </a:ext>
                </a:extLst>
              </a:tr>
              <a:tr h="1493575">
                <a:tc>
                  <a:txBody>
                    <a:bodyPr/>
                    <a:lstStyle/>
                    <a:p>
                      <a:pPr algn="l" rtl="0" fontAlgn="ctr"/>
                      <a:r>
                        <a:rPr lang="en-US" sz="1700" kern="1200" baseline="0" dirty="0">
                          <a:solidFill>
                            <a:srgbClr val="000000"/>
                          </a:solidFill>
                          <a:latin typeface="Calibri" panose="020F0502020204030204" pitchFamily="34" charset="0"/>
                          <a:ea typeface="+mn-ea"/>
                          <a:cs typeface="Calibri" panose="020F0502020204030204" pitchFamily="34" charset="0"/>
                        </a:rPr>
                        <a:t>Severity 4 – Low</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700" kern="1200" baseline="0" dirty="0">
                          <a:solidFill>
                            <a:srgbClr val="000000"/>
                          </a:solidFill>
                          <a:latin typeface="Calibri" panose="020F0502020204030204" pitchFamily="34" charset="0"/>
                          <a:ea typeface="+mn-ea"/>
                          <a:cs typeface="Calibri" panose="020F0502020204030204" pitchFamily="34" charset="0"/>
                        </a:rPr>
                        <a:t>Cosmetic issues, warnings, or some and has isolated-low impact. No immediate impact to test.  This could be an incorrectly spelled word or poorly worded error message.  Discrepancies are found that are of an insignificant nature and do not affect satisfactory operation or usability of the product.  Examples may include improper presentation of warnings, messages, prompts or minor functional deviations that can be easily avoided. Fixes should take place only after all severity 1 and 2 defects have been resolved.</a:t>
                      </a:r>
                    </a:p>
                  </a:txBody>
                  <a:tcPr marL="6831" marR="6831" marT="68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0760542"/>
                  </a:ext>
                </a:extLst>
              </a:tr>
            </a:tbl>
          </a:graphicData>
        </a:graphic>
      </p:graphicFrame>
    </p:spTree>
    <p:extLst>
      <p:ext uri="{BB962C8B-B14F-4D97-AF65-F5344CB8AC3E}">
        <p14:creationId xmlns:p14="http://schemas.microsoft.com/office/powerpoint/2010/main" val="27296659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 y="14894"/>
            <a:ext cx="11171238" cy="439725"/>
          </a:xfrm>
        </p:spPr>
        <p:txBody>
          <a:bodyPr/>
          <a:lstStyle/>
          <a:p>
            <a:r>
              <a:rPr lang="en-US" sz="2200" dirty="0">
                <a:latin typeface="ShellBold" panose="00000800000000000000" pitchFamily="50" charset="0"/>
              </a:rPr>
              <a:t>Revision History</a:t>
            </a:r>
            <a:endParaRPr lang="en-MY" sz="2200" dirty="0">
              <a:latin typeface="ShellBold" panose="00000800000000000000" pitchFamily="50" charset="0"/>
            </a:endParaRPr>
          </a:p>
        </p:txBody>
      </p:sp>
      <p:sp>
        <p:nvSpPr>
          <p:cNvPr id="19" name="TextBox 18">
            <a:extLst>
              <a:ext uri="{FF2B5EF4-FFF2-40B4-BE49-F238E27FC236}">
                <a16:creationId xmlns:a16="http://schemas.microsoft.com/office/drawing/2014/main" id="{63115956-73A2-4D75-A540-5ADCA8C0CD3F}"/>
              </a:ext>
            </a:extLst>
          </p:cNvPr>
          <p:cNvSpPr txBox="1"/>
          <p:nvPr/>
        </p:nvSpPr>
        <p:spPr>
          <a:xfrm>
            <a:off x="1955346" y="2160343"/>
            <a:ext cx="2947878" cy="230441"/>
          </a:xfrm>
          <a:prstGeom prst="rect">
            <a:avLst/>
          </a:prstGeom>
          <a:noFill/>
        </p:spPr>
        <p:txBody>
          <a:bodyPr wrap="square" lIns="0" tIns="0" rIns="0" bIns="0" rtlCol="0">
            <a:noAutofit/>
          </a:bodyPr>
          <a:lstStyle/>
          <a:p>
            <a:pPr>
              <a:lnSpc>
                <a:spcPct val="113000"/>
              </a:lnSpc>
              <a:spcAft>
                <a:spcPts val="60"/>
              </a:spcAft>
            </a:pPr>
            <a:endParaRPr lang="en-MY" sz="1600" b="1"/>
          </a:p>
        </p:txBody>
      </p:sp>
      <p:graphicFrame>
        <p:nvGraphicFramePr>
          <p:cNvPr id="5" name="Table 4">
            <a:extLst>
              <a:ext uri="{FF2B5EF4-FFF2-40B4-BE49-F238E27FC236}">
                <a16:creationId xmlns:a16="http://schemas.microsoft.com/office/drawing/2014/main" id="{8D2AD174-9811-45B9-A6C9-E32322FE9D11}"/>
              </a:ext>
            </a:extLst>
          </p:cNvPr>
          <p:cNvGraphicFramePr>
            <a:graphicFrameLocks noGrp="1"/>
          </p:cNvGraphicFramePr>
          <p:nvPr>
            <p:extLst>
              <p:ext uri="{D42A27DB-BD31-4B8C-83A1-F6EECF244321}">
                <p14:modId xmlns:p14="http://schemas.microsoft.com/office/powerpoint/2010/main" val="3479318448"/>
              </p:ext>
            </p:extLst>
          </p:nvPr>
        </p:nvGraphicFramePr>
        <p:xfrm>
          <a:off x="510381" y="962374"/>
          <a:ext cx="11171238" cy="4854005"/>
        </p:xfrm>
        <a:graphic>
          <a:graphicData uri="http://schemas.openxmlformats.org/drawingml/2006/table">
            <a:tbl>
              <a:tblPr/>
              <a:tblGrid>
                <a:gridCol w="1560157">
                  <a:extLst>
                    <a:ext uri="{9D8B030D-6E8A-4147-A177-3AD203B41FA5}">
                      <a16:colId xmlns:a16="http://schemas.microsoft.com/office/drawing/2014/main" val="1278273811"/>
                    </a:ext>
                  </a:extLst>
                </a:gridCol>
                <a:gridCol w="903890">
                  <a:extLst>
                    <a:ext uri="{9D8B030D-6E8A-4147-A177-3AD203B41FA5}">
                      <a16:colId xmlns:a16="http://schemas.microsoft.com/office/drawing/2014/main" val="3428097456"/>
                    </a:ext>
                  </a:extLst>
                </a:gridCol>
                <a:gridCol w="1933903">
                  <a:extLst>
                    <a:ext uri="{9D8B030D-6E8A-4147-A177-3AD203B41FA5}">
                      <a16:colId xmlns:a16="http://schemas.microsoft.com/office/drawing/2014/main" val="3516889129"/>
                    </a:ext>
                  </a:extLst>
                </a:gridCol>
                <a:gridCol w="1923393">
                  <a:extLst>
                    <a:ext uri="{9D8B030D-6E8A-4147-A177-3AD203B41FA5}">
                      <a16:colId xmlns:a16="http://schemas.microsoft.com/office/drawing/2014/main" val="2983174544"/>
                    </a:ext>
                  </a:extLst>
                </a:gridCol>
                <a:gridCol w="4849895">
                  <a:extLst>
                    <a:ext uri="{9D8B030D-6E8A-4147-A177-3AD203B41FA5}">
                      <a16:colId xmlns:a16="http://schemas.microsoft.com/office/drawing/2014/main" val="3875949051"/>
                    </a:ext>
                  </a:extLst>
                </a:gridCol>
              </a:tblGrid>
              <a:tr h="469623">
                <a:tc>
                  <a:txBody>
                    <a:bodyPr/>
                    <a:lstStyle/>
                    <a:p>
                      <a:pPr algn="ctr" rtl="0" fontAlgn="base"/>
                      <a:r>
                        <a:rPr lang="en-GB" sz="1800" b="1" kern="1200" dirty="0">
                          <a:solidFill>
                            <a:srgbClr val="000000"/>
                          </a:solidFill>
                          <a:effectLst/>
                          <a:latin typeface="Calibri" panose="020F0502020204030204" pitchFamily="34" charset="0"/>
                          <a:ea typeface="+mn-ea"/>
                          <a:cs typeface="Calibri" panose="020F0502020204030204" pitchFamily="34" charset="0"/>
                        </a:rPr>
                        <a:t>Date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B3B3"/>
                    </a:solidFill>
                  </a:tcPr>
                </a:tc>
                <a:tc>
                  <a:txBody>
                    <a:bodyPr/>
                    <a:lstStyle/>
                    <a:p>
                      <a:pPr algn="ctr" rtl="0" fontAlgn="base"/>
                      <a:r>
                        <a:rPr lang="en-GB" sz="1800" b="1" kern="1200" dirty="0">
                          <a:solidFill>
                            <a:srgbClr val="000000"/>
                          </a:solidFill>
                          <a:effectLst/>
                          <a:latin typeface="Calibri" panose="020F0502020204030204" pitchFamily="34" charset="0"/>
                          <a:ea typeface="+mn-ea"/>
                          <a:cs typeface="Calibri" panose="020F0502020204030204" pitchFamily="34" charset="0"/>
                        </a:rPr>
                        <a:t>Version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B3B3"/>
                    </a:solidFill>
                  </a:tcPr>
                </a:tc>
                <a:tc>
                  <a:txBody>
                    <a:bodyPr/>
                    <a:lstStyle/>
                    <a:p>
                      <a:pPr algn="ctr" rtl="0" fontAlgn="base"/>
                      <a:r>
                        <a:rPr lang="en-GB" sz="1800" b="1" kern="1200" dirty="0">
                          <a:solidFill>
                            <a:srgbClr val="000000"/>
                          </a:solidFill>
                          <a:effectLst/>
                          <a:latin typeface="Calibri" panose="020F0502020204030204" pitchFamily="34" charset="0"/>
                          <a:ea typeface="+mn-ea"/>
                          <a:cs typeface="Calibri" panose="020F0502020204030204" pitchFamily="34" charset="0"/>
                        </a:rPr>
                        <a:t>Author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B3B3"/>
                    </a:solidFill>
                  </a:tcPr>
                </a:tc>
                <a:tc>
                  <a:txBody>
                    <a:bodyPr/>
                    <a:lstStyle/>
                    <a:p>
                      <a:pPr algn="ctr" rtl="0" fontAlgn="base"/>
                      <a:r>
                        <a:rPr lang="en-GB" sz="1800" b="1" kern="1200" dirty="0">
                          <a:solidFill>
                            <a:srgbClr val="000000"/>
                          </a:solidFill>
                          <a:effectLst/>
                          <a:latin typeface="Calibri" panose="020F0502020204030204" pitchFamily="34" charset="0"/>
                          <a:ea typeface="+mn-ea"/>
                          <a:cs typeface="Calibri" panose="020F0502020204030204" pitchFamily="34" charset="0"/>
                        </a:rPr>
                        <a:t>Reviewed By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B3B3"/>
                    </a:solidFill>
                  </a:tcPr>
                </a:tc>
                <a:tc>
                  <a:txBody>
                    <a:bodyPr/>
                    <a:lstStyle/>
                    <a:p>
                      <a:pPr algn="ctr" rtl="0" fontAlgn="base"/>
                      <a:r>
                        <a:rPr lang="en-GB" sz="1800" b="1" kern="1200" dirty="0">
                          <a:solidFill>
                            <a:srgbClr val="000000"/>
                          </a:solidFill>
                          <a:effectLst/>
                          <a:latin typeface="Calibri" panose="020F0502020204030204" pitchFamily="34" charset="0"/>
                          <a:ea typeface="+mn-ea"/>
                          <a:cs typeface="Calibri" panose="020F0502020204030204" pitchFamily="34" charset="0"/>
                        </a:rPr>
                        <a:t>Change Description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B3B3"/>
                    </a:solidFill>
                  </a:tcPr>
                </a:tc>
                <a:extLst>
                  <a:ext uri="{0D108BD9-81ED-4DB2-BD59-A6C34878D82A}">
                    <a16:rowId xmlns:a16="http://schemas.microsoft.com/office/drawing/2014/main" val="2119289182"/>
                  </a:ext>
                </a:extLst>
              </a:tr>
              <a:tr h="438844">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28th Jan 2022</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1.0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1219170" rtl="0" eaLnBrk="1" fontAlgn="base"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Suganya Gandhi</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None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700" kern="1200" baseline="0" dirty="0">
                          <a:solidFill>
                            <a:srgbClr val="000000"/>
                          </a:solidFill>
                          <a:latin typeface="Calibri" panose="020F0502020204030204" pitchFamily="34" charset="0"/>
                          <a:ea typeface="+mn-ea"/>
                          <a:cs typeface="Calibri" panose="020F0502020204030204" pitchFamily="34" charset="0"/>
                        </a:rPr>
                        <a:t>Initiation draft</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689822"/>
                  </a:ext>
                </a:extLst>
              </a:tr>
              <a:tr h="537416">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15th Sept 2022</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1.1</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1219170" rtl="0" eaLnBrk="1" fontAlgn="base" latinLnBrk="0" hangingPunct="1">
                        <a:lnSpc>
                          <a:spcPct val="100000"/>
                        </a:lnSpc>
                        <a:spcBef>
                          <a:spcPts val="0"/>
                        </a:spcBef>
                        <a:spcAft>
                          <a:spcPts val="0"/>
                        </a:spcAft>
                        <a:buClrTx/>
                        <a:buSzTx/>
                        <a:buFontTx/>
                        <a:buNone/>
                        <a:tabLst/>
                        <a:defRPr/>
                      </a:pPr>
                      <a:r>
                        <a:rPr lang="en-US" sz="1700" kern="1200" baseline="0" dirty="0" err="1">
                          <a:solidFill>
                            <a:srgbClr val="000000"/>
                          </a:solidFill>
                          <a:latin typeface="Calibri" panose="020F0502020204030204" pitchFamily="34" charset="0"/>
                          <a:ea typeface="+mn-ea"/>
                          <a:cs typeface="Calibri" panose="020F0502020204030204" pitchFamily="34" charset="0"/>
                        </a:rPr>
                        <a:t>SuganyaGandhi</a:t>
                      </a:r>
                      <a:r>
                        <a:rPr lang="en-US" sz="1700" kern="1200" baseline="0" dirty="0">
                          <a:solidFill>
                            <a:srgbClr val="000000"/>
                          </a:solidFill>
                          <a:latin typeface="Calibri" panose="020F0502020204030204" pitchFamily="34" charset="0"/>
                          <a:ea typeface="+mn-ea"/>
                          <a:cs typeface="Calibri" panose="020F0502020204030204" pitchFamily="34" charset="0"/>
                        </a:rPr>
                        <a:t>/ Vinayak Umadi</a:t>
                      </a:r>
                    </a:p>
                    <a:p>
                      <a:pPr algn="just" rtl="0" fontAlgn="base"/>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None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700" kern="1200" baseline="0" dirty="0">
                          <a:solidFill>
                            <a:srgbClr val="000000"/>
                          </a:solidFill>
                          <a:latin typeface="Calibri" panose="020F0502020204030204" pitchFamily="34" charset="0"/>
                          <a:ea typeface="+mn-ea"/>
                          <a:cs typeface="Calibri" panose="020F0502020204030204" pitchFamily="34" charset="0"/>
                        </a:rPr>
                        <a:t>QA Team discussions and updates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380994"/>
                  </a:ext>
                </a:extLst>
              </a:tr>
              <a:tr h="918079">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21st Oct 2022</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1.4</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Chidambar Kulkarni</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None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700" kern="1200" baseline="0" dirty="0">
                          <a:solidFill>
                            <a:srgbClr val="000000"/>
                          </a:solidFill>
                          <a:latin typeface="Calibri" panose="020F0502020204030204" pitchFamily="34" charset="0"/>
                          <a:ea typeface="+mn-ea"/>
                          <a:cs typeface="Calibri" panose="020F0502020204030204" pitchFamily="34" charset="0"/>
                        </a:rPr>
                        <a:t>Content, Business, Functional and Technical Requirements, Test  Approach, Test Objectives, Test Phases and most of the slides and its contents.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893108"/>
                  </a:ext>
                </a:extLst>
              </a:tr>
              <a:tr h="422661">
                <a:tc>
                  <a:txBody>
                    <a:bodyPr/>
                    <a:lstStyle/>
                    <a:p>
                      <a:pPr marL="0" marR="0" lvl="0" indent="0" algn="just" defTabSz="1219170" rtl="0" eaLnBrk="1" fontAlgn="base"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14</a:t>
                      </a:r>
                      <a:r>
                        <a:rPr lang="en-US" sz="1700" kern="1200" baseline="30000" dirty="0">
                          <a:solidFill>
                            <a:srgbClr val="000000"/>
                          </a:solidFill>
                          <a:latin typeface="Calibri" panose="020F0502020204030204" pitchFamily="34" charset="0"/>
                          <a:ea typeface="+mn-ea"/>
                          <a:cs typeface="Calibri" panose="020F0502020204030204" pitchFamily="34" charset="0"/>
                        </a:rPr>
                        <a:t>th</a:t>
                      </a:r>
                      <a:r>
                        <a:rPr lang="en-US" sz="1700" kern="1200" baseline="0" dirty="0">
                          <a:solidFill>
                            <a:srgbClr val="000000"/>
                          </a:solidFill>
                          <a:latin typeface="Calibri" panose="020F0502020204030204" pitchFamily="34" charset="0"/>
                          <a:ea typeface="+mn-ea"/>
                          <a:cs typeface="Calibri" panose="020F0502020204030204" pitchFamily="34" charset="0"/>
                        </a:rPr>
                        <a:t>  Dec 2022</a:t>
                      </a:r>
                    </a:p>
                    <a:p>
                      <a:pPr algn="just" rtl="0" fontAlgn="base"/>
                      <a:endParaRPr lang="en-US" sz="1200" b="1" i="0" dirty="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just" defTabSz="1219170" rtl="0" eaLnBrk="1" fontAlgn="base" latinLnBrk="0" hangingPunct="1"/>
                      <a:r>
                        <a:rPr lang="en-US" sz="1700" kern="1200" baseline="0" dirty="0">
                          <a:solidFill>
                            <a:srgbClr val="000000"/>
                          </a:solidFill>
                          <a:latin typeface="Calibri" panose="020F0502020204030204" pitchFamily="34" charset="0"/>
                          <a:ea typeface="+mn-ea"/>
                          <a:cs typeface="Calibri" panose="020F0502020204030204" pitchFamily="34" charset="0"/>
                        </a:rPr>
                        <a:t>1.5</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1219170" rtl="0" eaLnBrk="1" fontAlgn="base"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Chidambar Kulkarni</a:t>
                      </a:r>
                    </a:p>
                    <a:p>
                      <a:pPr algn="just" rtl="0" fontAlgn="base"/>
                      <a:endParaRPr lang="en-US" sz="1200" b="1" i="0" dirty="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Franz, Kreston, Marlijn, and Anas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700" kern="1200" baseline="0" dirty="0">
                          <a:solidFill>
                            <a:srgbClr val="000000"/>
                          </a:solidFill>
                          <a:latin typeface="Calibri" panose="020F0502020204030204" pitchFamily="34" charset="0"/>
                          <a:ea typeface="+mn-ea"/>
                          <a:cs typeface="Calibri" panose="020F0502020204030204" pitchFamily="34" charset="0"/>
                        </a:rPr>
                        <a:t>Based on review comments and latest work streams updates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811975"/>
                  </a:ext>
                </a:extLst>
              </a:tr>
              <a:tr h="422661">
                <a:tc>
                  <a:txBody>
                    <a:bodyPr/>
                    <a:lstStyle/>
                    <a:p>
                      <a:pPr marL="0" marR="0" lvl="0" indent="0" algn="just" defTabSz="1219170" rtl="0" eaLnBrk="1" fontAlgn="base"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6th Mar 2023</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1.6</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1219170" rtl="0" eaLnBrk="1" fontAlgn="base" latinLnBrk="0" hangingPunct="1">
                        <a:lnSpc>
                          <a:spcPct val="100000"/>
                        </a:lnSpc>
                        <a:spcBef>
                          <a:spcPts val="0"/>
                        </a:spcBef>
                        <a:spcAft>
                          <a:spcPts val="0"/>
                        </a:spcAft>
                        <a:buClrTx/>
                        <a:buSzTx/>
                        <a:buFontTx/>
                        <a:buNone/>
                        <a:tabLst/>
                        <a:defRPr/>
                      </a:pPr>
                      <a:r>
                        <a:rPr lang="en-US" sz="1700" kern="1200" baseline="0" dirty="0">
                          <a:solidFill>
                            <a:srgbClr val="000000"/>
                          </a:solidFill>
                          <a:latin typeface="Calibri" panose="020F0502020204030204" pitchFamily="34" charset="0"/>
                          <a:ea typeface="+mn-ea"/>
                          <a:cs typeface="Calibri" panose="020F0502020204030204" pitchFamily="34" charset="0"/>
                        </a:rPr>
                        <a:t>Chidambar Kulkarni</a:t>
                      </a:r>
                    </a:p>
                    <a:p>
                      <a:pPr algn="just" rtl="0" fontAlgn="base"/>
                      <a:endParaRPr lang="en-US" sz="1200" b="1" i="0" dirty="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700" kern="1200" baseline="0" dirty="0">
                          <a:solidFill>
                            <a:srgbClr val="000000"/>
                          </a:solidFill>
                          <a:latin typeface="Calibri" panose="020F0502020204030204" pitchFamily="34" charset="0"/>
                          <a:ea typeface="+mn-ea"/>
                          <a:cs typeface="Calibri" panose="020F0502020204030204" pitchFamily="34" charset="0"/>
                        </a:rPr>
                        <a:t>Nancy, Karl, Adam</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700" kern="1200" baseline="0" dirty="0">
                          <a:solidFill>
                            <a:srgbClr val="000000"/>
                          </a:solidFill>
                          <a:latin typeface="Calibri" panose="020F0502020204030204" pitchFamily="34" charset="0"/>
                          <a:ea typeface="+mn-ea"/>
                          <a:cs typeface="Calibri" panose="020F0502020204030204" pitchFamily="34" charset="0"/>
                        </a:rPr>
                        <a:t>Defects flow changes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975852"/>
                  </a:ext>
                </a:extLst>
              </a:tr>
              <a:tr h="422661">
                <a:tc>
                  <a:txBody>
                    <a:bodyPr/>
                    <a:lstStyle/>
                    <a:p>
                      <a:pPr algn="just" rtl="0" fontAlgn="base"/>
                      <a:endParaRPr lang="en-US" sz="1200" b="1" i="0" dirty="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endParaRPr lang="en-US" sz="1200" b="1" i="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endParaRPr lang="en-US" sz="1200" b="1" i="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035565"/>
                  </a:ext>
                </a:extLst>
              </a:tr>
              <a:tr h="422661">
                <a:tc>
                  <a:txBody>
                    <a:bodyPr/>
                    <a:lstStyle/>
                    <a:p>
                      <a:pPr algn="just" rtl="0" fontAlgn="base"/>
                      <a:endParaRPr lang="en-US" sz="1200" b="1" i="0" dirty="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endParaRPr lang="en-US" sz="1200" b="1" i="0" dirty="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endParaRPr lang="en-US" sz="1200" b="1" i="0" dirty="0">
                        <a:effectLst/>
                        <a:latin typeface="+mn-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endParaRPr lang="en-US" sz="1700" kern="1200" baseline="0" dirty="0">
                        <a:solidFill>
                          <a:srgbClr val="000000"/>
                        </a:solidFill>
                        <a:latin typeface="Calibri" panose="020F0502020204030204" pitchFamily="34" charset="0"/>
                        <a:ea typeface="+mn-ea"/>
                        <a:cs typeface="Calibri" panose="020F0502020204030204"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134500"/>
                  </a:ext>
                </a:extLst>
              </a:tr>
            </a:tbl>
          </a:graphicData>
        </a:graphic>
      </p:graphicFrame>
    </p:spTree>
    <p:extLst>
      <p:ext uri="{BB962C8B-B14F-4D97-AF65-F5344CB8AC3E}">
        <p14:creationId xmlns:p14="http://schemas.microsoft.com/office/powerpoint/2010/main" val="151938142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999" y="79207"/>
            <a:ext cx="8378429" cy="377813"/>
          </a:xfrm>
        </p:spPr>
        <p:txBody>
          <a:bodyPr/>
          <a:lstStyle/>
          <a:p>
            <a:r>
              <a:rPr lang="en-US" sz="2200" dirty="0">
                <a:latin typeface="ShellBold" panose="00000800000000000000" pitchFamily="50" charset="0"/>
              </a:rPr>
              <a:t>Glossary</a:t>
            </a:r>
          </a:p>
        </p:txBody>
      </p:sp>
      <p:sp>
        <p:nvSpPr>
          <p:cNvPr id="2" name="TextBox 1">
            <a:extLst>
              <a:ext uri="{FF2B5EF4-FFF2-40B4-BE49-F238E27FC236}">
                <a16:creationId xmlns:a16="http://schemas.microsoft.com/office/drawing/2014/main" id="{31B0A23A-1FD0-4966-835A-6BBA0B2C5570}"/>
              </a:ext>
            </a:extLst>
          </p:cNvPr>
          <p:cNvSpPr txBox="1"/>
          <p:nvPr/>
        </p:nvSpPr>
        <p:spPr bwMode="auto">
          <a:xfrm>
            <a:off x="443745" y="757803"/>
            <a:ext cx="7090576" cy="303929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700" dirty="0">
                <a:solidFill>
                  <a:srgbClr val="000000"/>
                </a:solidFill>
                <a:latin typeface="Calibri" panose="020F0502020204030204" pitchFamily="34" charset="0"/>
                <a:cs typeface="Calibri" panose="020F0502020204030204" pitchFamily="34" charset="0"/>
              </a:rPr>
              <a:t>CDM- Commercial Data Modeling</a:t>
            </a:r>
          </a:p>
          <a:p>
            <a:r>
              <a:rPr lang="en-US" sz="1700" dirty="0">
                <a:solidFill>
                  <a:srgbClr val="000000"/>
                </a:solidFill>
                <a:latin typeface="Calibri" panose="020F0502020204030204" pitchFamily="34" charset="0"/>
                <a:cs typeface="Calibri" panose="020F0502020204030204" pitchFamily="34" charset="0"/>
              </a:rPr>
              <a:t>ADO- Azure Dev Ops</a:t>
            </a:r>
          </a:p>
          <a:p>
            <a:r>
              <a:rPr lang="en-US" sz="1700" dirty="0">
                <a:solidFill>
                  <a:srgbClr val="000000"/>
                </a:solidFill>
                <a:latin typeface="Calibri" panose="020F0502020204030204" pitchFamily="34" charset="0"/>
                <a:cs typeface="Calibri" panose="020F0502020204030204" pitchFamily="34" charset="0"/>
              </a:rPr>
              <a:t>BA- Business Analyst</a:t>
            </a:r>
          </a:p>
          <a:p>
            <a:r>
              <a:rPr lang="en-US" sz="1700" dirty="0">
                <a:solidFill>
                  <a:srgbClr val="000000"/>
                </a:solidFill>
                <a:latin typeface="Calibri" panose="020F0502020204030204" pitchFamily="34" charset="0"/>
                <a:cs typeface="Calibri" panose="020F0502020204030204" pitchFamily="34" charset="0"/>
              </a:rPr>
              <a:t>GUI - Graphical User Interface</a:t>
            </a:r>
          </a:p>
          <a:p>
            <a:r>
              <a:rPr lang="en-US" sz="1700" dirty="0">
                <a:solidFill>
                  <a:srgbClr val="000000"/>
                </a:solidFill>
                <a:latin typeface="Calibri" panose="020F0502020204030204" pitchFamily="34" charset="0"/>
                <a:cs typeface="Calibri" panose="020F0502020204030204" pitchFamily="34" charset="0"/>
              </a:rPr>
              <a:t>QA - Quality Assurance</a:t>
            </a:r>
          </a:p>
          <a:p>
            <a:r>
              <a:rPr lang="en-US" sz="1700" dirty="0">
                <a:solidFill>
                  <a:srgbClr val="000000"/>
                </a:solidFill>
                <a:latin typeface="Calibri" panose="020F0502020204030204" pitchFamily="34" charset="0"/>
                <a:cs typeface="Calibri" panose="020F0502020204030204" pitchFamily="34" charset="0"/>
              </a:rPr>
              <a:t>POC - Proof Of Concept</a:t>
            </a:r>
          </a:p>
          <a:p>
            <a:r>
              <a:rPr lang="en-US" sz="1700" dirty="0">
                <a:solidFill>
                  <a:srgbClr val="000000"/>
                </a:solidFill>
                <a:latin typeface="Calibri" panose="020F0502020204030204" pitchFamily="34" charset="0"/>
                <a:cs typeface="Calibri" panose="020F0502020204030204" pitchFamily="34" charset="0"/>
              </a:rPr>
              <a:t>MVP - Minimum Viable Product</a:t>
            </a:r>
          </a:p>
          <a:p>
            <a:r>
              <a:rPr lang="en-US" sz="1700" dirty="0">
                <a:solidFill>
                  <a:srgbClr val="000000"/>
                </a:solidFill>
                <a:latin typeface="Calibri" panose="020F0502020204030204" pitchFamily="34" charset="0"/>
                <a:cs typeface="Calibri" panose="020F0502020204030204" pitchFamily="34" charset="0"/>
              </a:rPr>
              <a:t>ETL - Extract Transformation and Loading</a:t>
            </a:r>
          </a:p>
          <a:p>
            <a:r>
              <a:rPr lang="en-US" sz="1700" dirty="0">
                <a:solidFill>
                  <a:srgbClr val="000000"/>
                </a:solidFill>
                <a:latin typeface="Calibri" panose="020F0502020204030204" pitchFamily="34" charset="0"/>
                <a:cs typeface="Calibri" panose="020F0502020204030204" pitchFamily="34" charset="0"/>
              </a:rPr>
              <a:t>API - Application Programming Interface</a:t>
            </a:r>
          </a:p>
          <a:p>
            <a:r>
              <a:rPr lang="en-US" sz="1700" dirty="0">
                <a:solidFill>
                  <a:srgbClr val="000000"/>
                </a:solidFill>
                <a:latin typeface="Calibri" panose="020F0502020204030204" pitchFamily="34" charset="0"/>
                <a:cs typeface="Calibri" panose="020F0502020204030204" pitchFamily="34" charset="0"/>
              </a:rPr>
              <a:t>SIT - System Integration Testing</a:t>
            </a:r>
          </a:p>
          <a:p>
            <a:r>
              <a:rPr lang="en-US" sz="1700" dirty="0">
                <a:solidFill>
                  <a:srgbClr val="000000"/>
                </a:solidFill>
                <a:latin typeface="Calibri" panose="020F0502020204030204" pitchFamily="34" charset="0"/>
                <a:cs typeface="Calibri" panose="020F0502020204030204" pitchFamily="34" charset="0"/>
              </a:rPr>
              <a:t>TBD - To Be Discussed</a:t>
            </a:r>
          </a:p>
          <a:p>
            <a:endParaRPr lang="en-US" sz="1050" dirty="0"/>
          </a:p>
        </p:txBody>
      </p:sp>
    </p:spTree>
    <p:extLst>
      <p:ext uri="{BB962C8B-B14F-4D97-AF65-F5344CB8AC3E}">
        <p14:creationId xmlns:p14="http://schemas.microsoft.com/office/powerpoint/2010/main" val="30396327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438" y="94620"/>
            <a:ext cx="8134630" cy="486952"/>
          </a:xfrm>
        </p:spPr>
        <p:txBody>
          <a:bodyPr/>
          <a:lstStyle/>
          <a:p>
            <a:r>
              <a:rPr lang="en-US" sz="2200" dirty="0">
                <a:latin typeface="ShellBold" panose="00000800000000000000" pitchFamily="50" charset="0"/>
              </a:rPr>
              <a:t>QA Standards &amp; Best Practices</a:t>
            </a:r>
            <a:endParaRPr lang="en-MY" sz="2200" dirty="0">
              <a:latin typeface="ShellBold" panose="00000800000000000000" pitchFamily="50" charset="0"/>
            </a:endParaRPr>
          </a:p>
        </p:txBody>
      </p:sp>
      <p:sp>
        <p:nvSpPr>
          <p:cNvPr id="4" name="Content Placeholder 2">
            <a:extLst>
              <a:ext uri="{FF2B5EF4-FFF2-40B4-BE49-F238E27FC236}">
                <a16:creationId xmlns:a16="http://schemas.microsoft.com/office/drawing/2014/main" id="{E5B82739-5D53-49DA-B3A8-A5CF86A34245}"/>
              </a:ext>
            </a:extLst>
          </p:cNvPr>
          <p:cNvSpPr txBox="1">
            <a:spLocks/>
          </p:cNvSpPr>
          <p:nvPr/>
        </p:nvSpPr>
        <p:spPr>
          <a:xfrm>
            <a:off x="1841387" y="1366356"/>
            <a:ext cx="8499443" cy="5313118"/>
          </a:xfrm>
          <a:prstGeom prst="rect">
            <a:avLst/>
          </a:prstGeom>
        </p:spPr>
        <p:txBody>
          <a:bodyPr/>
          <a:lst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20700" lvl="3" indent="-342900" algn="just" defTabSz="914400">
              <a:lnSpc>
                <a:spcPct val="100000"/>
              </a:lnSpc>
              <a:spcAft>
                <a:spcPts val="0"/>
              </a:spcAft>
              <a:buClr>
                <a:srgbClr val="D42E12"/>
              </a:buClr>
              <a:buSzPct val="85000"/>
              <a:buFont typeface="Arial" panose="020B0604020202020204" pitchFamily="34" charset="0"/>
              <a:buChar char="•"/>
            </a:pPr>
            <a:endParaRPr lang="en-US" sz="1200" kern="0" dirty="0">
              <a:solidFill>
                <a:sysClr val="windowText" lastClr="000000"/>
              </a:solidFill>
              <a:latin typeface="Calibri" panose="020F0502020204030204" pitchFamily="34" charset="0"/>
              <a:cs typeface="Calibri" panose="020F0502020204030204" pitchFamily="34" charset="0"/>
            </a:endParaRPr>
          </a:p>
          <a:p>
            <a:pPr marL="342900" indent="-342900" algn="just" defTabSz="914400">
              <a:lnSpc>
                <a:spcPct val="100000"/>
              </a:lnSpc>
              <a:spcAft>
                <a:spcPts val="0"/>
              </a:spcAft>
              <a:buClrTx/>
              <a:buSzTx/>
              <a:buFont typeface="Arial" panose="020B0604020202020204" pitchFamily="34" charset="0"/>
              <a:buChar char="•"/>
            </a:pPr>
            <a:endParaRPr lang="en-US" sz="1200" kern="0" dirty="0">
              <a:solidFill>
                <a:sysClr val="windowText" lastClr="000000"/>
              </a:solidFill>
              <a:latin typeface="Calibri" panose="020F0502020204030204" pitchFamily="34" charset="0"/>
              <a:cs typeface="Calibri" panose="020F0502020204030204" pitchFamily="34" charset="0"/>
            </a:endParaRPr>
          </a:p>
          <a:p>
            <a:pPr marL="0" lvl="2" indent="0" algn="just" defTabSz="914400">
              <a:lnSpc>
                <a:spcPct val="100000"/>
              </a:lnSpc>
              <a:spcAft>
                <a:spcPts val="0"/>
              </a:spcAft>
              <a:buClr>
                <a:srgbClr val="D42E12"/>
              </a:buClr>
              <a:buSzPct val="85000"/>
              <a:buNone/>
            </a:pPr>
            <a:endParaRPr lang="en-US" sz="1200" kern="0" dirty="0">
              <a:solidFill>
                <a:sysClr val="windowText" lastClr="000000"/>
              </a:solidFill>
              <a:latin typeface="Calibri" panose="020F0502020204030204" pitchFamily="34" charset="0"/>
              <a:cs typeface="Calibri" panose="020F0502020204030204" pitchFamily="34" charset="0"/>
            </a:endParaRPr>
          </a:p>
          <a:p>
            <a:pPr marL="522274" lvl="2" indent="-342891" algn="just" defTabSz="914400">
              <a:lnSpc>
                <a:spcPct val="100000"/>
              </a:lnSpc>
              <a:spcAft>
                <a:spcPts val="0"/>
              </a:spcAft>
              <a:buClrTx/>
              <a:buSzTx/>
              <a:buNone/>
            </a:pPr>
            <a:endParaRPr lang="en-US" sz="1200" dirty="0">
              <a:solidFill>
                <a:srgbClr val="595959"/>
              </a:solidFill>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1A1A2572-BB14-41D9-B583-0E758FA8D37A}"/>
              </a:ext>
            </a:extLst>
          </p:cNvPr>
          <p:cNvGraphicFramePr>
            <a:graphicFrameLocks noGrp="1"/>
          </p:cNvGraphicFramePr>
          <p:nvPr>
            <p:extLst>
              <p:ext uri="{D42A27DB-BD31-4B8C-83A1-F6EECF244321}">
                <p14:modId xmlns:p14="http://schemas.microsoft.com/office/powerpoint/2010/main" val="1790624608"/>
              </p:ext>
            </p:extLst>
          </p:nvPr>
        </p:nvGraphicFramePr>
        <p:xfrm>
          <a:off x="511437" y="735725"/>
          <a:ext cx="11091983" cy="5198905"/>
        </p:xfrm>
        <a:graphic>
          <a:graphicData uri="http://schemas.openxmlformats.org/drawingml/2006/table">
            <a:tbl>
              <a:tblPr firstRow="1" firstCol="1" bandRow="1">
                <a:tableStyleId>{5C22544A-7EE6-4342-B048-85BDC9FD1C3A}</a:tableStyleId>
              </a:tblPr>
              <a:tblGrid>
                <a:gridCol w="11091983">
                  <a:extLst>
                    <a:ext uri="{9D8B030D-6E8A-4147-A177-3AD203B41FA5}">
                      <a16:colId xmlns:a16="http://schemas.microsoft.com/office/drawing/2014/main" val="2541771014"/>
                    </a:ext>
                  </a:extLst>
                </a:gridCol>
              </a:tblGrid>
              <a:tr h="328445">
                <a:tc>
                  <a:txBody>
                    <a:bodyPr/>
                    <a:lstStyle/>
                    <a:p>
                      <a:pPr marL="285750" marR="0" indent="-285750" algn="l" defTabSz="914400" rtl="0" eaLnBrk="1" latinLnBrk="0" hangingPunct="1">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All the test artifacts will be updated and maintained in Azure DevOps.</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1861443398"/>
                  </a:ext>
                </a:extLst>
              </a:tr>
              <a:tr h="328445">
                <a:tc>
                  <a:txBody>
                    <a:bodyPr/>
                    <a:lstStyle/>
                    <a:p>
                      <a:pPr marL="285750" marR="0" indent="-285750" algn="l" defTabSz="914400" rtl="0" eaLnBrk="1" latinLnBrk="0" hangingPunct="1">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Test tool(s) has been provisioned and users have role-based access.</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1159401860"/>
                  </a:ext>
                </a:extLst>
              </a:tr>
              <a:tr h="328445">
                <a:tc>
                  <a:txBody>
                    <a:bodyPr/>
                    <a:lstStyle/>
                    <a:p>
                      <a:pPr marL="285750" marR="0" indent="-285750">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All the components must be completely developed/configured and deployed for test</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2045815278"/>
                  </a:ext>
                </a:extLst>
              </a:tr>
              <a:tr h="532526">
                <a:tc>
                  <a:txBody>
                    <a:bodyPr/>
                    <a:lstStyle/>
                    <a:p>
                      <a:pPr marL="285750" marR="0" indent="-285750">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Test Scripts have been created, reviewed and approved by BA’s and a peer review has been conducted and all comments, versions and approvals to have been logged</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1505308423"/>
                  </a:ext>
                </a:extLst>
              </a:tr>
              <a:tr h="328445">
                <a:tc>
                  <a:txBody>
                    <a:bodyPr/>
                    <a:lstStyle/>
                    <a:p>
                      <a:pPr marL="285750" marR="0" indent="-285750">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All the functional requirements are covered in the test scripts (RTM)</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3789736962"/>
                  </a:ext>
                </a:extLst>
              </a:tr>
              <a:tr h="351233">
                <a:tc>
                  <a:txBody>
                    <a:bodyPr/>
                    <a:lstStyle/>
                    <a:p>
                      <a:pPr marL="285750" marR="0" indent="-285750">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Project and Business focal points are available for support as required during test execution</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953114260"/>
                  </a:ext>
                </a:extLst>
              </a:tr>
              <a:tr h="532526">
                <a:tc>
                  <a:txBody>
                    <a:bodyPr/>
                    <a:lstStyle/>
                    <a:p>
                      <a:pPr marL="285750" marR="0" indent="-285750">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The production environment is available to test the integration with other systems, along with the related software, data and connections configured (As required by the test level)</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160558421"/>
                  </a:ext>
                </a:extLst>
              </a:tr>
              <a:tr h="328445">
                <a:tc>
                  <a:txBody>
                    <a:bodyPr/>
                    <a:lstStyle/>
                    <a:p>
                      <a:pPr marL="285750" marR="0" indent="-285750">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Test machines / functional accounts are available</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1156935404"/>
                  </a:ext>
                </a:extLst>
              </a:tr>
              <a:tr h="328445">
                <a:tc>
                  <a:txBody>
                    <a:bodyPr/>
                    <a:lstStyle/>
                    <a:p>
                      <a:pPr marL="285750" marR="0" indent="-285750" algn="l" defTabSz="914400" rtl="0" eaLnBrk="1" latinLnBrk="0" hangingPunct="1">
                        <a:lnSpc>
                          <a:spcPct val="107000"/>
                        </a:lnSpc>
                        <a:spcBef>
                          <a:spcPts val="0"/>
                        </a:spcBef>
                        <a:spcAft>
                          <a:spcPts val="0"/>
                        </a:spcAft>
                        <a:buFont typeface="Wingdings" panose="05000000000000000000" pitchFamily="2" charset="2"/>
                        <a:buChar char="ü"/>
                      </a:pPr>
                      <a:r>
                        <a:rPr lang="en-US" sz="1700" b="0" kern="1200" baseline="0" dirty="0">
                          <a:solidFill>
                            <a:srgbClr val="000000"/>
                          </a:solidFill>
                          <a:latin typeface="Calibri" panose="020F0502020204030204" pitchFamily="34" charset="0"/>
                          <a:ea typeface="+mn-ea"/>
                          <a:cs typeface="Calibri" panose="020F0502020204030204" pitchFamily="34" charset="0"/>
                        </a:rPr>
                        <a:t>Test plan and test cases have been signed off</a:t>
                      </a:r>
                    </a:p>
                  </a:txBody>
                  <a:tcPr marL="64662" marR="64662" marT="0" marB="0" anchor="ctr">
                    <a:pattFill prst="pct5">
                      <a:fgClr>
                        <a:schemeClr val="accent1"/>
                      </a:fgClr>
                      <a:bgClr>
                        <a:schemeClr val="bg1"/>
                      </a:bgClr>
                    </a:pattFill>
                  </a:tcPr>
                </a:tc>
                <a:extLst>
                  <a:ext uri="{0D108BD9-81ED-4DB2-BD59-A6C34878D82A}">
                    <a16:rowId xmlns:a16="http://schemas.microsoft.com/office/drawing/2014/main" val="1321477902"/>
                  </a:ext>
                </a:extLst>
              </a:tr>
              <a:tr h="531010">
                <a:tc>
                  <a:txBody>
                    <a:bodyPr/>
                    <a:lstStyle/>
                    <a:p>
                      <a:pPr marL="285750" marR="0" indent="-285750" algn="l" defTabSz="914400" rtl="0" eaLnBrk="1" latinLnBrk="0" hangingPunct="1">
                        <a:lnSpc>
                          <a:spcPct val="107000"/>
                        </a:lnSpc>
                        <a:spcBef>
                          <a:spcPts val="0"/>
                        </a:spcBef>
                        <a:spcAft>
                          <a:spcPts val="0"/>
                        </a:spcAft>
                        <a:buFont typeface="Wingdings" panose="05000000000000000000" pitchFamily="2" charset="2"/>
                        <a:buChar char="ü"/>
                      </a:pPr>
                      <a:r>
                        <a:rPr lang="en-GB" sz="1700" b="0" kern="1200" baseline="0" dirty="0">
                          <a:solidFill>
                            <a:srgbClr val="000000"/>
                          </a:solidFill>
                          <a:latin typeface="Calibri" panose="020F0502020204030204" pitchFamily="34" charset="0"/>
                          <a:ea typeface="+mn-ea"/>
                          <a:cs typeface="Calibri" panose="020F0502020204030204" pitchFamily="34" charset="0"/>
                        </a:rPr>
                        <a:t>Ensure all test scripts relevant to current test phase have been executed at least once. (Based on priority all Critical, High and Medium test cases have been 100% executed successfully)</a:t>
                      </a:r>
                      <a:endParaRPr lang="en-US" sz="1700" b="0" kern="1200" baseline="0" dirty="0">
                        <a:solidFill>
                          <a:srgbClr val="000000"/>
                        </a:solidFill>
                        <a:latin typeface="Calibri" panose="020F0502020204030204" pitchFamily="34" charset="0"/>
                        <a:ea typeface="+mn-ea"/>
                        <a:cs typeface="Calibri" panose="020F0502020204030204" pitchFamily="34" charset="0"/>
                      </a:endParaRPr>
                    </a:p>
                  </a:txBody>
                  <a:tcPr marL="68580" marR="68580" marT="0" marB="0" anchor="ctr">
                    <a:pattFill prst="pct5">
                      <a:fgClr>
                        <a:schemeClr val="accent1"/>
                      </a:fgClr>
                      <a:bgClr>
                        <a:schemeClr val="bg1"/>
                      </a:bgClr>
                    </a:pattFill>
                  </a:tcPr>
                </a:tc>
                <a:extLst>
                  <a:ext uri="{0D108BD9-81ED-4DB2-BD59-A6C34878D82A}">
                    <a16:rowId xmlns:a16="http://schemas.microsoft.com/office/drawing/2014/main" val="415554627"/>
                  </a:ext>
                </a:extLst>
              </a:tr>
              <a:tr h="328445">
                <a:tc>
                  <a:txBody>
                    <a:bodyPr/>
                    <a:lstStyle/>
                    <a:p>
                      <a:pPr marL="285750" marR="0" indent="-285750" algn="l" defTabSz="914400" rtl="0" eaLnBrk="1" latinLnBrk="0" hangingPunct="1">
                        <a:lnSpc>
                          <a:spcPct val="107000"/>
                        </a:lnSpc>
                        <a:spcBef>
                          <a:spcPts val="0"/>
                        </a:spcBef>
                        <a:spcAft>
                          <a:spcPts val="0"/>
                        </a:spcAft>
                        <a:buFont typeface="Wingdings" panose="05000000000000000000" pitchFamily="2" charset="2"/>
                        <a:buChar char="ü"/>
                      </a:pPr>
                      <a:r>
                        <a:rPr lang="en-GB" sz="1700" b="0" kern="1200" baseline="0" dirty="0">
                          <a:solidFill>
                            <a:srgbClr val="000000"/>
                          </a:solidFill>
                          <a:latin typeface="Calibri" panose="020F0502020204030204" pitchFamily="34" charset="0"/>
                          <a:ea typeface="+mn-ea"/>
                          <a:cs typeface="Calibri" panose="020F0502020204030204" pitchFamily="34" charset="0"/>
                        </a:rPr>
                        <a:t>Exceptions identified with clear plans to address during General Availability</a:t>
                      </a:r>
                      <a:endParaRPr lang="en-US" sz="1700" b="0" kern="1200" baseline="0" dirty="0">
                        <a:solidFill>
                          <a:srgbClr val="000000"/>
                        </a:solidFill>
                        <a:latin typeface="Calibri" panose="020F0502020204030204" pitchFamily="34" charset="0"/>
                        <a:ea typeface="+mn-ea"/>
                        <a:cs typeface="Calibri" panose="020F0502020204030204" pitchFamily="34" charset="0"/>
                      </a:endParaRPr>
                    </a:p>
                  </a:txBody>
                  <a:tcPr marL="68580" marR="68580" marT="0" marB="0" anchor="ctr">
                    <a:pattFill prst="pct5">
                      <a:fgClr>
                        <a:schemeClr val="accent1"/>
                      </a:fgClr>
                      <a:bgClr>
                        <a:schemeClr val="bg1"/>
                      </a:bgClr>
                    </a:pattFill>
                  </a:tcPr>
                </a:tc>
                <a:extLst>
                  <a:ext uri="{0D108BD9-81ED-4DB2-BD59-A6C34878D82A}">
                    <a16:rowId xmlns:a16="http://schemas.microsoft.com/office/drawing/2014/main" val="2266602012"/>
                  </a:ext>
                </a:extLst>
              </a:tr>
              <a:tr h="0">
                <a:tc>
                  <a:txBody>
                    <a:bodyPr/>
                    <a:lstStyle/>
                    <a:p>
                      <a:pPr marL="285750" marR="0" lvl="0" indent="-285750" algn="l" defTabSz="914400" rtl="0" eaLnBrk="1" latinLnBrk="0" hangingPunct="1">
                        <a:lnSpc>
                          <a:spcPct val="107000"/>
                        </a:lnSpc>
                        <a:spcBef>
                          <a:spcPts val="0"/>
                        </a:spcBef>
                        <a:spcAft>
                          <a:spcPts val="0"/>
                        </a:spcAft>
                        <a:buFont typeface="Wingdings" panose="05000000000000000000" pitchFamily="2" charset="2"/>
                        <a:buChar char="ü"/>
                      </a:pPr>
                      <a:r>
                        <a:rPr lang="en-GB" sz="1700" b="0" kern="1200" baseline="0" dirty="0">
                          <a:solidFill>
                            <a:srgbClr val="000000"/>
                          </a:solidFill>
                          <a:latin typeface="Calibri" panose="020F0502020204030204" pitchFamily="34" charset="0"/>
                          <a:ea typeface="+mn-ea"/>
                          <a:cs typeface="Calibri" panose="020F0502020204030204" pitchFamily="34" charset="0"/>
                        </a:rPr>
                        <a:t>Open Critical / High Priority defects have an agreed resolution and target date for fix.</a:t>
                      </a:r>
                      <a:endParaRPr lang="en-US" sz="1700" b="0" kern="1200" baseline="0" dirty="0">
                        <a:solidFill>
                          <a:srgbClr val="000000"/>
                        </a:solidFill>
                        <a:latin typeface="Calibri" panose="020F0502020204030204" pitchFamily="34" charset="0"/>
                        <a:ea typeface="+mn-ea"/>
                        <a:cs typeface="Calibri" panose="020F0502020204030204" pitchFamily="34" charset="0"/>
                      </a:endParaRPr>
                    </a:p>
                  </a:txBody>
                  <a:tcPr marL="68580" marR="68580" marT="0" marB="0" anchor="ctr">
                    <a:pattFill prst="pct5">
                      <a:fgClr>
                        <a:schemeClr val="accent1"/>
                      </a:fgClr>
                      <a:bgClr>
                        <a:schemeClr val="bg1"/>
                      </a:bgClr>
                    </a:pattFill>
                  </a:tcPr>
                </a:tc>
                <a:extLst>
                  <a:ext uri="{0D108BD9-81ED-4DB2-BD59-A6C34878D82A}">
                    <a16:rowId xmlns:a16="http://schemas.microsoft.com/office/drawing/2014/main" val="1447470622"/>
                  </a:ext>
                </a:extLst>
              </a:tr>
              <a:tr h="328445">
                <a:tc>
                  <a:txBody>
                    <a:bodyPr/>
                    <a:lstStyle/>
                    <a:p>
                      <a:pPr marL="285750" marR="0" indent="-285750" algn="l" defTabSz="914400" rtl="0" eaLnBrk="1" latinLnBrk="0" hangingPunct="1">
                        <a:lnSpc>
                          <a:spcPct val="107000"/>
                        </a:lnSpc>
                        <a:spcBef>
                          <a:spcPts val="0"/>
                        </a:spcBef>
                        <a:spcAft>
                          <a:spcPts val="0"/>
                        </a:spcAft>
                        <a:buFont typeface="Wingdings" panose="05000000000000000000" pitchFamily="2" charset="2"/>
                        <a:buChar char="ü"/>
                      </a:pPr>
                      <a:r>
                        <a:rPr lang="en-GB" sz="1700" b="0" kern="1200" baseline="0" dirty="0">
                          <a:solidFill>
                            <a:srgbClr val="000000"/>
                          </a:solidFill>
                          <a:latin typeface="Calibri" panose="020F0502020204030204" pitchFamily="34" charset="0"/>
                          <a:ea typeface="+mn-ea"/>
                          <a:cs typeface="Calibri" panose="020F0502020204030204" pitchFamily="34" charset="0"/>
                        </a:rPr>
                        <a:t>Review and approval of the Test closure report by project stakeholders is must.</a:t>
                      </a:r>
                      <a:endParaRPr lang="en-US" sz="1700" b="0" kern="1200" baseline="0" dirty="0">
                        <a:solidFill>
                          <a:srgbClr val="000000"/>
                        </a:solidFill>
                        <a:latin typeface="Calibri" panose="020F0502020204030204" pitchFamily="34" charset="0"/>
                        <a:ea typeface="+mn-ea"/>
                        <a:cs typeface="Calibri" panose="020F0502020204030204" pitchFamily="34" charset="0"/>
                      </a:endParaRPr>
                    </a:p>
                  </a:txBody>
                  <a:tcPr marL="68580" marR="68580" marT="0" marB="0" anchor="ctr">
                    <a:pattFill prst="pct5">
                      <a:fgClr>
                        <a:schemeClr val="accent1"/>
                      </a:fgClr>
                      <a:bgClr>
                        <a:schemeClr val="bg1"/>
                      </a:bgClr>
                    </a:pattFill>
                  </a:tcPr>
                </a:tc>
                <a:extLst>
                  <a:ext uri="{0D108BD9-81ED-4DB2-BD59-A6C34878D82A}">
                    <a16:rowId xmlns:a16="http://schemas.microsoft.com/office/drawing/2014/main" val="3943996190"/>
                  </a:ext>
                </a:extLst>
              </a:tr>
              <a:tr h="328445">
                <a:tc>
                  <a:txBody>
                    <a:bodyPr/>
                    <a:lstStyle/>
                    <a:p>
                      <a:pPr marL="0" marR="0">
                        <a:lnSpc>
                          <a:spcPct val="107000"/>
                        </a:lnSpc>
                        <a:spcBef>
                          <a:spcPts val="0"/>
                        </a:spcBef>
                        <a:spcAft>
                          <a:spcPts val="0"/>
                        </a:spcAft>
                      </a:pPr>
                      <a:endParaRPr lang="en-US" sz="14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4662" marR="64662" marT="0" marB="0" anchor="ctr"/>
                </a:tc>
                <a:extLst>
                  <a:ext uri="{0D108BD9-81ED-4DB2-BD59-A6C34878D82A}">
                    <a16:rowId xmlns:a16="http://schemas.microsoft.com/office/drawing/2014/main" val="2116198201"/>
                  </a:ext>
                </a:extLst>
              </a:tr>
            </a:tbl>
          </a:graphicData>
        </a:graphic>
      </p:graphicFrame>
      <p:sp>
        <p:nvSpPr>
          <p:cNvPr id="6" name="TextBox 5">
            <a:extLst>
              <a:ext uri="{FF2B5EF4-FFF2-40B4-BE49-F238E27FC236}">
                <a16:creationId xmlns:a16="http://schemas.microsoft.com/office/drawing/2014/main" id="{836E2103-62ED-479B-BA16-A80E25443BBB}"/>
              </a:ext>
            </a:extLst>
          </p:cNvPr>
          <p:cNvSpPr txBox="1"/>
          <p:nvPr/>
        </p:nvSpPr>
        <p:spPr bwMode="auto">
          <a:xfrm>
            <a:off x="1869352" y="6163216"/>
            <a:ext cx="8443512" cy="600164"/>
          </a:xfrm>
          <a:prstGeom prst="rect">
            <a:avLst/>
          </a:prstGeom>
          <a:noFill/>
          <a:ln w="9525" algn="ctr">
            <a:noFill/>
            <a:miter lim="800000"/>
            <a:headEnd/>
            <a:tailEnd/>
          </a:ln>
        </p:spPr>
        <p:txBody>
          <a:bodyPr wrap="square">
            <a:spAutoFit/>
          </a:bodyPr>
          <a:lstStyle/>
          <a:p>
            <a:r>
              <a:rPr lang="en-US" sz="1100" i="1" dirty="0"/>
              <a:t>Test Standard, Guidelines and Templates: Refer the below SharePoint location for key test templates:</a:t>
            </a:r>
          </a:p>
          <a:p>
            <a:r>
              <a:rPr lang="en-US" sz="1100" i="1" dirty="0">
                <a:hlinkClick r:id="rId2"/>
              </a:rPr>
              <a:t>https://eu001sp.shell.com/sites/aaaaa7458/Test%20Standards%20Guidelines%20and%20Templates/Forms/DesignNewView.aspx</a:t>
            </a:r>
            <a:endParaRPr lang="en-US" sz="1100" i="1" dirty="0"/>
          </a:p>
          <a:p>
            <a:endParaRPr lang="en-US" sz="1100" i="1" dirty="0"/>
          </a:p>
        </p:txBody>
      </p:sp>
    </p:spTree>
    <p:extLst>
      <p:ext uri="{BB962C8B-B14F-4D97-AF65-F5344CB8AC3E}">
        <p14:creationId xmlns:p14="http://schemas.microsoft.com/office/powerpoint/2010/main" val="403776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F552-C927-49DD-AD4B-815E27B92CF7}"/>
              </a:ext>
            </a:extLst>
          </p:cNvPr>
          <p:cNvSpPr>
            <a:spLocks noGrp="1"/>
          </p:cNvSpPr>
          <p:nvPr>
            <p:ph type="title"/>
          </p:nvPr>
        </p:nvSpPr>
        <p:spPr>
          <a:xfrm>
            <a:off x="517099" y="78770"/>
            <a:ext cx="8134630" cy="453481"/>
          </a:xfrm>
        </p:spPr>
        <p:txBody>
          <a:bodyPr/>
          <a:lstStyle/>
          <a:p>
            <a:r>
              <a:rPr lang="en-US" sz="2200" dirty="0">
                <a:latin typeface="ShellBold" panose="00000800000000000000" pitchFamily="50" charset="0"/>
              </a:rPr>
              <a:t>Test Case Creation Process &amp; Best Practices</a:t>
            </a:r>
          </a:p>
        </p:txBody>
      </p:sp>
      <p:sp>
        <p:nvSpPr>
          <p:cNvPr id="6" name="Footer Placeholder 5">
            <a:extLst>
              <a:ext uri="{FF2B5EF4-FFF2-40B4-BE49-F238E27FC236}">
                <a16:creationId xmlns:a16="http://schemas.microsoft.com/office/drawing/2014/main" id="{240A1F94-114E-4266-AD3B-EE8E91F27433}"/>
              </a:ext>
            </a:extLst>
          </p:cNvPr>
          <p:cNvSpPr>
            <a:spLocks noGrp="1"/>
          </p:cNvSpPr>
          <p:nvPr>
            <p:ph type="ftr" sz="quarter" idx="3"/>
          </p:nvPr>
        </p:nvSpPr>
        <p:spPr/>
        <p:txBody>
          <a:bodyPr/>
          <a:lstStyle/>
          <a:p>
            <a:pPr algn="l">
              <a:defRPr/>
            </a:pPr>
            <a:r>
              <a:rPr lang="en-GB" noProof="1"/>
              <a:t> </a:t>
            </a:r>
          </a:p>
        </p:txBody>
      </p:sp>
      <p:sp>
        <p:nvSpPr>
          <p:cNvPr id="7" name="Rectangle: Rounded Corners 6">
            <a:extLst>
              <a:ext uri="{FF2B5EF4-FFF2-40B4-BE49-F238E27FC236}">
                <a16:creationId xmlns:a16="http://schemas.microsoft.com/office/drawing/2014/main" id="{8976340F-BCE2-4BFF-8E4B-36B4641E751B}"/>
              </a:ext>
            </a:extLst>
          </p:cNvPr>
          <p:cNvSpPr/>
          <p:nvPr/>
        </p:nvSpPr>
        <p:spPr>
          <a:xfrm>
            <a:off x="3800725" y="790423"/>
            <a:ext cx="4211484" cy="439292"/>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rgbClr val="000000"/>
                </a:solidFill>
                <a:latin typeface="Calibri" panose="020F0502020204030204" pitchFamily="34" charset="0"/>
                <a:cs typeface="Calibri" panose="020F0502020204030204" pitchFamily="34" charset="0"/>
              </a:rPr>
              <a:t>Requirement Gathering from Client/BA</a:t>
            </a:r>
          </a:p>
        </p:txBody>
      </p:sp>
      <p:sp>
        <p:nvSpPr>
          <p:cNvPr id="8" name="Rectangle: Rounded Corners 7">
            <a:extLst>
              <a:ext uri="{FF2B5EF4-FFF2-40B4-BE49-F238E27FC236}">
                <a16:creationId xmlns:a16="http://schemas.microsoft.com/office/drawing/2014/main" id="{881AB06B-5344-42F7-AA86-2D9C6142B1B6}"/>
              </a:ext>
            </a:extLst>
          </p:cNvPr>
          <p:cNvSpPr/>
          <p:nvPr/>
        </p:nvSpPr>
        <p:spPr>
          <a:xfrm>
            <a:off x="3800726" y="1518922"/>
            <a:ext cx="4174409" cy="453481"/>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rgbClr val="000000"/>
                </a:solidFill>
                <a:latin typeface="Calibri" panose="020F0502020204030204" pitchFamily="34" charset="0"/>
                <a:cs typeface="Calibri" panose="020F0502020204030204" pitchFamily="34" charset="0"/>
              </a:rPr>
              <a:t>Analyze the Requirements</a:t>
            </a:r>
          </a:p>
        </p:txBody>
      </p:sp>
      <p:cxnSp>
        <p:nvCxnSpPr>
          <p:cNvPr id="19" name="Straight Arrow Connector 18">
            <a:extLst>
              <a:ext uri="{FF2B5EF4-FFF2-40B4-BE49-F238E27FC236}">
                <a16:creationId xmlns:a16="http://schemas.microsoft.com/office/drawing/2014/main" id="{EA3B93C0-D76B-4ADE-BF15-FB90FB0802D2}"/>
              </a:ext>
            </a:extLst>
          </p:cNvPr>
          <p:cNvCxnSpPr>
            <a:cxnSpLocks/>
          </p:cNvCxnSpPr>
          <p:nvPr/>
        </p:nvCxnSpPr>
        <p:spPr>
          <a:xfrm>
            <a:off x="5886275" y="1233183"/>
            <a:ext cx="0" cy="287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9A7F265-D733-4423-B5C2-D9D66995EF2C}"/>
              </a:ext>
            </a:extLst>
          </p:cNvPr>
          <p:cNvCxnSpPr>
            <a:cxnSpLocks/>
          </p:cNvCxnSpPr>
          <p:nvPr/>
        </p:nvCxnSpPr>
        <p:spPr>
          <a:xfrm>
            <a:off x="5864416" y="1971140"/>
            <a:ext cx="0" cy="287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43BDA780-CEDA-4BB1-978C-EA5358097DC0}"/>
              </a:ext>
            </a:extLst>
          </p:cNvPr>
          <p:cNvSpPr/>
          <p:nvPr/>
        </p:nvSpPr>
        <p:spPr>
          <a:xfrm>
            <a:off x="3626072" y="2258143"/>
            <a:ext cx="4540466" cy="382800"/>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rgbClr val="000000"/>
                </a:solidFill>
                <a:latin typeface="Calibri" panose="020F0502020204030204" pitchFamily="34" charset="0"/>
                <a:cs typeface="Calibri" panose="020F0502020204030204" pitchFamily="34" charset="0"/>
              </a:rPr>
              <a:t>Clear the Doubts/Clarifications on Requirements </a:t>
            </a:r>
          </a:p>
        </p:txBody>
      </p:sp>
      <p:cxnSp>
        <p:nvCxnSpPr>
          <p:cNvPr id="31" name="Straight Arrow Connector 30">
            <a:extLst>
              <a:ext uri="{FF2B5EF4-FFF2-40B4-BE49-F238E27FC236}">
                <a16:creationId xmlns:a16="http://schemas.microsoft.com/office/drawing/2014/main" id="{8BEDCEF2-C016-4228-B294-70537494E84C}"/>
              </a:ext>
            </a:extLst>
          </p:cNvPr>
          <p:cNvCxnSpPr>
            <a:cxnSpLocks/>
          </p:cNvCxnSpPr>
          <p:nvPr/>
        </p:nvCxnSpPr>
        <p:spPr>
          <a:xfrm>
            <a:off x="5864416" y="2652425"/>
            <a:ext cx="0" cy="287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D8971C57-E960-4249-A95A-8729E5589EA7}"/>
              </a:ext>
            </a:extLst>
          </p:cNvPr>
          <p:cNvSpPr/>
          <p:nvPr/>
        </p:nvSpPr>
        <p:spPr>
          <a:xfrm>
            <a:off x="3436883" y="2942960"/>
            <a:ext cx="4950371" cy="575540"/>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rgbClr val="000000"/>
                </a:solidFill>
                <a:latin typeface="Calibri" panose="020F0502020204030204" pitchFamily="34" charset="0"/>
                <a:cs typeface="Calibri" panose="020F0502020204030204" pitchFamily="34" charset="0"/>
              </a:rPr>
              <a:t>Create the Test Scenarios and Categorize them as per Test Category i.e., Smoke/Sanity/Regression etc.</a:t>
            </a:r>
          </a:p>
        </p:txBody>
      </p:sp>
      <p:cxnSp>
        <p:nvCxnSpPr>
          <p:cNvPr id="33" name="Straight Arrow Connector 32">
            <a:extLst>
              <a:ext uri="{FF2B5EF4-FFF2-40B4-BE49-F238E27FC236}">
                <a16:creationId xmlns:a16="http://schemas.microsoft.com/office/drawing/2014/main" id="{E4B69B10-CF0C-4765-9DC3-C0253118967F}"/>
              </a:ext>
            </a:extLst>
          </p:cNvPr>
          <p:cNvCxnSpPr>
            <a:cxnSpLocks/>
          </p:cNvCxnSpPr>
          <p:nvPr/>
        </p:nvCxnSpPr>
        <p:spPr>
          <a:xfrm>
            <a:off x="5886275" y="3510079"/>
            <a:ext cx="0" cy="287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2308FF5F-1630-490C-B308-A7CD5B4947DE}"/>
              </a:ext>
            </a:extLst>
          </p:cNvPr>
          <p:cNvSpPr/>
          <p:nvPr/>
        </p:nvSpPr>
        <p:spPr>
          <a:xfrm>
            <a:off x="3842882" y="3785863"/>
            <a:ext cx="4127169" cy="403912"/>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rgbClr val="000000"/>
                </a:solidFill>
                <a:latin typeface="Calibri" panose="020F0502020204030204" pitchFamily="34" charset="0"/>
                <a:cs typeface="Calibri" panose="020F0502020204030204" pitchFamily="34" charset="0"/>
              </a:rPr>
              <a:t>Peer reviews the test scripts</a:t>
            </a:r>
          </a:p>
        </p:txBody>
      </p:sp>
      <p:cxnSp>
        <p:nvCxnSpPr>
          <p:cNvPr id="35" name="Straight Arrow Connector 34">
            <a:extLst>
              <a:ext uri="{FF2B5EF4-FFF2-40B4-BE49-F238E27FC236}">
                <a16:creationId xmlns:a16="http://schemas.microsoft.com/office/drawing/2014/main" id="{CC441843-8954-4415-BE55-DCA8A946344D}"/>
              </a:ext>
            </a:extLst>
          </p:cNvPr>
          <p:cNvCxnSpPr>
            <a:cxnSpLocks/>
          </p:cNvCxnSpPr>
          <p:nvPr/>
        </p:nvCxnSpPr>
        <p:spPr>
          <a:xfrm>
            <a:off x="5885387" y="4201258"/>
            <a:ext cx="0" cy="287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EB683003-8E60-4881-9E84-B7058226662D}"/>
              </a:ext>
            </a:extLst>
          </p:cNvPr>
          <p:cNvSpPr/>
          <p:nvPr/>
        </p:nvSpPr>
        <p:spPr>
          <a:xfrm>
            <a:off x="3821803" y="4488326"/>
            <a:ext cx="4127168" cy="439292"/>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rgbClr val="000000"/>
                </a:solidFill>
                <a:latin typeface="Calibri" panose="020F0502020204030204" pitchFamily="34" charset="0"/>
                <a:cs typeface="Calibri" panose="020F0502020204030204" pitchFamily="34" charset="0"/>
              </a:rPr>
              <a:t>Update the test cases based on the Feedback</a:t>
            </a:r>
          </a:p>
        </p:txBody>
      </p:sp>
      <p:cxnSp>
        <p:nvCxnSpPr>
          <p:cNvPr id="40" name="Straight Arrow Connector 39">
            <a:extLst>
              <a:ext uri="{FF2B5EF4-FFF2-40B4-BE49-F238E27FC236}">
                <a16:creationId xmlns:a16="http://schemas.microsoft.com/office/drawing/2014/main" id="{298074C5-007E-4E80-AC5A-AB18BE103E04}"/>
              </a:ext>
            </a:extLst>
          </p:cNvPr>
          <p:cNvCxnSpPr>
            <a:cxnSpLocks/>
          </p:cNvCxnSpPr>
          <p:nvPr/>
        </p:nvCxnSpPr>
        <p:spPr>
          <a:xfrm>
            <a:off x="5864926" y="4927619"/>
            <a:ext cx="0" cy="287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880E629-8F65-479D-B56D-DAE97D534137}"/>
              </a:ext>
            </a:extLst>
          </p:cNvPr>
          <p:cNvSpPr/>
          <p:nvPr/>
        </p:nvSpPr>
        <p:spPr>
          <a:xfrm>
            <a:off x="3821803" y="5208748"/>
            <a:ext cx="4169326" cy="394284"/>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rgbClr val="000000"/>
                </a:solidFill>
                <a:latin typeface="Calibri" panose="020F0502020204030204" pitchFamily="34" charset="0"/>
                <a:cs typeface="Calibri" panose="020F0502020204030204" pitchFamily="34" charset="0"/>
              </a:rPr>
              <a:t>Share the Test Scenarios with BA for Review</a:t>
            </a:r>
          </a:p>
        </p:txBody>
      </p:sp>
      <p:cxnSp>
        <p:nvCxnSpPr>
          <p:cNvPr id="42" name="Straight Arrow Connector 41">
            <a:extLst>
              <a:ext uri="{FF2B5EF4-FFF2-40B4-BE49-F238E27FC236}">
                <a16:creationId xmlns:a16="http://schemas.microsoft.com/office/drawing/2014/main" id="{5A36F110-F3E3-41AD-861A-F83E1DA9481A}"/>
              </a:ext>
            </a:extLst>
          </p:cNvPr>
          <p:cNvCxnSpPr>
            <a:cxnSpLocks/>
          </p:cNvCxnSpPr>
          <p:nvPr/>
        </p:nvCxnSpPr>
        <p:spPr>
          <a:xfrm>
            <a:off x="5852854" y="5603033"/>
            <a:ext cx="0" cy="287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01EF002-0A7C-46E3-9082-63BD829C3C7F}"/>
              </a:ext>
            </a:extLst>
          </p:cNvPr>
          <p:cNvSpPr/>
          <p:nvPr/>
        </p:nvSpPr>
        <p:spPr>
          <a:xfrm>
            <a:off x="3626072" y="5888770"/>
            <a:ext cx="4662349" cy="575540"/>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00" dirty="0">
                <a:solidFill>
                  <a:srgbClr val="000000"/>
                </a:solidFill>
                <a:latin typeface="Calibri" panose="020F0502020204030204" pitchFamily="34" charset="0"/>
                <a:cs typeface="Calibri" panose="020F0502020204030204" pitchFamily="34" charset="0"/>
              </a:rPr>
              <a:t>Update/Add the test cases as per the review provided by the BAs/Client</a:t>
            </a:r>
          </a:p>
        </p:txBody>
      </p:sp>
    </p:spTree>
    <p:extLst>
      <p:ext uri="{BB962C8B-B14F-4D97-AF65-F5344CB8AC3E}">
        <p14:creationId xmlns:p14="http://schemas.microsoft.com/office/powerpoint/2010/main" val="362131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3088-6B0A-4717-9A55-7EEB9F3503C6}"/>
              </a:ext>
            </a:extLst>
          </p:cNvPr>
          <p:cNvSpPr>
            <a:spLocks noGrp="1"/>
          </p:cNvSpPr>
          <p:nvPr>
            <p:ph type="title"/>
          </p:nvPr>
        </p:nvSpPr>
        <p:spPr>
          <a:xfrm>
            <a:off x="508000" y="100271"/>
            <a:ext cx="11171238" cy="484066"/>
          </a:xfrm>
        </p:spPr>
        <p:txBody>
          <a:bodyPr/>
          <a:lstStyle/>
          <a:p>
            <a:r>
              <a:rPr lang="en-US" dirty="0"/>
              <a:t>Content</a:t>
            </a:r>
            <a:br>
              <a:rPr lang="en-US" dirty="0"/>
            </a:br>
            <a:endParaRPr lang="en-US" dirty="0"/>
          </a:p>
        </p:txBody>
      </p:sp>
      <p:sp>
        <p:nvSpPr>
          <p:cNvPr id="3" name="Content Placeholder 2">
            <a:extLst>
              <a:ext uri="{FF2B5EF4-FFF2-40B4-BE49-F238E27FC236}">
                <a16:creationId xmlns:a16="http://schemas.microsoft.com/office/drawing/2014/main" id="{B75E3957-C62F-4A22-82F6-2A06EF08C5E2}"/>
              </a:ext>
            </a:extLst>
          </p:cNvPr>
          <p:cNvSpPr>
            <a:spLocks noGrp="1"/>
          </p:cNvSpPr>
          <p:nvPr>
            <p:ph sz="quarter" idx="11"/>
          </p:nvPr>
        </p:nvSpPr>
        <p:spPr>
          <a:xfrm>
            <a:off x="508000" y="808237"/>
            <a:ext cx="5588000" cy="5660961"/>
          </a:xfrm>
        </p:spPr>
        <p:txBody>
          <a:bodyPr/>
          <a:lstStyle/>
          <a:p>
            <a:r>
              <a:rPr lang="en-US" sz="2000" dirty="0">
                <a:solidFill>
                  <a:srgbClr val="000000"/>
                </a:solidFill>
                <a:latin typeface="Calibri" panose="020F0502020204030204" pitchFamily="34" charset="0"/>
                <a:cs typeface="Calibri" panose="020F0502020204030204" pitchFamily="34" charset="0"/>
              </a:rPr>
              <a:t>1. Document Purpose and Summary</a:t>
            </a:r>
          </a:p>
          <a:p>
            <a:r>
              <a:rPr lang="en-US" sz="2000" dirty="0">
                <a:solidFill>
                  <a:srgbClr val="000000"/>
                </a:solidFill>
                <a:latin typeface="Calibri" panose="020F0502020204030204" pitchFamily="34" charset="0"/>
                <a:cs typeface="Calibri" panose="020F0502020204030204" pitchFamily="34" charset="0"/>
              </a:rPr>
              <a:t>2. Introduction of the Project SLMT Orbital </a:t>
            </a:r>
          </a:p>
          <a:p>
            <a:r>
              <a:rPr lang="en-US" sz="2000" dirty="0">
                <a:solidFill>
                  <a:srgbClr val="000000"/>
                </a:solidFill>
                <a:latin typeface="Calibri" panose="020F0502020204030204" pitchFamily="34" charset="0"/>
                <a:cs typeface="Calibri" panose="020F0502020204030204" pitchFamily="34" charset="0"/>
              </a:rPr>
              <a:t>3. Business, Functional and Technical requirements</a:t>
            </a:r>
          </a:p>
          <a:p>
            <a:r>
              <a:rPr lang="en-US" sz="2000" dirty="0">
                <a:solidFill>
                  <a:srgbClr val="000000"/>
                </a:solidFill>
                <a:latin typeface="Calibri" panose="020F0502020204030204" pitchFamily="34" charset="0"/>
                <a:cs typeface="Calibri" panose="020F0502020204030204" pitchFamily="34" charset="0"/>
              </a:rPr>
              <a:t>4. POC Technical Architecture of CDM and Scheduling modules</a:t>
            </a:r>
          </a:p>
          <a:p>
            <a:r>
              <a:rPr lang="en-GB" sz="2000" dirty="0">
                <a:solidFill>
                  <a:srgbClr val="000000"/>
                </a:solidFill>
                <a:latin typeface="Calibri" panose="020F0502020204030204" pitchFamily="34" charset="0"/>
                <a:cs typeface="Calibri" panose="020F0502020204030204" pitchFamily="34" charset="0"/>
              </a:rPr>
              <a:t>5. Test Approach</a:t>
            </a:r>
          </a:p>
          <a:p>
            <a:r>
              <a:rPr lang="en-US" sz="2000" dirty="0">
                <a:solidFill>
                  <a:srgbClr val="000000"/>
                </a:solidFill>
                <a:latin typeface="Calibri" panose="020F0502020204030204" pitchFamily="34" charset="0"/>
                <a:cs typeface="Calibri" panose="020F0502020204030204" pitchFamily="34" charset="0"/>
              </a:rPr>
              <a:t>6. Test phase Definitions</a:t>
            </a:r>
          </a:p>
          <a:p>
            <a:r>
              <a:rPr lang="en-US" sz="2000" dirty="0">
                <a:solidFill>
                  <a:srgbClr val="000000"/>
                </a:solidFill>
                <a:latin typeface="Calibri" panose="020F0502020204030204" pitchFamily="34" charset="0"/>
                <a:cs typeface="Calibri" panose="020F0502020204030204" pitchFamily="34" charset="0"/>
              </a:rPr>
              <a:t>7. Test Objectives</a:t>
            </a:r>
          </a:p>
          <a:p>
            <a:r>
              <a:rPr lang="en-US" sz="2000" dirty="0">
                <a:solidFill>
                  <a:srgbClr val="000000"/>
                </a:solidFill>
                <a:latin typeface="Calibri" panose="020F0502020204030204" pitchFamily="34" charset="0"/>
                <a:cs typeface="Calibri" panose="020F0502020204030204" pitchFamily="34" charset="0"/>
              </a:rPr>
              <a:t>8. Test Case creation and Execution sequences</a:t>
            </a:r>
          </a:p>
          <a:p>
            <a:r>
              <a:rPr lang="en-US" sz="2000" dirty="0">
                <a:solidFill>
                  <a:srgbClr val="000000"/>
                </a:solidFill>
                <a:latin typeface="Calibri" panose="020F0502020204030204" pitchFamily="34" charset="0"/>
                <a:cs typeface="Calibri" panose="020F0502020204030204" pitchFamily="34" charset="0"/>
              </a:rPr>
              <a:t>9. Roadmap and Scope </a:t>
            </a:r>
          </a:p>
          <a:p>
            <a:r>
              <a:rPr lang="en-US" sz="2000" dirty="0">
                <a:solidFill>
                  <a:srgbClr val="000000"/>
                </a:solidFill>
                <a:latin typeface="Calibri" panose="020F0502020204030204" pitchFamily="34" charset="0"/>
                <a:cs typeface="Calibri" panose="020F0502020204030204" pitchFamily="34" charset="0"/>
              </a:rPr>
              <a:t>10. Test Estimations for CDM and Scheduling</a:t>
            </a:r>
          </a:p>
          <a:p>
            <a:r>
              <a:rPr lang="en-US" sz="2000" dirty="0">
                <a:solidFill>
                  <a:srgbClr val="000000"/>
                </a:solidFill>
                <a:latin typeface="Calibri" panose="020F0502020204030204" pitchFamily="34" charset="0"/>
                <a:cs typeface="Calibri" panose="020F0502020204030204" pitchFamily="34" charset="0"/>
              </a:rPr>
              <a:t>11. Entry &amp; Exit criteria of Test Phases</a:t>
            </a:r>
          </a:p>
          <a:p>
            <a:r>
              <a:rPr lang="en-US" sz="2000" dirty="0">
                <a:solidFill>
                  <a:srgbClr val="000000"/>
                </a:solidFill>
                <a:latin typeface="Calibri" panose="020F0502020204030204" pitchFamily="34" charset="0"/>
                <a:cs typeface="Calibri" panose="020F0502020204030204" pitchFamily="34" charset="0"/>
              </a:rPr>
              <a:t>12. Test Monitoring/Metrics/Reporting</a:t>
            </a:r>
            <a:endParaRPr lang="en-US" sz="1100" dirty="0">
              <a:solidFill>
                <a:srgbClr val="000000"/>
              </a:solidFill>
              <a:latin typeface="ShellBold" panose="00000800000000000000" pitchFamily="50" charset="0"/>
            </a:endParaRPr>
          </a:p>
          <a:p>
            <a:pPr marL="228600" indent="-228600">
              <a:buAutoNum type="arabicPeriod"/>
            </a:pPr>
            <a:endParaRPr lang="en-US" sz="1000" dirty="0">
              <a:solidFill>
                <a:srgbClr val="000000"/>
              </a:solidFill>
              <a:latin typeface="ShellBold" panose="00000800000000000000" pitchFamily="50" charset="0"/>
            </a:endParaRPr>
          </a:p>
          <a:p>
            <a:pPr marL="228600" indent="-228600">
              <a:buAutoNum type="arabicPeriod"/>
            </a:pPr>
            <a:endParaRPr lang="en-US" sz="1000" dirty="0">
              <a:solidFill>
                <a:srgbClr val="000000"/>
              </a:solidFill>
              <a:latin typeface="ShellBold" panose="00000800000000000000" pitchFamily="50" charset="0"/>
            </a:endParaRPr>
          </a:p>
          <a:p>
            <a:endParaRPr lang="en-US" sz="1000" dirty="0">
              <a:solidFill>
                <a:srgbClr val="000000"/>
              </a:solidFill>
              <a:latin typeface="ShellBold" panose="00000800000000000000" pitchFamily="50" charset="0"/>
            </a:endParaRPr>
          </a:p>
          <a:p>
            <a:pPr marL="228600" indent="-228600">
              <a:buAutoNum type="arabicPeriod"/>
            </a:pPr>
            <a:endParaRPr lang="en-US" sz="1000" dirty="0">
              <a:solidFill>
                <a:srgbClr val="000000"/>
              </a:solidFill>
            </a:endParaRPr>
          </a:p>
        </p:txBody>
      </p:sp>
      <p:sp>
        <p:nvSpPr>
          <p:cNvPr id="4" name="Slide Number Placeholder 3">
            <a:extLst>
              <a:ext uri="{FF2B5EF4-FFF2-40B4-BE49-F238E27FC236}">
                <a16:creationId xmlns:a16="http://schemas.microsoft.com/office/drawing/2014/main" id="{7A7371D0-2BBF-49D2-B7F4-9F23F1FD7CBA}"/>
              </a:ext>
            </a:extLst>
          </p:cNvPr>
          <p:cNvSpPr>
            <a:spLocks noGrp="1"/>
          </p:cNvSpPr>
          <p:nvPr>
            <p:ph type="sldNum" sz="quarter" idx="4"/>
          </p:nvPr>
        </p:nvSpPr>
        <p:spPr/>
        <p:txBody>
          <a:bodyPr/>
          <a:lstStyle/>
          <a:p>
            <a:fld id="{D32BAE6A-B452-4007-8177-56DD051636F9}" type="slidenum">
              <a:rPr lang="en-GB" smtClean="0"/>
              <a:pPr/>
              <a:t>4</a:t>
            </a:fld>
            <a:endParaRPr lang="en-GB"/>
          </a:p>
        </p:txBody>
      </p:sp>
      <p:sp>
        <p:nvSpPr>
          <p:cNvPr id="6" name="Content Placeholder 2">
            <a:extLst>
              <a:ext uri="{FF2B5EF4-FFF2-40B4-BE49-F238E27FC236}">
                <a16:creationId xmlns:a16="http://schemas.microsoft.com/office/drawing/2014/main" id="{32C18F4D-B5E0-4825-A346-4A1279CF55D9}"/>
              </a:ext>
            </a:extLst>
          </p:cNvPr>
          <p:cNvSpPr txBox="1">
            <a:spLocks/>
          </p:cNvSpPr>
          <p:nvPr/>
        </p:nvSpPr>
        <p:spPr bwMode="auto">
          <a:xfrm>
            <a:off x="6252678" y="808238"/>
            <a:ext cx="5701900" cy="566096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solidFill>
                  <a:srgbClr val="000000"/>
                </a:solidFill>
                <a:latin typeface="Calibri" panose="020F0502020204030204" pitchFamily="34" charset="0"/>
                <a:cs typeface="Calibri" panose="020F0502020204030204" pitchFamily="34" charset="0"/>
              </a:rPr>
              <a:t>13. Test Tools and Automation Scope</a:t>
            </a:r>
          </a:p>
          <a:p>
            <a:r>
              <a:rPr lang="en-US" sz="2000" dirty="0">
                <a:solidFill>
                  <a:srgbClr val="000000"/>
                </a:solidFill>
                <a:latin typeface="Calibri" panose="020F0502020204030204" pitchFamily="34" charset="0"/>
                <a:cs typeface="Calibri" panose="020F0502020204030204" pitchFamily="34" charset="0"/>
              </a:rPr>
              <a:t>14. Defect flow and Lifecycle</a:t>
            </a:r>
          </a:p>
          <a:p>
            <a:r>
              <a:rPr lang="en-US" sz="2000" dirty="0">
                <a:solidFill>
                  <a:srgbClr val="000000"/>
                </a:solidFill>
                <a:latin typeface="Calibri" panose="020F0502020204030204" pitchFamily="34" charset="0"/>
                <a:cs typeface="Calibri" panose="020F0502020204030204" pitchFamily="34" charset="0"/>
              </a:rPr>
              <a:t>15. Enhancement OR Design change OR Change request</a:t>
            </a:r>
          </a:p>
          <a:p>
            <a:r>
              <a:rPr lang="en-US" sz="2000" dirty="0">
                <a:solidFill>
                  <a:srgbClr val="000000"/>
                </a:solidFill>
                <a:latin typeface="Calibri" panose="020F0502020204030204" pitchFamily="34" charset="0"/>
                <a:cs typeface="Calibri" panose="020F0502020204030204" pitchFamily="34" charset="0"/>
              </a:rPr>
              <a:t>16. Assumptions, Constraints and dependencies</a:t>
            </a:r>
          </a:p>
          <a:p>
            <a:r>
              <a:rPr lang="en-US" sz="2000" dirty="0">
                <a:solidFill>
                  <a:srgbClr val="000000"/>
                </a:solidFill>
                <a:latin typeface="Calibri" panose="020F0502020204030204" pitchFamily="34" charset="0"/>
                <a:cs typeface="Calibri" panose="020F0502020204030204" pitchFamily="34" charset="0"/>
              </a:rPr>
              <a:t>17. Test Environment Definitions</a:t>
            </a:r>
          </a:p>
          <a:p>
            <a:r>
              <a:rPr lang="en-US" sz="2000" dirty="0">
                <a:solidFill>
                  <a:srgbClr val="000000"/>
                </a:solidFill>
                <a:latin typeface="Calibri" panose="020F0502020204030204" pitchFamily="34" charset="0"/>
                <a:cs typeface="Calibri" panose="020F0502020204030204" pitchFamily="34" charset="0"/>
              </a:rPr>
              <a:t>18. Risks and mitigation plan</a:t>
            </a:r>
          </a:p>
          <a:p>
            <a:r>
              <a:rPr lang="en-US" sz="2000" dirty="0">
                <a:solidFill>
                  <a:srgbClr val="000000"/>
                </a:solidFill>
                <a:latin typeface="Calibri" panose="020F0502020204030204" pitchFamily="34" charset="0"/>
                <a:cs typeface="Calibri" panose="020F0502020204030204" pitchFamily="34" charset="0"/>
              </a:rPr>
              <a:t>19. Defect severity definitions</a:t>
            </a:r>
          </a:p>
          <a:p>
            <a:r>
              <a:rPr lang="en-GB" sz="2000" dirty="0">
                <a:solidFill>
                  <a:srgbClr val="000000"/>
                </a:solidFill>
                <a:latin typeface="Calibri" panose="020F0502020204030204" pitchFamily="34" charset="0"/>
                <a:cs typeface="Calibri" panose="020F0502020204030204" pitchFamily="34" charset="0"/>
              </a:rPr>
              <a:t>20. Revision History</a:t>
            </a:r>
            <a:endParaRPr lang="en-US" sz="2000" dirty="0">
              <a:solidFill>
                <a:srgbClr val="000000"/>
              </a:solidFill>
              <a:latin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cs typeface="Calibri" panose="020F0502020204030204" pitchFamily="34" charset="0"/>
              </a:rPr>
              <a:t>21. Glossary</a:t>
            </a:r>
          </a:p>
          <a:p>
            <a:r>
              <a:rPr lang="en-US" sz="2000" dirty="0">
                <a:solidFill>
                  <a:srgbClr val="000000"/>
                </a:solidFill>
                <a:latin typeface="Calibri" panose="020F0502020204030204" pitchFamily="34" charset="0"/>
                <a:cs typeface="Calibri" panose="020F0502020204030204" pitchFamily="34" charset="0"/>
              </a:rPr>
              <a:t>22. QA Standards &amp; Best Practices</a:t>
            </a:r>
          </a:p>
          <a:p>
            <a:r>
              <a:rPr lang="en-US" sz="2000" dirty="0">
                <a:solidFill>
                  <a:srgbClr val="000000"/>
                </a:solidFill>
                <a:latin typeface="Calibri" panose="020F0502020204030204" pitchFamily="34" charset="0"/>
                <a:cs typeface="Calibri" panose="020F0502020204030204" pitchFamily="34" charset="0"/>
              </a:rPr>
              <a:t>23. Test Case Creation Process &amp; Best Practices</a:t>
            </a:r>
          </a:p>
          <a:p>
            <a:pPr marL="228600" indent="-228600">
              <a:buFont typeface="Wingdings" pitchFamily="2" charset="2"/>
              <a:buAutoNum type="arabicPeriod" startAt="13"/>
            </a:pPr>
            <a:endParaRPr lang="en-US" sz="1100" dirty="0">
              <a:solidFill>
                <a:srgbClr val="000000"/>
              </a:solidFill>
              <a:latin typeface="ShellBold" panose="00000800000000000000" pitchFamily="50" charset="0"/>
            </a:endParaRPr>
          </a:p>
          <a:p>
            <a:pPr marL="228600" indent="-228600">
              <a:buFont typeface="Wingdings" pitchFamily="2" charset="2"/>
              <a:buAutoNum type="arabicPeriod" startAt="13"/>
            </a:pPr>
            <a:endParaRPr lang="en-US" sz="1000" dirty="0">
              <a:solidFill>
                <a:srgbClr val="000000"/>
              </a:solidFill>
              <a:latin typeface="ShellBold" panose="00000800000000000000" pitchFamily="50" charset="0"/>
            </a:endParaRPr>
          </a:p>
          <a:p>
            <a:pPr marL="228600" indent="-228600">
              <a:buFont typeface="Wingdings" pitchFamily="2" charset="2"/>
              <a:buAutoNum type="arabicPeriod" startAt="13"/>
            </a:pPr>
            <a:endParaRPr lang="en-US" sz="1000" dirty="0">
              <a:solidFill>
                <a:srgbClr val="000000"/>
              </a:solidFill>
              <a:latin typeface="ShellBold" panose="00000800000000000000" pitchFamily="50" charset="0"/>
            </a:endParaRPr>
          </a:p>
          <a:p>
            <a:endParaRPr lang="en-US" sz="1000" dirty="0">
              <a:solidFill>
                <a:srgbClr val="000000"/>
              </a:solidFill>
              <a:latin typeface="ShellBold" panose="00000800000000000000" pitchFamily="50" charset="0"/>
            </a:endParaRPr>
          </a:p>
          <a:p>
            <a:pPr marL="228600" indent="-228600">
              <a:buFont typeface="Wingdings" pitchFamily="2" charset="2"/>
              <a:buAutoNum type="arabicPeriod"/>
            </a:pPr>
            <a:endParaRPr lang="en-US" sz="1000" dirty="0">
              <a:solidFill>
                <a:srgbClr val="000000"/>
              </a:solidFill>
            </a:endParaRPr>
          </a:p>
        </p:txBody>
      </p:sp>
    </p:spTree>
    <p:extLst>
      <p:ext uri="{BB962C8B-B14F-4D97-AF65-F5344CB8AC3E}">
        <p14:creationId xmlns:p14="http://schemas.microsoft.com/office/powerpoint/2010/main" val="31955409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508000" y="16447"/>
            <a:ext cx="11171238" cy="528859"/>
          </a:xfrm>
        </p:spPr>
        <p:txBody>
          <a:bodyPr/>
          <a:lstStyle/>
          <a:p>
            <a:r>
              <a:rPr lang="en-US" dirty="0">
                <a:latin typeface="ShellBold" panose="00000800000000000000" pitchFamily="50" charset="0"/>
              </a:rPr>
              <a:t>Document Purpose and Summary</a:t>
            </a:r>
          </a:p>
        </p:txBody>
      </p:sp>
      <p:sp>
        <p:nvSpPr>
          <p:cNvPr id="8" name="Content Placeholder 7"/>
          <p:cNvSpPr>
            <a:spLocks noGrp="1"/>
          </p:cNvSpPr>
          <p:nvPr>
            <p:ph sz="quarter" idx="11"/>
          </p:nvPr>
        </p:nvSpPr>
        <p:spPr>
          <a:xfrm>
            <a:off x="508000" y="980123"/>
            <a:ext cx="11171238" cy="5218545"/>
          </a:xfrm>
        </p:spPr>
        <p:txBody>
          <a:bodyPr/>
          <a:lstStyle/>
          <a:p>
            <a:pPr marL="0" lvl="1" indent="0" defTabSz="1219170">
              <a:lnSpc>
                <a:spcPct val="107000"/>
              </a:lnSpc>
              <a:spcAft>
                <a:spcPts val="800"/>
              </a:spcAft>
              <a:buNone/>
            </a:pPr>
            <a:r>
              <a:rPr lang="en-GB" sz="1700" dirty="0">
                <a:solidFill>
                  <a:srgbClr val="000000"/>
                </a:solidFill>
                <a:latin typeface="Calibri" panose="020F0502020204030204" pitchFamily="34" charset="0"/>
                <a:cs typeface="Calibri" panose="020F0502020204030204" pitchFamily="34" charset="0"/>
              </a:rPr>
              <a:t>As part of the PDF framework Test strategy and plan document is required to ensure testing is done with a right approach, right objectives aligned with expected requirements and be able to result a good quality application. This strategy and plan document is aligned to the result of Test decision tree assessment. </a:t>
            </a:r>
          </a:p>
          <a:p>
            <a:pPr marL="0" lvl="1" indent="0" defTabSz="1219170">
              <a:lnSpc>
                <a:spcPct val="107000"/>
              </a:lnSpc>
              <a:spcAft>
                <a:spcPts val="800"/>
              </a:spcAft>
              <a:buNone/>
            </a:pPr>
            <a:r>
              <a:rPr lang="en-US" sz="1700" dirty="0">
                <a:solidFill>
                  <a:srgbClr val="000000"/>
                </a:solidFill>
                <a:latin typeface="Calibri" panose="020F0502020204030204" pitchFamily="34" charset="0"/>
                <a:cs typeface="Calibri" panose="020F0502020204030204" pitchFamily="34" charset="0"/>
              </a:rPr>
              <a:t>The purpose of this document is to define a Testing Strategy and plan for an Agile development life cycle. This document will define the standard deliverables and testing stages that are typically required for a development project and describes how these test stages will be used.</a:t>
            </a:r>
          </a:p>
          <a:p>
            <a:pPr lvl="1">
              <a:buFont typeface="Wingdings" panose="05000000000000000000" pitchFamily="2" charset="2"/>
              <a:buChar char="§"/>
            </a:pPr>
            <a:r>
              <a:rPr lang="en-US" sz="1700" dirty="0">
                <a:solidFill>
                  <a:srgbClr val="000000"/>
                </a:solidFill>
                <a:latin typeface="Calibri" panose="020F0502020204030204" pitchFamily="34" charset="0"/>
                <a:cs typeface="Calibri" panose="020F0502020204030204" pitchFamily="34" charset="0"/>
              </a:rPr>
              <a:t>Agile (SCRUM) is the way of working where test and development are integrated in the development lifecycle</a:t>
            </a:r>
          </a:p>
          <a:p>
            <a:pPr marL="285750" indent="-285750" eaLnBrk="0" fontAlgn="base" hangingPunct="0">
              <a:spcBef>
                <a:spcPct val="0"/>
              </a:spcBef>
              <a:buClr>
                <a:schemeClr val="tx2"/>
              </a:buClr>
              <a:buSzPct val="75000"/>
              <a:buFont typeface="Wingdings" panose="05000000000000000000" pitchFamily="2" charset="2"/>
              <a:buChar char="§"/>
            </a:pPr>
            <a:r>
              <a:rPr lang="en-US" sz="1700" dirty="0">
                <a:solidFill>
                  <a:srgbClr val="000000"/>
                </a:solidFill>
                <a:latin typeface="Calibri" panose="020F0502020204030204" pitchFamily="34" charset="0"/>
                <a:cs typeface="Calibri" panose="020F0502020204030204" pitchFamily="34" charset="0"/>
              </a:rPr>
              <a:t>One release contain and number of sprints as agreed  with product owner</a:t>
            </a:r>
          </a:p>
          <a:p>
            <a:pPr marL="285750" indent="-285750" eaLnBrk="0" fontAlgn="base" hangingPunct="0">
              <a:spcBef>
                <a:spcPct val="0"/>
              </a:spcBef>
              <a:buClr>
                <a:schemeClr val="tx2"/>
              </a:buClr>
              <a:buSzPct val="75000"/>
              <a:buFont typeface="Wingdings" panose="05000000000000000000" pitchFamily="2" charset="2"/>
              <a:buChar char="§"/>
            </a:pPr>
            <a:r>
              <a:rPr lang="en-US" sz="1700" dirty="0">
                <a:solidFill>
                  <a:srgbClr val="000000"/>
                </a:solidFill>
                <a:latin typeface="Calibri" panose="020F0502020204030204" pitchFamily="34" charset="0"/>
                <a:cs typeface="Calibri" panose="020F0502020204030204" pitchFamily="34" charset="0"/>
              </a:rPr>
              <a:t>Each sprint should deliver a working solution</a:t>
            </a:r>
          </a:p>
          <a:p>
            <a:pPr marL="285750" indent="-285750" eaLnBrk="0" fontAlgn="base" hangingPunct="0">
              <a:spcBef>
                <a:spcPct val="0"/>
              </a:spcBef>
              <a:buClr>
                <a:schemeClr val="tx2"/>
              </a:buClr>
              <a:buSzPct val="75000"/>
              <a:buFont typeface="Wingdings" panose="05000000000000000000" pitchFamily="2" charset="2"/>
              <a:buChar char="§"/>
            </a:pPr>
            <a:r>
              <a:rPr lang="en-US" sz="1700" dirty="0">
                <a:solidFill>
                  <a:srgbClr val="000000"/>
                </a:solidFill>
                <a:latin typeface="Calibri" panose="020F0502020204030204" pitchFamily="34" charset="0"/>
                <a:cs typeface="Calibri" panose="020F0502020204030204" pitchFamily="34" charset="0"/>
              </a:rPr>
              <a:t>Continuous testing during the application development lifecycle</a:t>
            </a:r>
          </a:p>
          <a:p>
            <a:pPr marL="285750" indent="-285750" eaLnBrk="0" fontAlgn="base" hangingPunct="0">
              <a:spcBef>
                <a:spcPct val="0"/>
              </a:spcBef>
              <a:buClr>
                <a:schemeClr val="tx2"/>
              </a:buClr>
              <a:buSzPct val="75000"/>
              <a:buFont typeface="Wingdings" panose="05000000000000000000" pitchFamily="2" charset="2"/>
              <a:buChar char="§"/>
            </a:pPr>
            <a:r>
              <a:rPr lang="en-US" sz="1700" dirty="0">
                <a:solidFill>
                  <a:srgbClr val="000000"/>
                </a:solidFill>
                <a:latin typeface="Calibri" panose="020F0502020204030204" pitchFamily="34" charset="0"/>
                <a:cs typeface="Calibri" panose="020F0502020204030204" pitchFamily="34" charset="0"/>
              </a:rPr>
              <a:t>Improved integration between End-Users and Development Team</a:t>
            </a:r>
          </a:p>
          <a:p>
            <a:pPr marL="285750" indent="-285750" eaLnBrk="0" fontAlgn="base" hangingPunct="0">
              <a:spcBef>
                <a:spcPct val="0"/>
              </a:spcBef>
              <a:buClr>
                <a:schemeClr val="tx2"/>
              </a:buClr>
              <a:buSzPct val="75000"/>
              <a:buFont typeface="Wingdings" panose="05000000000000000000" pitchFamily="2" charset="2"/>
              <a:buChar char="§"/>
            </a:pPr>
            <a:r>
              <a:rPr lang="en-US" sz="1700" dirty="0">
                <a:solidFill>
                  <a:srgbClr val="000000"/>
                </a:solidFill>
                <a:latin typeface="Calibri" panose="020F0502020204030204" pitchFamily="34" charset="0"/>
                <a:cs typeface="Calibri" panose="020F0502020204030204" pitchFamily="34" charset="0"/>
              </a:rPr>
              <a:t>More Unit test and Back-end Test compared to GUI tests.</a:t>
            </a:r>
          </a:p>
          <a:p>
            <a:pPr marL="285750" indent="-285750" eaLnBrk="0" fontAlgn="base" hangingPunct="0">
              <a:spcBef>
                <a:spcPct val="0"/>
              </a:spcBef>
              <a:buClr>
                <a:schemeClr val="tx2"/>
              </a:buClr>
              <a:buSzPct val="75000"/>
              <a:buFont typeface="Wingdings" panose="05000000000000000000" pitchFamily="2" charset="2"/>
              <a:buChar char="§"/>
            </a:pPr>
            <a:r>
              <a:rPr lang="en-US" sz="1700" dirty="0">
                <a:solidFill>
                  <a:srgbClr val="000000"/>
                </a:solidFill>
                <a:latin typeface="Calibri" panose="020F0502020204030204" pitchFamily="34" charset="0"/>
                <a:cs typeface="Calibri" panose="020F0502020204030204" pitchFamily="34" charset="0"/>
              </a:rPr>
              <a:t>Iterative deployment and testing.</a:t>
            </a:r>
          </a:p>
          <a:p>
            <a:pPr marL="285750" indent="-285750" eaLnBrk="0" fontAlgn="base" hangingPunct="0">
              <a:spcBef>
                <a:spcPct val="0"/>
              </a:spcBef>
              <a:buClr>
                <a:schemeClr val="tx2"/>
              </a:buClr>
              <a:buSzPct val="75000"/>
              <a:buFont typeface="Wingdings" panose="05000000000000000000" pitchFamily="2" charset="2"/>
              <a:buChar char="§"/>
            </a:pPr>
            <a:r>
              <a:rPr lang="en-US" sz="1700" dirty="0">
                <a:solidFill>
                  <a:srgbClr val="000000"/>
                </a:solidFill>
                <a:latin typeface="Calibri" panose="020F0502020204030204" pitchFamily="34" charset="0"/>
                <a:cs typeface="Calibri" panose="020F0502020204030204" pitchFamily="34" charset="0"/>
              </a:rPr>
              <a:t>More test automation and less manual testing.</a:t>
            </a:r>
          </a:p>
          <a:p>
            <a:pPr marL="0" lvl="1" indent="0">
              <a:buNone/>
            </a:pPr>
            <a:endParaRPr lang="en-US" sz="1400" dirty="0">
              <a:solidFill>
                <a:srgbClr val="000000"/>
              </a:solidFill>
              <a:cs typeface="Arial" panose="020B0604020202020204" pitchFamily="34" charset="0"/>
            </a:endParaRPr>
          </a:p>
          <a:p>
            <a:endParaRPr lang="en-US" sz="1400" dirty="0">
              <a:solidFill>
                <a:srgbClr val="000000"/>
              </a:solidFill>
            </a:endParaRPr>
          </a:p>
        </p:txBody>
      </p:sp>
      <p:sp>
        <p:nvSpPr>
          <p:cNvPr id="6" name="Footer Placeholder 5"/>
          <p:cNvSpPr>
            <a:spLocks noGrp="1"/>
          </p:cNvSpPr>
          <p:nvPr>
            <p:ph type="ftr" sz="quarter" idx="3"/>
          </p:nvPr>
        </p:nvSpPr>
        <p:spPr/>
        <p:txBody>
          <a:bodyPr/>
          <a:lstStyle/>
          <a:p>
            <a:pPr>
              <a:defRPr/>
            </a:pPr>
            <a:r>
              <a:rPr lang="en-US"/>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7871-E1DD-4D9D-A822-CB505DD7D347}"/>
              </a:ext>
            </a:extLst>
          </p:cNvPr>
          <p:cNvSpPr>
            <a:spLocks noGrp="1"/>
          </p:cNvSpPr>
          <p:nvPr>
            <p:ph type="title"/>
          </p:nvPr>
        </p:nvSpPr>
        <p:spPr>
          <a:xfrm>
            <a:off x="487875" y="72578"/>
            <a:ext cx="11171238" cy="550581"/>
          </a:xfrm>
        </p:spPr>
        <p:txBody>
          <a:bodyPr/>
          <a:lstStyle/>
          <a:p>
            <a:pPr defTabSz="914400"/>
            <a:r>
              <a:rPr lang="en-US" dirty="0">
                <a:latin typeface="ShellBold" panose="00000800000000000000" pitchFamily="50" charset="0"/>
              </a:rPr>
              <a:t>Introduction and Overview of the Project SLMT Orbital </a:t>
            </a:r>
          </a:p>
        </p:txBody>
      </p:sp>
      <p:sp>
        <p:nvSpPr>
          <p:cNvPr id="3" name="Content Placeholder 2">
            <a:extLst>
              <a:ext uri="{FF2B5EF4-FFF2-40B4-BE49-F238E27FC236}">
                <a16:creationId xmlns:a16="http://schemas.microsoft.com/office/drawing/2014/main" id="{E13D76A8-F324-4932-B51C-9FDE5F3512F3}"/>
              </a:ext>
            </a:extLst>
          </p:cNvPr>
          <p:cNvSpPr>
            <a:spLocks noGrp="1"/>
          </p:cNvSpPr>
          <p:nvPr>
            <p:ph sz="quarter" idx="11"/>
          </p:nvPr>
        </p:nvSpPr>
        <p:spPr>
          <a:xfrm>
            <a:off x="261257" y="1086567"/>
            <a:ext cx="11332256" cy="4420382"/>
          </a:xfrm>
        </p:spPr>
        <p:txBody>
          <a:bodyPr/>
          <a:lstStyle/>
          <a:p>
            <a:pPr marL="403200" lvl="3" indent="0" hangingPunct="0">
              <a:buNone/>
            </a:pPr>
            <a:endParaRPr lang="en-US" dirty="0"/>
          </a:p>
          <a:p>
            <a:pPr lvl="3" hangingPunct="0"/>
            <a:endParaRPr lang="en-US" dirty="0"/>
          </a:p>
          <a:p>
            <a:pPr marL="201600" lvl="2" indent="0" hangingPunct="0">
              <a:buNone/>
            </a:pPr>
            <a:endParaRPr lang="en-US" dirty="0"/>
          </a:p>
          <a:p>
            <a:pPr marL="201600" lvl="2" indent="0" hangingPunct="0">
              <a:buNone/>
            </a:pPr>
            <a:endParaRPr lang="en-US" dirty="0"/>
          </a:p>
          <a:p>
            <a:pPr marL="201600" lvl="2" indent="0" hangingPunct="0">
              <a:buNone/>
            </a:pPr>
            <a:endParaRPr lang="en-US" sz="2400" dirty="0">
              <a:latin typeface="+mj-lt"/>
              <a:ea typeface="+mj-ea"/>
              <a:cs typeface="+mj-cs"/>
            </a:endParaRPr>
          </a:p>
        </p:txBody>
      </p:sp>
      <p:sp>
        <p:nvSpPr>
          <p:cNvPr id="8" name="TextBox 7">
            <a:extLst>
              <a:ext uri="{FF2B5EF4-FFF2-40B4-BE49-F238E27FC236}">
                <a16:creationId xmlns:a16="http://schemas.microsoft.com/office/drawing/2014/main" id="{20A9C537-FB5E-4751-BBBF-5C5332DCA114}"/>
              </a:ext>
            </a:extLst>
          </p:cNvPr>
          <p:cNvSpPr txBox="1"/>
          <p:nvPr/>
        </p:nvSpPr>
        <p:spPr bwMode="auto">
          <a:xfrm>
            <a:off x="487875" y="894912"/>
            <a:ext cx="11257891" cy="4477893"/>
          </a:xfrm>
          <a:prstGeom prst="rect">
            <a:avLst/>
          </a:prstGeom>
          <a:noFill/>
          <a:ln w="9525" algn="ctr">
            <a:noFill/>
            <a:miter lim="800000"/>
            <a:headEnd/>
            <a:tailEnd/>
          </a:ln>
        </p:spPr>
        <p:txBody>
          <a:bodyPr wrap="square">
            <a:spAutoFit/>
          </a:bodyPr>
          <a:lstStyle/>
          <a:p>
            <a:pPr marL="0" marR="0">
              <a:spcBef>
                <a:spcPts val="0"/>
              </a:spcBef>
              <a:spcAft>
                <a:spcPts val="800"/>
              </a:spcAft>
            </a:pPr>
            <a:r>
              <a:rPr lang="en-US" sz="1700" dirty="0">
                <a:solidFill>
                  <a:srgbClr val="000000"/>
                </a:solidFill>
                <a:latin typeface="Calibri" panose="020F0502020204030204" pitchFamily="34" charset="0"/>
                <a:cs typeface="Calibri" panose="020F0502020204030204" pitchFamily="34" charset="0"/>
              </a:rPr>
              <a:t>SLMT Orbital focuses on optimizing the SLMT portfolio</a:t>
            </a:r>
          </a:p>
          <a:p>
            <a:pPr marL="0" marR="0">
              <a:spcBef>
                <a:spcPts val="0"/>
              </a:spcBef>
              <a:spcAft>
                <a:spcPts val="800"/>
              </a:spcAft>
            </a:pPr>
            <a:r>
              <a:rPr lang="en-US" sz="1700" dirty="0">
                <a:solidFill>
                  <a:srgbClr val="000000"/>
                </a:solidFill>
                <a:latin typeface="Calibri" panose="020F0502020204030204" pitchFamily="34" charset="0"/>
                <a:cs typeface="Calibri" panose="020F0502020204030204" pitchFamily="34" charset="0"/>
              </a:rPr>
              <a:t>The Objective is to achieve a consistent view of the portfolio and facilitate an improved decision making supported by an integrated digital system.</a:t>
            </a:r>
          </a:p>
          <a:p>
            <a:pPr marL="0" marR="0">
              <a:spcBef>
                <a:spcPts val="0"/>
              </a:spcBef>
              <a:spcAft>
                <a:spcPts val="800"/>
              </a:spcAft>
            </a:pPr>
            <a:r>
              <a:rPr lang="en-US" sz="1700" dirty="0">
                <a:solidFill>
                  <a:srgbClr val="000000"/>
                </a:solidFill>
                <a:latin typeface="Calibri" panose="020F0502020204030204" pitchFamily="34" charset="0"/>
                <a:cs typeface="Calibri" panose="020F0502020204030204" pitchFamily="34" charset="0"/>
              </a:rPr>
              <a:t>The Project will be delivered on a module-by-module basis and is currently focused on below two modules</a:t>
            </a:r>
          </a:p>
          <a:p>
            <a:pPr marR="0" defTabSz="268288" fontAlgn="base">
              <a:lnSpc>
                <a:spcPct val="140000"/>
              </a:lnSpc>
              <a:buClr>
                <a:schemeClr val="accent2"/>
              </a:buClr>
              <a:buSzPct val="85000"/>
            </a:pPr>
            <a:endParaRPr lang="en-US" sz="1600" b="1" u="sng" dirty="0">
              <a:solidFill>
                <a:srgbClr val="595959"/>
              </a:solidFill>
              <a:latin typeface="ShellMedium" panose="00000600000000000000" pitchFamily="50" charset="0"/>
              <a:cs typeface="Calibri" panose="020F0502020204030204" pitchFamily="34" charset="0"/>
            </a:endParaRPr>
          </a:p>
          <a:p>
            <a:pPr marR="0" defTabSz="268288" fontAlgn="base">
              <a:lnSpc>
                <a:spcPct val="140000"/>
              </a:lnSpc>
              <a:buClr>
                <a:schemeClr val="accent2"/>
              </a:buClr>
              <a:buSzPct val="85000"/>
            </a:pPr>
            <a:r>
              <a:rPr lang="en-US" sz="1600" b="1" u="sng" dirty="0">
                <a:solidFill>
                  <a:srgbClr val="595959"/>
                </a:solidFill>
                <a:latin typeface="ShellMedium" panose="00000600000000000000" pitchFamily="50" charset="0"/>
                <a:cs typeface="Calibri" panose="020F0502020204030204" pitchFamily="34" charset="0"/>
              </a:rPr>
              <a:t>Commercial Data Modelling(CDM): </a:t>
            </a:r>
          </a:p>
          <a:p>
            <a:pPr marL="0" marR="0">
              <a:lnSpc>
                <a:spcPct val="107000"/>
              </a:lnSpc>
              <a:spcBef>
                <a:spcPts val="0"/>
              </a:spcBef>
              <a:spcAft>
                <a:spcPts val="800"/>
              </a:spcAft>
            </a:pPr>
            <a:r>
              <a:rPr lang="en-US" sz="1700" dirty="0">
                <a:solidFill>
                  <a:srgbClr val="000000"/>
                </a:solidFill>
                <a:latin typeface="Calibri" panose="020F0502020204030204" pitchFamily="34" charset="0"/>
                <a:cs typeface="Calibri" panose="020F0502020204030204" pitchFamily="34" charset="0"/>
              </a:rPr>
              <a:t>Creation of single source of truth for commercial data, making it available to other applications and core systems in a system processible way.</a:t>
            </a:r>
          </a:p>
          <a:p>
            <a:pPr defTabSz="268288" fontAlgn="base">
              <a:lnSpc>
                <a:spcPct val="140000"/>
              </a:lnSpc>
              <a:spcBef>
                <a:spcPts val="0"/>
              </a:spcBef>
              <a:spcAft>
                <a:spcPts val="800"/>
              </a:spcAft>
              <a:buClr>
                <a:schemeClr val="accent2"/>
              </a:buClr>
              <a:buSzPct val="85000"/>
            </a:pPr>
            <a:endParaRPr lang="en-US" sz="1600" b="1" u="sng" dirty="0">
              <a:solidFill>
                <a:srgbClr val="595959"/>
              </a:solidFill>
              <a:latin typeface="ShellMedium" panose="00000600000000000000" pitchFamily="50" charset="0"/>
              <a:cs typeface="Calibri" panose="020F0502020204030204" pitchFamily="34" charset="0"/>
            </a:endParaRPr>
          </a:p>
          <a:p>
            <a:pPr defTabSz="268288" fontAlgn="base">
              <a:lnSpc>
                <a:spcPct val="140000"/>
              </a:lnSpc>
              <a:spcBef>
                <a:spcPts val="0"/>
              </a:spcBef>
              <a:spcAft>
                <a:spcPts val="800"/>
              </a:spcAft>
              <a:buClr>
                <a:schemeClr val="accent2"/>
              </a:buClr>
              <a:buSzPct val="85000"/>
            </a:pPr>
            <a:r>
              <a:rPr lang="en-US" sz="1600" b="1" u="sng" dirty="0">
                <a:solidFill>
                  <a:srgbClr val="595959"/>
                </a:solidFill>
                <a:latin typeface="ShellMedium" panose="00000600000000000000" pitchFamily="50" charset="0"/>
                <a:cs typeface="Calibri" panose="020F0502020204030204" pitchFamily="34" charset="0"/>
              </a:rPr>
              <a:t>Scheduling: </a:t>
            </a:r>
          </a:p>
          <a:p>
            <a:pPr marL="0" marR="0">
              <a:spcBef>
                <a:spcPts val="0"/>
              </a:spcBef>
              <a:spcAft>
                <a:spcPts val="800"/>
              </a:spcAft>
            </a:pPr>
            <a:r>
              <a:rPr lang="en-US" sz="1700" dirty="0">
                <a:solidFill>
                  <a:srgbClr val="000000"/>
                </a:solidFill>
                <a:latin typeface="Calibri" panose="020F0502020204030204" pitchFamily="34" charset="0"/>
                <a:cs typeface="Calibri" panose="020F0502020204030204" pitchFamily="34" charset="0"/>
              </a:rPr>
              <a:t>Building a fit for purpose tool to build and manage the scheduling plan. This will be achieved by improving current 3D with additional commercial and operational constraints to reduce manual work, with improved user interface, analytical components and more integrated data inputs and output.</a:t>
            </a:r>
          </a:p>
        </p:txBody>
      </p:sp>
    </p:spTree>
    <p:extLst>
      <p:ext uri="{BB962C8B-B14F-4D97-AF65-F5344CB8AC3E}">
        <p14:creationId xmlns:p14="http://schemas.microsoft.com/office/powerpoint/2010/main" val="20920417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7871-E1DD-4D9D-A822-CB505DD7D347}"/>
              </a:ext>
            </a:extLst>
          </p:cNvPr>
          <p:cNvSpPr>
            <a:spLocks noGrp="1"/>
          </p:cNvSpPr>
          <p:nvPr>
            <p:ph type="title"/>
          </p:nvPr>
        </p:nvSpPr>
        <p:spPr>
          <a:xfrm>
            <a:off x="508928" y="0"/>
            <a:ext cx="11171238" cy="474284"/>
          </a:xfrm>
        </p:spPr>
        <p:txBody>
          <a:bodyPr/>
          <a:lstStyle/>
          <a:p>
            <a:pPr defTabSz="914400"/>
            <a:r>
              <a:rPr lang="en-US" dirty="0">
                <a:latin typeface="ShellBold" panose="00000800000000000000" pitchFamily="50" charset="0"/>
              </a:rPr>
              <a:t>Business, Functional and Technical Requirements </a:t>
            </a:r>
          </a:p>
        </p:txBody>
      </p:sp>
      <p:sp>
        <p:nvSpPr>
          <p:cNvPr id="3" name="Content Placeholder 2">
            <a:extLst>
              <a:ext uri="{FF2B5EF4-FFF2-40B4-BE49-F238E27FC236}">
                <a16:creationId xmlns:a16="http://schemas.microsoft.com/office/drawing/2014/main" id="{E13D76A8-F324-4932-B51C-9FDE5F3512F3}"/>
              </a:ext>
            </a:extLst>
          </p:cNvPr>
          <p:cNvSpPr>
            <a:spLocks noGrp="1"/>
          </p:cNvSpPr>
          <p:nvPr>
            <p:ph sz="quarter" idx="11"/>
          </p:nvPr>
        </p:nvSpPr>
        <p:spPr>
          <a:xfrm>
            <a:off x="261257" y="1086567"/>
            <a:ext cx="11332256" cy="4420382"/>
          </a:xfrm>
        </p:spPr>
        <p:txBody>
          <a:bodyPr/>
          <a:lstStyle/>
          <a:p>
            <a:pPr marL="403200" lvl="3" indent="0" hangingPunct="0">
              <a:buNone/>
            </a:pPr>
            <a:endParaRPr lang="en-US" dirty="0"/>
          </a:p>
          <a:p>
            <a:pPr lvl="3" hangingPunct="0"/>
            <a:endParaRPr lang="en-US" dirty="0"/>
          </a:p>
          <a:p>
            <a:pPr marL="201600" lvl="2" indent="0" hangingPunct="0">
              <a:buNone/>
            </a:pPr>
            <a:endParaRPr lang="en-US" dirty="0"/>
          </a:p>
          <a:p>
            <a:pPr marL="201600" lvl="2" indent="0" hangingPunct="0">
              <a:buNone/>
            </a:pPr>
            <a:endParaRPr lang="en-US" dirty="0"/>
          </a:p>
          <a:p>
            <a:pPr marL="201600" lvl="2" indent="0" hangingPunct="0">
              <a:buNone/>
            </a:pPr>
            <a:endParaRPr lang="en-US" sz="2400" dirty="0">
              <a:latin typeface="+mj-lt"/>
              <a:ea typeface="+mj-ea"/>
              <a:cs typeface="+mj-cs"/>
            </a:endParaRPr>
          </a:p>
        </p:txBody>
      </p:sp>
      <p:sp>
        <p:nvSpPr>
          <p:cNvPr id="8" name="TextBox 7">
            <a:extLst>
              <a:ext uri="{FF2B5EF4-FFF2-40B4-BE49-F238E27FC236}">
                <a16:creationId xmlns:a16="http://schemas.microsoft.com/office/drawing/2014/main" id="{20A9C537-FB5E-4751-BBBF-5C5332DCA114}"/>
              </a:ext>
            </a:extLst>
          </p:cNvPr>
          <p:cNvSpPr txBox="1"/>
          <p:nvPr/>
        </p:nvSpPr>
        <p:spPr bwMode="auto">
          <a:xfrm>
            <a:off x="298439" y="790778"/>
            <a:ext cx="11257891" cy="3820661"/>
          </a:xfrm>
          <a:prstGeom prst="rect">
            <a:avLst/>
          </a:prstGeom>
          <a:noFill/>
          <a:ln w="9525" algn="ctr">
            <a:noFill/>
            <a:miter lim="800000"/>
            <a:headEnd/>
            <a:tailEnd/>
          </a:ln>
        </p:spPr>
        <p:txBody>
          <a:bodyPr wrap="square">
            <a:spAutoFit/>
          </a:bodyPr>
          <a:lstStyle/>
          <a:p>
            <a:pPr marR="0" defTabSz="268288" fontAlgn="base">
              <a:lnSpc>
                <a:spcPct val="140000"/>
              </a:lnSpc>
              <a:buClr>
                <a:schemeClr val="accent2"/>
              </a:buClr>
              <a:buSzPct val="85000"/>
            </a:pPr>
            <a:r>
              <a:rPr lang="en-US" sz="1600" b="1" u="sng" dirty="0">
                <a:solidFill>
                  <a:srgbClr val="000000"/>
                </a:solidFill>
                <a:latin typeface="ShellMedium" panose="00000600000000000000" pitchFamily="50" charset="0"/>
                <a:cs typeface="Calibri" panose="020F0502020204030204" pitchFamily="34" charset="0"/>
              </a:rPr>
              <a:t>Commercial Data Modelling for (CDM) and Scheduling:</a:t>
            </a:r>
            <a:r>
              <a:rPr lang="en-US" sz="1700" dirty="0">
                <a:solidFill>
                  <a:srgbClr val="000000"/>
                </a:solidFill>
                <a:latin typeface="Calibri" panose="020F0502020204030204" pitchFamily="34" charset="0"/>
                <a:cs typeface="Calibri" panose="020F0502020204030204" pitchFamily="34" charset="0"/>
              </a:rPr>
              <a:t> </a:t>
            </a:r>
          </a:p>
          <a:p>
            <a:pPr marR="0" defTabSz="268288" fontAlgn="base">
              <a:lnSpc>
                <a:spcPct val="140000"/>
              </a:lnSpc>
              <a:buClr>
                <a:schemeClr val="accent2"/>
              </a:buClr>
              <a:buSzPct val="85000"/>
            </a:pPr>
            <a:r>
              <a:rPr lang="en-US" sz="1700" dirty="0">
                <a:solidFill>
                  <a:srgbClr val="000000"/>
                </a:solidFill>
                <a:latin typeface="Calibri" panose="020F0502020204030204" pitchFamily="34" charset="0"/>
                <a:cs typeface="Calibri" panose="020F0502020204030204" pitchFamily="34" charset="0"/>
              </a:rPr>
              <a:t>Below is the share point of all functional specification documents </a:t>
            </a:r>
            <a:r>
              <a:rPr lang="en-US" sz="17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700" u="sng" dirty="0">
                <a:solidFill>
                  <a:srgbClr val="000000"/>
                </a:solidFill>
                <a:latin typeface="Calibri" panose="020F0502020204030204" pitchFamily="34" charset="0"/>
                <a:cs typeface="Calibri" panose="020F0502020204030204" pitchFamily="34" charset="0"/>
              </a:rPr>
              <a:t>SLMT Orbital-&gt;General-Files-&gt;Documents-&gt;General-Testing and QA-&gt;All CDM &amp; Scheduling Requirement Documents</a:t>
            </a:r>
          </a:p>
          <a:p>
            <a:pPr defTabSz="268288" fontAlgn="base">
              <a:lnSpc>
                <a:spcPct val="140000"/>
              </a:lnSpc>
              <a:spcBef>
                <a:spcPts val="0"/>
              </a:spcBef>
              <a:spcAft>
                <a:spcPts val="800"/>
              </a:spcAft>
              <a:buClr>
                <a:schemeClr val="accent2"/>
              </a:buClr>
              <a:buSzPct val="85000"/>
            </a:pPr>
            <a:endParaRPr lang="en-US" sz="1700" dirty="0">
              <a:solidFill>
                <a:srgbClr val="000000"/>
              </a:solidFill>
              <a:latin typeface="Calibri" panose="020F0502020204030204" pitchFamily="34" charset="0"/>
              <a:cs typeface="Calibri" panose="020F0502020204030204" pitchFamily="34" charset="0"/>
            </a:endParaRPr>
          </a:p>
          <a:p>
            <a:pPr defTabSz="268288" fontAlgn="base">
              <a:lnSpc>
                <a:spcPct val="140000"/>
              </a:lnSpc>
              <a:spcBef>
                <a:spcPts val="0"/>
              </a:spcBef>
              <a:spcAft>
                <a:spcPts val="800"/>
              </a:spcAft>
              <a:buClr>
                <a:schemeClr val="accent2"/>
              </a:buClr>
              <a:buSzPct val="85000"/>
            </a:pPr>
            <a:r>
              <a:rPr lang="en-US" sz="1700" dirty="0">
                <a:solidFill>
                  <a:srgbClr val="000000"/>
                </a:solidFill>
                <a:latin typeface="Calibri" panose="020F0502020204030204" pitchFamily="34" charset="0"/>
                <a:cs typeface="Calibri" panose="020F0502020204030204" pitchFamily="34" charset="0"/>
              </a:rPr>
              <a:t>The attached sheet composed with all links </a:t>
            </a:r>
            <a:r>
              <a:rPr lang="en-US" sz="17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endParaRPr lang="en-US" sz="1700" dirty="0">
              <a:solidFill>
                <a:srgbClr val="000000"/>
              </a:solidFill>
              <a:latin typeface="Calibri" panose="020F0502020204030204" pitchFamily="34" charset="0"/>
              <a:cs typeface="Calibri" panose="020F0502020204030204" pitchFamily="34" charset="0"/>
            </a:endParaRPr>
          </a:p>
          <a:p>
            <a:pPr defTabSz="268288" fontAlgn="base">
              <a:lnSpc>
                <a:spcPct val="140000"/>
              </a:lnSpc>
              <a:spcBef>
                <a:spcPts val="0"/>
              </a:spcBef>
              <a:spcAft>
                <a:spcPts val="800"/>
              </a:spcAft>
              <a:buClr>
                <a:schemeClr val="accent2"/>
              </a:buClr>
              <a:buSzPct val="85000"/>
            </a:pPr>
            <a:endParaRPr lang="en-US" sz="1700" dirty="0">
              <a:solidFill>
                <a:srgbClr val="000000"/>
              </a:solidFill>
              <a:latin typeface="Calibri" panose="020F0502020204030204" pitchFamily="34" charset="0"/>
              <a:cs typeface="Calibri" panose="020F0502020204030204" pitchFamily="34" charset="0"/>
            </a:endParaRPr>
          </a:p>
          <a:p>
            <a:pPr defTabSz="268288" fontAlgn="base">
              <a:lnSpc>
                <a:spcPct val="140000"/>
              </a:lnSpc>
              <a:spcBef>
                <a:spcPts val="0"/>
              </a:spcBef>
              <a:spcAft>
                <a:spcPts val="800"/>
              </a:spcAft>
              <a:buClr>
                <a:schemeClr val="accent2"/>
              </a:buClr>
              <a:buSzPct val="85000"/>
            </a:pPr>
            <a:endParaRPr lang="en-US" sz="1700" dirty="0">
              <a:solidFill>
                <a:srgbClr val="000000"/>
              </a:solidFill>
              <a:latin typeface="Calibri" panose="020F0502020204030204" pitchFamily="34" charset="0"/>
              <a:cs typeface="Calibri" panose="020F0502020204030204" pitchFamily="34" charset="0"/>
            </a:endParaRPr>
          </a:p>
          <a:p>
            <a:pPr defTabSz="268288" fontAlgn="base">
              <a:lnSpc>
                <a:spcPct val="140000"/>
              </a:lnSpc>
              <a:spcBef>
                <a:spcPts val="0"/>
              </a:spcBef>
              <a:spcAft>
                <a:spcPts val="800"/>
              </a:spcAft>
              <a:buClr>
                <a:schemeClr val="accent2"/>
              </a:buClr>
              <a:buSzPct val="85000"/>
            </a:pPr>
            <a:endParaRPr lang="en-US" sz="1600" b="1" u="sng" dirty="0">
              <a:solidFill>
                <a:srgbClr val="000000"/>
              </a:solidFill>
              <a:latin typeface="ShellMedium" panose="00000600000000000000" pitchFamily="50" charset="0"/>
              <a:cs typeface="Calibri" panose="020F0502020204030204" pitchFamily="34" charset="0"/>
            </a:endParaRPr>
          </a:p>
          <a:p>
            <a:pPr defTabSz="268288" fontAlgn="base">
              <a:lnSpc>
                <a:spcPct val="140000"/>
              </a:lnSpc>
              <a:spcBef>
                <a:spcPts val="0"/>
              </a:spcBef>
              <a:spcAft>
                <a:spcPts val="800"/>
              </a:spcAft>
              <a:buClr>
                <a:schemeClr val="accent2"/>
              </a:buClr>
              <a:buSzPct val="85000"/>
            </a:pPr>
            <a:endParaRPr lang="en-US" sz="1600" b="1" u="sng" dirty="0">
              <a:solidFill>
                <a:srgbClr val="000000"/>
              </a:solidFill>
              <a:latin typeface="ShellMedium" panose="00000600000000000000" pitchFamily="50" charset="0"/>
              <a:cs typeface="Calibri" panose="020F0502020204030204" pitchFamily="34" charset="0"/>
            </a:endParaRPr>
          </a:p>
        </p:txBody>
      </p:sp>
      <p:graphicFrame>
        <p:nvGraphicFramePr>
          <p:cNvPr id="7" name="Object 6">
            <a:extLst>
              <a:ext uri="{FF2B5EF4-FFF2-40B4-BE49-F238E27FC236}">
                <a16:creationId xmlns:a16="http://schemas.microsoft.com/office/drawing/2014/main" id="{49355435-210B-4F85-8E69-51B58BEFA55E}"/>
              </a:ext>
            </a:extLst>
          </p:cNvPr>
          <p:cNvGraphicFramePr>
            <a:graphicFrameLocks noChangeAspect="1"/>
          </p:cNvGraphicFramePr>
          <p:nvPr>
            <p:extLst>
              <p:ext uri="{D42A27DB-BD31-4B8C-83A1-F6EECF244321}">
                <p14:modId xmlns:p14="http://schemas.microsoft.com/office/powerpoint/2010/main" val="216920153"/>
              </p:ext>
            </p:extLst>
          </p:nvPr>
        </p:nvGraphicFramePr>
        <p:xfrm>
          <a:off x="4650827" y="2214891"/>
          <a:ext cx="914400" cy="806450"/>
        </p:xfrm>
        <a:graphic>
          <a:graphicData uri="http://schemas.openxmlformats.org/presentationml/2006/ole">
            <mc:AlternateContent xmlns:mc="http://schemas.openxmlformats.org/markup-compatibility/2006">
              <mc:Choice xmlns:v="urn:schemas-microsoft-com:vml" Requires="v">
                <p:oleObj name="Worksheet" showAsIcon="1" r:id="rId2" imgW="914400" imgH="806400" progId="Excel.Sheet.12">
                  <p:embed/>
                </p:oleObj>
              </mc:Choice>
              <mc:Fallback>
                <p:oleObj name="Worksheet" showAsIcon="1" r:id="rId2" imgW="914400" imgH="806400" progId="Excel.Sheet.12">
                  <p:embed/>
                  <p:pic>
                    <p:nvPicPr>
                      <p:cNvPr id="0" name=""/>
                      <p:cNvPicPr/>
                      <p:nvPr/>
                    </p:nvPicPr>
                    <p:blipFill>
                      <a:blip r:embed="rId3"/>
                      <a:stretch>
                        <a:fillRect/>
                      </a:stretch>
                    </p:blipFill>
                    <p:spPr>
                      <a:xfrm>
                        <a:off x="4650827" y="2214891"/>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426436196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7871-E1DD-4D9D-A822-CB505DD7D347}"/>
              </a:ext>
            </a:extLst>
          </p:cNvPr>
          <p:cNvSpPr>
            <a:spLocks noGrp="1"/>
          </p:cNvSpPr>
          <p:nvPr>
            <p:ph type="title"/>
          </p:nvPr>
        </p:nvSpPr>
        <p:spPr>
          <a:xfrm>
            <a:off x="422275" y="77002"/>
            <a:ext cx="11171238" cy="474284"/>
          </a:xfrm>
        </p:spPr>
        <p:txBody>
          <a:bodyPr/>
          <a:lstStyle/>
          <a:p>
            <a:pPr defTabSz="914400"/>
            <a:r>
              <a:rPr lang="en-US" sz="2400" b="1" dirty="0">
                <a:latin typeface="ShellBold" panose="00000800000000000000" pitchFamily="50" charset="0"/>
              </a:rPr>
              <a:t>POC Technical Architecture of CDM and Scheduling modules</a:t>
            </a:r>
            <a:br>
              <a:rPr lang="en-US" sz="2400" b="1" dirty="0">
                <a:latin typeface="ShellBold" panose="00000800000000000000" pitchFamily="50" charset="0"/>
              </a:rPr>
            </a:br>
            <a:r>
              <a:rPr lang="en-US" dirty="0">
                <a:latin typeface="ShellBold" panose="00000800000000000000" pitchFamily="50" charset="0"/>
              </a:rPr>
              <a:t> </a:t>
            </a:r>
          </a:p>
        </p:txBody>
      </p:sp>
      <p:sp>
        <p:nvSpPr>
          <p:cNvPr id="3" name="Content Placeholder 2">
            <a:extLst>
              <a:ext uri="{FF2B5EF4-FFF2-40B4-BE49-F238E27FC236}">
                <a16:creationId xmlns:a16="http://schemas.microsoft.com/office/drawing/2014/main" id="{E13D76A8-F324-4932-B51C-9FDE5F3512F3}"/>
              </a:ext>
            </a:extLst>
          </p:cNvPr>
          <p:cNvSpPr>
            <a:spLocks noGrp="1"/>
          </p:cNvSpPr>
          <p:nvPr>
            <p:ph sz="quarter" idx="11"/>
          </p:nvPr>
        </p:nvSpPr>
        <p:spPr>
          <a:xfrm>
            <a:off x="261257" y="1086567"/>
            <a:ext cx="11332256" cy="4420382"/>
          </a:xfrm>
        </p:spPr>
        <p:txBody>
          <a:bodyPr/>
          <a:lstStyle/>
          <a:p>
            <a:pPr marL="403200" lvl="3" indent="0" hangingPunct="0">
              <a:buNone/>
            </a:pPr>
            <a:endParaRPr lang="en-US" dirty="0"/>
          </a:p>
          <a:p>
            <a:pPr lvl="3" hangingPunct="0"/>
            <a:endParaRPr lang="en-US" dirty="0"/>
          </a:p>
          <a:p>
            <a:pPr marL="201600" lvl="2" indent="0" hangingPunct="0">
              <a:buNone/>
            </a:pPr>
            <a:endParaRPr lang="en-US" dirty="0"/>
          </a:p>
          <a:p>
            <a:pPr marL="201600" lvl="2" indent="0" hangingPunct="0">
              <a:buNone/>
            </a:pPr>
            <a:endParaRPr lang="en-US" dirty="0"/>
          </a:p>
          <a:p>
            <a:pPr marL="201600" lvl="2" indent="0" hangingPunct="0">
              <a:buNone/>
            </a:pPr>
            <a:endParaRPr lang="en-US" sz="2400" dirty="0">
              <a:latin typeface="+mj-lt"/>
              <a:ea typeface="+mj-ea"/>
              <a:cs typeface="+mj-cs"/>
            </a:endParaRPr>
          </a:p>
        </p:txBody>
      </p:sp>
      <p:pic>
        <p:nvPicPr>
          <p:cNvPr id="10" name="Picture 2" descr="A picture containing timeline&#10;&#10;Description automatically generated">
            <a:extLst>
              <a:ext uri="{FF2B5EF4-FFF2-40B4-BE49-F238E27FC236}">
                <a16:creationId xmlns:a16="http://schemas.microsoft.com/office/drawing/2014/main" id="{46F3FFDF-599B-4E5B-9EC7-6E0C2F18A9A4}"/>
              </a:ext>
            </a:extLst>
          </p:cNvPr>
          <p:cNvPicPr>
            <a:picLocks noChangeAspect="1"/>
          </p:cNvPicPr>
          <p:nvPr/>
        </p:nvPicPr>
        <p:blipFill>
          <a:blip r:embed="rId2"/>
          <a:stretch>
            <a:fillRect/>
          </a:stretch>
        </p:blipFill>
        <p:spPr>
          <a:xfrm>
            <a:off x="464128" y="1073632"/>
            <a:ext cx="10813472" cy="4520235"/>
          </a:xfrm>
          <a:prstGeom prst="rect">
            <a:avLst/>
          </a:prstGeom>
        </p:spPr>
      </p:pic>
      <p:sp>
        <p:nvSpPr>
          <p:cNvPr id="12" name="TextBox 11">
            <a:extLst>
              <a:ext uri="{FF2B5EF4-FFF2-40B4-BE49-F238E27FC236}">
                <a16:creationId xmlns:a16="http://schemas.microsoft.com/office/drawing/2014/main" id="{AB0B0449-46F9-414F-B9B3-6349B50ED8B8}"/>
              </a:ext>
            </a:extLst>
          </p:cNvPr>
          <p:cNvSpPr txBox="1"/>
          <p:nvPr/>
        </p:nvSpPr>
        <p:spPr>
          <a:xfrm>
            <a:off x="492022" y="717055"/>
            <a:ext cx="5344235" cy="707886"/>
          </a:xfrm>
          <a:prstGeom prst="rect">
            <a:avLst/>
          </a:prstGeom>
          <a:noFill/>
        </p:spPr>
        <p:txBody>
          <a:bodyPr wrap="square" lIns="91440" tIns="45720" rIns="91440" bIns="45720" rtlCol="0" anchor="t">
            <a:spAutoFit/>
          </a:bodyPr>
          <a:lstStyle/>
          <a:p>
            <a:r>
              <a:rPr lang="en-US" sz="2000" dirty="0">
                <a:latin typeface="Calibri"/>
                <a:cs typeface="Calibri"/>
              </a:rPr>
              <a:t>Architecture link </a:t>
            </a:r>
            <a:r>
              <a:rPr lang="en-US" sz="1600" dirty="0">
                <a:hlinkClick r:id="rId3"/>
              </a:rPr>
              <a:t>here</a:t>
            </a:r>
          </a:p>
          <a:p>
            <a:r>
              <a:rPr lang="en-US" sz="20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5842558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5BD8-A78B-45E1-810D-A11852ECA378}"/>
              </a:ext>
            </a:extLst>
          </p:cNvPr>
          <p:cNvSpPr>
            <a:spLocks noGrp="1"/>
          </p:cNvSpPr>
          <p:nvPr>
            <p:ph type="title"/>
          </p:nvPr>
        </p:nvSpPr>
        <p:spPr>
          <a:xfrm>
            <a:off x="499981" y="88549"/>
            <a:ext cx="8378429" cy="442211"/>
          </a:xfrm>
        </p:spPr>
        <p:txBody>
          <a:bodyPr/>
          <a:lstStyle/>
          <a:p>
            <a:r>
              <a:rPr lang="en-US" dirty="0">
                <a:latin typeface="ShellBold" panose="00000800000000000000" pitchFamily="50" charset="0"/>
              </a:rPr>
              <a:t>Test Approach</a:t>
            </a:r>
          </a:p>
        </p:txBody>
      </p:sp>
      <p:sp>
        <p:nvSpPr>
          <p:cNvPr id="3" name="Slide Number Placeholder 2">
            <a:extLst>
              <a:ext uri="{FF2B5EF4-FFF2-40B4-BE49-F238E27FC236}">
                <a16:creationId xmlns:a16="http://schemas.microsoft.com/office/drawing/2014/main" id="{6F3B6665-560B-4F7F-9875-2F8BCE141A82}"/>
              </a:ext>
            </a:extLst>
          </p:cNvPr>
          <p:cNvSpPr>
            <a:spLocks noGrp="1"/>
          </p:cNvSpPr>
          <p:nvPr>
            <p:ph type="sldNum" sz="quarter" idx="11"/>
          </p:nvPr>
        </p:nvSpPr>
        <p:spPr bwMode="auto">
          <a:xfrm>
            <a:off x="14372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D32BAE6A-B452-4007-8177-56DD051636F9}" type="slidenum">
              <a:rPr lang="en-GB" smtClean="0"/>
              <a:pPr/>
              <a:t>9</a:t>
            </a:fld>
            <a:endParaRPr lang="en-GB" dirty="0"/>
          </a:p>
        </p:txBody>
      </p:sp>
      <p:sp>
        <p:nvSpPr>
          <p:cNvPr id="6" name="Title 1">
            <a:extLst>
              <a:ext uri="{FF2B5EF4-FFF2-40B4-BE49-F238E27FC236}">
                <a16:creationId xmlns:a16="http://schemas.microsoft.com/office/drawing/2014/main" id="{2DD17AD1-24E6-4EE4-A99B-8C8967595A71}"/>
              </a:ext>
            </a:extLst>
          </p:cNvPr>
          <p:cNvSpPr txBox="1">
            <a:spLocks/>
          </p:cNvSpPr>
          <p:nvPr/>
        </p:nvSpPr>
        <p:spPr bwMode="auto">
          <a:xfrm>
            <a:off x="499981" y="907267"/>
            <a:ext cx="11050888" cy="111071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pPr marL="342900" indent="-342900">
              <a:spcBef>
                <a:spcPts val="0"/>
              </a:spcBef>
              <a:buClr>
                <a:schemeClr val="accent2"/>
              </a:buClr>
              <a:buSzPct val="85000"/>
              <a:buFont typeface="Symbol" panose="05050102010706020507" pitchFamily="18" charset="2"/>
              <a:buChar char=""/>
            </a:pPr>
            <a:r>
              <a:rPr lang="en-US" sz="1700" dirty="0">
                <a:solidFill>
                  <a:srgbClr val="000000"/>
                </a:solidFill>
                <a:latin typeface="Calibri" panose="020F0502020204030204" pitchFamily="34" charset="0"/>
                <a:ea typeface="+mn-ea"/>
                <a:cs typeface="Calibri" panose="020F0502020204030204" pitchFamily="34" charset="0"/>
              </a:rPr>
              <a:t>Testing will </a:t>
            </a:r>
            <a:r>
              <a:rPr lang="en-GB" sz="1700" dirty="0">
                <a:solidFill>
                  <a:srgbClr val="000000"/>
                </a:solidFill>
                <a:latin typeface="Calibri" panose="020F0502020204030204" pitchFamily="34" charset="0"/>
                <a:ea typeface="+mn-ea"/>
                <a:cs typeface="Calibri" panose="020F0502020204030204" pitchFamily="34" charset="0"/>
              </a:rPr>
              <a:t>follow a risk-based approach that is aligned to the needs of the project. “Risk based approach” for defining level and scope of testing as well as “Pragmatic approach” for test automation.</a:t>
            </a:r>
            <a:endParaRPr lang="en-US" sz="1700" dirty="0">
              <a:solidFill>
                <a:srgbClr val="000000"/>
              </a:solidFill>
              <a:latin typeface="Calibri" panose="020F0502020204030204" pitchFamily="34" charset="0"/>
              <a:ea typeface="+mn-ea"/>
              <a:cs typeface="Calibri" panose="020F0502020204030204" pitchFamily="34" charset="0"/>
            </a:endParaRPr>
          </a:p>
          <a:p>
            <a:pPr marL="342900" indent="-342900">
              <a:spcBef>
                <a:spcPts val="0"/>
              </a:spcBef>
              <a:buClr>
                <a:schemeClr val="accent2"/>
              </a:buClr>
              <a:buSzPct val="85000"/>
              <a:buFont typeface="Symbol" panose="05050102010706020507" pitchFamily="18" charset="2"/>
              <a:buChar char=""/>
            </a:pPr>
            <a:r>
              <a:rPr lang="en-US" sz="1700" dirty="0">
                <a:solidFill>
                  <a:srgbClr val="000000"/>
                </a:solidFill>
                <a:latin typeface="Calibri" panose="020F0502020204030204" pitchFamily="34" charset="0"/>
                <a:ea typeface="+mn-ea"/>
                <a:cs typeface="Calibri" panose="020F0502020204030204" pitchFamily="34" charset="0"/>
              </a:rPr>
              <a:t>Testing will be done manual as well automated way depending on the feasibility, execution sequence and other slides defined in this document.</a:t>
            </a:r>
            <a:endParaRPr lang="en-US" sz="1200" kern="0" dirty="0">
              <a:solidFill>
                <a:sysClr val="windowText" lastClr="000000"/>
              </a:solidFill>
              <a:latin typeface="Futura Medium"/>
            </a:endParaRPr>
          </a:p>
          <a:p>
            <a:pPr marL="257175" indent="-257175" defTabSz="268281">
              <a:lnSpc>
                <a:spcPct val="140000"/>
              </a:lnSpc>
              <a:spcBef>
                <a:spcPts val="0"/>
              </a:spcBef>
              <a:buClr>
                <a:schemeClr val="accent2"/>
              </a:buClr>
              <a:buSzPct val="85000"/>
              <a:buFont typeface="Courier New" panose="02070309020205020404" pitchFamily="49" charset="0"/>
              <a:buChar char="o"/>
            </a:pPr>
            <a:endParaRPr lang="en-US" sz="1200" dirty="0">
              <a:latin typeface="+mn-lt"/>
              <a:ea typeface="+mn-ea"/>
              <a:cs typeface="+mn-cs"/>
            </a:endParaRPr>
          </a:p>
          <a:p>
            <a:pPr marL="257175" indent="-257175" defTabSz="268281">
              <a:lnSpc>
                <a:spcPct val="140000"/>
              </a:lnSpc>
              <a:spcBef>
                <a:spcPts val="0"/>
              </a:spcBef>
              <a:buClr>
                <a:schemeClr val="accent2"/>
              </a:buClr>
              <a:buSzPct val="85000"/>
              <a:buFont typeface="Courier New" panose="02070309020205020404" pitchFamily="49" charset="0"/>
              <a:buChar char="o"/>
            </a:pPr>
            <a:endParaRPr lang="en-US" sz="1200" dirty="0">
              <a:latin typeface="+mn-lt"/>
              <a:ea typeface="+mn-ea"/>
              <a:cs typeface="+mn-cs"/>
            </a:endParaRPr>
          </a:p>
          <a:p>
            <a:pPr marL="257175" indent="-257175" defTabSz="268281">
              <a:lnSpc>
                <a:spcPct val="140000"/>
              </a:lnSpc>
              <a:spcBef>
                <a:spcPts val="0"/>
              </a:spcBef>
              <a:buClr>
                <a:schemeClr val="accent2"/>
              </a:buClr>
              <a:buSzPct val="85000"/>
              <a:buFont typeface="Courier New" panose="02070309020205020404" pitchFamily="49" charset="0"/>
              <a:buChar char="o"/>
            </a:pPr>
            <a:endParaRPr lang="en-US" sz="1200" dirty="0">
              <a:latin typeface="+mn-lt"/>
              <a:ea typeface="+mn-ea"/>
              <a:cs typeface="+mn-cs"/>
            </a:endParaRPr>
          </a:p>
          <a:p>
            <a:pPr marL="257175" indent="-257175" defTabSz="268281">
              <a:lnSpc>
                <a:spcPct val="140000"/>
              </a:lnSpc>
              <a:spcBef>
                <a:spcPts val="0"/>
              </a:spcBef>
              <a:buClr>
                <a:schemeClr val="accent2"/>
              </a:buClr>
              <a:buSzPct val="85000"/>
              <a:buFont typeface="Courier New" panose="02070309020205020404" pitchFamily="49" charset="0"/>
              <a:buChar char="o"/>
            </a:pPr>
            <a:endParaRPr lang="en-US" sz="1200" dirty="0">
              <a:latin typeface="+mn-lt"/>
              <a:ea typeface="+mn-ea"/>
              <a:cs typeface="+mn-cs"/>
            </a:endParaRPr>
          </a:p>
          <a:p>
            <a:pPr defTabSz="268281">
              <a:lnSpc>
                <a:spcPct val="140000"/>
              </a:lnSpc>
              <a:spcBef>
                <a:spcPts val="0"/>
              </a:spcBef>
              <a:buClr>
                <a:schemeClr val="accent2"/>
              </a:buClr>
              <a:buSzPct val="85000"/>
            </a:pPr>
            <a:endParaRPr lang="en-US" sz="1200" dirty="0">
              <a:latin typeface="+mn-lt"/>
              <a:ea typeface="+mn-ea"/>
              <a:cs typeface="+mn-cs"/>
            </a:endParaRPr>
          </a:p>
          <a:p>
            <a:pPr defTabSz="268281">
              <a:lnSpc>
                <a:spcPct val="140000"/>
              </a:lnSpc>
              <a:spcBef>
                <a:spcPts val="0"/>
              </a:spcBef>
              <a:buClr>
                <a:schemeClr val="accent2"/>
              </a:buClr>
              <a:buSzPct val="85000"/>
            </a:pPr>
            <a:endParaRPr lang="en-US" sz="1200" dirty="0">
              <a:latin typeface="+mn-lt"/>
              <a:ea typeface="+mn-ea"/>
              <a:cs typeface="+mn-cs"/>
            </a:endParaRPr>
          </a:p>
          <a:p>
            <a:pPr marL="257175" indent="-257175" defTabSz="268281">
              <a:lnSpc>
                <a:spcPct val="140000"/>
              </a:lnSpc>
              <a:spcBef>
                <a:spcPts val="0"/>
              </a:spcBef>
              <a:buClr>
                <a:schemeClr val="accent2"/>
              </a:buClr>
              <a:buSzPct val="85000"/>
              <a:buFont typeface="Courier New" panose="02070309020205020404" pitchFamily="49" charset="0"/>
              <a:buChar char="o"/>
            </a:pPr>
            <a:endParaRPr lang="en-US" sz="1200" dirty="0">
              <a:latin typeface="+mn-lt"/>
              <a:ea typeface="+mn-ea"/>
              <a:cs typeface="+mn-cs"/>
            </a:endParaRPr>
          </a:p>
          <a:p>
            <a:pPr defTabSz="268281">
              <a:lnSpc>
                <a:spcPct val="140000"/>
              </a:lnSpc>
              <a:spcBef>
                <a:spcPts val="0"/>
              </a:spcBef>
              <a:buClr>
                <a:schemeClr val="accent2"/>
              </a:buClr>
              <a:buSzPct val="85000"/>
            </a:pPr>
            <a:endParaRPr lang="en-US" sz="1200" dirty="0">
              <a:latin typeface="+mn-lt"/>
              <a:ea typeface="+mn-ea"/>
              <a:cs typeface="+mn-cs"/>
            </a:endParaRPr>
          </a:p>
          <a:p>
            <a:pPr marL="257175" indent="-257175" defTabSz="268281">
              <a:lnSpc>
                <a:spcPct val="140000"/>
              </a:lnSpc>
              <a:spcBef>
                <a:spcPts val="0"/>
              </a:spcBef>
              <a:buClr>
                <a:schemeClr val="accent2"/>
              </a:buClr>
              <a:buSzPct val="85000"/>
              <a:buFont typeface="Arial" panose="020B0604020202020204" pitchFamily="34" charset="0"/>
              <a:buChar char="•"/>
            </a:pPr>
            <a:endParaRPr lang="en-US" sz="1200" dirty="0">
              <a:latin typeface="+mn-lt"/>
              <a:ea typeface="+mn-ea"/>
              <a:cs typeface="+mn-cs"/>
            </a:endParaRPr>
          </a:p>
          <a:p>
            <a:pPr marL="257175" indent="-257175" defTabSz="268281">
              <a:lnSpc>
                <a:spcPct val="140000"/>
              </a:lnSpc>
              <a:spcBef>
                <a:spcPts val="0"/>
              </a:spcBef>
              <a:buClr>
                <a:schemeClr val="accent2"/>
              </a:buClr>
              <a:buSzPct val="85000"/>
              <a:buFont typeface="Arial" panose="020B0604020202020204" pitchFamily="34" charset="0"/>
              <a:buChar char="•"/>
            </a:pPr>
            <a:endParaRPr lang="en-US" sz="1200" dirty="0">
              <a:latin typeface="+mn-lt"/>
              <a:ea typeface="+mn-ea"/>
              <a:cs typeface="+mn-cs"/>
            </a:endParaRPr>
          </a:p>
          <a:p>
            <a:pPr marL="257175" indent="-257175">
              <a:lnSpc>
                <a:spcPct val="140000"/>
              </a:lnSpc>
              <a:spcBef>
                <a:spcPts val="0"/>
              </a:spcBef>
              <a:buClr>
                <a:srgbClr val="DD1D21"/>
              </a:buClr>
              <a:buSzPct val="85000"/>
              <a:buFont typeface="Arial" panose="020B0604020202020204" pitchFamily="34" charset="0"/>
              <a:buChar char="•"/>
            </a:pPr>
            <a:endParaRPr lang="en-US" sz="1200" dirty="0">
              <a:solidFill>
                <a:srgbClr val="595959"/>
              </a:solidFill>
              <a:latin typeface="Futura Medium"/>
            </a:endParaRPr>
          </a:p>
          <a:p>
            <a:pPr marL="257175" indent="-257175">
              <a:lnSpc>
                <a:spcPct val="140000"/>
              </a:lnSpc>
              <a:spcBef>
                <a:spcPts val="0"/>
              </a:spcBef>
              <a:buClr>
                <a:srgbClr val="DD1D21"/>
              </a:buClr>
              <a:buSzPct val="85000"/>
              <a:buFont typeface="Arial" panose="020B0604020202020204" pitchFamily="34" charset="0"/>
              <a:buChar char="•"/>
            </a:pPr>
            <a:endParaRPr lang="en-US" sz="1200" dirty="0">
              <a:solidFill>
                <a:srgbClr val="595959"/>
              </a:solidFill>
              <a:latin typeface="Futura Medium"/>
            </a:endParaRPr>
          </a:p>
          <a:p>
            <a:pPr marL="257175" indent="-257175">
              <a:lnSpc>
                <a:spcPct val="140000"/>
              </a:lnSpc>
              <a:spcBef>
                <a:spcPts val="0"/>
              </a:spcBef>
              <a:buClr>
                <a:srgbClr val="DD1D21"/>
              </a:buClr>
              <a:buSzPct val="85000"/>
              <a:buFont typeface="Arial" panose="020B0604020202020204" pitchFamily="34" charset="0"/>
              <a:buChar char="•"/>
            </a:pPr>
            <a:endParaRPr lang="en-US" sz="1200" dirty="0">
              <a:solidFill>
                <a:srgbClr val="595959"/>
              </a:solidFill>
              <a:latin typeface="Futura Medium"/>
            </a:endParaRPr>
          </a:p>
          <a:p>
            <a:endParaRPr lang="en-US" sz="1050" i="1" dirty="0">
              <a:solidFill>
                <a:srgbClr val="0070C0"/>
              </a:solidFill>
              <a:latin typeface="Futura Bold"/>
            </a:endParaRPr>
          </a:p>
          <a:p>
            <a:endParaRPr lang="en-US" sz="1050" dirty="0">
              <a:latin typeface="+mn-lt"/>
            </a:endParaRPr>
          </a:p>
        </p:txBody>
      </p:sp>
      <p:pic>
        <p:nvPicPr>
          <p:cNvPr id="11" name="Picture 8">
            <a:extLst>
              <a:ext uri="{FF2B5EF4-FFF2-40B4-BE49-F238E27FC236}">
                <a16:creationId xmlns:a16="http://schemas.microsoft.com/office/drawing/2014/main" id="{64B1821A-AE89-497E-BAB8-0ED90C011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81" y="2186152"/>
            <a:ext cx="10945785" cy="440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442274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8&quot;/&gt;&lt;CPresentation id=&quot;1&quot;&gt;&lt;m_precDefaultNumber&gt;&lt;m_bNumberIsYear val=&quot;1&quot;/&gt;&lt;m_chMinusSymbol&gt;-&lt;/m_chMinusSymbol&gt;&lt;m_chDecimalSymbol17909&gt;.&lt;/m_chDecimalSymbol17909&gt;&lt;m_nGroupingDigits17909 val=&quot;2147483647&quot;/&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2147483647&quot;/&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5&quot;&gt;&lt;elem m_fUsage=&quot;1.00000000000000000000E+000&quot;&gt;&lt;m_msothmcolidx val=&quot;0&quot;/&gt;&lt;m_rgb r=&quot;89&quot; g=&quot;CF&quot; b=&quot;16&quot;/&gt;&lt;m_nBrightness val=&quot;0&quot;/&gt;&lt;/elem&gt;&lt;elem m_fUsage=&quot;9.00000000000000020000E-001&quot;&gt;&lt;m_msothmcolidx val=&quot;0&quot;/&gt;&lt;m_rgb r=&quot;BA&quot; g=&quot;95&quot; b=&quot;BE&quot;/&gt;&lt;m_nBrightness val=&quot;0&quot;/&gt;&lt;/elem&gt;&lt;elem m_fUsage=&quot;8.10000000000000050000E-001&quot;&gt;&lt;m_msothmcolidx val=&quot;0&quot;/&gt;&lt;m_rgb r=&quot;BE&quot; g=&quot;D5&quot; b=&quot;0F&quot;/&gt;&lt;m_nBrightness val=&quot;0&quot;/&gt;&lt;/elem&gt;&lt;elem m_fUsage=&quot;7.29000000000000090000E-001&quot;&gt;&lt;m_msothmcolidx val=&quot;0&quot;/&gt;&lt;m_rgb r=&quot;00&quot; g=&quot;9E&quot; b=&quot;B4&quot;/&gt;&lt;m_nBrightness val=&quot;0&quot;/&gt;&lt;/elem&gt;&lt;elem m_fUsage=&quot;6.56100000000000130000E-001&quot;&gt;&lt;m_msothmcolidx val=&quot;0&quot;/&gt;&lt;m_rgb r=&quot;59&quot; g=&quot;59&quot; b=&quot;59&quot;/&gt;&lt;m_nBrightness val=&quot;0&quot;/&gt;&lt;/elem&gt;&lt;/m_vecMRU&gt;&lt;/m_mruColor&gt;&lt;m_eweekdayFirstOfWeek val=&quot;2&quot;/&gt;&lt;m_eweekdayFirstOfWorkweek val=&quot;2&quot;/&gt;&lt;m_eweekdayFirstOfWeekend val=&quot;7&quot;/&gt;&lt;/CPresentation&gt;&lt;/root&gt;"/>
  <p:tag name="MTBTACCENT" val="Accent2"/>
  <p:tag name="ISNEWSLIDENUMBER" val="True"/>
  <p:tag name="PREVIOUSNAME" val="C:\Users\Vegard Medbo\Box Sync\RDS - digital strategy\5. Deliverables\EC deck\20170531 Draft EC document - v15.pptx"/>
  <p:tag name="EE4P_STYLE_ID" val="XHp7y4nb"/>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1_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28BC6B62D0D19C47AA3CC4397FBCB5B0" ma:contentTypeVersion="12" ma:contentTypeDescription="Shell Document Content Type" ma:contentTypeScope="" ma:versionID="9e81afd922cb3ad359d978802b25801c">
  <xsd:schema xmlns:xsd="http://www.w3.org/2001/XMLSchema" xmlns:xs="http://www.w3.org/2001/XMLSchema" xmlns:p="http://schemas.microsoft.com/office/2006/metadata/properties" xmlns:ns1="http://schemas.microsoft.com/sharepoint/v3" xmlns:ns2="1f39605f-45f8-43aa-bdf1-82416631d053" xmlns:ns3="58fc7514-a209-4dc3-a2f7-74216826cadc" targetNamespace="http://schemas.microsoft.com/office/2006/metadata/properties" ma:root="true" ma:fieldsID="e686be7c2547c84c620e7d224224935e" ns1:_="" ns2:_="" ns3:_="">
    <xsd:import namespace="http://schemas.microsoft.com/sharepoint/v3"/>
    <xsd:import namespace="1f39605f-45f8-43aa-bdf1-82416631d053"/>
    <xsd:import namespace="58fc7514-a209-4dc3-a2f7-74216826cadc"/>
    <xsd:element name="properties">
      <xsd:complexType>
        <xsd:sequence>
          <xsd:element name="documentManagement">
            <xsd:complexType>
              <xsd:all>
                <xsd:element ref="ns1:SAEFSecurityClassificationTaxHTField0" minOccurs="0"/>
                <xsd:element ref="ns2:TaxCatchAll" minOccurs="0"/>
                <xsd:element ref="ns2:TaxCatchAllLabel" minOccurs="0"/>
                <xsd:element ref="ns1:SAEFLegalEntityTaxHTField0" minOccurs="0"/>
                <xsd:element ref="ns1:SAEFCountryOfJurisdictionTaxHTField0" minOccurs="0"/>
                <xsd:element ref="ns3:MediaServiceMetadata" minOccurs="0"/>
                <xsd:element ref="ns3:MediaServiceFastMetadata" minOccurs="0"/>
                <xsd:element ref="ns3:MediaServiceDateTaken" minOccurs="0"/>
                <xsd:element ref="ns3:MediaLengthInSeconds" minOccurs="0"/>
                <xsd:element ref="ns3:MediaServiceAutoKeyPoints" minOccurs="0"/>
                <xsd:element ref="ns3:MediaServiceKeyPoints" minOccurs="0"/>
                <xsd:element ref="ns3:lcf76f155ced4ddcb4097134ff3c332f"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8" ma:taxonomy="true" ma:internalName="SAEFSecurityClassificationTaxHTField0" ma:taxonomyFieldName="SAEFSecurityClassification" ma:displayName="Security Classification" ma:readOnly="false" ma:default="-1;#Confidential|e4bc29b2-6e76-48cc-b090-8b544c0802ae"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SAEFLegalEntityTaxHTField0" ma:index="12" ma:taxonomy="true" ma:internalName="SAEFLegalEntityTaxHTField0" ma:taxonomyFieldName="SAEFLegalEntity" ma:displayName="Legal Entity" ma:readOnly="false" ma:default="-1;#Shell International Trading Middle East LNG Trading|d12b9a30-b32b-487c-8b41-dd0628987816"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SAEFCountryOfJurisdictionTaxHTField0" ma:index="14" ma:taxonomy="true" ma:internalName="SAEFCountryOfJurisdictionTaxHTField0" ma:taxonomyFieldName="SAEFCountryOfJurisdiction" ma:displayName="Country Of Jurisdiction" ma:readOnly="false" ma:default="-1;#UNITED ARAB EMIRATES|119ce6dd-ed3b-415c-bdeb-c9891aab5dae"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f39605f-45f8-43aa-bdf1-82416631d053"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877fa655-f02c-41c7-9406-5e5fefa4248a}" ma:internalName="TaxCatchAll" ma:showField="CatchAllData" ma:web="1f39605f-45f8-43aa-bdf1-82416631d053">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877fa655-f02c-41c7-9406-5e5fefa4248a}" ma:internalName="TaxCatchAllLabel" ma:readOnly="true" ma:showField="CatchAllDataLabel" ma:web="1f39605f-45f8-43aa-bdf1-82416631d05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8fc7514-a209-4dc3-a2f7-74216826cadc" elementFormDefault="qualified">
    <xsd:import namespace="http://schemas.microsoft.com/office/2006/documentManagement/types"/>
    <xsd:import namespace="http://schemas.microsoft.com/office/infopath/2007/PartnerControls"/>
    <xsd:element name="MediaServiceMetadata" ma:index="16" nillable="true" ma:displayName="MediaServiceMetadata" ma:hidden="true" ma:internalName="MediaServiceMetadata" ma:readOnly="true">
      <xsd:simpleType>
        <xsd:restriction base="dms:Note"/>
      </xsd:simpleType>
    </xsd:element>
    <xsd:element name="MediaServiceFastMetadata" ma:index="17" nillable="true" ma:displayName="MediaServiceFastMetadata" ma:hidden="true" ma:internalName="MediaServiceFastMetadata" ma:readOnly="tru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aebf70-341c-4d91-bdd3-aba9df361687" ma:termSetId="09814cd3-568e-fe90-9814-8d621ff8fb84" ma:anchorId="fba54fb3-c3e1-fe81-a776-ca4b69148c4d" ma:open="true" ma:isKeyword="false">
      <xsd:complexType>
        <xsd:sequence>
          <xsd:element ref="pc:Terms" minOccurs="0" maxOccurs="1"/>
        </xsd:sequence>
      </xsd:complex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5" nillable="true" ma:displayName="MediaServiceGenerationTime" ma:hidden="true" ma:internalName="MediaServiceGenerationTime" ma:readOnly="true">
      <xsd:simpleType>
        <xsd:restriction base="dms:Text"/>
      </xsd:simpleType>
    </xsd:element>
    <xsd:element name="MediaServiceEventHashCode" ma:index="2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AEFLegalEntityTaxHTField0 xmlns="http://schemas.microsoft.com/sharepoint/v3">
      <Terms xmlns="http://schemas.microsoft.com/office/infopath/2007/PartnerControls">
        <TermInfo xmlns="http://schemas.microsoft.com/office/infopath/2007/PartnerControls">
          <TermName xmlns="http://schemas.microsoft.com/office/infopath/2007/PartnerControls">STASCO</TermName>
          <TermId xmlns="http://schemas.microsoft.com/office/infopath/2007/PartnerControls">dd9f88f9-e37a-435f-bd2f-e56012b82762</TermId>
        </TermInfo>
      </Terms>
    </SAEFLegalEntityTaxHTField0>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UNITED KINGDOM</TermName>
          <TermId xmlns="http://schemas.microsoft.com/office/infopath/2007/PartnerControls">a641b02c-ea62-4b2d-a926-5e7208151dda</TermId>
        </TermInfo>
      </Terms>
    </SAEFCountryOfJurisdiction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Confidential</TermName>
          <TermId xmlns="http://schemas.microsoft.com/office/infopath/2007/PartnerControls">e4bc29b2-6e76-48cc-b090-8b544c0802ae</TermId>
        </TermInfo>
      </Terms>
    </SAEFSecurityClassificationTaxHTField0>
    <TaxCatchAll xmlns="1f39605f-45f8-43aa-bdf1-82416631d053">
      <Value>6</Value>
      <Value>1</Value>
      <Value>7</Value>
    </TaxCatchAll>
    <lcf76f155ced4ddcb4097134ff3c332f xmlns="58fc7514-a209-4dc3-a2f7-74216826cad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540A127-CD42-4B83-9BAE-E7B4DEB85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f39605f-45f8-43aa-bdf1-82416631d053"/>
    <ds:schemaRef ds:uri="58fc7514-a209-4dc3-a2f7-74216826c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1243C-5DE5-4D4D-A628-C985A86B73C9}">
  <ds:schemaRefs>
    <ds:schemaRef ds:uri="http://schemas.microsoft.com/sharepoint/v3/contenttype/forms"/>
  </ds:schemaRefs>
</ds:datastoreItem>
</file>

<file path=customXml/itemProps3.xml><?xml version="1.0" encoding="utf-8"?>
<ds:datastoreItem xmlns:ds="http://schemas.openxmlformats.org/officeDocument/2006/customXml" ds:itemID="{3DCD9053-D453-4B20-96EA-A0796469DDA0}">
  <ds:schemaRefs>
    <ds:schemaRef ds:uri="http://schemas.microsoft.com/office/2006/metadata/properties"/>
    <ds:schemaRef ds:uri="http://purl.org/dc/elements/1.1/"/>
    <ds:schemaRef ds:uri="ac79e951-e102-494a-8eee-cd67555e7b0d"/>
    <ds:schemaRef ds:uri="http://www.w3.org/XML/1998/namespace"/>
    <ds:schemaRef ds:uri="http://purl.org/dc/dcmitype/"/>
    <ds:schemaRef ds:uri="http://schemas.microsoft.com/office/2006/documentManagement/types"/>
    <ds:schemaRef ds:uri="http://schemas.microsoft.com/sharepoint/v3"/>
    <ds:schemaRef ds:uri="http://schemas.openxmlformats.org/package/2006/metadata/core-properties"/>
    <ds:schemaRef ds:uri="http://schemas.microsoft.com/office/infopath/2007/PartnerControls"/>
    <ds:schemaRef ds:uri="8ed97c0f-ce08-49a5-87cf-fbdfac810a04"/>
    <ds:schemaRef ds:uri="http://purl.org/dc/terms/"/>
    <ds:schemaRef ds:uri="1f39605f-45f8-43aa-bdf1-82416631d053"/>
    <ds:schemaRef ds:uri="58fc7514-a209-4dc3-a2f7-74216826cadc"/>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148335</TotalTime>
  <Words>5483</Words>
  <Application>Microsoft Office PowerPoint</Application>
  <PresentationFormat>Widescreen</PresentationFormat>
  <Paragraphs>665</Paragraphs>
  <Slides>35</Slides>
  <Notes>13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35</vt:i4>
      </vt:variant>
    </vt:vector>
  </HeadingPairs>
  <TitlesOfParts>
    <vt:vector size="49" baseType="lpstr">
      <vt:lpstr>Arial</vt:lpstr>
      <vt:lpstr>Calibri</vt:lpstr>
      <vt:lpstr>Courier New</vt:lpstr>
      <vt:lpstr>Futura Bold</vt:lpstr>
      <vt:lpstr>Futura Medium</vt:lpstr>
      <vt:lpstr>IBM Plex Sans</vt:lpstr>
      <vt:lpstr>ShellBold</vt:lpstr>
      <vt:lpstr>ShellMedium</vt:lpstr>
      <vt:lpstr>Symbol</vt:lpstr>
      <vt:lpstr>Wingdings</vt:lpstr>
      <vt:lpstr>Shell layouts with footer</vt:lpstr>
      <vt:lpstr>1_Shell layouts with footer</vt:lpstr>
      <vt:lpstr>Worksheet</vt:lpstr>
      <vt:lpstr>think-cell Slide</vt:lpstr>
      <vt:lpstr>Test Strategy &amp; Plan for CDM &amp; Scheduling</vt:lpstr>
      <vt:lpstr>Good Hygiene &amp; Covid-19 Prevention</vt:lpstr>
      <vt:lpstr>Document control, Reviewers, Approvers and Sign off</vt:lpstr>
      <vt:lpstr>Content </vt:lpstr>
      <vt:lpstr>Document Purpose and Summary</vt:lpstr>
      <vt:lpstr>Introduction and Overview of the Project SLMT Orbital </vt:lpstr>
      <vt:lpstr>Business, Functional and Technical Requirements </vt:lpstr>
      <vt:lpstr>POC Technical Architecture of CDM and Scheduling modules  </vt:lpstr>
      <vt:lpstr>Test Approach</vt:lpstr>
      <vt:lpstr>Test phase Definitions</vt:lpstr>
      <vt:lpstr>Test Objectives</vt:lpstr>
      <vt:lpstr>Test Objectives Contd...</vt:lpstr>
      <vt:lpstr>Test Case creation and Execution sequences</vt:lpstr>
      <vt:lpstr>Test Case creation and Execution sequences Contd…</vt:lpstr>
      <vt:lpstr>PowerPoint Presentation</vt:lpstr>
      <vt:lpstr>Test Estimations for CDM and Scheduling for MVP/Epic or every Release</vt:lpstr>
      <vt:lpstr>Entry &amp; Exit criteria of Test Phases</vt:lpstr>
      <vt:lpstr>Entry &amp; Exit criteria of Test Phases Contd...</vt:lpstr>
      <vt:lpstr>Entry &amp; Exit criteria of Test Phases Contd...</vt:lpstr>
      <vt:lpstr>Test Monitoring/Metrics/Reporting</vt:lpstr>
      <vt:lpstr>Test Tools and Automation Scope </vt:lpstr>
      <vt:lpstr>Defect flow and Lifecycle</vt:lpstr>
      <vt:lpstr>Enhancement OR Design change OR Change request</vt:lpstr>
      <vt:lpstr>Defect flow and Lifecycle Contd…</vt:lpstr>
      <vt:lpstr>Assumptions, Constraints and dependencies</vt:lpstr>
      <vt:lpstr>Assumptions, Constraints and dependencies contd…</vt:lpstr>
      <vt:lpstr>Test Environment Definitions</vt:lpstr>
      <vt:lpstr>Risks and mitigation plan</vt:lpstr>
      <vt:lpstr>Risks and mitigation plan Contd…</vt:lpstr>
      <vt:lpstr>Defect severity definitions</vt:lpstr>
      <vt:lpstr>Revision History</vt:lpstr>
      <vt:lpstr>Glossary</vt:lpstr>
      <vt:lpstr>QA Standards &amp; Best Practices</vt:lpstr>
      <vt:lpstr>Test Case Creation Process &amp; Best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Digital Accelerator Operating Manual</dc:title>
  <dc:creator>Francois, Claire A GSNL-PTT/I</dc:creator>
  <cp:lastModifiedBy>Kulkarni, Chidambar SBOBNG-PTIY/TA</cp:lastModifiedBy>
  <cp:revision>576</cp:revision>
  <cp:lastPrinted>2019-10-24T03:25:55Z</cp:lastPrinted>
  <dcterms:modified xsi:type="dcterms:W3CDTF">2023-04-16T15:36:45Z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_NewReviewCycle">
    <vt:lpwstr/>
  </property>
  <property fmtid="{D5CDD505-2E9C-101B-9397-08002B2CF9AE}" pid="5" name="ContentTypeId">
    <vt:lpwstr>0x0101006F0A470EEB1140E7AA14F4CE8A50B54C0001CB1477F4DD432AA86DD56CC3887AF40028BC6B62D0D19C47AA3CC4397FBCB5B0</vt:lpwstr>
  </property>
  <property fmtid="{D5CDD505-2E9C-101B-9397-08002B2CF9AE}" pid="6" name="Shell SharePoint SAEF SecurityClassification">
    <vt:lpwstr>18;#Restricted|21aa7f98-4035-4019-a764-107acb7269af</vt:lpwstr>
  </property>
  <property fmtid="{D5CDD505-2E9C-101B-9397-08002B2CF9AE}" pid="7" name="Shell SharePoint SIS Organization">
    <vt:lpwstr>30;#P＆T|ed649f9c-84b4-4cf6-ab1f-9d8873cf9251</vt:lpwstr>
  </property>
  <property fmtid="{D5CDD505-2E9C-101B-9397-08002B2CF9AE}" pid="8" name="Shell SharePoint SAEF LegalEntity">
    <vt:lpwstr>186;#Shell Global Solutions International|02d70be2-4415-43e3-bdbf-8999147dfaca</vt:lpwstr>
  </property>
  <property fmtid="{D5CDD505-2E9C-101B-9397-08002B2CF9AE}" pid="9" name="Shell SharePoint SAEF BusinessUnitRegion">
    <vt:lpwstr>68;#Business Function or Other|874d49cd-70ad-414d-a612-40638fadccae</vt:lpwstr>
  </property>
  <property fmtid="{D5CDD505-2E9C-101B-9397-08002B2CF9AE}" pid="10" name="Shell SharePoint SAEF GlobalFunction">
    <vt:lpwstr>120;#Not Applicable|ddce64fb-3cb8-4cd9-8e3d-0fe554247fd1</vt:lpwstr>
  </property>
  <property fmtid="{D5CDD505-2E9C-101B-9397-08002B2CF9AE}" pid="11" name="Shell SharePoint SAEF CountryOfJurisdiction">
    <vt:lpwstr>7;#NETHERLANDS|54565ecb-470f-40ea-a584-819150a65a13</vt:lpwstr>
  </property>
  <property fmtid="{D5CDD505-2E9C-101B-9397-08002B2CF9AE}" pid="12" name="Shell SharePoint SAEF ExportControlClassification">
    <vt:lpwstr>9;#Non-US content - Non Controlled|2ac8835e-0587-4096-a6e2-1f68da1e6cb3</vt:lpwstr>
  </property>
  <property fmtid="{D5CDD505-2E9C-101B-9397-08002B2CF9AE}" pid="13" name="Shell SharePoint SAEF DocumentStatus">
    <vt:lpwstr>31;#Final|4ab27e0b-f232-4e2f-b033-17b51f68e2a5</vt:lpwstr>
  </property>
  <property fmtid="{D5CDD505-2E9C-101B-9397-08002B2CF9AE}" pid="14" name="Shell SharePoint SAEF Language">
    <vt:lpwstr>6;#English|bd3ad5ee-f0c3-40aa-8cc8-36ef09940af3</vt:lpwstr>
  </property>
  <property fmtid="{D5CDD505-2E9C-101B-9397-08002B2CF9AE}" pid="15" name="Shell SharePoint SAEF Business">
    <vt:lpwstr>95;#Projects ＆ Technology|71ef976b-0896-446b-8541-fe6e77f226a6</vt:lpwstr>
  </property>
  <property fmtid="{D5CDD505-2E9C-101B-9397-08002B2CF9AE}" pid="16" name="Shell SharePoint SIS ProcessArea">
    <vt:lpwstr/>
  </property>
  <property fmtid="{D5CDD505-2E9C-101B-9397-08002B2CF9AE}" pid="17" name="Shell SharePoint SAEF BusinessProcess">
    <vt:lpwstr>106;#All - Governing Processes|6056791d-15f6-4255-b305-82dc2d54ec2d</vt:lpwstr>
  </property>
  <property fmtid="{D5CDD505-2E9C-101B-9397-08002B2CF9AE}" pid="18" name="Shell SharePoint SAEF DocumentType">
    <vt:lpwstr>34;#Process documentation, templates/tools [ITM]|bec2e05d-2d7c-47d7-a855-c011254ba6f8</vt:lpwstr>
  </property>
  <property fmtid="{D5CDD505-2E9C-101B-9397-08002B2CF9AE}" pid="19" name="_dlc_policyId">
    <vt:lpwstr/>
  </property>
  <property fmtid="{D5CDD505-2E9C-101B-9397-08002B2CF9AE}" pid="20" name="ItemRetentionFormula">
    <vt:lpwstr/>
  </property>
  <property fmtid="{D5CDD505-2E9C-101B-9397-08002B2CF9AE}" pid="21" name="Shell SharePoint SAEF WorkgroupID">
    <vt:lpwstr>267;#IT Function - CIO Office - Business Records Management - xxxxx|09444d66-f664-4def-9504-8986d0ecc34d</vt:lpwstr>
  </property>
  <property fmtid="{D5CDD505-2E9C-101B-9397-08002B2CF9AE}" pid="22" name="_dlc_DocIdItemGuid">
    <vt:lpwstr>46fe998b-8f0f-4375-b281-3679e1415f4f</vt:lpwstr>
  </property>
  <property fmtid="{D5CDD505-2E9C-101B-9397-08002B2CF9AE}" pid="23" name="Shell SharePoint SIS Forexternalparties">
    <vt:lpwstr>11;#No|93d324f7-73af-482e-b38c-a220e4cbdd3a</vt:lpwstr>
  </property>
  <property fmtid="{D5CDD505-2E9C-101B-9397-08002B2CF9AE}" pid="24" name="Shell SharePoint SIS Activity/Area">
    <vt:lpwstr/>
  </property>
  <property fmtid="{D5CDD505-2E9C-101B-9397-08002B2CF9AE}" pid="25" name="Shell SharePoint SIS Analysis">
    <vt:lpwstr/>
  </property>
  <property fmtid="{D5CDD505-2E9C-101B-9397-08002B2CF9AE}" pid="26" name="Shell SharePoint SIS Period">
    <vt:lpwstr/>
  </property>
  <property fmtid="{D5CDD505-2E9C-101B-9397-08002B2CF9AE}" pid="27" name="Shell SharePoint SIS SpecificAudience">
    <vt:lpwstr/>
  </property>
  <property fmtid="{D5CDD505-2E9C-101B-9397-08002B2CF9AE}" pid="28" name="TaxCatchAll">
    <vt:lpwstr>134;#IT Function - CIO Office - Business Records Management - xxxxx|09444d66-f664-4def-9504-8986d0ecc34d;#5;#English|bd3ad5ee-f0c3-40aa-8cc8-36ef09940af3;#64;#Process documentation, templates/tools [ITM]|bec2e05d-2d7c-47d7-a855-c011254ba6f8;#96;#Business </vt:lpwstr>
  </property>
  <property fmtid="{D5CDD505-2E9C-101B-9397-08002B2CF9AE}" pid="29" name="Shell SharePoint SAEF DocumentTypeTaxHTField0">
    <vt:lpwstr>Process documentation, templates/tools [ITM]|bec2e05d-2d7c-47d7-a855-c011254ba6f8</vt:lpwstr>
  </property>
  <property fmtid="{D5CDD505-2E9C-101B-9397-08002B2CF9AE}" pid="30" name="Shell SharePoint SAEF GlobalFunctionTaxHTField0">
    <vt:lpwstr>Not Applicable|ddce64fb-3cb8-4cd9-8e3d-0fe554247fd1</vt:lpwstr>
  </property>
  <property fmtid="{D5CDD505-2E9C-101B-9397-08002B2CF9AE}" pid="31" name="DocumentSetDescription">
    <vt:lpwstr>Prepared to support accelerators, outlines how to best run an accelerator project.</vt:lpwstr>
  </property>
  <property fmtid="{D5CDD505-2E9C-101B-9397-08002B2CF9AE}" pid="32" name="Shell SharePoint SAEF SecurityClassificationTaxHTField0">
    <vt:lpwstr>Restricted|21aa7f98-4035-4019-a764-107acb7269af</vt:lpwstr>
  </property>
  <property fmtid="{D5CDD505-2E9C-101B-9397-08002B2CF9AE}" pid="33" name="Shell SharePoint SAEF CountryOfJurisdictionTaxHTField0">
    <vt:lpwstr>NETHERLANDS|54565ecb-470f-40ea-a584-819150a65a13</vt:lpwstr>
  </property>
  <property fmtid="{D5CDD505-2E9C-101B-9397-08002B2CF9AE}" pid="34" name="Shell SharePoint SAEF BusinessUnitRegionTaxHTField0">
    <vt:lpwstr>Business Function or Other|874d49cd-70ad-414d-a612-40638fadccae</vt:lpwstr>
  </property>
  <property fmtid="{D5CDD505-2E9C-101B-9397-08002B2CF9AE}" pid="35" name="Shell SharePoint SAEF BusinessTaxHTField0">
    <vt:lpwstr>Projects ＆ Technology|71ef976b-0896-446b-8541-fe6e77f226a6</vt:lpwstr>
  </property>
  <property fmtid="{D5CDD505-2E9C-101B-9397-08002B2CF9AE}" pid="36" name="Shell SharePoint SAEF BusinessProcessTaxHTField0">
    <vt:lpwstr>All - Governing Processes|6056791d-15f6-4255-b305-82dc2d54ec2d</vt:lpwstr>
  </property>
  <property fmtid="{D5CDD505-2E9C-101B-9397-08002B2CF9AE}" pid="37" name="Shell SharePoint SAEF WorkgroupIDTaxHTField0">
    <vt:lpwstr>IT Function - CIO Office - Business Records Management - xxxxx|09444d66-f664-4def-9504-8986d0ecc34d</vt:lpwstr>
  </property>
  <property fmtid="{D5CDD505-2E9C-101B-9397-08002B2CF9AE}" pid="38" name="Shell SharePoint SAEF ExportControlClassificationTaxHTField0">
    <vt:lpwstr>Non-US content - Non Controlled|2ac8835e-0587-4096-a6e2-1f68da1e6cb3</vt:lpwstr>
  </property>
  <property fmtid="{D5CDD505-2E9C-101B-9397-08002B2CF9AE}" pid="39" name="Shell SharePoint SAEF LegalEntityTaxHTField0">
    <vt:lpwstr>Shell Global Solutions International|02d70be2-4415-43e3-bdbf-8999147dfaca</vt:lpwstr>
  </property>
  <property fmtid="{D5CDD505-2E9C-101B-9397-08002B2CF9AE}" pid="40" name="Shell SharePoint SAEF LanguageTaxHTField0">
    <vt:lpwstr>English|bd3ad5ee-f0c3-40aa-8cc8-36ef09940af3</vt:lpwstr>
  </property>
  <property fmtid="{D5CDD505-2E9C-101B-9397-08002B2CF9AE}" pid="41" name="Shell SharePoint SAEF DocumentStatusTaxHTField0">
    <vt:lpwstr>Final|4ab27e0b-f232-4e2f-b033-17b51f68e2a5</vt:lpwstr>
  </property>
  <property fmtid="{D5CDD505-2E9C-101B-9397-08002B2CF9AE}" pid="42" name="Shell_x0020_SharePoint_x0020_SIS_x0020_ITDMProcessArea">
    <vt:lpwstr/>
  </property>
  <property fmtid="{D5CDD505-2E9C-101B-9397-08002B2CF9AE}" pid="43" name="Shell SharePoint SIS ITDMProcessArea">
    <vt:lpwstr/>
  </property>
  <property fmtid="{D5CDD505-2E9C-101B-9397-08002B2CF9AE}" pid="44" name="SAEFCountryOfJurisdiction">
    <vt:lpwstr>7;#UNITED KINGDOM|a641b02c-ea62-4b2d-a926-5e7208151dda</vt:lpwstr>
  </property>
  <property fmtid="{D5CDD505-2E9C-101B-9397-08002B2CF9AE}" pid="45" name="SAEFSecurityClassification">
    <vt:lpwstr>1;#Confidential|e4bc29b2-6e76-48cc-b090-8b544c0802ae</vt:lpwstr>
  </property>
  <property fmtid="{D5CDD505-2E9C-101B-9397-08002B2CF9AE}" pid="46" name="SAEFLegalEntity">
    <vt:lpwstr>6;#STASCO|dd9f88f9-e37a-435f-bd2f-e56012b82762</vt:lpwstr>
  </property>
  <property fmtid="{D5CDD505-2E9C-101B-9397-08002B2CF9AE}" pid="47" name="MediaServiceImageTags">
    <vt:lpwstr/>
  </property>
</Properties>
</file>