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4" r:id="rId8"/>
    <p:sldId id="265" r:id="rId9"/>
    <p:sldId id="266" r:id="rId10"/>
    <p:sldId id="267" r:id="rId11"/>
    <p:sldId id="261" r:id="rId12"/>
    <p:sldId id="270" r:id="rId13"/>
    <p:sldId id="271" r:id="rId14"/>
    <p:sldId id="272" r:id="rId15"/>
    <p:sldId id="273" r:id="rId16"/>
    <p:sldId id="269" r:id="rId17"/>
    <p:sldId id="262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u="sng" dirty="0"/>
              <a:t>Interpreting Results and Prediction Methods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AARUSH AMBATI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141AB37-344F-4789-C333-D107DFBF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              </a:t>
            </a:r>
            <a:r>
              <a:rPr lang="en-US" dirty="0" err="1"/>
              <a:t>Visualisation</a:t>
            </a:r>
            <a:r>
              <a:rPr lang="en-US" dirty="0"/>
              <a:t>(RF)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736239-F8FC-288E-CFFF-80D6086DB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20900"/>
            <a:ext cx="5553088" cy="40788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465501-AED6-864E-40C4-040A05C90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35" y="2010373"/>
            <a:ext cx="5039940" cy="400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2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141AB37-344F-4789-C333-D107DFBF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              </a:t>
            </a:r>
            <a:r>
              <a:rPr lang="en-US" dirty="0" err="1"/>
              <a:t>Visualisation</a:t>
            </a:r>
            <a:r>
              <a:rPr lang="en-US" dirty="0"/>
              <a:t>(SVM)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83FDF9-1D86-A941-2FC2-AD981BE96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80401"/>
            <a:ext cx="5715000" cy="43670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9A67F3-E67E-55E4-6E9A-92B4AF078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41" y="2139073"/>
            <a:ext cx="5036819" cy="393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80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141AB37-344F-4789-C333-D107DFBF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              </a:t>
            </a:r>
            <a:r>
              <a:rPr lang="en-US" dirty="0" err="1"/>
              <a:t>Visualisation</a:t>
            </a:r>
            <a:r>
              <a:rPr lang="en-US" dirty="0"/>
              <a:t>(XGB)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83CBE5-9D44-96DF-4643-8905925B9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00" y="2095267"/>
            <a:ext cx="5020398" cy="3838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C4A6C3-5979-627E-9C10-75FC616D4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649" y="1982281"/>
            <a:ext cx="6262325" cy="422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93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FDF9BC-5B24-6BA2-21A1-77CCB8DFD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Classification Report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6EF4FF8-D9B1-A6BB-FC50-BA110DA67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r>
              <a:rPr lang="en-US"/>
              <a:t>It summarizes the performance of a classification model by providing metrics such as precision, recall, F1-score, and support for each class label.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3ADA18-ED03-706E-271C-C1249BF8D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944" y="3090894"/>
            <a:ext cx="4639736" cy="1808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4459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C9EF841-71BE-9916-6BCB-4CA542218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Result Analysis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93217C-64C7-C044-3DB8-5416A62CF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</a:rPr>
              <a:t>Our analysis reveals significant insights into voter behavior and turnout.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</a:rPr>
              <a:t>Feature importance analysis highlights the key factors influencing voter turnout, such as demographics, voting history, and precinct turnout.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</a:rPr>
              <a:t>Confusion matrices visualize the model's performance in predicting voter turnout, showing the distribution of true positive, true negative, false positive, and false negative predictions.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</a:rPr>
              <a:t>These findings provide valuable insights for political campaigns to target specific demographic groups and precincts effectively.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27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C9EF841-71BE-9916-6BCB-4CA542218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93217C-64C7-C044-3DB8-5416A62CF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</a:rPr>
              <a:t>In conclusion, our predictive modeling approach offers valuable insights into voter behavior and turnout for the 2014 general election.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</a:rPr>
              <a:t>The high accuracy of our models demonstrates their effectiveness in predicting voter turnout.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</a:rPr>
              <a:t>Moving forward, we plan to refine our models further and explore their deployment in real-world scenarios.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</a:rPr>
              <a:t>By leveraging predictive modeling, we aim to empower political campaigns with actionable insights to maximize voter engagement and participation.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6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C9EF841-71BE-9916-6BCB-4CA542218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93217C-64C7-C044-3DB8-5416A62CF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</a:rPr>
              <a:t>Welcome to the presentation on predictive modeling for voter turnout.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</a:rPr>
              <a:t>Our goal is to analyze voter behavior and predict voter turnout for the 2014 general election using machine learning techniques.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</a:rPr>
              <a:t>We utilized four powerful machine learning algorithms: Logistic Regression, Random Forest, Support Vector Machine (SVM), and </a:t>
            </a:r>
            <a:r>
              <a:rPr lang="en-US" sz="1800" dirty="0" err="1">
                <a:latin typeface="Calibri" panose="020F0502020204030204" pitchFamily="34" charset="0"/>
              </a:rPr>
              <a:t>XGBoost</a:t>
            </a:r>
            <a:r>
              <a:rPr lang="en-US" sz="1800" dirty="0">
                <a:latin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</a:rPr>
              <a:t>These models enable us to understand voter behavior and identify key factors influencing voter turnout.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7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C9EF841-71BE-9916-6BCB-4CA542218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Model Training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93217C-64C7-C044-3DB8-5416A62CF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</a:rPr>
              <a:t>Our modeling process involves several steps, starting with data preprocessing and feature selection.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</a:rPr>
              <a:t>Feature selection techniques such as L1 regularization, feature importance, and coefficients analysis were employed for each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</a:rPr>
              <a:t>Visualizations of feature importance were generated to understand the impact of different features on voter turnout.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</a:rPr>
              <a:t>The training process ensures that our models learn from the data and make accurate predictions.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9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0B9CF9E-DB74-8751-4CB8-84EAADE2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n-US" dirty="0"/>
              <a:t>Relevant Features and their Importance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2BB779-117F-2931-736F-5DE6EB8FF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484" y="888999"/>
            <a:ext cx="3044485" cy="5294757"/>
          </a:xfrm>
          <a:prstGeom prst="rect">
            <a:avLst/>
          </a:prstGeo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5B7A345-05DD-5508-C85B-54E88AA1C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1975" y="4714875"/>
            <a:ext cx="3599057" cy="1392680"/>
          </a:xfrm>
        </p:spPr>
        <p:txBody>
          <a:bodyPr/>
          <a:lstStyle/>
          <a:p>
            <a:r>
              <a:rPr lang="en-US" dirty="0"/>
              <a:t>All the relevant features with their coefficients are given and also the accuracy of the respective model is mentioned too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F35A2-2EA2-8309-C7B2-FE6265D3A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604" y="888999"/>
            <a:ext cx="4307396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65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0B9CF9E-DB74-8751-4CB8-84EAADE2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n-US" dirty="0"/>
              <a:t>Relevant Features and their Importance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5B7A345-05DD-5508-C85B-54E88AA1C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1975" y="4714875"/>
            <a:ext cx="3599057" cy="1392680"/>
          </a:xfrm>
        </p:spPr>
        <p:txBody>
          <a:bodyPr/>
          <a:lstStyle/>
          <a:p>
            <a:r>
              <a:rPr lang="en-US" dirty="0"/>
              <a:t>All the relevant features with their coefficients are given and also the accuracy of the respective model is mentioned too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21CDAD-959E-DEC0-2D10-0C06FEAD0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691" y="460462"/>
            <a:ext cx="4151184" cy="6140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652F13-5457-75E7-BDCF-4270D80F6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924" y="909445"/>
            <a:ext cx="4389813" cy="251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2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0B9CF9E-DB74-8751-4CB8-84EAADE2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n-US" dirty="0"/>
              <a:t>Relevant Features and their Importance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5B7A345-05DD-5508-C85B-54E88AA1C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1975" y="4714875"/>
            <a:ext cx="3599057" cy="1392680"/>
          </a:xfrm>
        </p:spPr>
        <p:txBody>
          <a:bodyPr/>
          <a:lstStyle/>
          <a:p>
            <a:r>
              <a:rPr lang="en-US" dirty="0"/>
              <a:t>All the relevant features with their coefficients are given and also the accuracy of the respective model is mentioned too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C33033-7CFA-0B1A-7877-2557B1A5C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978" y="266426"/>
            <a:ext cx="3162574" cy="6325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E57348-230C-14BB-FA79-9879DF9DE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065" y="368307"/>
            <a:ext cx="4548722" cy="267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69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0B9CF9E-DB74-8751-4CB8-84EAADE2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n-US" dirty="0"/>
              <a:t>Relevant Features and their Importance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5B7A345-05DD-5508-C85B-54E88AA1C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1975" y="4714875"/>
            <a:ext cx="3599057" cy="1392680"/>
          </a:xfrm>
        </p:spPr>
        <p:txBody>
          <a:bodyPr/>
          <a:lstStyle/>
          <a:p>
            <a:r>
              <a:rPr lang="en-US" dirty="0"/>
              <a:t>All the relevant features with their coefficients are given and also the accuracy of the respective model is mentioned too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096621-D215-6FFF-0FC4-BB8B71051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384" y="2411643"/>
            <a:ext cx="6229935" cy="362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3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C9EF841-71BE-9916-6BCB-4CA542218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93217C-64C7-C044-3DB8-5416A62CF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</a:rPr>
              <a:t>Evaluating model performance is crucial to assess their predictive power.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</a:rPr>
              <a:t>The accuracy scores for each model are as follows: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Calibri" panose="020F0502020204030204" pitchFamily="34" charset="0"/>
              </a:rPr>
              <a:t>Logistic Regression: 93.5%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Calibri" panose="020F0502020204030204" pitchFamily="34" charset="0"/>
              </a:rPr>
              <a:t>Random Forest: 92.8%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Calibri" panose="020F0502020204030204" pitchFamily="34" charset="0"/>
              </a:rPr>
              <a:t>SVM: 93.3%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err="1">
                <a:latin typeface="Calibri" panose="020F0502020204030204" pitchFamily="34" charset="0"/>
              </a:rPr>
              <a:t>XGBoost</a:t>
            </a:r>
            <a:r>
              <a:rPr lang="en-IN" sz="1800" dirty="0">
                <a:latin typeface="Calibri" panose="020F0502020204030204" pitchFamily="34" charset="0"/>
              </a:rPr>
              <a:t>: 93.0%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</a:rPr>
              <a:t>These high accuracy scores indicate the effectiveness of our models in predicting voter turnout.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</a:rPr>
              <a:t>Additional evaluation metrics, such as precision, recall, and F1-score, can provide further insights into model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80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141AB37-344F-4789-C333-D107DFBF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              </a:t>
            </a:r>
            <a:r>
              <a:rPr lang="en-US" dirty="0" err="1"/>
              <a:t>Visualisation</a:t>
            </a:r>
            <a:r>
              <a:rPr lang="en-US" dirty="0"/>
              <a:t>(LR)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DE8A9-1BFE-1362-394F-258151B5D6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12" b="-1"/>
          <a:stretch/>
        </p:blipFill>
        <p:spPr>
          <a:xfrm>
            <a:off x="1097280" y="2120900"/>
            <a:ext cx="4639736" cy="3748193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F5FB91-EFDC-31AF-7DCC-389B0A8169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755" b="1"/>
          <a:stretch/>
        </p:blipFill>
        <p:spPr>
          <a:xfrm>
            <a:off x="6334969" y="2244725"/>
            <a:ext cx="4639736" cy="37481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549550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{8E7C53DD-EFE0-44B3-A59D-EAB67C8F9D87}tf56160789_win32</Template>
  <TotalTime>46</TotalTime>
  <Words>530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Bookman Old Style</vt:lpstr>
      <vt:lpstr>Calibri</vt:lpstr>
      <vt:lpstr>Franklin Gothic Book</vt:lpstr>
      <vt:lpstr>Wingdings</vt:lpstr>
      <vt:lpstr>Custom</vt:lpstr>
      <vt:lpstr>Interpreting Results and Prediction Methods</vt:lpstr>
      <vt:lpstr>Introduction</vt:lpstr>
      <vt:lpstr>Model Training</vt:lpstr>
      <vt:lpstr>Relevant Features and their Importance</vt:lpstr>
      <vt:lpstr>Relevant Features and their Importance</vt:lpstr>
      <vt:lpstr>Relevant Features and their Importance</vt:lpstr>
      <vt:lpstr>Relevant Features and their Importance</vt:lpstr>
      <vt:lpstr>Model Evaluation</vt:lpstr>
      <vt:lpstr>              Visualisation(LR) </vt:lpstr>
      <vt:lpstr>              Visualisation(RF) </vt:lpstr>
      <vt:lpstr>              Visualisation(SVM) </vt:lpstr>
      <vt:lpstr>              Visualisation(XGB) </vt:lpstr>
      <vt:lpstr>Classification Report</vt:lpstr>
      <vt:lpstr>Result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AMBATI AARUSH - 210968066</dc:creator>
  <cp:lastModifiedBy>AMBATI AARUSH - 210968066</cp:lastModifiedBy>
  <cp:revision>2</cp:revision>
  <dcterms:created xsi:type="dcterms:W3CDTF">2024-06-05T12:59:25Z</dcterms:created>
  <dcterms:modified xsi:type="dcterms:W3CDTF">2024-06-05T13:50:19Z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