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9"/>
  </p:notesMasterIdLst>
  <p:sldIdLst>
    <p:sldId id="256" r:id="rId2"/>
    <p:sldId id="268" r:id="rId3"/>
    <p:sldId id="257" r:id="rId4"/>
    <p:sldId id="258" r:id="rId5"/>
    <p:sldId id="267" r:id="rId6"/>
    <p:sldId id="259" r:id="rId7"/>
    <p:sldId id="260" r:id="rId8"/>
    <p:sldId id="269" r:id="rId9"/>
    <p:sldId id="270" r:id="rId10"/>
    <p:sldId id="271" r:id="rId11"/>
    <p:sldId id="272" r:id="rId12"/>
    <p:sldId id="263" r:id="rId13"/>
    <p:sldId id="264" r:id="rId14"/>
    <p:sldId id="265" r:id="rId15"/>
    <p:sldId id="266"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33" userDrawn="1">
          <p15:clr>
            <a:srgbClr val="A4A3A4"/>
          </p15:clr>
        </p15:guide>
        <p15:guide id="2" pos="1481" userDrawn="1">
          <p15:clr>
            <a:srgbClr val="A4A3A4"/>
          </p15:clr>
        </p15:guide>
        <p15:guide id="3" pos="3205" userDrawn="1">
          <p15:clr>
            <a:srgbClr val="A4A3A4"/>
          </p15:clr>
        </p15:guide>
        <p15:guide id="4" pos="5019" userDrawn="1">
          <p15:clr>
            <a:srgbClr val="A4A3A4"/>
          </p15:clr>
        </p15:guide>
        <p15:guide id="5" pos="6471" userDrawn="1">
          <p15:clr>
            <a:srgbClr val="A4A3A4"/>
          </p15:clr>
        </p15:guide>
        <p15:guide id="6" pos="1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76" d="100"/>
          <a:sy n="76" d="100"/>
        </p:scale>
        <p:origin x="216" y="696"/>
      </p:cViewPr>
      <p:guideLst>
        <p:guide pos="733"/>
        <p:guide pos="1481"/>
        <p:guide pos="3205"/>
        <p:guide pos="5019"/>
        <p:guide pos="6471"/>
        <p:guide pos="1912"/>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6CCF3-0DD2-9146-B50B-2DE15AC802F4}" type="datetimeFigureOut">
              <a:rPr lang="en-US" smtClean="0"/>
              <a:t>8/16/20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787FA-B05B-074E-A508-A7FD723B5FBC}" type="slidenum">
              <a:rPr lang="en-US" smtClean="0"/>
              <a:t>‹#›</a:t>
            </a:fld>
            <a:endParaRPr lang="en-US"/>
          </a:p>
        </p:txBody>
      </p:sp>
    </p:spTree>
    <p:extLst>
      <p:ext uri="{BB962C8B-B14F-4D97-AF65-F5344CB8AC3E}">
        <p14:creationId xmlns:p14="http://schemas.microsoft.com/office/powerpoint/2010/main" val="12665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787FA-B05B-074E-A508-A7FD723B5FBC}" type="slidenum">
              <a:rPr lang="en-US" smtClean="0"/>
              <a:t>1</a:t>
            </a:fld>
            <a:endParaRPr lang="en-US"/>
          </a:p>
        </p:txBody>
      </p:sp>
    </p:spTree>
    <p:extLst>
      <p:ext uri="{BB962C8B-B14F-4D97-AF65-F5344CB8AC3E}">
        <p14:creationId xmlns:p14="http://schemas.microsoft.com/office/powerpoint/2010/main" val="353744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431D-30A4-BE40-A5E9-DF034349C0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9FC684-323C-EB4C-B7BB-BEFB7FE9A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237C2D-ED5B-794D-B975-3C93BC46E089}"/>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5" name="Footer Placeholder 4">
            <a:extLst>
              <a:ext uri="{FF2B5EF4-FFF2-40B4-BE49-F238E27FC236}">
                <a16:creationId xmlns:a16="http://schemas.microsoft.com/office/drawing/2014/main" id="{DFAD0BCC-2649-764A-81A8-B974769BE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3A17-0DC6-BF41-A285-81165797C956}"/>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192422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F823-480C-B148-8BCC-CC8C9327B70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01F10E-BC90-1D42-9365-C4D267612DB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AAC3B5-12D0-2A47-A3FE-46D2DC696270}"/>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5" name="Footer Placeholder 4">
            <a:extLst>
              <a:ext uri="{FF2B5EF4-FFF2-40B4-BE49-F238E27FC236}">
                <a16:creationId xmlns:a16="http://schemas.microsoft.com/office/drawing/2014/main" id="{783F3F57-2172-7C45-8BA6-C784A2BF5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FF838-B081-5C40-8C40-93428245081B}"/>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415739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E882B-4CF1-034D-9369-9BD08588E9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1D88A8-3CCA-CE43-BCF2-ECC15B49117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A8AC71-AC3F-6B4F-8507-6C7C2DD57731}"/>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5" name="Footer Placeholder 4">
            <a:extLst>
              <a:ext uri="{FF2B5EF4-FFF2-40B4-BE49-F238E27FC236}">
                <a16:creationId xmlns:a16="http://schemas.microsoft.com/office/drawing/2014/main" id="{859E0EDD-1CB9-804E-B8C7-98E29EB14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2F0C3-21C7-3B4E-9D88-17CC9C4ED98A}"/>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14316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279E-0711-D44B-BDD1-7B5495380D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1EEC7A-8780-9C42-B1A9-A02FD92BF8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A4BF13-8F7F-CE4C-87BC-6627312C9219}"/>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5" name="Footer Placeholder 4">
            <a:extLst>
              <a:ext uri="{FF2B5EF4-FFF2-40B4-BE49-F238E27FC236}">
                <a16:creationId xmlns:a16="http://schemas.microsoft.com/office/drawing/2014/main" id="{44C30FF9-834E-4245-ADA4-238EB1B78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F47A1-528C-554D-9792-75D913DA77BC}"/>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166453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DE2E-9D15-594A-BBF4-EE5FBC9D66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90901CC-BF20-B04E-A093-605C4F005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5B041D-3AE0-B540-9097-AF399F1E7065}"/>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5" name="Footer Placeholder 4">
            <a:extLst>
              <a:ext uri="{FF2B5EF4-FFF2-40B4-BE49-F238E27FC236}">
                <a16:creationId xmlns:a16="http://schemas.microsoft.com/office/drawing/2014/main" id="{8DFA8A6D-DA4E-C544-9C8E-65F80DA10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0465F-2538-894A-878F-B8F18C5ADEDA}"/>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99213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1DAD-023C-EC47-8437-B3DF91DD35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789403-49BD-7443-81CF-66935FBFB3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9085F8-C9E0-8D4C-9561-0D00986446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875489A-82E6-944E-8DA0-2FEAC6264773}"/>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6" name="Footer Placeholder 5">
            <a:extLst>
              <a:ext uri="{FF2B5EF4-FFF2-40B4-BE49-F238E27FC236}">
                <a16:creationId xmlns:a16="http://schemas.microsoft.com/office/drawing/2014/main" id="{ACBA6E36-B50D-2445-B090-151BBDF3D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74817-B512-6744-ABDA-867FB5DDC54E}"/>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219283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8BF7-E61B-1F48-9F4A-A9EB5B1EBEE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E09F35-8486-2F45-A54C-9B8C2DC54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CE2A8E-EB31-634E-BCA6-81A0636CFA7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E63844-9D14-E740-A912-C5B33865F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88AF3A-6C9D-1F4E-9A25-06F8D0F0C4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4117322-8FFE-1346-A1F1-8EAF7B1B97BF}"/>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8" name="Footer Placeholder 7">
            <a:extLst>
              <a:ext uri="{FF2B5EF4-FFF2-40B4-BE49-F238E27FC236}">
                <a16:creationId xmlns:a16="http://schemas.microsoft.com/office/drawing/2014/main" id="{560185F8-8EDF-D641-AB48-96E9BD2CB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5BB60-69CE-A448-9566-13FA466E8440}"/>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187001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E4E6-47EA-A344-848C-5E76F0213C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8BEF88E-DD50-CD48-81D3-ACDE0EE58E95}"/>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4" name="Footer Placeholder 3">
            <a:extLst>
              <a:ext uri="{FF2B5EF4-FFF2-40B4-BE49-F238E27FC236}">
                <a16:creationId xmlns:a16="http://schemas.microsoft.com/office/drawing/2014/main" id="{28DD5EB0-2478-E94A-A23A-4F9585649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1434B-C084-9340-B25D-EEB8BE6AB2A0}"/>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136080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A04BB-142E-C149-B417-CF7E97EA7AEA}"/>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3" name="Footer Placeholder 2">
            <a:extLst>
              <a:ext uri="{FF2B5EF4-FFF2-40B4-BE49-F238E27FC236}">
                <a16:creationId xmlns:a16="http://schemas.microsoft.com/office/drawing/2014/main" id="{C4EDE4F7-83F8-B143-93C7-6D826249F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68A756-6086-FA4F-A871-54644605DBAC}"/>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413610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CB51-C5B7-3C45-BE79-5EE6EEFDFB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F197BE-B4DB-6D45-AFED-EA7297F74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954CA2-2D7D-FC4F-AE2D-219B2875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2BF2A8-69DC-7A41-9CF4-F16299D51FF8}"/>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6" name="Footer Placeholder 5">
            <a:extLst>
              <a:ext uri="{FF2B5EF4-FFF2-40B4-BE49-F238E27FC236}">
                <a16:creationId xmlns:a16="http://schemas.microsoft.com/office/drawing/2014/main" id="{A80CBFDF-327D-F248-84AD-1746A4BD4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89982-42CB-CE4E-9B6D-72C2426B3C3E}"/>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386093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CA1-213D-FB4C-8DB2-ECC351EFBA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D58DDE0-9CEE-BA45-9E47-E6E5B206A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DE7EC-3C5D-AB41-AC82-85FE830AB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CE1994-295D-7847-AB73-7160D22BB30C}"/>
              </a:ext>
            </a:extLst>
          </p:cNvPr>
          <p:cNvSpPr>
            <a:spLocks noGrp="1"/>
          </p:cNvSpPr>
          <p:nvPr>
            <p:ph type="dt" sz="half" idx="10"/>
          </p:nvPr>
        </p:nvSpPr>
        <p:spPr/>
        <p:txBody>
          <a:bodyPr/>
          <a:lstStyle/>
          <a:p>
            <a:fld id="{AA130CA6-3278-8D40-B4B4-8501D7388DF9}" type="datetimeFigureOut">
              <a:rPr lang="en-US" smtClean="0"/>
              <a:t>8/16/20</a:t>
            </a:fld>
            <a:endParaRPr lang="en-US"/>
          </a:p>
        </p:txBody>
      </p:sp>
      <p:sp>
        <p:nvSpPr>
          <p:cNvPr id="6" name="Footer Placeholder 5">
            <a:extLst>
              <a:ext uri="{FF2B5EF4-FFF2-40B4-BE49-F238E27FC236}">
                <a16:creationId xmlns:a16="http://schemas.microsoft.com/office/drawing/2014/main" id="{8512A04E-1C8D-C646-9DC4-F02076E42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F4A8B-CA72-DC41-9017-CFABA37A7326}"/>
              </a:ext>
            </a:extLst>
          </p:cNvPr>
          <p:cNvSpPr>
            <a:spLocks noGrp="1"/>
          </p:cNvSpPr>
          <p:nvPr>
            <p:ph type="sldNum" sz="quarter" idx="12"/>
          </p:nvPr>
        </p:nvSpPr>
        <p:spPr/>
        <p:txBody>
          <a:bodyPr/>
          <a:lstStyle/>
          <a:p>
            <a:fld id="{CC14D15B-40A9-184B-AD4E-18D414EA65E8}" type="slidenum">
              <a:rPr lang="en-US" smtClean="0"/>
              <a:t>‹#›</a:t>
            </a:fld>
            <a:endParaRPr lang="en-US"/>
          </a:p>
        </p:txBody>
      </p:sp>
    </p:spTree>
    <p:extLst>
      <p:ext uri="{BB962C8B-B14F-4D97-AF65-F5344CB8AC3E}">
        <p14:creationId xmlns:p14="http://schemas.microsoft.com/office/powerpoint/2010/main" val="346376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8515A-E5F0-D649-8977-6F2B86D94535}"/>
              </a:ext>
            </a:extLst>
          </p:cNvPr>
          <p:cNvSpPr>
            <a:spLocks noGrp="1"/>
          </p:cNvSpPr>
          <p:nvPr>
            <p:ph type="title"/>
          </p:nvPr>
        </p:nvSpPr>
        <p:spPr>
          <a:xfrm>
            <a:off x="312070" y="260351"/>
            <a:ext cx="11041730" cy="108108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0A94E2C2-318B-7F4D-8366-CBC891836DA7}"/>
              </a:ext>
            </a:extLst>
          </p:cNvPr>
          <p:cNvSpPr>
            <a:spLocks noGrp="1"/>
          </p:cNvSpPr>
          <p:nvPr>
            <p:ph type="body" idx="1"/>
          </p:nvPr>
        </p:nvSpPr>
        <p:spPr>
          <a:xfrm>
            <a:off x="312070" y="1597025"/>
            <a:ext cx="1104173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FD3ACA93-DED7-BC45-88D7-6BA01D5C9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30CA6-3278-8D40-B4B4-8501D7388DF9}" type="datetimeFigureOut">
              <a:rPr lang="en-US" smtClean="0"/>
              <a:t>8/16/20</a:t>
            </a:fld>
            <a:endParaRPr lang="en-US"/>
          </a:p>
        </p:txBody>
      </p:sp>
      <p:sp>
        <p:nvSpPr>
          <p:cNvPr id="5" name="Footer Placeholder 4">
            <a:extLst>
              <a:ext uri="{FF2B5EF4-FFF2-40B4-BE49-F238E27FC236}">
                <a16:creationId xmlns:a16="http://schemas.microsoft.com/office/drawing/2014/main" id="{3796FA26-9F30-234F-ADD0-96C930845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19A162-5507-C549-894F-EFD17AC76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4D15B-40A9-184B-AD4E-18D414EA65E8}" type="slidenum">
              <a:rPr lang="en-US" smtClean="0"/>
              <a:t>‹#›</a:t>
            </a:fld>
            <a:endParaRPr lang="en-US"/>
          </a:p>
        </p:txBody>
      </p:sp>
      <p:cxnSp>
        <p:nvCxnSpPr>
          <p:cNvPr id="8" name="Straight Connector 7">
            <a:extLst>
              <a:ext uri="{FF2B5EF4-FFF2-40B4-BE49-F238E27FC236}">
                <a16:creationId xmlns:a16="http://schemas.microsoft.com/office/drawing/2014/main" id="{0B06A046-E258-CC4F-BC52-84A6E72BB31F}"/>
              </a:ext>
            </a:extLst>
          </p:cNvPr>
          <p:cNvCxnSpPr/>
          <p:nvPr userDrawn="1"/>
        </p:nvCxnSpPr>
        <p:spPr>
          <a:xfrm>
            <a:off x="312070" y="1341438"/>
            <a:ext cx="110766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32547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45" userDrawn="1">
          <p15:clr>
            <a:srgbClr val="F26B43"/>
          </p15:clr>
        </p15:guide>
        <p15:guide id="2" pos="189" userDrawn="1">
          <p15:clr>
            <a:srgbClr val="F26B43"/>
          </p15:clr>
        </p15:guide>
        <p15:guide id="3" orient="horz" pos="164" userDrawn="1">
          <p15:clr>
            <a:srgbClr val="F26B43"/>
          </p15:clr>
        </p15:guide>
        <p15:guide id="4" pos="71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view of a kitchen&#10;&#10;Description automatically generated">
            <a:extLst>
              <a:ext uri="{FF2B5EF4-FFF2-40B4-BE49-F238E27FC236}">
                <a16:creationId xmlns:a16="http://schemas.microsoft.com/office/drawing/2014/main" id="{DD0314A2-B5A4-A146-99F3-8D950C1FF423}"/>
              </a:ext>
            </a:extLst>
          </p:cNvPr>
          <p:cNvPicPr>
            <a:picLocks noChangeAspect="1"/>
          </p:cNvPicPr>
          <p:nvPr/>
        </p:nvPicPr>
        <p:blipFill rotWithShape="1">
          <a:blip r:embed="rId3"/>
          <a:srcRect t="9091" r="35364"/>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62070A-F86C-584A-8496-C1578FC4B2B9}"/>
              </a:ext>
            </a:extLst>
          </p:cNvPr>
          <p:cNvSpPr>
            <a:spLocks noGrp="1"/>
          </p:cNvSpPr>
          <p:nvPr>
            <p:ph type="ctrTitle"/>
          </p:nvPr>
        </p:nvSpPr>
        <p:spPr>
          <a:xfrm>
            <a:off x="424781" y="3335193"/>
            <a:ext cx="4856019" cy="1078989"/>
          </a:xfrm>
        </p:spPr>
        <p:txBody>
          <a:bodyPr anchor="b">
            <a:normAutofit/>
          </a:bodyPr>
          <a:lstStyle/>
          <a:p>
            <a:pPr algn="l"/>
            <a:r>
              <a:rPr lang="en-US" sz="4800" dirty="0"/>
              <a:t>Café Coffee Night</a:t>
            </a:r>
          </a:p>
        </p:txBody>
      </p:sp>
      <p:sp>
        <p:nvSpPr>
          <p:cNvPr id="3" name="Subtitle 2">
            <a:extLst>
              <a:ext uri="{FF2B5EF4-FFF2-40B4-BE49-F238E27FC236}">
                <a16:creationId xmlns:a16="http://schemas.microsoft.com/office/drawing/2014/main" id="{641AF98F-0F89-9649-A62D-A50CF6575A9D}"/>
              </a:ext>
            </a:extLst>
          </p:cNvPr>
          <p:cNvSpPr>
            <a:spLocks noGrp="1"/>
          </p:cNvSpPr>
          <p:nvPr>
            <p:ph type="subTitle" idx="1"/>
          </p:nvPr>
        </p:nvSpPr>
        <p:spPr>
          <a:xfrm>
            <a:off x="477980" y="4872922"/>
            <a:ext cx="4023359" cy="476189"/>
          </a:xfrm>
        </p:spPr>
        <p:txBody>
          <a:bodyPr>
            <a:normAutofit/>
          </a:bodyPr>
          <a:lstStyle/>
          <a:p>
            <a:pPr algn="l"/>
            <a:r>
              <a:rPr lang="en-US" sz="2000" dirty="0"/>
              <a:t>Retail and Marketing Analysis Project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ubtitle 2">
            <a:extLst>
              <a:ext uri="{FF2B5EF4-FFF2-40B4-BE49-F238E27FC236}">
                <a16:creationId xmlns:a16="http://schemas.microsoft.com/office/drawing/2014/main" id="{21FEA751-BE7F-E740-825A-2697334D043B}"/>
              </a:ext>
            </a:extLst>
          </p:cNvPr>
          <p:cNvSpPr txBox="1">
            <a:spLocks/>
          </p:cNvSpPr>
          <p:nvPr/>
        </p:nvSpPr>
        <p:spPr>
          <a:xfrm>
            <a:off x="477980" y="6378699"/>
            <a:ext cx="1067485" cy="24104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100" dirty="0"/>
              <a:t>Aarushi Verma</a:t>
            </a:r>
          </a:p>
        </p:txBody>
      </p:sp>
    </p:spTree>
    <p:extLst>
      <p:ext uri="{BB962C8B-B14F-4D97-AF65-F5344CB8AC3E}">
        <p14:creationId xmlns:p14="http://schemas.microsoft.com/office/powerpoint/2010/main" val="9023320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0AEE-403B-CC43-A10D-01C6C6935A81}"/>
              </a:ext>
            </a:extLst>
          </p:cNvPr>
          <p:cNvSpPr>
            <a:spLocks noGrp="1"/>
          </p:cNvSpPr>
          <p:nvPr>
            <p:ph type="title"/>
          </p:nvPr>
        </p:nvSpPr>
        <p:spPr>
          <a:xfrm>
            <a:off x="316971" y="260350"/>
            <a:ext cx="11071754" cy="1081088"/>
          </a:xfrm>
        </p:spPr>
        <p:txBody>
          <a:bodyPr>
            <a:normAutofit/>
          </a:bodyPr>
          <a:lstStyle/>
          <a:p>
            <a:r>
              <a:rPr lang="en-US" dirty="0"/>
              <a:t>Menu Analysis</a:t>
            </a:r>
          </a:p>
        </p:txBody>
      </p:sp>
      <p:sp>
        <p:nvSpPr>
          <p:cNvPr id="9" name="Content Placeholder 2">
            <a:extLst>
              <a:ext uri="{FF2B5EF4-FFF2-40B4-BE49-F238E27FC236}">
                <a16:creationId xmlns:a16="http://schemas.microsoft.com/office/drawing/2014/main" id="{C1330552-559C-6F4D-B926-FBC7630308C2}"/>
              </a:ext>
            </a:extLst>
          </p:cNvPr>
          <p:cNvSpPr txBox="1">
            <a:spLocks/>
          </p:cNvSpPr>
          <p:nvPr/>
        </p:nvSpPr>
        <p:spPr>
          <a:xfrm>
            <a:off x="300037" y="1554956"/>
            <a:ext cx="11071754" cy="44354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rPr>
              <a:t>Approach</a:t>
            </a:r>
          </a:p>
          <a:p>
            <a:pPr marL="0" indent="0">
              <a:buFont typeface="Arial" panose="020B0604020202020204" pitchFamily="34" charset="0"/>
              <a:buNone/>
            </a:pPr>
            <a:r>
              <a:rPr lang="en-US" sz="2400" dirty="0">
                <a:solidFill>
                  <a:srgbClr val="000000"/>
                </a:solidFill>
              </a:rPr>
              <a:t>To </a:t>
            </a:r>
            <a:r>
              <a:rPr lang="en-US" sz="2400" dirty="0" err="1">
                <a:solidFill>
                  <a:srgbClr val="000000"/>
                </a:solidFill>
              </a:rPr>
              <a:t>analyse</a:t>
            </a:r>
            <a:r>
              <a:rPr lang="en-US" sz="2400" dirty="0">
                <a:solidFill>
                  <a:srgbClr val="000000"/>
                </a:solidFill>
              </a:rPr>
              <a:t> the menu we will use market basket analysis </a:t>
            </a:r>
          </a:p>
          <a:p>
            <a:pPr marL="0" indent="0">
              <a:buFont typeface="Arial" panose="020B0604020202020204" pitchFamily="34" charset="0"/>
              <a:buNone/>
            </a:pPr>
            <a:r>
              <a:rPr lang="en-US" sz="2400" dirty="0">
                <a:solidFill>
                  <a:srgbClr val="000000"/>
                </a:solidFill>
              </a:rPr>
              <a:t>We will do this in two stages:</a:t>
            </a:r>
          </a:p>
          <a:p>
            <a:pPr marL="0" indent="0">
              <a:buFont typeface="Arial" panose="020B0604020202020204" pitchFamily="34" charset="0"/>
              <a:buNone/>
            </a:pPr>
            <a:endParaRPr lang="en-US" sz="2400" dirty="0">
              <a:solidFill>
                <a:srgbClr val="000000"/>
              </a:solidFill>
            </a:endParaRPr>
          </a:p>
          <a:p>
            <a:pPr marL="0" indent="0">
              <a:buFont typeface="Arial" panose="020B0604020202020204" pitchFamily="34" charset="0"/>
              <a:buNone/>
            </a:pPr>
            <a:r>
              <a:rPr lang="en-US" sz="2400" dirty="0">
                <a:solidFill>
                  <a:srgbClr val="000000"/>
                </a:solidFill>
              </a:rPr>
              <a:t>1.) Assess the most common occurring menu items in a customer’s order and recommend combos</a:t>
            </a:r>
          </a:p>
          <a:p>
            <a:pPr marL="0" indent="0">
              <a:buFont typeface="Arial" panose="020B0604020202020204" pitchFamily="34" charset="0"/>
              <a:buNone/>
            </a:pPr>
            <a:endParaRPr lang="en-US" sz="2400" dirty="0">
              <a:solidFill>
                <a:srgbClr val="000000"/>
              </a:solidFill>
            </a:endParaRPr>
          </a:p>
          <a:p>
            <a:pPr marL="0" indent="0">
              <a:buFont typeface="Arial" panose="020B0604020202020204" pitchFamily="34" charset="0"/>
              <a:buNone/>
            </a:pPr>
            <a:r>
              <a:rPr lang="en-US" sz="2400" dirty="0">
                <a:solidFill>
                  <a:srgbClr val="000000"/>
                </a:solidFill>
              </a:rPr>
              <a:t>2.) Assess the products in Food and Beverage category to recommend suitable meal Combos that can be offered by the Restaurant</a:t>
            </a:r>
          </a:p>
          <a:p>
            <a:pPr marL="0" indent="0">
              <a:buFont typeface="Arial" panose="020B0604020202020204" pitchFamily="34" charset="0"/>
              <a:buNone/>
            </a:pPr>
            <a:endParaRPr lang="en-US" sz="2400" dirty="0">
              <a:solidFill>
                <a:srgbClr val="000000"/>
              </a:solidFill>
            </a:endParaRPr>
          </a:p>
        </p:txBody>
      </p:sp>
    </p:spTree>
    <p:extLst>
      <p:ext uri="{BB962C8B-B14F-4D97-AF65-F5344CB8AC3E}">
        <p14:creationId xmlns:p14="http://schemas.microsoft.com/office/powerpoint/2010/main" val="126403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0AEE-403B-CC43-A10D-01C6C6935A81}"/>
              </a:ext>
            </a:extLst>
          </p:cNvPr>
          <p:cNvSpPr>
            <a:spLocks noGrp="1"/>
          </p:cNvSpPr>
          <p:nvPr>
            <p:ph type="title"/>
          </p:nvPr>
        </p:nvSpPr>
        <p:spPr>
          <a:xfrm>
            <a:off x="316971" y="260350"/>
            <a:ext cx="11071754" cy="1081088"/>
          </a:xfrm>
        </p:spPr>
        <p:txBody>
          <a:bodyPr>
            <a:normAutofit/>
          </a:bodyPr>
          <a:lstStyle/>
          <a:p>
            <a:r>
              <a:rPr lang="en-US" dirty="0"/>
              <a:t>Methodology</a:t>
            </a:r>
          </a:p>
        </p:txBody>
      </p:sp>
      <p:sp>
        <p:nvSpPr>
          <p:cNvPr id="9" name="Content Placeholder 2">
            <a:extLst>
              <a:ext uri="{FF2B5EF4-FFF2-40B4-BE49-F238E27FC236}">
                <a16:creationId xmlns:a16="http://schemas.microsoft.com/office/drawing/2014/main" id="{C1330552-559C-6F4D-B926-FBC7630308C2}"/>
              </a:ext>
            </a:extLst>
          </p:cNvPr>
          <p:cNvSpPr txBox="1">
            <a:spLocks/>
          </p:cNvSpPr>
          <p:nvPr/>
        </p:nvSpPr>
        <p:spPr>
          <a:xfrm>
            <a:off x="300037" y="1554956"/>
            <a:ext cx="11071754" cy="44354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rPr>
              <a:t>We have performed the market basket analysis using KNIME with the help of the Association Rule Learner node. </a:t>
            </a:r>
          </a:p>
          <a:p>
            <a:r>
              <a:rPr lang="en-US" sz="2400" dirty="0">
                <a:solidFill>
                  <a:srgbClr val="000000"/>
                </a:solidFill>
              </a:rPr>
              <a:t>We first imported the data in KNIME, performed an exploratory analysis of the data to make sure there are no missing values or oddities in the data that would hamper the analysis.</a:t>
            </a:r>
          </a:p>
          <a:p>
            <a:r>
              <a:rPr lang="en-US" sz="2400" dirty="0">
                <a:solidFill>
                  <a:srgbClr val="000000"/>
                </a:solidFill>
              </a:rPr>
              <a:t>Further with the help of the invoices we grouped the data to aggregate the items bought and further applied the association rules with Support and Confidence values to arrive at rules which would highlight the combinations that people tend to buy the products in the store. We then assess the best rules on the basis of the LIFT value</a:t>
            </a:r>
          </a:p>
          <a:p>
            <a:r>
              <a:rPr lang="en-US" sz="2400" dirty="0">
                <a:solidFill>
                  <a:srgbClr val="000000"/>
                </a:solidFill>
              </a:rPr>
              <a:t>This method helps to identify the items which have close affinity to each other even if they fall in different categories. These insights can further be leveraged to increase sales</a:t>
            </a:r>
          </a:p>
          <a:p>
            <a:pPr marL="0" indent="0">
              <a:buFont typeface="Arial" panose="020B0604020202020204" pitchFamily="34" charset="0"/>
              <a:buNone/>
            </a:pPr>
            <a:endParaRPr lang="en-US" sz="2400" dirty="0">
              <a:solidFill>
                <a:srgbClr val="000000"/>
              </a:solidFill>
            </a:endParaRPr>
          </a:p>
        </p:txBody>
      </p:sp>
    </p:spTree>
    <p:extLst>
      <p:ext uri="{BB962C8B-B14F-4D97-AF65-F5344CB8AC3E}">
        <p14:creationId xmlns:p14="http://schemas.microsoft.com/office/powerpoint/2010/main" val="427640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E0BE-89CC-1043-BC7D-0B7C10DA3957}"/>
              </a:ext>
            </a:extLst>
          </p:cNvPr>
          <p:cNvSpPr>
            <a:spLocks noGrp="1"/>
          </p:cNvSpPr>
          <p:nvPr>
            <p:ph type="title"/>
          </p:nvPr>
        </p:nvSpPr>
        <p:spPr/>
        <p:txBody>
          <a:bodyPr/>
          <a:lstStyle/>
          <a:p>
            <a:r>
              <a:rPr lang="en-US" dirty="0"/>
              <a:t>Popular Combos</a:t>
            </a:r>
          </a:p>
        </p:txBody>
      </p:sp>
      <p:sp>
        <p:nvSpPr>
          <p:cNvPr id="3" name="Content Placeholder 2">
            <a:extLst>
              <a:ext uri="{FF2B5EF4-FFF2-40B4-BE49-F238E27FC236}">
                <a16:creationId xmlns:a16="http://schemas.microsoft.com/office/drawing/2014/main" id="{0607AD4C-0662-EA47-91D2-156891860C7E}"/>
              </a:ext>
            </a:extLst>
          </p:cNvPr>
          <p:cNvSpPr>
            <a:spLocks noGrp="1"/>
          </p:cNvSpPr>
          <p:nvPr>
            <p:ph idx="1"/>
          </p:nvPr>
        </p:nvSpPr>
        <p:spPr/>
        <p:txBody>
          <a:bodyPr>
            <a:normAutofit fontScale="85000" lnSpcReduction="20000"/>
          </a:bodyPr>
          <a:lstStyle/>
          <a:p>
            <a:r>
              <a:rPr lang="en-US" dirty="0"/>
              <a:t>We entered support value of 0.001 and Minimum confidence of 0.1, we received a total of 53 association rules. (The support value is the probability of how frequently the item appears in the data and confidence is the probability our rules are found to be true in the dataset)</a:t>
            </a:r>
          </a:p>
          <a:p>
            <a:endParaRPr lang="en-US" dirty="0"/>
          </a:p>
          <a:p>
            <a:r>
              <a:rPr lang="en-US" dirty="0"/>
              <a:t>Using the lift metric we identified combos that could be sold to the customer (The lift summarizes the strength of association between the products, the greater the value of lift the greater is the link between the two products.</a:t>
            </a:r>
          </a:p>
          <a:p>
            <a:endParaRPr lang="en-US" dirty="0"/>
          </a:p>
          <a:p>
            <a:r>
              <a:rPr lang="en-US" dirty="0"/>
              <a:t>We shortlisted 23 rules out of the 53 which could be used as Combos*</a:t>
            </a:r>
          </a:p>
          <a:p>
            <a:endParaRPr lang="en-US" dirty="0"/>
          </a:p>
          <a:p>
            <a:r>
              <a:rPr lang="en-US" dirty="0"/>
              <a:t>* Due to the presence of the </a:t>
            </a:r>
            <a:r>
              <a:rPr lang="en-US" dirty="0" err="1"/>
              <a:t>Misc</a:t>
            </a:r>
            <a:r>
              <a:rPr lang="en-US" dirty="0"/>
              <a:t> category all rules were not feasible. Food and beverage combos have been computed separately</a:t>
            </a:r>
          </a:p>
        </p:txBody>
      </p:sp>
    </p:spTree>
    <p:extLst>
      <p:ext uri="{BB962C8B-B14F-4D97-AF65-F5344CB8AC3E}">
        <p14:creationId xmlns:p14="http://schemas.microsoft.com/office/powerpoint/2010/main" val="383229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BAB5-4FEC-8347-AEB0-599C9F29A3E9}"/>
              </a:ext>
            </a:extLst>
          </p:cNvPr>
          <p:cNvSpPr>
            <a:spLocks noGrp="1"/>
          </p:cNvSpPr>
          <p:nvPr>
            <p:ph type="title"/>
          </p:nvPr>
        </p:nvSpPr>
        <p:spPr/>
        <p:txBody>
          <a:bodyPr/>
          <a:lstStyle/>
          <a:p>
            <a:r>
              <a:rPr lang="en-US" dirty="0"/>
              <a:t>Popular Combos</a:t>
            </a:r>
          </a:p>
        </p:txBody>
      </p:sp>
      <p:graphicFrame>
        <p:nvGraphicFramePr>
          <p:cNvPr id="6" name="Content Placeholder 5">
            <a:extLst>
              <a:ext uri="{FF2B5EF4-FFF2-40B4-BE49-F238E27FC236}">
                <a16:creationId xmlns:a16="http://schemas.microsoft.com/office/drawing/2014/main" id="{3C818DBA-1F57-0949-A141-2BAFAF226D7D}"/>
              </a:ext>
            </a:extLst>
          </p:cNvPr>
          <p:cNvGraphicFramePr>
            <a:graphicFrameLocks noGrp="1"/>
          </p:cNvGraphicFramePr>
          <p:nvPr>
            <p:ph idx="1"/>
            <p:extLst>
              <p:ext uri="{D42A27DB-BD31-4B8C-83A1-F6EECF244321}">
                <p14:modId xmlns:p14="http://schemas.microsoft.com/office/powerpoint/2010/main" val="3155157099"/>
              </p:ext>
            </p:extLst>
          </p:nvPr>
        </p:nvGraphicFramePr>
        <p:xfrm>
          <a:off x="312070" y="1341437"/>
          <a:ext cx="9966463" cy="4974696"/>
        </p:xfrm>
        <a:graphic>
          <a:graphicData uri="http://schemas.openxmlformats.org/drawingml/2006/table">
            <a:tbl>
              <a:tblPr/>
              <a:tblGrid>
                <a:gridCol w="870188">
                  <a:extLst>
                    <a:ext uri="{9D8B030D-6E8A-4147-A177-3AD203B41FA5}">
                      <a16:colId xmlns:a16="http://schemas.microsoft.com/office/drawing/2014/main" val="1409045425"/>
                    </a:ext>
                  </a:extLst>
                </a:gridCol>
                <a:gridCol w="1179589">
                  <a:extLst>
                    <a:ext uri="{9D8B030D-6E8A-4147-A177-3AD203B41FA5}">
                      <a16:colId xmlns:a16="http://schemas.microsoft.com/office/drawing/2014/main" val="3727168506"/>
                    </a:ext>
                  </a:extLst>
                </a:gridCol>
                <a:gridCol w="657477">
                  <a:extLst>
                    <a:ext uri="{9D8B030D-6E8A-4147-A177-3AD203B41FA5}">
                      <a16:colId xmlns:a16="http://schemas.microsoft.com/office/drawing/2014/main" val="2176288880"/>
                    </a:ext>
                  </a:extLst>
                </a:gridCol>
                <a:gridCol w="2094543">
                  <a:extLst>
                    <a:ext uri="{9D8B030D-6E8A-4147-A177-3AD203B41FA5}">
                      <a16:colId xmlns:a16="http://schemas.microsoft.com/office/drawing/2014/main" val="3917834655"/>
                    </a:ext>
                  </a:extLst>
                </a:gridCol>
                <a:gridCol w="2844800">
                  <a:extLst>
                    <a:ext uri="{9D8B030D-6E8A-4147-A177-3AD203B41FA5}">
                      <a16:colId xmlns:a16="http://schemas.microsoft.com/office/drawing/2014/main" val="491982586"/>
                    </a:ext>
                  </a:extLst>
                </a:gridCol>
                <a:gridCol w="2319866">
                  <a:extLst>
                    <a:ext uri="{9D8B030D-6E8A-4147-A177-3AD203B41FA5}">
                      <a16:colId xmlns:a16="http://schemas.microsoft.com/office/drawing/2014/main" val="2585057306"/>
                    </a:ext>
                  </a:extLst>
                </a:gridCol>
              </a:tblGrid>
              <a:tr h="207279">
                <a:tc>
                  <a:txBody>
                    <a:bodyPr/>
                    <a:lstStyle/>
                    <a:p>
                      <a:pPr algn="ctr" fontAlgn="ctr"/>
                      <a:r>
                        <a:rPr lang="en-IN" sz="1100" b="1" i="0" u="none" strike="noStrike">
                          <a:solidFill>
                            <a:srgbClr val="000000"/>
                          </a:solidFill>
                          <a:effectLst/>
                          <a:latin typeface="Calibri" panose="020F0502020204030204" pitchFamily="34" charset="0"/>
                        </a:rPr>
                        <a:t>Support</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100" b="1" i="0" u="none" strike="noStrike">
                          <a:solidFill>
                            <a:srgbClr val="000000"/>
                          </a:solidFill>
                          <a:effectLst/>
                          <a:latin typeface="Calibri" panose="020F0502020204030204" pitchFamily="34" charset="0"/>
                        </a:rPr>
                        <a:t>Confidence</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100" b="1" i="0" u="none" strike="noStrike">
                          <a:solidFill>
                            <a:srgbClr val="000000"/>
                          </a:solidFill>
                          <a:effectLst/>
                          <a:latin typeface="Calibri" panose="020F0502020204030204" pitchFamily="34" charset="0"/>
                        </a:rPr>
                        <a:t>Lift</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100" b="1" i="0" u="none" strike="noStrike">
                          <a:solidFill>
                            <a:srgbClr val="000000"/>
                          </a:solidFill>
                          <a:effectLst/>
                          <a:latin typeface="Calibri" panose="020F0502020204030204" pitchFamily="34" charset="0"/>
                        </a:rPr>
                        <a:t>Recommended Item</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100" b="1" i="0" u="none" strike="noStrike">
                          <a:solidFill>
                            <a:srgbClr val="000000"/>
                          </a:solidFill>
                          <a:effectLst/>
                          <a:latin typeface="Calibri" panose="020F0502020204030204" pitchFamily="34" charset="0"/>
                        </a:rPr>
                        <a:t>Item Bought</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100" b="1" i="0" u="none" strike="noStrike">
                          <a:solidFill>
                            <a:srgbClr val="000000"/>
                          </a:solidFill>
                          <a:effectLst/>
                          <a:latin typeface="Calibri" panose="020F0502020204030204" pitchFamily="34" charset="0"/>
                        </a:rPr>
                        <a:t>Combo Category</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056495096"/>
                  </a:ext>
                </a:extLst>
              </a:tr>
              <a:tr h="207279">
                <a:tc>
                  <a:txBody>
                    <a:bodyPr/>
                    <a:lstStyle/>
                    <a:p>
                      <a:pPr algn="ctr" fontAlgn="b"/>
                      <a:r>
                        <a:rPr lang="en-IN" sz="1100" b="0" i="0" u="none" strike="noStrike">
                          <a:solidFill>
                            <a:srgbClr val="000000"/>
                          </a:solidFill>
                          <a:effectLst/>
                          <a:latin typeface="Calibri" panose="020F0502020204030204" pitchFamily="34" charset="0"/>
                        </a:rPr>
                        <a:t>0.001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0.412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5.924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GREAT LAKES SHAKE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[VANILLA ICECREAM]</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Dessert</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3015687"/>
                  </a:ext>
                </a:extLst>
              </a:tr>
              <a:tr h="207279">
                <a:tc>
                  <a:txBody>
                    <a:bodyPr/>
                    <a:lstStyle/>
                    <a:p>
                      <a:pPr algn="ctr" fontAlgn="b"/>
                      <a:r>
                        <a:rPr lang="en-IN" sz="1100" b="0" i="0" u="none" strike="noStrike">
                          <a:solidFill>
                            <a:srgbClr val="000000"/>
                          </a:solidFill>
                          <a:effectLst/>
                          <a:latin typeface="Calibri" panose="020F0502020204030204" pitchFamily="34" charset="0"/>
                        </a:rPr>
                        <a:t>0.001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0.181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5.780</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LEMON ICED TEA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[BLACK CURRANT ICED TEA]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778493"/>
                  </a:ext>
                </a:extLst>
              </a:tr>
              <a:tr h="207279">
                <a:tc>
                  <a:txBody>
                    <a:bodyPr/>
                    <a:lstStyle/>
                    <a:p>
                      <a:pPr algn="ctr" fontAlgn="b"/>
                      <a:r>
                        <a:rPr lang="en-IN" sz="1100" b="0" i="0" u="none" strike="noStrike">
                          <a:solidFill>
                            <a:srgbClr val="000000"/>
                          </a:solidFill>
                          <a:effectLst/>
                          <a:latin typeface="Calibri" panose="020F0502020204030204" pitchFamily="34" charset="0"/>
                        </a:rPr>
                        <a:t>0.002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0.143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4.911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BERRY BLAST</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[COOL CALIFORNICA]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9319484"/>
                  </a:ext>
                </a:extLst>
              </a:tr>
              <a:tr h="207279">
                <a:tc>
                  <a:txBody>
                    <a:bodyPr/>
                    <a:lstStyle/>
                    <a:p>
                      <a:pPr algn="ctr" fontAlgn="b"/>
                      <a:r>
                        <a:rPr lang="en-IN" sz="1100" b="0" i="0" u="none" strike="noStrike">
                          <a:solidFill>
                            <a:srgbClr val="000000"/>
                          </a:solidFill>
                          <a:effectLst/>
                          <a:latin typeface="Calibri" panose="020F0502020204030204" pitchFamily="34" charset="0"/>
                        </a:rPr>
                        <a:t>0.002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0.103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4.294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KIT KAT SHAKE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[THE FERROR ROCHER SHAKE]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Dessert</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52372"/>
                  </a:ext>
                </a:extLst>
              </a:tr>
              <a:tr h="207279">
                <a:tc>
                  <a:txBody>
                    <a:bodyPr/>
                    <a:lstStyle/>
                    <a:p>
                      <a:pPr algn="ctr" fontAlgn="b"/>
                      <a:r>
                        <a:rPr lang="en-IN" sz="1100" b="0" i="0" u="none" strike="noStrike">
                          <a:solidFill>
                            <a:srgbClr val="000000"/>
                          </a:solidFill>
                          <a:effectLst/>
                          <a:latin typeface="Calibri" panose="020F0502020204030204" pitchFamily="34" charset="0"/>
                        </a:rPr>
                        <a:t>0.004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0.249</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3.932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SAMBUCA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[RED BULL 2+1]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910028"/>
                  </a:ext>
                </a:extLst>
              </a:tr>
              <a:tr h="207279">
                <a:tc>
                  <a:txBody>
                    <a:bodyPr/>
                    <a:lstStyle/>
                    <a:p>
                      <a:pPr algn="ctr" fontAlgn="b"/>
                      <a:r>
                        <a:rPr lang="en-IN" sz="1100" b="0" i="0" u="none" strike="noStrike">
                          <a:solidFill>
                            <a:srgbClr val="000000"/>
                          </a:solidFill>
                          <a:effectLst/>
                          <a:latin typeface="Calibri" panose="020F0502020204030204" pitchFamily="34" charset="0"/>
                        </a:rPr>
                        <a:t>0.003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0.199</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3.143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SAMBUCA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[MAGGI NDL ARRABIATA]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Food +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506511"/>
                  </a:ext>
                </a:extLst>
              </a:tr>
              <a:tr h="207279">
                <a:tc>
                  <a:txBody>
                    <a:bodyPr/>
                    <a:lstStyle/>
                    <a:p>
                      <a:pPr algn="ctr" fontAlgn="b"/>
                      <a:r>
                        <a:rPr lang="en-IN" sz="1100" b="0" i="0" u="none" strike="noStrike">
                          <a:solidFill>
                            <a:srgbClr val="000000"/>
                          </a:solidFill>
                          <a:effectLst/>
                          <a:latin typeface="Calibri" panose="020F0502020204030204" pitchFamily="34" charset="0"/>
                        </a:rPr>
                        <a:t>0.002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0.142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3.010</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CALCUTTA MINT</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[RED BULL 2+1]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0056386"/>
                  </a:ext>
                </a:extLst>
              </a:tr>
              <a:tr h="207279">
                <a:tc>
                  <a:txBody>
                    <a:bodyPr/>
                    <a:lstStyle/>
                    <a:p>
                      <a:pPr algn="ctr" fontAlgn="b"/>
                      <a:r>
                        <a:rPr lang="en-IN" sz="1100" b="0" i="0" u="none" strike="noStrike">
                          <a:solidFill>
                            <a:srgbClr val="000000"/>
                          </a:solidFill>
                          <a:effectLst/>
                          <a:latin typeface="Calibri" panose="020F0502020204030204" pitchFamily="34" charset="0"/>
                        </a:rPr>
                        <a:t>0.004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0.152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2.407</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SAMBUCA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[RED BULL ENERGY DRINK]</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579945"/>
                  </a:ext>
                </a:extLst>
              </a:tr>
              <a:tr h="207279">
                <a:tc>
                  <a:txBody>
                    <a:bodyPr/>
                    <a:lstStyle/>
                    <a:p>
                      <a:pPr algn="ctr" fontAlgn="b"/>
                      <a:r>
                        <a:rPr lang="en-IN" sz="1100" b="0" i="0" u="none" strike="noStrike">
                          <a:solidFill>
                            <a:srgbClr val="000000"/>
                          </a:solidFill>
                          <a:effectLst/>
                          <a:latin typeface="Calibri" panose="020F0502020204030204" pitchFamily="34" charset="0"/>
                        </a:rPr>
                        <a:t>0.003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0.107</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2.264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CALCUTTA MINT</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[RED BULL ENERGY DRINK]</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462062"/>
                  </a:ext>
                </a:extLst>
              </a:tr>
              <a:tr h="207279">
                <a:tc>
                  <a:txBody>
                    <a:bodyPr/>
                    <a:lstStyle/>
                    <a:p>
                      <a:pPr algn="ctr" fontAlgn="b"/>
                      <a:r>
                        <a:rPr lang="en-IN" sz="1100" b="0" i="0" u="none" strike="noStrike">
                          <a:solidFill>
                            <a:srgbClr val="000000"/>
                          </a:solidFill>
                          <a:effectLst/>
                          <a:latin typeface="Calibri" panose="020F0502020204030204" pitchFamily="34" charset="0"/>
                        </a:rPr>
                        <a:t>0.001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0.166</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2.125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CAPPUCCINO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[ESPRESSO]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612235"/>
                  </a:ext>
                </a:extLst>
              </a:tr>
              <a:tr h="207279">
                <a:tc>
                  <a:txBody>
                    <a:bodyPr/>
                    <a:lstStyle/>
                    <a:p>
                      <a:pPr algn="ctr" fontAlgn="b"/>
                      <a:r>
                        <a:rPr lang="en-IN" sz="1100" b="0" i="0" u="none" strike="noStrike">
                          <a:solidFill>
                            <a:srgbClr val="000000"/>
                          </a:solidFill>
                          <a:effectLst/>
                          <a:latin typeface="Calibri" panose="020F0502020204030204" pitchFamily="34" charset="0"/>
                        </a:rPr>
                        <a:t>0.005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0.126</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1.992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SAMBUCA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[B.M.T. PANINI]</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Food +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831042"/>
                  </a:ext>
                </a:extLst>
              </a:tr>
              <a:tr h="207279">
                <a:tc>
                  <a:txBody>
                    <a:bodyPr/>
                    <a:lstStyle/>
                    <a:p>
                      <a:pPr algn="ctr" fontAlgn="b"/>
                      <a:r>
                        <a:rPr lang="en-IN" sz="1100" b="0" i="0" u="none" strike="noStrike">
                          <a:solidFill>
                            <a:srgbClr val="000000"/>
                          </a:solidFill>
                          <a:effectLst/>
                          <a:latin typeface="Calibri" panose="020F0502020204030204" pitchFamily="34" charset="0"/>
                        </a:rPr>
                        <a:t>0.001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0.149</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1.905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CAPPUCCINO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[DOPPIO]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1396811"/>
                  </a:ext>
                </a:extLst>
              </a:tr>
              <a:tr h="207279">
                <a:tc>
                  <a:txBody>
                    <a:bodyPr/>
                    <a:lstStyle/>
                    <a:p>
                      <a:pPr algn="ctr" fontAlgn="b"/>
                      <a:r>
                        <a:rPr lang="en-IN" sz="1100" b="0" i="0" u="none" strike="noStrike">
                          <a:solidFill>
                            <a:srgbClr val="000000"/>
                          </a:solidFill>
                          <a:effectLst/>
                          <a:latin typeface="Calibri" panose="020F0502020204030204" pitchFamily="34" charset="0"/>
                        </a:rPr>
                        <a:t>0.004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0.142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1.814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CAPPUCCINO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[CAFFE LATTE]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6274683"/>
                  </a:ext>
                </a:extLst>
              </a:tr>
              <a:tr h="207279">
                <a:tc>
                  <a:txBody>
                    <a:bodyPr/>
                    <a:lstStyle/>
                    <a:p>
                      <a:pPr algn="ctr" fontAlgn="b"/>
                      <a:r>
                        <a:rPr lang="en-IN" sz="1100" b="0" i="0" u="none" strike="noStrike">
                          <a:solidFill>
                            <a:srgbClr val="000000"/>
                          </a:solidFill>
                          <a:effectLst/>
                          <a:latin typeface="Calibri" panose="020F0502020204030204" pitchFamily="34" charset="0"/>
                        </a:rPr>
                        <a:t>0.003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0.185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1.544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[RED BULL 2+1]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66487"/>
                  </a:ext>
                </a:extLst>
              </a:tr>
              <a:tr h="207279">
                <a:tc>
                  <a:txBody>
                    <a:bodyPr/>
                    <a:lstStyle/>
                    <a:p>
                      <a:pPr algn="ctr" fontAlgn="b"/>
                      <a:r>
                        <a:rPr lang="en-IN" sz="1100" b="0" i="0" u="none" strike="noStrike">
                          <a:solidFill>
                            <a:srgbClr val="000000"/>
                          </a:solidFill>
                          <a:effectLst/>
                          <a:latin typeface="Calibri" panose="020F0502020204030204" pitchFamily="34" charset="0"/>
                        </a:rPr>
                        <a:t>0.005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0.184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1.534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[RED BULL ENERGY DRINK]</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319665"/>
                  </a:ext>
                </a:extLst>
              </a:tr>
              <a:tr h="207279">
                <a:tc>
                  <a:txBody>
                    <a:bodyPr/>
                    <a:lstStyle/>
                    <a:p>
                      <a:pPr algn="ctr" fontAlgn="b"/>
                      <a:r>
                        <a:rPr lang="en-IN" sz="1100" b="0" i="0" u="none" strike="noStrike">
                          <a:solidFill>
                            <a:srgbClr val="000000"/>
                          </a:solidFill>
                          <a:effectLst/>
                          <a:latin typeface="Calibri" panose="020F0502020204030204" pitchFamily="34" charset="0"/>
                        </a:rPr>
                        <a:t>0.004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0.112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1.438</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CAPPUCCINO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[MASALA CHAI CUTTING]</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505552"/>
                  </a:ext>
                </a:extLst>
              </a:tr>
              <a:tr h="207279">
                <a:tc>
                  <a:txBody>
                    <a:bodyPr/>
                    <a:lstStyle/>
                    <a:p>
                      <a:pPr algn="ctr" fontAlgn="b"/>
                      <a:r>
                        <a:rPr lang="en-IN" sz="1100" b="0" i="0" u="none" strike="noStrike">
                          <a:solidFill>
                            <a:srgbClr val="000000"/>
                          </a:solidFill>
                          <a:effectLst/>
                          <a:latin typeface="Calibri" panose="020F0502020204030204" pitchFamily="34" charset="0"/>
                        </a:rPr>
                        <a:t>0.001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0.112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1.435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CAPPUCCINO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[THE CHOCO LATTE]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554119"/>
                  </a:ext>
                </a:extLst>
              </a:tr>
              <a:tr h="207279">
                <a:tc>
                  <a:txBody>
                    <a:bodyPr/>
                    <a:lstStyle/>
                    <a:p>
                      <a:pPr algn="ctr" fontAlgn="b"/>
                      <a:r>
                        <a:rPr lang="en-IN" sz="1100" b="0" i="0" u="none" strike="noStrike">
                          <a:solidFill>
                            <a:srgbClr val="000000"/>
                          </a:solidFill>
                          <a:effectLst/>
                          <a:latin typeface="Calibri" panose="020F0502020204030204" pitchFamily="34" charset="0"/>
                        </a:rPr>
                        <a:t>0.002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0.103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1.317</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CAPPUCCINO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[ULTIMATE HOT CHOCOLATE]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Beverages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489365"/>
                  </a:ext>
                </a:extLst>
              </a:tr>
              <a:tr h="207279">
                <a:tc>
                  <a:txBody>
                    <a:bodyPr/>
                    <a:lstStyle/>
                    <a:p>
                      <a:pPr algn="ctr" fontAlgn="b"/>
                      <a:r>
                        <a:rPr lang="en-IN" sz="1100" b="0" i="0" u="none" strike="noStrike">
                          <a:solidFill>
                            <a:srgbClr val="000000"/>
                          </a:solidFill>
                          <a:effectLst/>
                          <a:latin typeface="Calibri" panose="020F0502020204030204" pitchFamily="34" charset="0"/>
                        </a:rPr>
                        <a:t>0.001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0.133</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1.111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[MEZE PLATTER]</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Food +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253561"/>
                  </a:ext>
                </a:extLst>
              </a:tr>
              <a:tr h="207279">
                <a:tc>
                  <a:txBody>
                    <a:bodyPr/>
                    <a:lstStyle/>
                    <a:p>
                      <a:pPr algn="ctr" fontAlgn="b"/>
                      <a:r>
                        <a:rPr lang="en-IN" sz="1100" b="0" i="0" u="none" strike="noStrike">
                          <a:solidFill>
                            <a:srgbClr val="000000"/>
                          </a:solidFill>
                          <a:effectLst/>
                          <a:latin typeface="Calibri" panose="020F0502020204030204" pitchFamily="34" charset="0"/>
                        </a:rPr>
                        <a:t>0.006</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0.130</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1.082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[POUTINE WITH FRIES]</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Food +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423232"/>
                  </a:ext>
                </a:extLst>
              </a:tr>
              <a:tr h="207279">
                <a:tc>
                  <a:txBody>
                    <a:bodyPr/>
                    <a:lstStyle/>
                    <a:p>
                      <a:pPr algn="ctr" fontAlgn="b"/>
                      <a:r>
                        <a:rPr lang="en-IN" sz="1100" b="0" i="0" u="none" strike="noStrike">
                          <a:solidFill>
                            <a:srgbClr val="000000"/>
                          </a:solidFill>
                          <a:effectLst/>
                          <a:latin typeface="Calibri" panose="020F0502020204030204" pitchFamily="34" charset="0"/>
                        </a:rPr>
                        <a:t>0.005</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0.124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1.031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[B.M.T. PANINI]</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Food +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9321735"/>
                  </a:ext>
                </a:extLst>
              </a:tr>
              <a:tr h="207279">
                <a:tc>
                  <a:txBody>
                    <a:bodyPr/>
                    <a:lstStyle/>
                    <a:p>
                      <a:pPr algn="ctr" fontAlgn="b"/>
                      <a:r>
                        <a:rPr lang="en-IN" sz="1100" b="0" i="0" u="none" strike="noStrike">
                          <a:solidFill>
                            <a:srgbClr val="000000"/>
                          </a:solidFill>
                          <a:effectLst/>
                          <a:latin typeface="Calibri" panose="020F0502020204030204" pitchFamily="34" charset="0"/>
                        </a:rPr>
                        <a:t>0.002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0.122</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1.021</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[MAGGI NDLCREAM/ CHEE/GARLIC]</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Food +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425456"/>
                  </a:ext>
                </a:extLst>
              </a:tr>
              <a:tr h="207279">
                <a:tc>
                  <a:txBody>
                    <a:bodyPr/>
                    <a:lstStyle/>
                    <a:p>
                      <a:pPr algn="ctr" fontAlgn="b"/>
                      <a:r>
                        <a:rPr lang="en-IN" sz="1100" b="0" i="0" u="none" strike="noStrike">
                          <a:solidFill>
                            <a:srgbClr val="000000"/>
                          </a:solidFill>
                          <a:effectLst/>
                          <a:latin typeface="Calibri" panose="020F0502020204030204" pitchFamily="34" charset="0"/>
                        </a:rPr>
                        <a:t>0.004</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0.117</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0.980</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NIRVANA HOOKAH SINGLE</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[MOROCCAN MINT TEA]</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Beverage+ Tobacco</a:t>
                      </a:r>
                    </a:p>
                  </a:txBody>
                  <a:tcPr marL="36000" marR="36000" marT="36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414471"/>
                  </a:ext>
                </a:extLst>
              </a:tr>
            </a:tbl>
          </a:graphicData>
        </a:graphic>
      </p:graphicFrame>
    </p:spTree>
    <p:extLst>
      <p:ext uri="{BB962C8B-B14F-4D97-AF65-F5344CB8AC3E}">
        <p14:creationId xmlns:p14="http://schemas.microsoft.com/office/powerpoint/2010/main" val="25470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1545-542B-7D4F-8CE3-E138E762924F}"/>
              </a:ext>
            </a:extLst>
          </p:cNvPr>
          <p:cNvSpPr>
            <a:spLocks noGrp="1"/>
          </p:cNvSpPr>
          <p:nvPr>
            <p:ph type="title"/>
          </p:nvPr>
        </p:nvSpPr>
        <p:spPr/>
        <p:txBody>
          <a:bodyPr/>
          <a:lstStyle/>
          <a:p>
            <a:r>
              <a:rPr lang="en-US" dirty="0"/>
              <a:t>Meal Combos (Food and Beverage)</a:t>
            </a:r>
          </a:p>
        </p:txBody>
      </p:sp>
      <p:sp>
        <p:nvSpPr>
          <p:cNvPr id="3" name="Content Placeholder 2">
            <a:extLst>
              <a:ext uri="{FF2B5EF4-FFF2-40B4-BE49-F238E27FC236}">
                <a16:creationId xmlns:a16="http://schemas.microsoft.com/office/drawing/2014/main" id="{AEDD3A23-8537-6F40-BD41-0A97C2840A8E}"/>
              </a:ext>
            </a:extLst>
          </p:cNvPr>
          <p:cNvSpPr>
            <a:spLocks noGrp="1"/>
          </p:cNvSpPr>
          <p:nvPr>
            <p:ph idx="1"/>
          </p:nvPr>
        </p:nvSpPr>
        <p:spPr/>
        <p:txBody>
          <a:bodyPr>
            <a:normAutofit fontScale="92500" lnSpcReduction="20000"/>
          </a:bodyPr>
          <a:lstStyle/>
          <a:p>
            <a:r>
              <a:rPr lang="en-US" dirty="0"/>
              <a:t>We filtered the data for categories and Food and Beverage in order to check association rules for only these two categories. We entered support value of 0.001 and Minimum confidence of 0.09, we received a total of 68 association rules. </a:t>
            </a:r>
          </a:p>
          <a:p>
            <a:r>
              <a:rPr lang="en-US" dirty="0"/>
              <a:t>Using the lift metric we identified combos that could be sold to the customer (The lift summarizes the strength of association between the products, the greater the value of lift the greater is the link between the two products.</a:t>
            </a:r>
          </a:p>
          <a:p>
            <a:endParaRPr lang="en-US" dirty="0"/>
          </a:p>
          <a:p>
            <a:r>
              <a:rPr lang="en-US" dirty="0"/>
              <a:t>We shortlisted 40 rules out of the 68 which could be used as Combos which comprises of </a:t>
            </a:r>
            <a:r>
              <a:rPr lang="en-US" dirty="0" err="1"/>
              <a:t>Food+Food</a:t>
            </a:r>
            <a:r>
              <a:rPr lang="en-US" dirty="0"/>
              <a:t>, </a:t>
            </a:r>
            <a:r>
              <a:rPr lang="en-US" dirty="0" err="1"/>
              <a:t>Beverage+Beverage</a:t>
            </a:r>
            <a:r>
              <a:rPr lang="en-US" dirty="0"/>
              <a:t> and </a:t>
            </a:r>
            <a:r>
              <a:rPr lang="en-US" dirty="0" err="1"/>
              <a:t>Food+Beverage</a:t>
            </a:r>
            <a:r>
              <a:rPr lang="en-US" dirty="0"/>
              <a:t> Combos*</a:t>
            </a:r>
          </a:p>
          <a:p>
            <a:endParaRPr lang="en-US" dirty="0"/>
          </a:p>
          <a:p>
            <a:r>
              <a:rPr lang="en-US" dirty="0"/>
              <a:t>* Due to the presence of the </a:t>
            </a:r>
            <a:r>
              <a:rPr lang="en-US" dirty="0" err="1"/>
              <a:t>Misc</a:t>
            </a:r>
            <a:r>
              <a:rPr lang="en-US" dirty="0"/>
              <a:t> category all rules were not feasible. Food and beverage combos have been computed separately</a:t>
            </a:r>
          </a:p>
          <a:p>
            <a:endParaRPr lang="en-US" dirty="0"/>
          </a:p>
        </p:txBody>
      </p:sp>
    </p:spTree>
    <p:extLst>
      <p:ext uri="{BB962C8B-B14F-4D97-AF65-F5344CB8AC3E}">
        <p14:creationId xmlns:p14="http://schemas.microsoft.com/office/powerpoint/2010/main" val="301584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1C1D-B04F-124D-8E00-2D1F6FBC2989}"/>
              </a:ext>
            </a:extLst>
          </p:cNvPr>
          <p:cNvSpPr>
            <a:spLocks noGrp="1"/>
          </p:cNvSpPr>
          <p:nvPr>
            <p:ph type="title"/>
          </p:nvPr>
        </p:nvSpPr>
        <p:spPr/>
        <p:txBody>
          <a:bodyPr/>
          <a:lstStyle/>
          <a:p>
            <a:r>
              <a:rPr lang="en-US" dirty="0"/>
              <a:t>Meal Combos (Food and Beverage)</a:t>
            </a:r>
          </a:p>
        </p:txBody>
      </p:sp>
      <p:graphicFrame>
        <p:nvGraphicFramePr>
          <p:cNvPr id="5" name="Content Placeholder 4">
            <a:extLst>
              <a:ext uri="{FF2B5EF4-FFF2-40B4-BE49-F238E27FC236}">
                <a16:creationId xmlns:a16="http://schemas.microsoft.com/office/drawing/2014/main" id="{59C38632-A788-B040-A8C4-B27A90EC1919}"/>
              </a:ext>
            </a:extLst>
          </p:cNvPr>
          <p:cNvGraphicFramePr>
            <a:graphicFrameLocks noGrp="1"/>
          </p:cNvGraphicFramePr>
          <p:nvPr>
            <p:ph idx="1"/>
            <p:extLst>
              <p:ext uri="{D42A27DB-BD31-4B8C-83A1-F6EECF244321}">
                <p14:modId xmlns:p14="http://schemas.microsoft.com/office/powerpoint/2010/main" val="3016082317"/>
              </p:ext>
            </p:extLst>
          </p:nvPr>
        </p:nvGraphicFramePr>
        <p:xfrm>
          <a:off x="312070" y="1341438"/>
          <a:ext cx="9948349" cy="4947840"/>
        </p:xfrm>
        <a:graphic>
          <a:graphicData uri="http://schemas.openxmlformats.org/drawingml/2006/table">
            <a:tbl>
              <a:tblPr/>
              <a:tblGrid>
                <a:gridCol w="878777">
                  <a:extLst>
                    <a:ext uri="{9D8B030D-6E8A-4147-A177-3AD203B41FA5}">
                      <a16:colId xmlns:a16="http://schemas.microsoft.com/office/drawing/2014/main" val="2238751760"/>
                    </a:ext>
                  </a:extLst>
                </a:gridCol>
                <a:gridCol w="1158948">
                  <a:extLst>
                    <a:ext uri="{9D8B030D-6E8A-4147-A177-3AD203B41FA5}">
                      <a16:colId xmlns:a16="http://schemas.microsoft.com/office/drawing/2014/main" val="1917711880"/>
                    </a:ext>
                  </a:extLst>
                </a:gridCol>
                <a:gridCol w="765545">
                  <a:extLst>
                    <a:ext uri="{9D8B030D-6E8A-4147-A177-3AD203B41FA5}">
                      <a16:colId xmlns:a16="http://schemas.microsoft.com/office/drawing/2014/main" val="2584796346"/>
                    </a:ext>
                  </a:extLst>
                </a:gridCol>
                <a:gridCol w="1977655">
                  <a:extLst>
                    <a:ext uri="{9D8B030D-6E8A-4147-A177-3AD203B41FA5}">
                      <a16:colId xmlns:a16="http://schemas.microsoft.com/office/drawing/2014/main" val="3610974814"/>
                    </a:ext>
                  </a:extLst>
                </a:gridCol>
                <a:gridCol w="2860158">
                  <a:extLst>
                    <a:ext uri="{9D8B030D-6E8A-4147-A177-3AD203B41FA5}">
                      <a16:colId xmlns:a16="http://schemas.microsoft.com/office/drawing/2014/main" val="3358463460"/>
                    </a:ext>
                  </a:extLst>
                </a:gridCol>
                <a:gridCol w="2307266">
                  <a:extLst>
                    <a:ext uri="{9D8B030D-6E8A-4147-A177-3AD203B41FA5}">
                      <a16:colId xmlns:a16="http://schemas.microsoft.com/office/drawing/2014/main" val="3531413184"/>
                    </a:ext>
                  </a:extLst>
                </a:gridCol>
              </a:tblGrid>
              <a:tr h="109790">
                <a:tc>
                  <a:txBody>
                    <a:bodyPr/>
                    <a:lstStyle/>
                    <a:p>
                      <a:pPr algn="ctr" fontAlgn="b"/>
                      <a:r>
                        <a:rPr lang="en-IN" sz="900" b="1" i="0" u="none" strike="noStrike">
                          <a:solidFill>
                            <a:srgbClr val="000000"/>
                          </a:solidFill>
                          <a:effectLst/>
                          <a:latin typeface="Arial" panose="020B0604020202020204" pitchFamily="34" charset="0"/>
                        </a:rPr>
                        <a:t>Support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Confidence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Lift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Recommended Item</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Bought Item</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Combo Category</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587371057"/>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0.46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68.97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KHEEMA GHOTALA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[BUTTERED TOASTS]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0710255"/>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7.47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GARDEN FRESH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[FRENCH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069061"/>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0.27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4.84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B.M.T.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[FRENCH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961096"/>
                  </a:ext>
                </a:extLst>
              </a:tr>
              <a:tr h="109790">
                <a:tc>
                  <a:txBody>
                    <a:bodyPr/>
                    <a:lstStyle/>
                    <a:p>
                      <a:pPr algn="ctr" fontAlgn="b"/>
                      <a:r>
                        <a:rPr lang="en-IN" sz="900" b="0" i="0" u="none" strike="noStrike">
                          <a:solidFill>
                            <a:srgbClr val="000000"/>
                          </a:solidFill>
                          <a:effectLst/>
                          <a:latin typeface="Arial" panose="020B0604020202020204" pitchFamily="34" charset="0"/>
                        </a:rPr>
                        <a:t>0.002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3.96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MASALA CHAI CUTTING</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a:solidFill>
                            <a:srgbClr val="000000"/>
                          </a:solidFill>
                          <a:effectLst/>
                          <a:latin typeface="Arial" panose="020B0604020202020204" pitchFamily="34" charset="0"/>
                        </a:rPr>
                        <a:t>[BUN MASKA &amp; CHAI]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2438977"/>
                  </a:ext>
                </a:extLst>
              </a:tr>
              <a:tr h="198721">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3.49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COUNTRY ROAST CHICKEN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[CHICKEN SALAMI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907434"/>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0.15</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2.77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B.M.T.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[MAGGI NDL ARRABIATA]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63143"/>
                  </a:ext>
                </a:extLst>
              </a:tr>
              <a:tr h="172417">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2.71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OREO COOKIE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a:solidFill>
                            <a:srgbClr val="000000"/>
                          </a:solidFill>
                          <a:effectLst/>
                          <a:latin typeface="Arial" panose="020B0604020202020204" pitchFamily="34" charset="0"/>
                        </a:rPr>
                        <a:t>[LINDT CHOCOLATE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854932"/>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2.64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QUA MINERAL WATER(1000ML)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[CHAI LATTE]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563839"/>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0.18</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2.50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QUA MINERAL WATER(1000ML)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[SCRAMBLED EGGS]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1155315"/>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2.49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BERRY BLAST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[TROPICAL SMOOTHIE]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468242"/>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2.45</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BERRY BLAST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[CURRANT COOLER]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142464"/>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0.09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2.16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OREO COOKIE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[SNICKER BAR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258600"/>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0.15</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2.10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QUA MINERAL WATER(1000ML)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[SPANISH OMELETTE BREAKFAST]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917081"/>
                  </a:ext>
                </a:extLst>
              </a:tr>
              <a:tr h="109790">
                <a:tc>
                  <a:txBody>
                    <a:bodyPr/>
                    <a:lstStyle/>
                    <a:p>
                      <a:pPr algn="ctr" fontAlgn="b"/>
                      <a:r>
                        <a:rPr lang="en-IN" sz="900" b="0" i="0" u="none" strike="noStrike">
                          <a:solidFill>
                            <a:srgbClr val="000000"/>
                          </a:solidFill>
                          <a:effectLst/>
                          <a:latin typeface="Arial" panose="020B0604020202020204" pitchFamily="34" charset="0"/>
                        </a:rPr>
                        <a:t>0.002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1.87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[VEG. CLUB WRAP]</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448865"/>
                  </a:ext>
                </a:extLst>
              </a:tr>
              <a:tr h="109790">
                <a:tc>
                  <a:txBody>
                    <a:bodyPr/>
                    <a:lstStyle/>
                    <a:p>
                      <a:pPr algn="ctr" fontAlgn="b"/>
                      <a:r>
                        <a:rPr lang="en-IN" sz="900" b="0" i="0" u="none" strike="noStrike">
                          <a:solidFill>
                            <a:srgbClr val="000000"/>
                          </a:solidFill>
                          <a:effectLst/>
                          <a:latin typeface="Arial" panose="020B0604020202020204" pitchFamily="34" charset="0"/>
                        </a:rPr>
                        <a:t>0.002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1.85</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QUA MINERAL WATER(1000ML)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[MEZE PLATTER]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862600"/>
                  </a:ext>
                </a:extLst>
              </a:tr>
              <a:tr h="109790">
                <a:tc>
                  <a:txBody>
                    <a:bodyPr/>
                    <a:lstStyle/>
                    <a:p>
                      <a:pPr algn="ctr" fontAlgn="b"/>
                      <a:r>
                        <a:rPr lang="en-IN" sz="900" b="0" i="0" u="none" strike="noStrike">
                          <a:solidFill>
                            <a:srgbClr val="000000"/>
                          </a:solidFill>
                          <a:effectLst/>
                          <a:latin typeface="Arial" panose="020B0604020202020204" pitchFamily="34" charset="0"/>
                        </a:rPr>
                        <a:t>0.004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1.79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B.M.T.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[PHILLYCREAM CHEESE &amp;CHILLY PAN]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433865"/>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0.18</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1.59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CAPPUCCINO</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[CHUNKY CHOCO CHIP COOKIES]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013917"/>
                  </a:ext>
                </a:extLst>
              </a:tr>
              <a:tr h="109790">
                <a:tc>
                  <a:txBody>
                    <a:bodyPr/>
                    <a:lstStyle/>
                    <a:p>
                      <a:pPr algn="ctr" fontAlgn="b"/>
                      <a:r>
                        <a:rPr lang="en-IN" sz="900" b="0" i="0" u="none" strike="noStrike">
                          <a:solidFill>
                            <a:srgbClr val="000000"/>
                          </a:solidFill>
                          <a:effectLst/>
                          <a:latin typeface="Arial" panose="020B0604020202020204" pitchFamily="34" charset="0"/>
                        </a:rPr>
                        <a:t>0.004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1.51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[PHILLYCREAM CHEESE &amp;CHILLY PAN]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399590"/>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1.42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[COTTAGE CHEESE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err="1">
                          <a:solidFill>
                            <a:srgbClr val="000000"/>
                          </a:solidFill>
                          <a:effectLst/>
                          <a:latin typeface="Arial" panose="020B0604020202020204" pitchFamily="34" charset="0"/>
                        </a:rPr>
                        <a:t>Food+Food</a:t>
                      </a:r>
                      <a:endParaRPr lang="en-IN" sz="900" b="0" i="0" u="none" strike="noStrike" dirty="0">
                        <a:solidFill>
                          <a:srgbClr val="000000"/>
                        </a:solidFill>
                        <a:effectLst/>
                        <a:latin typeface="Arial" panose="020B0604020202020204" pitchFamily="34" charset="0"/>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823221"/>
                  </a:ext>
                </a:extLst>
              </a:tr>
              <a:tr h="109790">
                <a:tc>
                  <a:txBody>
                    <a:bodyPr/>
                    <a:lstStyle/>
                    <a:p>
                      <a:pPr algn="ctr" fontAlgn="b"/>
                      <a:r>
                        <a:rPr lang="en-IN" sz="900" b="0" i="0" u="none" strike="noStrike">
                          <a:solidFill>
                            <a:srgbClr val="000000"/>
                          </a:solidFill>
                          <a:effectLst/>
                          <a:latin typeface="Arial" panose="020B0604020202020204" pitchFamily="34" charset="0"/>
                        </a:rPr>
                        <a:t>0.006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1.42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[B.M.T.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err="1">
                          <a:solidFill>
                            <a:srgbClr val="000000"/>
                          </a:solidFill>
                          <a:effectLst/>
                          <a:latin typeface="Arial" panose="020B0604020202020204" pitchFamily="34" charset="0"/>
                        </a:rPr>
                        <a:t>Food+Food</a:t>
                      </a:r>
                      <a:endParaRPr lang="en-IN" sz="900" b="0" i="0" u="none" strike="noStrike" dirty="0">
                        <a:solidFill>
                          <a:srgbClr val="000000"/>
                        </a:solidFill>
                        <a:effectLst/>
                        <a:latin typeface="Arial" panose="020B0604020202020204" pitchFamily="34" charset="0"/>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177805"/>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1.42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[MAGGI NDLCREAM/ CHEE/GARLIC]</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err="1">
                          <a:solidFill>
                            <a:srgbClr val="000000"/>
                          </a:solidFill>
                          <a:effectLst/>
                          <a:latin typeface="Arial" panose="020B0604020202020204" pitchFamily="34" charset="0"/>
                        </a:rPr>
                        <a:t>Food+Food</a:t>
                      </a:r>
                      <a:endParaRPr lang="en-IN" sz="900" b="0" i="0" u="none" strike="noStrike" dirty="0">
                        <a:solidFill>
                          <a:srgbClr val="000000"/>
                        </a:solidFill>
                        <a:effectLst/>
                        <a:latin typeface="Arial" panose="020B0604020202020204" pitchFamily="34" charset="0"/>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077138"/>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1.41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[COUNTRY ROAST CHICKEN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err="1">
                          <a:solidFill>
                            <a:srgbClr val="000000"/>
                          </a:solidFill>
                          <a:effectLst/>
                          <a:latin typeface="Arial" panose="020B0604020202020204" pitchFamily="34" charset="0"/>
                        </a:rPr>
                        <a:t>Food+Food</a:t>
                      </a:r>
                      <a:endParaRPr lang="en-IN" sz="900" b="0" i="0" u="none" strike="noStrike" dirty="0">
                        <a:solidFill>
                          <a:srgbClr val="000000"/>
                        </a:solidFill>
                        <a:effectLst/>
                        <a:latin typeface="Arial" panose="020B0604020202020204" pitchFamily="34" charset="0"/>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107070"/>
                  </a:ext>
                </a:extLst>
              </a:tr>
            </a:tbl>
          </a:graphicData>
        </a:graphic>
      </p:graphicFrame>
    </p:spTree>
    <p:extLst>
      <p:ext uri="{BB962C8B-B14F-4D97-AF65-F5344CB8AC3E}">
        <p14:creationId xmlns:p14="http://schemas.microsoft.com/office/powerpoint/2010/main" val="371374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1C1D-B04F-124D-8E00-2D1F6FBC2989}"/>
              </a:ext>
            </a:extLst>
          </p:cNvPr>
          <p:cNvSpPr>
            <a:spLocks noGrp="1"/>
          </p:cNvSpPr>
          <p:nvPr>
            <p:ph type="title"/>
          </p:nvPr>
        </p:nvSpPr>
        <p:spPr/>
        <p:txBody>
          <a:bodyPr/>
          <a:lstStyle/>
          <a:p>
            <a:r>
              <a:rPr lang="en-US" dirty="0"/>
              <a:t>Meal Combos (Food and Beverage)</a:t>
            </a:r>
          </a:p>
        </p:txBody>
      </p:sp>
      <p:graphicFrame>
        <p:nvGraphicFramePr>
          <p:cNvPr id="5" name="Content Placeholder 4">
            <a:extLst>
              <a:ext uri="{FF2B5EF4-FFF2-40B4-BE49-F238E27FC236}">
                <a16:creationId xmlns:a16="http://schemas.microsoft.com/office/drawing/2014/main" id="{59C38632-A788-B040-A8C4-B27A90EC1919}"/>
              </a:ext>
            </a:extLst>
          </p:cNvPr>
          <p:cNvGraphicFramePr>
            <a:graphicFrameLocks noGrp="1"/>
          </p:cNvGraphicFramePr>
          <p:nvPr>
            <p:ph idx="1"/>
            <p:extLst>
              <p:ext uri="{D42A27DB-BD31-4B8C-83A1-F6EECF244321}">
                <p14:modId xmlns:p14="http://schemas.microsoft.com/office/powerpoint/2010/main" val="2954170847"/>
              </p:ext>
            </p:extLst>
          </p:nvPr>
        </p:nvGraphicFramePr>
        <p:xfrm>
          <a:off x="300038" y="1357045"/>
          <a:ext cx="9960381" cy="3974040"/>
        </p:xfrm>
        <a:graphic>
          <a:graphicData uri="http://schemas.openxmlformats.org/drawingml/2006/table">
            <a:tbl>
              <a:tblPr/>
              <a:tblGrid>
                <a:gridCol w="858911">
                  <a:extLst>
                    <a:ext uri="{9D8B030D-6E8A-4147-A177-3AD203B41FA5}">
                      <a16:colId xmlns:a16="http://schemas.microsoft.com/office/drawing/2014/main" val="2238751760"/>
                    </a:ext>
                  </a:extLst>
                </a:gridCol>
                <a:gridCol w="1201479">
                  <a:extLst>
                    <a:ext uri="{9D8B030D-6E8A-4147-A177-3AD203B41FA5}">
                      <a16:colId xmlns:a16="http://schemas.microsoft.com/office/drawing/2014/main" val="1917711880"/>
                    </a:ext>
                  </a:extLst>
                </a:gridCol>
                <a:gridCol w="669851">
                  <a:extLst>
                    <a:ext uri="{9D8B030D-6E8A-4147-A177-3AD203B41FA5}">
                      <a16:colId xmlns:a16="http://schemas.microsoft.com/office/drawing/2014/main" val="2584796346"/>
                    </a:ext>
                  </a:extLst>
                </a:gridCol>
                <a:gridCol w="2062716">
                  <a:extLst>
                    <a:ext uri="{9D8B030D-6E8A-4147-A177-3AD203B41FA5}">
                      <a16:colId xmlns:a16="http://schemas.microsoft.com/office/drawing/2014/main" val="3610974814"/>
                    </a:ext>
                  </a:extLst>
                </a:gridCol>
                <a:gridCol w="2870791">
                  <a:extLst>
                    <a:ext uri="{9D8B030D-6E8A-4147-A177-3AD203B41FA5}">
                      <a16:colId xmlns:a16="http://schemas.microsoft.com/office/drawing/2014/main" val="3358463460"/>
                    </a:ext>
                  </a:extLst>
                </a:gridCol>
                <a:gridCol w="2296633">
                  <a:extLst>
                    <a:ext uri="{9D8B030D-6E8A-4147-A177-3AD203B41FA5}">
                      <a16:colId xmlns:a16="http://schemas.microsoft.com/office/drawing/2014/main" val="3531413184"/>
                    </a:ext>
                  </a:extLst>
                </a:gridCol>
              </a:tblGrid>
              <a:tr h="109790">
                <a:tc>
                  <a:txBody>
                    <a:bodyPr/>
                    <a:lstStyle/>
                    <a:p>
                      <a:pPr algn="ctr" fontAlgn="b"/>
                      <a:r>
                        <a:rPr lang="en-IN" sz="900" b="1" i="0" u="none" strike="noStrike">
                          <a:solidFill>
                            <a:srgbClr val="000000"/>
                          </a:solidFill>
                          <a:effectLst/>
                          <a:latin typeface="Arial" panose="020B0604020202020204" pitchFamily="34" charset="0"/>
                        </a:rPr>
                        <a:t>Support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Confidence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Lift</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Recommended Item</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Bought Item</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b"/>
                      <a:r>
                        <a:rPr lang="en-IN" sz="900" b="1" i="0" u="none" strike="noStrike">
                          <a:solidFill>
                            <a:srgbClr val="000000"/>
                          </a:solidFill>
                          <a:effectLst/>
                          <a:latin typeface="Arial" panose="020B0604020202020204" pitchFamily="34" charset="0"/>
                        </a:rPr>
                        <a:t>Combo Category</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587371057"/>
                  </a:ext>
                </a:extLst>
              </a:tr>
              <a:tr h="109790">
                <a:tc>
                  <a:txBody>
                    <a:bodyPr/>
                    <a:lstStyle/>
                    <a:p>
                      <a:pPr algn="ctr" fontAlgn="b"/>
                      <a:r>
                        <a:rPr lang="en-IN" sz="900" b="0" i="0" u="none" strike="noStrike" dirty="0">
                          <a:solidFill>
                            <a:srgbClr val="000000"/>
                          </a:solidFill>
                          <a:effectLst/>
                          <a:latin typeface="Arial" panose="020B0604020202020204" pitchFamily="34" charset="0"/>
                        </a:rPr>
                        <a:t>0.005</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1.40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a:solidFill>
                            <a:srgbClr val="000000"/>
                          </a:solidFill>
                          <a:effectLst/>
                          <a:latin typeface="Arial" panose="020B0604020202020204" pitchFamily="34" charset="0"/>
                        </a:rPr>
                        <a:t>QUA MINERAL WATER(1000ML)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[B.M.T.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694642"/>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0.09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1.31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[MEZE PLATTER]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321857"/>
                  </a:ext>
                </a:extLst>
              </a:tr>
              <a:tr h="109790">
                <a:tc>
                  <a:txBody>
                    <a:bodyPr/>
                    <a:lstStyle/>
                    <a:p>
                      <a:pPr algn="ctr" fontAlgn="b"/>
                      <a:r>
                        <a:rPr lang="en-IN" sz="900" b="0" i="0" u="none" strike="noStrike">
                          <a:solidFill>
                            <a:srgbClr val="000000"/>
                          </a:solidFill>
                          <a:effectLst/>
                          <a:latin typeface="Arial" panose="020B0604020202020204" pitchFamily="34" charset="0"/>
                        </a:rPr>
                        <a:t>0.002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0.09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1.31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QUA MINERAL WATER(1000ML)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[MAGGI NDL ARRABIATA]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562920"/>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0.09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1.27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POUTINE WITH FRIES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[CHICKEN SALAMI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Food+Food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0971368"/>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1.26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[GARDEN FRESH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479614"/>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1.24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[MEDITER RANEAN PANINO]</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37864"/>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1.21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[VEG. CLUB WRAP]</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6584890"/>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1.18</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[BLUEBERRY BRAIN FREEZER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26883"/>
                  </a:ext>
                </a:extLst>
              </a:tr>
              <a:tr h="109790">
                <a:tc>
                  <a:txBody>
                    <a:bodyPr/>
                    <a:lstStyle/>
                    <a:p>
                      <a:pPr algn="ctr" fontAlgn="b"/>
                      <a:r>
                        <a:rPr lang="en-IN" sz="900" b="0" i="0" u="none" strike="noStrike">
                          <a:solidFill>
                            <a:srgbClr val="000000"/>
                          </a:solidFill>
                          <a:effectLst/>
                          <a:latin typeface="Arial" panose="020B0604020202020204" pitchFamily="34" charset="0"/>
                        </a:rPr>
                        <a:t>0.002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1.16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[MAGGI NDL ARRABIATA]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791961"/>
                  </a:ext>
                </a:extLst>
              </a:tr>
              <a:tr h="109790">
                <a:tc>
                  <a:txBody>
                    <a:bodyPr/>
                    <a:lstStyle/>
                    <a:p>
                      <a:pPr algn="ctr" fontAlgn="b"/>
                      <a:r>
                        <a:rPr lang="en-IN" sz="900" b="0" i="0" u="none" strike="noStrike">
                          <a:solidFill>
                            <a:srgbClr val="000000"/>
                          </a:solidFill>
                          <a:effectLst/>
                          <a:latin typeface="Arial" panose="020B0604020202020204" pitchFamily="34" charset="0"/>
                        </a:rPr>
                        <a:t>0.006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1.06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[B.M.T.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62689"/>
                  </a:ext>
                </a:extLst>
              </a:tr>
              <a:tr h="109790">
                <a:tc>
                  <a:txBody>
                    <a:bodyPr/>
                    <a:lstStyle/>
                    <a:p>
                      <a:pPr algn="ctr" fontAlgn="b"/>
                      <a:r>
                        <a:rPr lang="en-IN" sz="900" b="0" i="0" u="none" strike="noStrike">
                          <a:solidFill>
                            <a:srgbClr val="000000"/>
                          </a:solidFill>
                          <a:effectLst/>
                          <a:latin typeface="Arial" panose="020B0604020202020204" pitchFamily="34" charset="0"/>
                        </a:rPr>
                        <a:t>0.004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1.04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[COTTAGE CHEESE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151940"/>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1.04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[ORANGE ARRABIATA]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634403"/>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1.02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[MAGGI NDLCREAM/ CHEE/GARLIC]</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192562"/>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1.00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[LINDT CHOCOLATE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Bevrage+Beverage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812098"/>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0.98</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[CHICKEN SALAMI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39485"/>
                  </a:ext>
                </a:extLst>
              </a:tr>
              <a:tr h="109790">
                <a:tc>
                  <a:txBody>
                    <a:bodyPr/>
                    <a:lstStyle/>
                    <a:p>
                      <a:pPr algn="ctr" fontAlgn="b"/>
                      <a:r>
                        <a:rPr lang="en-IN" sz="900" b="0" i="0" u="none" strike="noStrike">
                          <a:solidFill>
                            <a:srgbClr val="000000"/>
                          </a:solidFill>
                          <a:effectLst/>
                          <a:latin typeface="Arial" panose="020B0604020202020204" pitchFamily="34" charset="0"/>
                        </a:rPr>
                        <a:t>0.004</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0.09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0.91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GREAT LAKES SHAKE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[PHILLYCREAM CHEESE &amp;CHILLY PAN]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6548663"/>
                  </a:ext>
                </a:extLst>
              </a:tr>
              <a:tr h="109790">
                <a:tc>
                  <a:txBody>
                    <a:bodyPr/>
                    <a:lstStyle/>
                    <a:p>
                      <a:pPr algn="ctr" fontAlgn="b"/>
                      <a:r>
                        <a:rPr lang="en-IN" sz="900" b="0" i="0" u="none" strike="noStrike">
                          <a:solidFill>
                            <a:srgbClr val="000000"/>
                          </a:solidFill>
                          <a:effectLst/>
                          <a:latin typeface="Arial" panose="020B0604020202020204" pitchFamily="34" charset="0"/>
                        </a:rPr>
                        <a:t>0.003</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0.86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CAPPUCCINO</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[GARDEN FRESH PANINI]</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506414"/>
                  </a:ext>
                </a:extLst>
              </a:tr>
              <a:tr h="109790">
                <a:tc>
                  <a:txBody>
                    <a:bodyPr/>
                    <a:lstStyle/>
                    <a:p>
                      <a:pPr algn="ctr" fontAlgn="b"/>
                      <a:r>
                        <a:rPr lang="en-IN" sz="900" b="0" i="0" u="none" strike="noStrike">
                          <a:solidFill>
                            <a:srgbClr val="000000"/>
                          </a:solidFill>
                          <a:effectLst/>
                          <a:latin typeface="Arial" panose="020B0604020202020204" pitchFamily="34" charset="0"/>
                        </a:rPr>
                        <a:t>0.001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0.09</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Arial" panose="020B0604020202020204" pitchFamily="34" charset="0"/>
                        </a:rPr>
                        <a:t>0.80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CAPPUCCINO</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Arial" panose="020B0604020202020204" pitchFamily="34" charset="0"/>
                        </a:rPr>
                        <a:t>[VEG. CLUB WRAP]</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0" i="0" u="none" strike="noStrike" dirty="0">
                          <a:solidFill>
                            <a:srgbClr val="000000"/>
                          </a:solidFill>
                          <a:effectLst/>
                          <a:latin typeface="Arial" panose="020B0604020202020204" pitchFamily="34" charset="0"/>
                        </a:rPr>
                        <a:t>Food + Beverage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678087"/>
                  </a:ext>
                </a:extLst>
              </a:tr>
            </a:tbl>
          </a:graphicData>
        </a:graphic>
      </p:graphicFrame>
    </p:spTree>
    <p:extLst>
      <p:ext uri="{BB962C8B-B14F-4D97-AF65-F5344CB8AC3E}">
        <p14:creationId xmlns:p14="http://schemas.microsoft.com/office/powerpoint/2010/main" val="289684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0FFD-1734-7F40-B63B-9B0C1B1B2F6F}"/>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0CB182CC-EB42-4846-9F3B-5D8BBAC16B22}"/>
              </a:ext>
            </a:extLst>
          </p:cNvPr>
          <p:cNvSpPr>
            <a:spLocks noGrp="1"/>
          </p:cNvSpPr>
          <p:nvPr>
            <p:ph idx="1"/>
          </p:nvPr>
        </p:nvSpPr>
        <p:spPr/>
        <p:txBody>
          <a:bodyPr>
            <a:normAutofit fontScale="85000" lnSpcReduction="10000"/>
          </a:bodyPr>
          <a:lstStyle/>
          <a:p>
            <a:r>
              <a:rPr lang="en-US" dirty="0"/>
              <a:t>In order to increase Café Coffee Night’s revenue the following actions can be taken –</a:t>
            </a:r>
            <a:endParaRPr lang="en-IN" sz="2000" b="1" dirty="0"/>
          </a:p>
          <a:p>
            <a:r>
              <a:rPr lang="en-IN" sz="1900" dirty="0">
                <a:latin typeface="Arial" panose="020B0604020202020204" pitchFamily="34" charset="0"/>
                <a:cs typeface="Arial" panose="020B0604020202020204" pitchFamily="34" charset="0"/>
              </a:rPr>
              <a:t>With the help of the Combos, the store can be more informed in order to what combinations to order to the customer, this will not only increase sales but also improve customer relationship which will help retaining the customer</a:t>
            </a:r>
          </a:p>
          <a:p>
            <a:r>
              <a:rPr lang="en-IN" sz="1900" dirty="0">
                <a:latin typeface="Arial" panose="020B0604020202020204" pitchFamily="34" charset="0"/>
                <a:cs typeface="Arial" panose="020B0604020202020204" pitchFamily="34" charset="0"/>
              </a:rPr>
              <a:t>With the help of analysis the monthly trends, we can observe that some months have higher sales. Perhaps a further deep dive into what is different can be analysed and the same can be applied in order to increase sales across other months as well. </a:t>
            </a:r>
          </a:p>
          <a:p>
            <a:r>
              <a:rPr lang="en-IN" sz="1900" dirty="0">
                <a:latin typeface="Arial" panose="020B0604020202020204" pitchFamily="34" charset="0"/>
                <a:cs typeface="Arial" panose="020B0604020202020204" pitchFamily="34" charset="0"/>
              </a:rPr>
              <a:t>Analysis of consumer behaviour across time of day and during the week highlights the need to perhaps eliminate extra costs or further invest marketing strategies such as digital marketing in order to make it profitable. For the week, we observed high </a:t>
            </a:r>
            <a:r>
              <a:rPr lang="en-US" sz="1900" dirty="0">
                <a:latin typeface="Arial" panose="020B0604020202020204" pitchFamily="34" charset="0"/>
                <a:cs typeface="Arial" panose="020B0604020202020204" pitchFamily="34" charset="0"/>
              </a:rPr>
              <a:t>discounts offered on weekends which could be spread out during the week. This would not only improve sales on weekend but attract more customers during the week, leading to higher sales</a:t>
            </a:r>
          </a:p>
          <a:p>
            <a:r>
              <a:rPr lang="en-IN" sz="1900" dirty="0">
                <a:latin typeface="Arial" panose="020B0604020202020204" pitchFamily="34" charset="0"/>
                <a:cs typeface="Arial" panose="020B0604020202020204" pitchFamily="34" charset="0"/>
              </a:rPr>
              <a:t>Analysis of category wise revenue and top selling items highlights the categories which need attention and need to be further explored to find the best solution to increase revenue through these channels as well</a:t>
            </a:r>
          </a:p>
          <a:p>
            <a:r>
              <a:rPr lang="en-IN" sz="1900" dirty="0">
                <a:latin typeface="Arial" panose="020B0604020202020204" pitchFamily="34" charset="0"/>
                <a:cs typeface="Arial" panose="020B0604020202020204" pitchFamily="34" charset="0"/>
              </a:rPr>
              <a:t>Lastly investing in options such a digital marketing and connecting with customers through social media is always beneficial in order to build customer relationship and loyalty which helps increase revenue in the long run</a:t>
            </a:r>
          </a:p>
        </p:txBody>
      </p:sp>
    </p:spTree>
    <p:extLst>
      <p:ext uri="{BB962C8B-B14F-4D97-AF65-F5344CB8AC3E}">
        <p14:creationId xmlns:p14="http://schemas.microsoft.com/office/powerpoint/2010/main" val="370300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EEF22E7-C7EB-4303-91B7-B38A2A46C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20AEE-403B-CC43-A10D-01C6C6935A81}"/>
              </a:ext>
            </a:extLst>
          </p:cNvPr>
          <p:cNvSpPr>
            <a:spLocks noGrp="1"/>
          </p:cNvSpPr>
          <p:nvPr>
            <p:ph type="title"/>
          </p:nvPr>
        </p:nvSpPr>
        <p:spPr>
          <a:xfrm>
            <a:off x="316971" y="260350"/>
            <a:ext cx="11071754" cy="1081088"/>
          </a:xfrm>
        </p:spPr>
        <p:txBody>
          <a:bodyPr>
            <a:normAutofit/>
          </a:bodyPr>
          <a:lstStyle/>
          <a:p>
            <a:r>
              <a:rPr lang="en-US" dirty="0"/>
              <a:t>Executive Summary</a:t>
            </a:r>
          </a:p>
        </p:txBody>
      </p:sp>
      <p:sp>
        <p:nvSpPr>
          <p:cNvPr id="8" name="Content Placeholder 7">
            <a:extLst>
              <a:ext uri="{FF2B5EF4-FFF2-40B4-BE49-F238E27FC236}">
                <a16:creationId xmlns:a16="http://schemas.microsoft.com/office/drawing/2014/main" id="{7D0A5FA0-C9CA-45EA-A92C-6C109D132FB1}"/>
              </a:ext>
            </a:extLst>
          </p:cNvPr>
          <p:cNvSpPr>
            <a:spLocks noGrp="1"/>
          </p:cNvSpPr>
          <p:nvPr>
            <p:ph idx="1"/>
          </p:nvPr>
        </p:nvSpPr>
        <p:spPr>
          <a:xfrm>
            <a:off x="8026400" y="1431591"/>
            <a:ext cx="3834606" cy="4688220"/>
          </a:xfrm>
        </p:spPr>
        <p:txBody>
          <a:bodyPr anchor="ctr">
            <a:normAutofit/>
          </a:bodyPr>
          <a:lstStyle/>
          <a:p>
            <a:r>
              <a:rPr lang="en-US" sz="2000" dirty="0"/>
              <a:t>The total revenue for the period April 2010 to March 2011 was 32.81 Million wherein ~70K invoices were raised and 580 unique items were sold.</a:t>
            </a:r>
          </a:p>
          <a:p>
            <a:r>
              <a:rPr lang="en-US" sz="2000" dirty="0"/>
              <a:t>In terms of revenue the highest selling category is Tobacco (44.2%) followed by Food (30.35%)</a:t>
            </a:r>
          </a:p>
          <a:p>
            <a:r>
              <a:rPr lang="en-US" sz="2000" dirty="0"/>
              <a:t>In terms of Quantity the highest selling category is Food, followed by Beverages</a:t>
            </a:r>
          </a:p>
          <a:p>
            <a:r>
              <a:rPr lang="en-US" sz="2000" dirty="0"/>
              <a:t>The top 10 selling items in terms of revenue belong to the Tobacco and Food category</a:t>
            </a:r>
          </a:p>
        </p:txBody>
      </p:sp>
      <p:pic>
        <p:nvPicPr>
          <p:cNvPr id="5" name="Picture 4">
            <a:extLst>
              <a:ext uri="{FF2B5EF4-FFF2-40B4-BE49-F238E27FC236}">
                <a16:creationId xmlns:a16="http://schemas.microsoft.com/office/drawing/2014/main" id="{ECA7B30F-219F-B741-B7DE-1CE45859B4C6}"/>
              </a:ext>
            </a:extLst>
          </p:cNvPr>
          <p:cNvPicPr>
            <a:picLocks noChangeAspect="1"/>
          </p:cNvPicPr>
          <p:nvPr/>
        </p:nvPicPr>
        <p:blipFill>
          <a:blip r:embed="rId2"/>
          <a:stretch>
            <a:fillRect/>
          </a:stretch>
        </p:blipFill>
        <p:spPr>
          <a:xfrm>
            <a:off x="405081" y="1431591"/>
            <a:ext cx="7491183" cy="4500562"/>
          </a:xfrm>
          <a:prstGeom prst="rect">
            <a:avLst/>
          </a:prstGeom>
        </p:spPr>
      </p:pic>
      <p:cxnSp>
        <p:nvCxnSpPr>
          <p:cNvPr id="7" name="Straight Connector 6">
            <a:extLst>
              <a:ext uri="{FF2B5EF4-FFF2-40B4-BE49-F238E27FC236}">
                <a16:creationId xmlns:a16="http://schemas.microsoft.com/office/drawing/2014/main" id="{DBFBA34D-AB68-B644-87F5-BB22A09F05B6}"/>
              </a:ext>
            </a:extLst>
          </p:cNvPr>
          <p:cNvCxnSpPr/>
          <p:nvPr/>
        </p:nvCxnSpPr>
        <p:spPr>
          <a:xfrm>
            <a:off x="7967663" y="1341438"/>
            <a:ext cx="0" cy="507224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040DD6-4677-7A4A-9FC1-2D38A97CCB12}"/>
              </a:ext>
            </a:extLst>
          </p:cNvPr>
          <p:cNvCxnSpPr/>
          <p:nvPr/>
        </p:nvCxnSpPr>
        <p:spPr>
          <a:xfrm>
            <a:off x="405081" y="1339405"/>
            <a:ext cx="11211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60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0AEE-403B-CC43-A10D-01C6C6935A81}"/>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99C25349-4BBD-8243-B6A5-952160EF0FE4}"/>
              </a:ext>
            </a:extLst>
          </p:cNvPr>
          <p:cNvSpPr>
            <a:spLocks noGrp="1"/>
          </p:cNvSpPr>
          <p:nvPr>
            <p:ph idx="1"/>
          </p:nvPr>
        </p:nvSpPr>
        <p:spPr/>
        <p:txBody>
          <a:bodyPr/>
          <a:lstStyle/>
          <a:p>
            <a:r>
              <a:rPr lang="en-IN" dirty="0"/>
              <a:t>We reviewed the POS data for the Café Chain and noted the following: </a:t>
            </a:r>
          </a:p>
          <a:p>
            <a:endParaRPr lang="en-IN" dirty="0"/>
          </a:p>
          <a:p>
            <a:pPr lvl="1"/>
            <a:r>
              <a:rPr lang="en-IN" dirty="0"/>
              <a:t>The data contained 145830 rows and 10 columns (Date, Bill No., Item, Time, Qty, Rate, Tax, Discount, Total and Category</a:t>
            </a:r>
          </a:p>
          <a:p>
            <a:pPr lvl="1"/>
            <a:endParaRPr lang="en-IN" dirty="0"/>
          </a:p>
          <a:p>
            <a:pPr lvl="1"/>
            <a:r>
              <a:rPr lang="en-IN" dirty="0"/>
              <a:t>The data contained 3 string columns, 4 numerical columns, 1 Date and Time and 1 Time column</a:t>
            </a:r>
          </a:p>
          <a:p>
            <a:pPr lvl="1"/>
            <a:endParaRPr lang="en-IN" dirty="0"/>
          </a:p>
          <a:p>
            <a:pPr lvl="1"/>
            <a:r>
              <a:rPr lang="en-IN" dirty="0"/>
              <a:t>We also noted that same items were categorized into different categories and same was rectified before performing the analysis</a:t>
            </a:r>
          </a:p>
          <a:p>
            <a:endParaRPr lang="en-IN" b="1" dirty="0"/>
          </a:p>
        </p:txBody>
      </p:sp>
    </p:spTree>
    <p:extLst>
      <p:ext uri="{BB962C8B-B14F-4D97-AF65-F5344CB8AC3E}">
        <p14:creationId xmlns:p14="http://schemas.microsoft.com/office/powerpoint/2010/main" val="334956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B1DE-9F7F-6D47-BBC3-1AF2067D83EF}"/>
              </a:ext>
            </a:extLst>
          </p:cNvPr>
          <p:cNvSpPr>
            <a:spLocks noGrp="1"/>
          </p:cNvSpPr>
          <p:nvPr>
            <p:ph type="title"/>
          </p:nvPr>
        </p:nvSpPr>
        <p:spPr/>
        <p:txBody>
          <a:bodyPr>
            <a:normAutofit/>
          </a:bodyPr>
          <a:lstStyle/>
          <a:p>
            <a:r>
              <a:rPr lang="en-IN" dirty="0"/>
              <a:t>Consumer Behaviour – Day of the week</a:t>
            </a:r>
            <a:endParaRPr lang="en-US" dirty="0"/>
          </a:p>
        </p:txBody>
      </p:sp>
      <p:sp>
        <p:nvSpPr>
          <p:cNvPr id="5" name="TextBox 4">
            <a:extLst>
              <a:ext uri="{FF2B5EF4-FFF2-40B4-BE49-F238E27FC236}">
                <a16:creationId xmlns:a16="http://schemas.microsoft.com/office/drawing/2014/main" id="{1AF2A6CA-CC05-2342-BBE3-60CDA6790100}"/>
              </a:ext>
            </a:extLst>
          </p:cNvPr>
          <p:cNvSpPr txBox="1"/>
          <p:nvPr/>
        </p:nvSpPr>
        <p:spPr>
          <a:xfrm>
            <a:off x="5670776" y="1473200"/>
            <a:ext cx="6190666" cy="3139321"/>
          </a:xfrm>
          <a:prstGeom prst="rect">
            <a:avLst/>
          </a:prstGeom>
          <a:noFill/>
        </p:spPr>
        <p:txBody>
          <a:bodyPr wrap="square" rtlCol="0">
            <a:spAutoFit/>
          </a:bodyPr>
          <a:lstStyle/>
          <a:p>
            <a:r>
              <a:rPr lang="en-US" dirty="0"/>
              <a:t>On analysis of consumer </a:t>
            </a:r>
            <a:r>
              <a:rPr lang="en-US" dirty="0" err="1"/>
              <a:t>behaviour</a:t>
            </a:r>
            <a:r>
              <a:rPr lang="en-US" dirty="0"/>
              <a:t> across days of the week we noted the following: </a:t>
            </a:r>
          </a:p>
          <a:p>
            <a:endParaRPr lang="en-US" dirty="0"/>
          </a:p>
          <a:p>
            <a:pPr marL="285750" indent="-285750">
              <a:buFontTx/>
              <a:buChar char="-"/>
            </a:pPr>
            <a:r>
              <a:rPr lang="en-US" dirty="0"/>
              <a:t>Highest sales are on the weekend (Saturday and Sunday)  – Value of 5.6 M on Saturday and 4.9M on Sunday.</a:t>
            </a:r>
          </a:p>
          <a:p>
            <a:endParaRPr lang="en-US" dirty="0"/>
          </a:p>
          <a:p>
            <a:r>
              <a:rPr lang="en-US" dirty="0"/>
              <a:t>We also compared the average discount given on each day and noted that:</a:t>
            </a:r>
          </a:p>
          <a:p>
            <a:r>
              <a:rPr lang="en-US" dirty="0"/>
              <a:t>- Greatest Average discount is offered on Sundays followed by Wednesdays</a:t>
            </a:r>
          </a:p>
          <a:p>
            <a:r>
              <a:rPr lang="en-US" dirty="0"/>
              <a:t> </a:t>
            </a:r>
          </a:p>
        </p:txBody>
      </p:sp>
      <p:pic>
        <p:nvPicPr>
          <p:cNvPr id="13" name="Content Placeholder 12">
            <a:extLst>
              <a:ext uri="{FF2B5EF4-FFF2-40B4-BE49-F238E27FC236}">
                <a16:creationId xmlns:a16="http://schemas.microsoft.com/office/drawing/2014/main" id="{E1FD3B2C-1339-244F-939E-334A9AF7A9F7}"/>
              </a:ext>
            </a:extLst>
          </p:cNvPr>
          <p:cNvPicPr>
            <a:picLocks noGrp="1" noChangeAspect="1"/>
          </p:cNvPicPr>
          <p:nvPr>
            <p:ph idx="1"/>
          </p:nvPr>
        </p:nvPicPr>
        <p:blipFill>
          <a:blip r:embed="rId2"/>
          <a:stretch>
            <a:fillRect/>
          </a:stretch>
        </p:blipFill>
        <p:spPr>
          <a:xfrm>
            <a:off x="564179" y="1341438"/>
            <a:ext cx="4854488" cy="5153227"/>
          </a:xfrm>
          <a:prstGeom prst="rect">
            <a:avLst/>
          </a:prstGeom>
        </p:spPr>
      </p:pic>
      <p:sp>
        <p:nvSpPr>
          <p:cNvPr id="14" name="TextBox 13">
            <a:extLst>
              <a:ext uri="{FF2B5EF4-FFF2-40B4-BE49-F238E27FC236}">
                <a16:creationId xmlns:a16="http://schemas.microsoft.com/office/drawing/2014/main" id="{DFC97AF0-4CB0-A546-A43D-BA87B8A471DD}"/>
              </a:ext>
            </a:extLst>
          </p:cNvPr>
          <p:cNvSpPr txBox="1"/>
          <p:nvPr/>
        </p:nvSpPr>
        <p:spPr>
          <a:xfrm>
            <a:off x="5692688" y="4447980"/>
            <a:ext cx="5935133" cy="2585323"/>
          </a:xfrm>
          <a:prstGeom prst="rect">
            <a:avLst/>
          </a:prstGeom>
          <a:noFill/>
        </p:spPr>
        <p:txBody>
          <a:bodyPr wrap="square" rtlCol="0">
            <a:spAutoFit/>
          </a:bodyPr>
          <a:lstStyle/>
          <a:p>
            <a:r>
              <a:rPr lang="en-US" dirty="0"/>
              <a:t>Based on this Consumer </a:t>
            </a:r>
            <a:r>
              <a:rPr lang="en-US" dirty="0" err="1"/>
              <a:t>Behaviour</a:t>
            </a:r>
            <a:r>
              <a:rPr lang="en-US" dirty="0"/>
              <a:t> we can recommend that the Café should offer different types of schemes, such as happy hours to increase their sales on Weekdays in comparison to Weekends</a:t>
            </a:r>
          </a:p>
          <a:p>
            <a:endParaRPr lang="en-US" dirty="0"/>
          </a:p>
          <a:p>
            <a:r>
              <a:rPr lang="en-US" dirty="0"/>
              <a:t>Discounts on Sunday can be reduced in order to increase sales as the crowd will be attracted either way as it is a weekend</a:t>
            </a:r>
          </a:p>
          <a:p>
            <a:r>
              <a:rPr lang="en-US" dirty="0"/>
              <a:t> </a:t>
            </a:r>
          </a:p>
        </p:txBody>
      </p:sp>
      <p:cxnSp>
        <p:nvCxnSpPr>
          <p:cNvPr id="16" name="Straight Connector 15">
            <a:extLst>
              <a:ext uri="{FF2B5EF4-FFF2-40B4-BE49-F238E27FC236}">
                <a16:creationId xmlns:a16="http://schemas.microsoft.com/office/drawing/2014/main" id="{EE19D52E-9237-DE46-B1BE-A0D97AA78693}"/>
              </a:ext>
            </a:extLst>
          </p:cNvPr>
          <p:cNvCxnSpPr/>
          <p:nvPr/>
        </p:nvCxnSpPr>
        <p:spPr>
          <a:xfrm>
            <a:off x="5546434" y="1473200"/>
            <a:ext cx="0" cy="507224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7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B1DE-9F7F-6D47-BBC3-1AF2067D83EF}"/>
              </a:ext>
            </a:extLst>
          </p:cNvPr>
          <p:cNvSpPr>
            <a:spLocks noGrp="1"/>
          </p:cNvSpPr>
          <p:nvPr>
            <p:ph type="title"/>
          </p:nvPr>
        </p:nvSpPr>
        <p:spPr/>
        <p:txBody>
          <a:bodyPr>
            <a:normAutofit/>
          </a:bodyPr>
          <a:lstStyle/>
          <a:p>
            <a:r>
              <a:rPr lang="en-IN" dirty="0"/>
              <a:t>Consumer Behaviour – Time of the day</a:t>
            </a:r>
            <a:endParaRPr lang="en-US" dirty="0"/>
          </a:p>
        </p:txBody>
      </p:sp>
      <p:sp>
        <p:nvSpPr>
          <p:cNvPr id="5" name="TextBox 4">
            <a:extLst>
              <a:ext uri="{FF2B5EF4-FFF2-40B4-BE49-F238E27FC236}">
                <a16:creationId xmlns:a16="http://schemas.microsoft.com/office/drawing/2014/main" id="{1AF2A6CA-CC05-2342-BBE3-60CDA6790100}"/>
              </a:ext>
            </a:extLst>
          </p:cNvPr>
          <p:cNvSpPr txBox="1"/>
          <p:nvPr/>
        </p:nvSpPr>
        <p:spPr>
          <a:xfrm>
            <a:off x="6186152" y="1341438"/>
            <a:ext cx="5167648" cy="2800767"/>
          </a:xfrm>
          <a:prstGeom prst="rect">
            <a:avLst/>
          </a:prstGeom>
          <a:noFill/>
        </p:spPr>
        <p:txBody>
          <a:bodyPr wrap="square" rtlCol="0">
            <a:spAutoFit/>
          </a:bodyPr>
          <a:lstStyle/>
          <a:p>
            <a:r>
              <a:rPr lang="en-US" sz="1600" dirty="0"/>
              <a:t>On analysis of consumer </a:t>
            </a:r>
            <a:r>
              <a:rPr lang="en-US" sz="1600" dirty="0" err="1"/>
              <a:t>behaviour</a:t>
            </a:r>
            <a:r>
              <a:rPr lang="en-US" sz="1600" dirty="0"/>
              <a:t> across time of the day we noted the following: </a:t>
            </a:r>
          </a:p>
          <a:p>
            <a:endParaRPr lang="en-US" sz="1600" dirty="0"/>
          </a:p>
          <a:p>
            <a:pPr marL="285750" indent="-285750">
              <a:buFontTx/>
              <a:buChar char="-"/>
            </a:pPr>
            <a:r>
              <a:rPr lang="en-US" sz="1600" dirty="0"/>
              <a:t>Sales start around 9 AM in the mornings, with very low invoice generation</a:t>
            </a:r>
          </a:p>
          <a:p>
            <a:pPr marL="285750" indent="-285750">
              <a:buFontTx/>
              <a:buChar char="-"/>
            </a:pPr>
            <a:r>
              <a:rPr lang="en-US" sz="1600" dirty="0"/>
              <a:t>The highest number of invoices generated and movement in the cafe is during the later part of the day between 4 PM and 9 PM</a:t>
            </a:r>
          </a:p>
          <a:p>
            <a:pPr marL="285750" indent="-285750">
              <a:buFontTx/>
              <a:buChar char="-"/>
            </a:pPr>
            <a:r>
              <a:rPr lang="en-US" sz="1600" dirty="0"/>
              <a:t>There seems to be a fall in the sales around 9 PM</a:t>
            </a:r>
          </a:p>
          <a:p>
            <a:pPr marL="285750" indent="-285750">
              <a:buFontTx/>
              <a:buChar char="-"/>
            </a:pPr>
            <a:r>
              <a:rPr lang="en-US" sz="1600" dirty="0"/>
              <a:t>Invoices are also generated post 12 AM till 6AM in the morning. However this is extremely low</a:t>
            </a:r>
          </a:p>
        </p:txBody>
      </p:sp>
      <p:pic>
        <p:nvPicPr>
          <p:cNvPr id="11" name="Content Placeholder 10">
            <a:extLst>
              <a:ext uri="{FF2B5EF4-FFF2-40B4-BE49-F238E27FC236}">
                <a16:creationId xmlns:a16="http://schemas.microsoft.com/office/drawing/2014/main" id="{70BAA324-213E-3242-939D-A6AB03D968A5}"/>
              </a:ext>
            </a:extLst>
          </p:cNvPr>
          <p:cNvPicPr>
            <a:picLocks noGrp="1" noChangeAspect="1"/>
          </p:cNvPicPr>
          <p:nvPr>
            <p:ph idx="1"/>
          </p:nvPr>
        </p:nvPicPr>
        <p:blipFill>
          <a:blip r:embed="rId2"/>
          <a:stretch>
            <a:fillRect/>
          </a:stretch>
        </p:blipFill>
        <p:spPr>
          <a:xfrm>
            <a:off x="632137" y="1341438"/>
            <a:ext cx="5463863" cy="3462382"/>
          </a:xfrm>
          <a:prstGeom prst="rect">
            <a:avLst/>
          </a:prstGeom>
        </p:spPr>
      </p:pic>
      <p:sp>
        <p:nvSpPr>
          <p:cNvPr id="14" name="TextBox 13">
            <a:extLst>
              <a:ext uri="{FF2B5EF4-FFF2-40B4-BE49-F238E27FC236}">
                <a16:creationId xmlns:a16="http://schemas.microsoft.com/office/drawing/2014/main" id="{5B1AA4AC-421E-8446-B774-5920E71824EE}"/>
              </a:ext>
            </a:extLst>
          </p:cNvPr>
          <p:cNvSpPr txBox="1"/>
          <p:nvPr/>
        </p:nvSpPr>
        <p:spPr>
          <a:xfrm>
            <a:off x="312070" y="4566324"/>
            <a:ext cx="11076655" cy="2062103"/>
          </a:xfrm>
          <a:prstGeom prst="rect">
            <a:avLst/>
          </a:prstGeom>
          <a:noFill/>
        </p:spPr>
        <p:txBody>
          <a:bodyPr wrap="square" rtlCol="0">
            <a:spAutoFit/>
          </a:bodyPr>
          <a:lstStyle/>
          <a:p>
            <a:pPr marL="285750" indent="-285750">
              <a:buFontTx/>
              <a:buChar char="-"/>
            </a:pPr>
            <a:endParaRPr lang="en-US" sz="1600" dirty="0"/>
          </a:p>
          <a:p>
            <a:pPr marL="285750" indent="-285750">
              <a:buFontTx/>
              <a:buChar char="-"/>
            </a:pPr>
            <a:r>
              <a:rPr lang="en-US" sz="1600" dirty="0"/>
              <a:t>Action should be taken in order to identify why there is a fall in sales at 9 PM. This could be due to peak at 8 PM and seats not being available. However in that case the restaurant should work on their turn around time in order to accommodate maximum customers as this should ideally be the peak time for the Cafe </a:t>
            </a:r>
          </a:p>
          <a:p>
            <a:pPr marL="285750" indent="-285750">
              <a:buFontTx/>
              <a:buChar char="-"/>
            </a:pPr>
            <a:endParaRPr lang="en-US" sz="1600" dirty="0"/>
          </a:p>
          <a:p>
            <a:pPr marL="285750" indent="-285750">
              <a:buFontTx/>
              <a:buChar char="-"/>
            </a:pPr>
            <a:r>
              <a:rPr lang="en-US" sz="1600" dirty="0"/>
              <a:t> As there is barely any movement at the Café at night, it could be considered to shutdown café at night to save on costs such as electricity and overtime wages. An alternative would be to market to customers in the area as well through social media in order to let customers know that the café is open 24 hours and probably provide delivery services in order to increase sales</a:t>
            </a:r>
          </a:p>
        </p:txBody>
      </p:sp>
      <p:cxnSp>
        <p:nvCxnSpPr>
          <p:cNvPr id="15" name="Straight Connector 14">
            <a:extLst>
              <a:ext uri="{FF2B5EF4-FFF2-40B4-BE49-F238E27FC236}">
                <a16:creationId xmlns:a16="http://schemas.microsoft.com/office/drawing/2014/main" id="{D8A9E40A-96FD-D44D-BCF2-0F92F6BEF07D}"/>
              </a:ext>
            </a:extLst>
          </p:cNvPr>
          <p:cNvCxnSpPr>
            <a:cxnSpLocks/>
          </p:cNvCxnSpPr>
          <p:nvPr/>
        </p:nvCxnSpPr>
        <p:spPr>
          <a:xfrm>
            <a:off x="6186152" y="1434564"/>
            <a:ext cx="0" cy="31317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53880CA-C302-0F4C-9E28-D39DDE4DFF13}"/>
              </a:ext>
            </a:extLst>
          </p:cNvPr>
          <p:cNvCxnSpPr>
            <a:cxnSpLocks/>
          </p:cNvCxnSpPr>
          <p:nvPr/>
        </p:nvCxnSpPr>
        <p:spPr>
          <a:xfrm flipH="1">
            <a:off x="312070" y="4803820"/>
            <a:ext cx="110766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85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AD25-F8A5-9144-A04A-FD3C0EC7F427}"/>
              </a:ext>
            </a:extLst>
          </p:cNvPr>
          <p:cNvSpPr>
            <a:spLocks noGrp="1"/>
          </p:cNvSpPr>
          <p:nvPr>
            <p:ph type="title"/>
          </p:nvPr>
        </p:nvSpPr>
        <p:spPr/>
        <p:txBody>
          <a:bodyPr>
            <a:normAutofit/>
          </a:bodyPr>
          <a:lstStyle/>
          <a:p>
            <a:r>
              <a:rPr lang="en-IN" dirty="0"/>
              <a:t>Menu updates</a:t>
            </a:r>
            <a:endParaRPr lang="en-US" dirty="0"/>
          </a:p>
        </p:txBody>
      </p:sp>
      <p:pic>
        <p:nvPicPr>
          <p:cNvPr id="4" name="Content Placeholder 3">
            <a:extLst>
              <a:ext uri="{FF2B5EF4-FFF2-40B4-BE49-F238E27FC236}">
                <a16:creationId xmlns:a16="http://schemas.microsoft.com/office/drawing/2014/main" id="{5E118DBD-D4E2-5E4A-B610-1FC86BEB1A5E}"/>
              </a:ext>
            </a:extLst>
          </p:cNvPr>
          <p:cNvPicPr>
            <a:picLocks noGrp="1" noChangeAspect="1"/>
          </p:cNvPicPr>
          <p:nvPr>
            <p:ph idx="1"/>
          </p:nvPr>
        </p:nvPicPr>
        <p:blipFill rotWithShape="1">
          <a:blip r:embed="rId2"/>
          <a:srcRect t="5058"/>
          <a:stretch/>
        </p:blipFill>
        <p:spPr>
          <a:xfrm>
            <a:off x="5679937" y="1341438"/>
            <a:ext cx="5867400" cy="3255572"/>
          </a:xfrm>
          <a:prstGeom prst="rect">
            <a:avLst/>
          </a:prstGeom>
        </p:spPr>
      </p:pic>
      <p:sp>
        <p:nvSpPr>
          <p:cNvPr id="5" name="TextBox 4">
            <a:extLst>
              <a:ext uri="{FF2B5EF4-FFF2-40B4-BE49-F238E27FC236}">
                <a16:creationId xmlns:a16="http://schemas.microsoft.com/office/drawing/2014/main" id="{2A488F3D-B8E1-7744-AA21-490831D6A7E8}"/>
              </a:ext>
            </a:extLst>
          </p:cNvPr>
          <p:cNvSpPr txBox="1"/>
          <p:nvPr/>
        </p:nvSpPr>
        <p:spPr>
          <a:xfrm>
            <a:off x="300037" y="1379009"/>
            <a:ext cx="5379899" cy="5355312"/>
          </a:xfrm>
          <a:prstGeom prst="rect">
            <a:avLst/>
          </a:prstGeom>
          <a:noFill/>
        </p:spPr>
        <p:txBody>
          <a:bodyPr wrap="square" rtlCol="0">
            <a:spAutoFit/>
          </a:bodyPr>
          <a:lstStyle/>
          <a:p>
            <a:r>
              <a:rPr lang="en-US" dirty="0"/>
              <a:t>With the help of the date of invoice, we calculated the number of days a product was sold on the menu. Using the minimum invoice date and maximum invoice date and taking the difference we got the days the item was sold during the review period</a:t>
            </a:r>
          </a:p>
          <a:p>
            <a:endParaRPr lang="en-US" dirty="0"/>
          </a:p>
          <a:p>
            <a:r>
              <a:rPr lang="en-US" dirty="0"/>
              <a:t>We then identified the least sold items on the menu in terms of revenue and noted that the bottom 10 were products which were on the menu for less than 7 days.</a:t>
            </a:r>
          </a:p>
          <a:p>
            <a:endParaRPr lang="en-US" dirty="0"/>
          </a:p>
          <a:p>
            <a:r>
              <a:rPr lang="en-US" dirty="0"/>
              <a:t>These items should be removed from the Menu as they could be </a:t>
            </a:r>
            <a:r>
              <a:rPr lang="en-US" dirty="0" err="1"/>
              <a:t>mispunched</a:t>
            </a:r>
            <a:r>
              <a:rPr lang="en-US" dirty="0"/>
              <a:t> while generating invoice leading to further return and credit note issues. </a:t>
            </a:r>
          </a:p>
          <a:p>
            <a:r>
              <a:rPr lang="en-US" dirty="0"/>
              <a:t>Further, we also identified products which generated very less sales during the review period. Kindly refer appendix for the same</a:t>
            </a:r>
          </a:p>
          <a:p>
            <a:endParaRPr lang="en-US" dirty="0"/>
          </a:p>
          <a:p>
            <a:endParaRPr lang="en-US" dirty="0"/>
          </a:p>
          <a:p>
            <a:endParaRPr lang="en-US" dirty="0"/>
          </a:p>
        </p:txBody>
      </p:sp>
      <p:cxnSp>
        <p:nvCxnSpPr>
          <p:cNvPr id="6" name="Straight Connector 5">
            <a:extLst>
              <a:ext uri="{FF2B5EF4-FFF2-40B4-BE49-F238E27FC236}">
                <a16:creationId xmlns:a16="http://schemas.microsoft.com/office/drawing/2014/main" id="{FD946CE7-301C-7947-8D53-A7FB7AB5D6E3}"/>
              </a:ext>
            </a:extLst>
          </p:cNvPr>
          <p:cNvCxnSpPr>
            <a:cxnSpLocks/>
          </p:cNvCxnSpPr>
          <p:nvPr/>
        </p:nvCxnSpPr>
        <p:spPr>
          <a:xfrm>
            <a:off x="5580845" y="1379009"/>
            <a:ext cx="0" cy="44937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7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CF03-32B6-4749-ADE2-C009581F4AA4}"/>
              </a:ext>
            </a:extLst>
          </p:cNvPr>
          <p:cNvSpPr>
            <a:spLocks noGrp="1"/>
          </p:cNvSpPr>
          <p:nvPr>
            <p:ph type="title"/>
          </p:nvPr>
        </p:nvSpPr>
        <p:spPr/>
        <p:txBody>
          <a:bodyPr>
            <a:normAutofit/>
          </a:bodyPr>
          <a:lstStyle/>
          <a:p>
            <a:r>
              <a:rPr lang="en-IN" dirty="0"/>
              <a:t>Monthly Trends</a:t>
            </a:r>
            <a:endParaRPr lang="en-US" dirty="0"/>
          </a:p>
        </p:txBody>
      </p:sp>
      <p:pic>
        <p:nvPicPr>
          <p:cNvPr id="4" name="Content Placeholder 3">
            <a:extLst>
              <a:ext uri="{FF2B5EF4-FFF2-40B4-BE49-F238E27FC236}">
                <a16:creationId xmlns:a16="http://schemas.microsoft.com/office/drawing/2014/main" id="{EA67B261-AC98-8448-BD05-DF0EBAC16827}"/>
              </a:ext>
            </a:extLst>
          </p:cNvPr>
          <p:cNvPicPr>
            <a:picLocks noGrp="1" noChangeAspect="1"/>
          </p:cNvPicPr>
          <p:nvPr>
            <p:ph idx="1"/>
          </p:nvPr>
        </p:nvPicPr>
        <p:blipFill>
          <a:blip r:embed="rId2"/>
          <a:stretch>
            <a:fillRect/>
          </a:stretch>
        </p:blipFill>
        <p:spPr>
          <a:xfrm>
            <a:off x="872701" y="1665455"/>
            <a:ext cx="5314792" cy="4351338"/>
          </a:xfrm>
          <a:prstGeom prst="rect">
            <a:avLst/>
          </a:prstGeom>
        </p:spPr>
      </p:pic>
      <p:sp>
        <p:nvSpPr>
          <p:cNvPr id="5" name="TextBox 4">
            <a:extLst>
              <a:ext uri="{FF2B5EF4-FFF2-40B4-BE49-F238E27FC236}">
                <a16:creationId xmlns:a16="http://schemas.microsoft.com/office/drawing/2014/main" id="{56C0F9EA-0CD2-A74D-A078-BC1098ACDFE2}"/>
              </a:ext>
            </a:extLst>
          </p:cNvPr>
          <p:cNvSpPr txBox="1"/>
          <p:nvPr/>
        </p:nvSpPr>
        <p:spPr>
          <a:xfrm>
            <a:off x="6305040" y="1443841"/>
            <a:ext cx="5379899" cy="3693319"/>
          </a:xfrm>
          <a:prstGeom prst="rect">
            <a:avLst/>
          </a:prstGeom>
          <a:noFill/>
        </p:spPr>
        <p:txBody>
          <a:bodyPr wrap="square" rtlCol="0">
            <a:spAutoFit/>
          </a:bodyPr>
          <a:lstStyle/>
          <a:p>
            <a:r>
              <a:rPr lang="en-US" dirty="0"/>
              <a:t>On plotting the sales and quantity across months we can see the trend that there is a rise in sales towards the end of the year starting in November which continues to January followed by a fall</a:t>
            </a:r>
          </a:p>
          <a:p>
            <a:endParaRPr lang="en-US" dirty="0"/>
          </a:p>
          <a:p>
            <a:r>
              <a:rPr lang="en-US" dirty="0"/>
              <a:t>However when we look at the average sales and quantity both seem to be constant across the year</a:t>
            </a:r>
          </a:p>
          <a:p>
            <a:endParaRPr lang="en-US" dirty="0"/>
          </a:p>
          <a:p>
            <a:r>
              <a:rPr lang="en-US" dirty="0"/>
              <a:t>This implies that this branch is performing consistently, and we can leverage this to further increase revenue</a:t>
            </a:r>
          </a:p>
          <a:p>
            <a:endParaRPr lang="en-US" dirty="0"/>
          </a:p>
          <a:p>
            <a:endParaRPr lang="en-US" dirty="0"/>
          </a:p>
          <a:p>
            <a:endParaRPr lang="en-US" dirty="0"/>
          </a:p>
        </p:txBody>
      </p:sp>
      <p:cxnSp>
        <p:nvCxnSpPr>
          <p:cNvPr id="6" name="Straight Connector 5">
            <a:extLst>
              <a:ext uri="{FF2B5EF4-FFF2-40B4-BE49-F238E27FC236}">
                <a16:creationId xmlns:a16="http://schemas.microsoft.com/office/drawing/2014/main" id="{5E4BC48B-069B-264A-8FD7-EAB96EC00B2F}"/>
              </a:ext>
            </a:extLst>
          </p:cNvPr>
          <p:cNvCxnSpPr>
            <a:cxnSpLocks/>
          </p:cNvCxnSpPr>
          <p:nvPr/>
        </p:nvCxnSpPr>
        <p:spPr>
          <a:xfrm>
            <a:off x="6113172" y="1563352"/>
            <a:ext cx="0" cy="445344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2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EA5D-BC6B-6045-A20E-A3B9E41B74C6}"/>
              </a:ext>
            </a:extLst>
          </p:cNvPr>
          <p:cNvSpPr>
            <a:spLocks noGrp="1"/>
          </p:cNvSpPr>
          <p:nvPr>
            <p:ph type="title"/>
          </p:nvPr>
        </p:nvSpPr>
        <p:spPr/>
        <p:txBody>
          <a:bodyPr/>
          <a:lstStyle/>
          <a:p>
            <a:r>
              <a:rPr lang="en-US" dirty="0"/>
              <a:t>Monthly Trend Category Wise</a:t>
            </a:r>
          </a:p>
        </p:txBody>
      </p:sp>
      <p:pic>
        <p:nvPicPr>
          <p:cNvPr id="4" name="Content Placeholder 3">
            <a:extLst>
              <a:ext uri="{FF2B5EF4-FFF2-40B4-BE49-F238E27FC236}">
                <a16:creationId xmlns:a16="http://schemas.microsoft.com/office/drawing/2014/main" id="{2E96605D-D7CF-7742-AB04-261295A6F584}"/>
              </a:ext>
            </a:extLst>
          </p:cNvPr>
          <p:cNvPicPr>
            <a:picLocks noGrp="1" noChangeAspect="1"/>
          </p:cNvPicPr>
          <p:nvPr>
            <p:ph idx="1"/>
          </p:nvPr>
        </p:nvPicPr>
        <p:blipFill>
          <a:blip r:embed="rId2"/>
          <a:stretch>
            <a:fillRect/>
          </a:stretch>
        </p:blipFill>
        <p:spPr>
          <a:xfrm>
            <a:off x="300038" y="1341439"/>
            <a:ext cx="4544909" cy="2722562"/>
          </a:xfrm>
          <a:prstGeom prst="rect">
            <a:avLst/>
          </a:prstGeom>
        </p:spPr>
      </p:pic>
      <p:pic>
        <p:nvPicPr>
          <p:cNvPr id="10" name="Picture 9">
            <a:extLst>
              <a:ext uri="{FF2B5EF4-FFF2-40B4-BE49-F238E27FC236}">
                <a16:creationId xmlns:a16="http://schemas.microsoft.com/office/drawing/2014/main" id="{CC0E1BC1-9233-9349-AB32-4025D5982256}"/>
              </a:ext>
            </a:extLst>
          </p:cNvPr>
          <p:cNvPicPr>
            <a:picLocks noChangeAspect="1"/>
          </p:cNvPicPr>
          <p:nvPr/>
        </p:nvPicPr>
        <p:blipFill>
          <a:blip r:embed="rId3"/>
          <a:stretch>
            <a:fillRect/>
          </a:stretch>
        </p:blipFill>
        <p:spPr>
          <a:xfrm>
            <a:off x="6640732" y="1341437"/>
            <a:ext cx="4907205" cy="2722563"/>
          </a:xfrm>
          <a:prstGeom prst="rect">
            <a:avLst/>
          </a:prstGeom>
        </p:spPr>
      </p:pic>
      <p:sp>
        <p:nvSpPr>
          <p:cNvPr id="11" name="TextBox 10">
            <a:extLst>
              <a:ext uri="{FF2B5EF4-FFF2-40B4-BE49-F238E27FC236}">
                <a16:creationId xmlns:a16="http://schemas.microsoft.com/office/drawing/2014/main" id="{60EF608E-2D1F-6143-B066-14D7420140E8}"/>
              </a:ext>
            </a:extLst>
          </p:cNvPr>
          <p:cNvSpPr txBox="1"/>
          <p:nvPr/>
        </p:nvSpPr>
        <p:spPr>
          <a:xfrm>
            <a:off x="312070" y="4485509"/>
            <a:ext cx="4853196" cy="2062103"/>
          </a:xfrm>
          <a:prstGeom prst="rect">
            <a:avLst/>
          </a:prstGeom>
          <a:noFill/>
        </p:spPr>
        <p:txBody>
          <a:bodyPr wrap="square" rtlCol="0">
            <a:spAutoFit/>
          </a:bodyPr>
          <a:lstStyle/>
          <a:p>
            <a:r>
              <a:rPr lang="en-US" sz="1600" dirty="0"/>
              <a:t>Through the category wise monthly trend we can observe that tobacco generates the highest sales and follows the same trend as the overall sales.</a:t>
            </a:r>
          </a:p>
          <a:p>
            <a:r>
              <a:rPr lang="en-US" sz="1600" dirty="0"/>
              <a:t>All categories seems to follow suit, except </a:t>
            </a:r>
            <a:r>
              <a:rPr lang="en-US" sz="1600" dirty="0" err="1"/>
              <a:t>Liqour</a:t>
            </a:r>
            <a:r>
              <a:rPr lang="en-US" sz="1600" dirty="0"/>
              <a:t> where we see a fall in sales in January</a:t>
            </a:r>
          </a:p>
          <a:p>
            <a:endParaRPr lang="en-US" sz="1600" dirty="0"/>
          </a:p>
          <a:p>
            <a:r>
              <a:rPr lang="en-US" sz="1600" dirty="0"/>
              <a:t>We can also observe that the Liquor and Tobacco category was only introduced in February</a:t>
            </a:r>
          </a:p>
        </p:txBody>
      </p:sp>
      <p:pic>
        <p:nvPicPr>
          <p:cNvPr id="12" name="Picture 11">
            <a:extLst>
              <a:ext uri="{FF2B5EF4-FFF2-40B4-BE49-F238E27FC236}">
                <a16:creationId xmlns:a16="http://schemas.microsoft.com/office/drawing/2014/main" id="{66478A16-1ED7-A44C-8676-AE34389752B5}"/>
              </a:ext>
            </a:extLst>
          </p:cNvPr>
          <p:cNvPicPr>
            <a:picLocks noChangeAspect="1"/>
          </p:cNvPicPr>
          <p:nvPr/>
        </p:nvPicPr>
        <p:blipFill>
          <a:blip r:embed="rId4"/>
          <a:stretch>
            <a:fillRect/>
          </a:stretch>
        </p:blipFill>
        <p:spPr>
          <a:xfrm>
            <a:off x="5039084" y="1341438"/>
            <a:ext cx="1407511" cy="1766113"/>
          </a:xfrm>
          <a:prstGeom prst="rect">
            <a:avLst/>
          </a:prstGeom>
        </p:spPr>
      </p:pic>
      <p:sp>
        <p:nvSpPr>
          <p:cNvPr id="13" name="TextBox 12">
            <a:extLst>
              <a:ext uri="{FF2B5EF4-FFF2-40B4-BE49-F238E27FC236}">
                <a16:creationId xmlns:a16="http://schemas.microsoft.com/office/drawing/2014/main" id="{8FD07DB0-085F-5642-BED7-24AB55F29E61}"/>
              </a:ext>
            </a:extLst>
          </p:cNvPr>
          <p:cNvSpPr txBox="1"/>
          <p:nvPr/>
        </p:nvSpPr>
        <p:spPr>
          <a:xfrm>
            <a:off x="6446595" y="4608619"/>
            <a:ext cx="4853196" cy="1815882"/>
          </a:xfrm>
          <a:prstGeom prst="rect">
            <a:avLst/>
          </a:prstGeom>
          <a:noFill/>
        </p:spPr>
        <p:txBody>
          <a:bodyPr wrap="square" rtlCol="0">
            <a:spAutoFit/>
          </a:bodyPr>
          <a:lstStyle/>
          <a:p>
            <a:r>
              <a:rPr lang="en-US" sz="1600" dirty="0"/>
              <a:t>Through the category wise monthly trend of Average sales and Quantity we can observe that tobacco food and Beverage have constant average sales across month with Tobacco slightly increasing. For all other categories we see peaks and troughs which could be due to various exterior factors based on Trends, Consumer likes, seasonality</a:t>
            </a:r>
          </a:p>
        </p:txBody>
      </p:sp>
      <p:cxnSp>
        <p:nvCxnSpPr>
          <p:cNvPr id="14" name="Straight Connector 13">
            <a:extLst>
              <a:ext uri="{FF2B5EF4-FFF2-40B4-BE49-F238E27FC236}">
                <a16:creationId xmlns:a16="http://schemas.microsoft.com/office/drawing/2014/main" id="{0818ECAB-4655-2A4A-A50E-270DD541CB3C}"/>
              </a:ext>
            </a:extLst>
          </p:cNvPr>
          <p:cNvCxnSpPr>
            <a:cxnSpLocks/>
          </p:cNvCxnSpPr>
          <p:nvPr/>
        </p:nvCxnSpPr>
        <p:spPr>
          <a:xfrm flipH="1">
            <a:off x="300038" y="4362573"/>
            <a:ext cx="1124789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97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EA5D-BC6B-6045-A20E-A3B9E41B74C6}"/>
              </a:ext>
            </a:extLst>
          </p:cNvPr>
          <p:cNvSpPr>
            <a:spLocks noGrp="1"/>
          </p:cNvSpPr>
          <p:nvPr>
            <p:ph type="title"/>
          </p:nvPr>
        </p:nvSpPr>
        <p:spPr/>
        <p:txBody>
          <a:bodyPr/>
          <a:lstStyle/>
          <a:p>
            <a:r>
              <a:rPr lang="en-US" dirty="0"/>
              <a:t>Monthly trend vs Discount</a:t>
            </a:r>
          </a:p>
        </p:txBody>
      </p:sp>
      <p:pic>
        <p:nvPicPr>
          <p:cNvPr id="7" name="Content Placeholder 6">
            <a:extLst>
              <a:ext uri="{FF2B5EF4-FFF2-40B4-BE49-F238E27FC236}">
                <a16:creationId xmlns:a16="http://schemas.microsoft.com/office/drawing/2014/main" id="{F202F32E-98BD-DA42-AC83-1A82D32535FE}"/>
              </a:ext>
            </a:extLst>
          </p:cNvPr>
          <p:cNvPicPr>
            <a:picLocks noGrp="1" noChangeAspect="1"/>
          </p:cNvPicPr>
          <p:nvPr>
            <p:ph idx="1"/>
          </p:nvPr>
        </p:nvPicPr>
        <p:blipFill>
          <a:blip r:embed="rId2"/>
          <a:stretch>
            <a:fillRect/>
          </a:stretch>
        </p:blipFill>
        <p:spPr>
          <a:xfrm>
            <a:off x="978793" y="1664758"/>
            <a:ext cx="4493486" cy="4351338"/>
          </a:xfrm>
          <a:prstGeom prst="rect">
            <a:avLst/>
          </a:prstGeom>
        </p:spPr>
      </p:pic>
      <p:sp>
        <p:nvSpPr>
          <p:cNvPr id="8" name="TextBox 7">
            <a:extLst>
              <a:ext uri="{FF2B5EF4-FFF2-40B4-BE49-F238E27FC236}">
                <a16:creationId xmlns:a16="http://schemas.microsoft.com/office/drawing/2014/main" id="{FC75345C-3301-1F46-9E5B-A6A342366585}"/>
              </a:ext>
            </a:extLst>
          </p:cNvPr>
          <p:cNvSpPr txBox="1"/>
          <p:nvPr/>
        </p:nvSpPr>
        <p:spPr>
          <a:xfrm>
            <a:off x="6008826" y="1440467"/>
            <a:ext cx="5379899" cy="3416320"/>
          </a:xfrm>
          <a:prstGeom prst="rect">
            <a:avLst/>
          </a:prstGeom>
          <a:noFill/>
        </p:spPr>
        <p:txBody>
          <a:bodyPr wrap="square" rtlCol="0">
            <a:spAutoFit/>
          </a:bodyPr>
          <a:lstStyle/>
          <a:p>
            <a:r>
              <a:rPr lang="en-US" dirty="0"/>
              <a:t>In order to assess the monthly trends, we also plotted the average discount across months and noted that highest discounts were given during the month of January followed by October.</a:t>
            </a:r>
          </a:p>
          <a:p>
            <a:endParaRPr lang="en-US" dirty="0"/>
          </a:p>
          <a:p>
            <a:r>
              <a:rPr lang="en-US" dirty="0"/>
              <a:t>This could be due to an offer running during October or Stock clearing for the previous year in January. However the higher discount in January has not impacted over all sales and therefore it is not an area of concern.</a:t>
            </a:r>
          </a:p>
          <a:p>
            <a:endParaRPr lang="en-US" dirty="0"/>
          </a:p>
          <a:p>
            <a:endParaRPr lang="en-US" dirty="0"/>
          </a:p>
          <a:p>
            <a:endParaRPr lang="en-US" dirty="0"/>
          </a:p>
        </p:txBody>
      </p:sp>
      <p:cxnSp>
        <p:nvCxnSpPr>
          <p:cNvPr id="9" name="Straight Connector 8">
            <a:extLst>
              <a:ext uri="{FF2B5EF4-FFF2-40B4-BE49-F238E27FC236}">
                <a16:creationId xmlns:a16="http://schemas.microsoft.com/office/drawing/2014/main" id="{182B2D2E-CDC8-FC49-AC08-BF03315BA1BB}"/>
              </a:ext>
            </a:extLst>
          </p:cNvPr>
          <p:cNvCxnSpPr>
            <a:cxnSpLocks/>
          </p:cNvCxnSpPr>
          <p:nvPr/>
        </p:nvCxnSpPr>
        <p:spPr>
          <a:xfrm>
            <a:off x="5765442" y="1440467"/>
            <a:ext cx="0" cy="445344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366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2593</Words>
  <Application>Microsoft Macintosh PowerPoint</Application>
  <PresentationFormat>Widescreen</PresentationFormat>
  <Paragraphs>500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Café Coffee Night</vt:lpstr>
      <vt:lpstr>Executive Summary</vt:lpstr>
      <vt:lpstr>Exploratory Analysis</vt:lpstr>
      <vt:lpstr>Consumer Behaviour – Day of the week</vt:lpstr>
      <vt:lpstr>Consumer Behaviour – Time of the day</vt:lpstr>
      <vt:lpstr>Menu updates</vt:lpstr>
      <vt:lpstr>Monthly Trends</vt:lpstr>
      <vt:lpstr>Monthly Trend Category Wise</vt:lpstr>
      <vt:lpstr>Monthly trend vs Discount</vt:lpstr>
      <vt:lpstr>Menu Analysis</vt:lpstr>
      <vt:lpstr>Methodology</vt:lpstr>
      <vt:lpstr>Popular Combos</vt:lpstr>
      <vt:lpstr>Popular Combos</vt:lpstr>
      <vt:lpstr>Meal Combos (Food and Beverage)</vt:lpstr>
      <vt:lpstr>Meal Combos (Food and Beverage)</vt:lpstr>
      <vt:lpstr>Meal Combos (Food and Beverage)</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Coffee Night</dc:title>
  <dc:creator>Aarushi Verma</dc:creator>
  <cp:lastModifiedBy>Aarushi Verma</cp:lastModifiedBy>
  <cp:revision>19</cp:revision>
  <dcterms:created xsi:type="dcterms:W3CDTF">2020-08-16T15:21:38Z</dcterms:created>
  <dcterms:modified xsi:type="dcterms:W3CDTF">2020-08-16T18:01:21Z</dcterms:modified>
</cp:coreProperties>
</file>