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78"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34D647-685A-4358-862F-31208E640E26}" type="doc">
      <dgm:prSet loTypeId="urn:microsoft.com/office/officeart/2005/8/layout/process1" loCatId="process" qsTypeId="urn:microsoft.com/office/officeart/2005/8/quickstyle/simple1" qsCatId="simple" csTypeId="urn:microsoft.com/office/officeart/2005/8/colors/accent1_2" csCatId="accent1" phldr="1"/>
      <dgm:spPr/>
    </dgm:pt>
    <dgm:pt modelId="{AE81B053-AC00-47A6-B5EF-8AEF19ABFE28}">
      <dgm:prSet phldrT="[Text]"/>
      <dgm:spPr/>
      <dgm:t>
        <a:bodyPr/>
        <a:lstStyle/>
        <a:p>
          <a:r>
            <a:rPr lang="en-US" dirty="0"/>
            <a:t>Map representation</a:t>
          </a:r>
          <a:endParaRPr lang="en-IN" dirty="0"/>
        </a:p>
      </dgm:t>
    </dgm:pt>
    <dgm:pt modelId="{64550D1E-E56E-4807-8436-73187223C04E}" type="parTrans" cxnId="{BB556663-258D-4A08-9195-F3FC8530236D}">
      <dgm:prSet/>
      <dgm:spPr/>
      <dgm:t>
        <a:bodyPr/>
        <a:lstStyle/>
        <a:p>
          <a:endParaRPr lang="en-IN"/>
        </a:p>
      </dgm:t>
    </dgm:pt>
    <dgm:pt modelId="{257AB781-5EF3-4471-90D3-074CDE0604D0}" type="sibTrans" cxnId="{BB556663-258D-4A08-9195-F3FC8530236D}">
      <dgm:prSet/>
      <dgm:spPr/>
      <dgm:t>
        <a:bodyPr/>
        <a:lstStyle/>
        <a:p>
          <a:endParaRPr lang="en-IN"/>
        </a:p>
      </dgm:t>
    </dgm:pt>
    <dgm:pt modelId="{E554ECBE-9C73-429B-9E7C-014EFB6E28BC}">
      <dgm:prSet phldrT="[Text]"/>
      <dgm:spPr/>
      <dgm:t>
        <a:bodyPr/>
        <a:lstStyle/>
        <a:p>
          <a:r>
            <a:rPr lang="en-US" dirty="0"/>
            <a:t>Robot representation </a:t>
          </a:r>
          <a:endParaRPr lang="en-IN" dirty="0"/>
        </a:p>
      </dgm:t>
    </dgm:pt>
    <dgm:pt modelId="{798931C2-38DC-4B05-A47E-6BF94F777A16}" type="parTrans" cxnId="{F62753B8-5549-4A26-B2B8-E0F372C8F155}">
      <dgm:prSet/>
      <dgm:spPr/>
      <dgm:t>
        <a:bodyPr/>
        <a:lstStyle/>
        <a:p>
          <a:endParaRPr lang="en-IN"/>
        </a:p>
      </dgm:t>
    </dgm:pt>
    <dgm:pt modelId="{031AD9E1-F195-4690-AF03-96729E3FA169}" type="sibTrans" cxnId="{F62753B8-5549-4A26-B2B8-E0F372C8F155}">
      <dgm:prSet/>
      <dgm:spPr/>
      <dgm:t>
        <a:bodyPr/>
        <a:lstStyle/>
        <a:p>
          <a:endParaRPr lang="en-IN"/>
        </a:p>
      </dgm:t>
    </dgm:pt>
    <dgm:pt modelId="{631AECD2-D037-47BC-98F8-EEF15CD15AA8}">
      <dgm:prSet phldrT="[Text]"/>
      <dgm:spPr/>
      <dgm:t>
        <a:bodyPr/>
        <a:lstStyle/>
        <a:p>
          <a:r>
            <a:rPr lang="en-US" dirty="0"/>
            <a:t>Applying the algorithm and SLAM</a:t>
          </a:r>
          <a:endParaRPr lang="en-IN" dirty="0"/>
        </a:p>
      </dgm:t>
    </dgm:pt>
    <dgm:pt modelId="{07929819-D683-448A-843F-08E95BA94E44}" type="parTrans" cxnId="{3D29B0EE-FBCD-4C3C-B09C-5854D2D3EE28}">
      <dgm:prSet/>
      <dgm:spPr/>
      <dgm:t>
        <a:bodyPr/>
        <a:lstStyle/>
        <a:p>
          <a:endParaRPr lang="en-IN"/>
        </a:p>
      </dgm:t>
    </dgm:pt>
    <dgm:pt modelId="{F4C8D382-054F-4FF4-8CDD-7EF1EF21EF18}" type="sibTrans" cxnId="{3D29B0EE-FBCD-4C3C-B09C-5854D2D3EE28}">
      <dgm:prSet/>
      <dgm:spPr/>
      <dgm:t>
        <a:bodyPr/>
        <a:lstStyle/>
        <a:p>
          <a:endParaRPr lang="en-IN"/>
        </a:p>
      </dgm:t>
    </dgm:pt>
    <dgm:pt modelId="{0A335043-E40E-4E5D-9593-339C278CED17}" type="pres">
      <dgm:prSet presAssocID="{2834D647-685A-4358-862F-31208E640E26}" presName="Name0" presStyleCnt="0">
        <dgm:presLayoutVars>
          <dgm:dir/>
          <dgm:resizeHandles val="exact"/>
        </dgm:presLayoutVars>
      </dgm:prSet>
      <dgm:spPr/>
    </dgm:pt>
    <dgm:pt modelId="{03486F01-118D-4863-B862-D63C891953D6}" type="pres">
      <dgm:prSet presAssocID="{AE81B053-AC00-47A6-B5EF-8AEF19ABFE28}" presName="node" presStyleLbl="node1" presStyleIdx="0" presStyleCnt="3">
        <dgm:presLayoutVars>
          <dgm:bulletEnabled val="1"/>
        </dgm:presLayoutVars>
      </dgm:prSet>
      <dgm:spPr/>
    </dgm:pt>
    <dgm:pt modelId="{7608056F-F478-482F-890D-8377F0754C0D}" type="pres">
      <dgm:prSet presAssocID="{257AB781-5EF3-4471-90D3-074CDE0604D0}" presName="sibTrans" presStyleLbl="sibTrans2D1" presStyleIdx="0" presStyleCnt="2"/>
      <dgm:spPr/>
    </dgm:pt>
    <dgm:pt modelId="{F1BA7C9F-C79F-40F4-93B4-5C51B69FBAE5}" type="pres">
      <dgm:prSet presAssocID="{257AB781-5EF3-4471-90D3-074CDE0604D0}" presName="connectorText" presStyleLbl="sibTrans2D1" presStyleIdx="0" presStyleCnt="2"/>
      <dgm:spPr/>
    </dgm:pt>
    <dgm:pt modelId="{80E0D9FB-CE6F-49D3-B2CF-754CD7358355}" type="pres">
      <dgm:prSet presAssocID="{E554ECBE-9C73-429B-9E7C-014EFB6E28BC}" presName="node" presStyleLbl="node1" presStyleIdx="1" presStyleCnt="3">
        <dgm:presLayoutVars>
          <dgm:bulletEnabled val="1"/>
        </dgm:presLayoutVars>
      </dgm:prSet>
      <dgm:spPr/>
    </dgm:pt>
    <dgm:pt modelId="{D274CF8C-1681-4233-91FD-721D98A712D0}" type="pres">
      <dgm:prSet presAssocID="{031AD9E1-F195-4690-AF03-96729E3FA169}" presName="sibTrans" presStyleLbl="sibTrans2D1" presStyleIdx="1" presStyleCnt="2"/>
      <dgm:spPr/>
    </dgm:pt>
    <dgm:pt modelId="{D122E4E8-54F2-4AA6-B0D5-22E312C373EC}" type="pres">
      <dgm:prSet presAssocID="{031AD9E1-F195-4690-AF03-96729E3FA169}" presName="connectorText" presStyleLbl="sibTrans2D1" presStyleIdx="1" presStyleCnt="2"/>
      <dgm:spPr/>
    </dgm:pt>
    <dgm:pt modelId="{A700DE31-9060-4958-B33C-3D1BEBB3D32A}" type="pres">
      <dgm:prSet presAssocID="{631AECD2-D037-47BC-98F8-EEF15CD15AA8}" presName="node" presStyleLbl="node1" presStyleIdx="2" presStyleCnt="3">
        <dgm:presLayoutVars>
          <dgm:bulletEnabled val="1"/>
        </dgm:presLayoutVars>
      </dgm:prSet>
      <dgm:spPr/>
    </dgm:pt>
  </dgm:ptLst>
  <dgm:cxnLst>
    <dgm:cxn modelId="{F84D5A5B-4411-4D11-9784-476C7E13941B}" type="presOf" srcId="{031AD9E1-F195-4690-AF03-96729E3FA169}" destId="{D122E4E8-54F2-4AA6-B0D5-22E312C373EC}" srcOrd="1" destOrd="0" presId="urn:microsoft.com/office/officeart/2005/8/layout/process1"/>
    <dgm:cxn modelId="{BB556663-258D-4A08-9195-F3FC8530236D}" srcId="{2834D647-685A-4358-862F-31208E640E26}" destId="{AE81B053-AC00-47A6-B5EF-8AEF19ABFE28}" srcOrd="0" destOrd="0" parTransId="{64550D1E-E56E-4807-8436-73187223C04E}" sibTransId="{257AB781-5EF3-4471-90D3-074CDE0604D0}"/>
    <dgm:cxn modelId="{93670070-D65B-4859-A468-3A931D4C8DA5}" type="presOf" srcId="{AE81B053-AC00-47A6-B5EF-8AEF19ABFE28}" destId="{03486F01-118D-4863-B862-D63C891953D6}" srcOrd="0" destOrd="0" presId="urn:microsoft.com/office/officeart/2005/8/layout/process1"/>
    <dgm:cxn modelId="{C32AEC9F-D819-4119-AA74-6D65C0D02B9D}" type="presOf" srcId="{031AD9E1-F195-4690-AF03-96729E3FA169}" destId="{D274CF8C-1681-4233-91FD-721D98A712D0}" srcOrd="0" destOrd="0" presId="urn:microsoft.com/office/officeart/2005/8/layout/process1"/>
    <dgm:cxn modelId="{FD468EB3-B514-4B0C-9A8E-9C4C461BE4EF}" type="presOf" srcId="{257AB781-5EF3-4471-90D3-074CDE0604D0}" destId="{7608056F-F478-482F-890D-8377F0754C0D}" srcOrd="0" destOrd="0" presId="urn:microsoft.com/office/officeart/2005/8/layout/process1"/>
    <dgm:cxn modelId="{F62753B8-5549-4A26-B2B8-E0F372C8F155}" srcId="{2834D647-685A-4358-862F-31208E640E26}" destId="{E554ECBE-9C73-429B-9E7C-014EFB6E28BC}" srcOrd="1" destOrd="0" parTransId="{798931C2-38DC-4B05-A47E-6BF94F777A16}" sibTransId="{031AD9E1-F195-4690-AF03-96729E3FA169}"/>
    <dgm:cxn modelId="{20A276BD-5478-4AC3-8033-B1D29F6FAE5D}" type="presOf" srcId="{257AB781-5EF3-4471-90D3-074CDE0604D0}" destId="{F1BA7C9F-C79F-40F4-93B4-5C51B69FBAE5}" srcOrd="1" destOrd="0" presId="urn:microsoft.com/office/officeart/2005/8/layout/process1"/>
    <dgm:cxn modelId="{7EC0ACC5-D44E-41B5-A063-F9E48DC68C05}" type="presOf" srcId="{631AECD2-D037-47BC-98F8-EEF15CD15AA8}" destId="{A700DE31-9060-4958-B33C-3D1BEBB3D32A}" srcOrd="0" destOrd="0" presId="urn:microsoft.com/office/officeart/2005/8/layout/process1"/>
    <dgm:cxn modelId="{47542DDD-64D7-4B4C-96E2-B30BD79EA596}" type="presOf" srcId="{E554ECBE-9C73-429B-9E7C-014EFB6E28BC}" destId="{80E0D9FB-CE6F-49D3-B2CF-754CD7358355}" srcOrd="0" destOrd="0" presId="urn:microsoft.com/office/officeart/2005/8/layout/process1"/>
    <dgm:cxn modelId="{3D29B0EE-FBCD-4C3C-B09C-5854D2D3EE28}" srcId="{2834D647-685A-4358-862F-31208E640E26}" destId="{631AECD2-D037-47BC-98F8-EEF15CD15AA8}" srcOrd="2" destOrd="0" parTransId="{07929819-D683-448A-843F-08E95BA94E44}" sibTransId="{F4C8D382-054F-4FF4-8CDD-7EF1EF21EF18}"/>
    <dgm:cxn modelId="{E40917FF-2D5F-4339-8830-87C4C52CF6EC}" type="presOf" srcId="{2834D647-685A-4358-862F-31208E640E26}" destId="{0A335043-E40E-4E5D-9593-339C278CED17}" srcOrd="0" destOrd="0" presId="urn:microsoft.com/office/officeart/2005/8/layout/process1"/>
    <dgm:cxn modelId="{4B4FBC3E-19DA-49A7-9F0E-E40720A6BAF3}" type="presParOf" srcId="{0A335043-E40E-4E5D-9593-339C278CED17}" destId="{03486F01-118D-4863-B862-D63C891953D6}" srcOrd="0" destOrd="0" presId="urn:microsoft.com/office/officeart/2005/8/layout/process1"/>
    <dgm:cxn modelId="{3BA542C4-391E-41D0-8A8A-3075195D684C}" type="presParOf" srcId="{0A335043-E40E-4E5D-9593-339C278CED17}" destId="{7608056F-F478-482F-890D-8377F0754C0D}" srcOrd="1" destOrd="0" presId="urn:microsoft.com/office/officeart/2005/8/layout/process1"/>
    <dgm:cxn modelId="{3E1C2A2B-24F2-4243-88B3-666AFE781C84}" type="presParOf" srcId="{7608056F-F478-482F-890D-8377F0754C0D}" destId="{F1BA7C9F-C79F-40F4-93B4-5C51B69FBAE5}" srcOrd="0" destOrd="0" presId="urn:microsoft.com/office/officeart/2005/8/layout/process1"/>
    <dgm:cxn modelId="{F8FD227F-CB16-4D4D-A75D-4CD777F73EBF}" type="presParOf" srcId="{0A335043-E40E-4E5D-9593-339C278CED17}" destId="{80E0D9FB-CE6F-49D3-B2CF-754CD7358355}" srcOrd="2" destOrd="0" presId="urn:microsoft.com/office/officeart/2005/8/layout/process1"/>
    <dgm:cxn modelId="{0C8BA393-D140-494C-A09A-CE087F7E9058}" type="presParOf" srcId="{0A335043-E40E-4E5D-9593-339C278CED17}" destId="{D274CF8C-1681-4233-91FD-721D98A712D0}" srcOrd="3" destOrd="0" presId="urn:microsoft.com/office/officeart/2005/8/layout/process1"/>
    <dgm:cxn modelId="{FC361EBC-3018-4FB6-B168-94B004B34530}" type="presParOf" srcId="{D274CF8C-1681-4233-91FD-721D98A712D0}" destId="{D122E4E8-54F2-4AA6-B0D5-22E312C373EC}" srcOrd="0" destOrd="0" presId="urn:microsoft.com/office/officeart/2005/8/layout/process1"/>
    <dgm:cxn modelId="{29493524-A302-4453-BF09-86FE0E458E23}" type="presParOf" srcId="{0A335043-E40E-4E5D-9593-339C278CED17}" destId="{A700DE31-9060-4958-B33C-3D1BEBB3D32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86F01-118D-4863-B862-D63C891953D6}">
      <dsp:nvSpPr>
        <dsp:cNvPr id="0" name=""/>
        <dsp:cNvSpPr/>
      </dsp:nvSpPr>
      <dsp:spPr>
        <a:xfrm>
          <a:off x="8677" y="1241249"/>
          <a:ext cx="2593502" cy="15561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Map representation</a:t>
          </a:r>
          <a:endParaRPr lang="en-IN" sz="2900" kern="1200" dirty="0"/>
        </a:p>
      </dsp:txBody>
      <dsp:txXfrm>
        <a:off x="54254" y="1286826"/>
        <a:ext cx="2502348" cy="1464947"/>
      </dsp:txXfrm>
    </dsp:sp>
    <dsp:sp modelId="{7608056F-F478-482F-890D-8377F0754C0D}">
      <dsp:nvSpPr>
        <dsp:cNvPr id="0" name=""/>
        <dsp:cNvSpPr/>
      </dsp:nvSpPr>
      <dsp:spPr>
        <a:xfrm>
          <a:off x="2861529" y="1697705"/>
          <a:ext cx="549822" cy="643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2861529" y="1826343"/>
        <a:ext cx="384875" cy="385912"/>
      </dsp:txXfrm>
    </dsp:sp>
    <dsp:sp modelId="{80E0D9FB-CE6F-49D3-B2CF-754CD7358355}">
      <dsp:nvSpPr>
        <dsp:cNvPr id="0" name=""/>
        <dsp:cNvSpPr/>
      </dsp:nvSpPr>
      <dsp:spPr>
        <a:xfrm>
          <a:off x="3639580" y="1241249"/>
          <a:ext cx="2593502" cy="15561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Robot representation </a:t>
          </a:r>
          <a:endParaRPr lang="en-IN" sz="2900" kern="1200" dirty="0"/>
        </a:p>
      </dsp:txBody>
      <dsp:txXfrm>
        <a:off x="3685157" y="1286826"/>
        <a:ext cx="2502348" cy="1464947"/>
      </dsp:txXfrm>
    </dsp:sp>
    <dsp:sp modelId="{D274CF8C-1681-4233-91FD-721D98A712D0}">
      <dsp:nvSpPr>
        <dsp:cNvPr id="0" name=""/>
        <dsp:cNvSpPr/>
      </dsp:nvSpPr>
      <dsp:spPr>
        <a:xfrm>
          <a:off x="6492432" y="1697705"/>
          <a:ext cx="549822" cy="643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6492432" y="1826343"/>
        <a:ext cx="384875" cy="385912"/>
      </dsp:txXfrm>
    </dsp:sp>
    <dsp:sp modelId="{A700DE31-9060-4958-B33C-3D1BEBB3D32A}">
      <dsp:nvSpPr>
        <dsp:cNvPr id="0" name=""/>
        <dsp:cNvSpPr/>
      </dsp:nvSpPr>
      <dsp:spPr>
        <a:xfrm>
          <a:off x="7270483" y="1241249"/>
          <a:ext cx="2593502" cy="15561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Applying the algorithm and SLAM</a:t>
          </a:r>
          <a:endParaRPr lang="en-IN" sz="2900" kern="1200" dirty="0"/>
        </a:p>
      </dsp:txBody>
      <dsp:txXfrm>
        <a:off x="7316060" y="1286826"/>
        <a:ext cx="2502348" cy="14649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12/8/2020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12/8/2020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EDA7-F5E8-44E1-BF00-32100B93936E}"/>
              </a:ext>
            </a:extLst>
          </p:cNvPr>
          <p:cNvSpPr>
            <a:spLocks noGrp="1"/>
          </p:cNvSpPr>
          <p:nvPr>
            <p:ph type="ctrTitle"/>
          </p:nvPr>
        </p:nvSpPr>
        <p:spPr/>
        <p:txBody>
          <a:bodyPr>
            <a:normAutofit/>
          </a:bodyPr>
          <a:lstStyle/>
          <a:p>
            <a:r>
              <a:rPr lang="en-US" sz="4400" dirty="0"/>
              <a:t>Autonomous vehicles</a:t>
            </a:r>
            <a:endParaRPr lang="en-IN" sz="4400" dirty="0"/>
          </a:p>
        </p:txBody>
      </p:sp>
      <p:sp>
        <p:nvSpPr>
          <p:cNvPr id="3" name="Subtitle 2">
            <a:extLst>
              <a:ext uri="{FF2B5EF4-FFF2-40B4-BE49-F238E27FC236}">
                <a16:creationId xmlns:a16="http://schemas.microsoft.com/office/drawing/2014/main" id="{70BA0885-54AF-4B6B-BE5B-46A80A666093}"/>
              </a:ext>
            </a:extLst>
          </p:cNvPr>
          <p:cNvSpPr>
            <a:spLocks noGrp="1"/>
          </p:cNvSpPr>
          <p:nvPr>
            <p:ph type="subTitle" idx="1"/>
          </p:nvPr>
        </p:nvSpPr>
        <p:spPr/>
        <p:txBody>
          <a:bodyPr/>
          <a:lstStyle/>
          <a:p>
            <a:r>
              <a:rPr lang="en-US" dirty="0"/>
              <a:t>(Part 2 of the hackathon)</a:t>
            </a:r>
            <a:endParaRPr lang="en-IN" dirty="0"/>
          </a:p>
        </p:txBody>
      </p:sp>
    </p:spTree>
    <p:extLst>
      <p:ext uri="{BB962C8B-B14F-4D97-AF65-F5344CB8AC3E}">
        <p14:creationId xmlns:p14="http://schemas.microsoft.com/office/powerpoint/2010/main" val="133953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302AB7-551A-40B1-B8F9-97882E7A294D}"/>
              </a:ext>
            </a:extLst>
          </p:cNvPr>
          <p:cNvSpPr>
            <a:spLocks noGrp="1"/>
          </p:cNvSpPr>
          <p:nvPr>
            <p:ph idx="1"/>
          </p:nvPr>
        </p:nvSpPr>
        <p:spPr/>
        <p:txBody>
          <a:bodyPr/>
          <a:lstStyle/>
          <a:p>
            <a:r>
              <a:rPr lang="en-US" dirty="0"/>
              <a:t>Ultrasonic sensors- Also known as SONAR, use ultrasound waves for ranging and are by far the oldest and lowest cost of these systems. As sound waves have the lowest frequency (longest wavelengths) among the sensors used, they are more easily disturbed. This means the sensor is easily affected by adverse environmental conditions like rain and dust.</a:t>
            </a:r>
          </a:p>
          <a:p>
            <a:r>
              <a:rPr lang="en-US" dirty="0"/>
              <a:t>RADAR (</a:t>
            </a:r>
            <a:r>
              <a:rPr lang="en-US" dirty="0" err="1"/>
              <a:t>RAdio</a:t>
            </a:r>
            <a:r>
              <a:rPr lang="en-US" dirty="0"/>
              <a:t> Detection And Ranging) uses radio waves for ranging.  Radio waves travel at the speed of light and have the lowest frequency (longest wavelength) which makes them highly resilient to environmental changes like wind, rain, etc. It is also comparatively less costly.</a:t>
            </a:r>
          </a:p>
          <a:p>
            <a:pPr marL="45720" indent="0">
              <a:buNone/>
            </a:pPr>
            <a:endParaRPr lang="en-IN" dirty="0"/>
          </a:p>
        </p:txBody>
      </p:sp>
    </p:spTree>
    <p:extLst>
      <p:ext uri="{BB962C8B-B14F-4D97-AF65-F5344CB8AC3E}">
        <p14:creationId xmlns:p14="http://schemas.microsoft.com/office/powerpoint/2010/main" val="132401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984E3-1BF1-45FF-9AFE-4DD92B24D5C6}"/>
              </a:ext>
            </a:extLst>
          </p:cNvPr>
          <p:cNvSpPr>
            <a:spLocks noGrp="1"/>
          </p:cNvSpPr>
          <p:nvPr>
            <p:ph idx="1"/>
          </p:nvPr>
        </p:nvSpPr>
        <p:spPr>
          <a:xfrm>
            <a:off x="1000957" y="1063101"/>
            <a:ext cx="9872871" cy="4038600"/>
          </a:xfrm>
        </p:spPr>
        <p:txBody>
          <a:bodyPr/>
          <a:lstStyle/>
          <a:p>
            <a:r>
              <a:rPr lang="en-US" dirty="0"/>
              <a:t>LIDAR (</a:t>
            </a:r>
            <a:r>
              <a:rPr lang="en-US" dirty="0" err="1"/>
              <a:t>LIght</a:t>
            </a:r>
            <a:r>
              <a:rPr lang="en-US" dirty="0"/>
              <a:t> Detection And Ranging) uses light in the form of a pulsed laser. LIDAR sensors send out 50,000 - 200,000 pulses per second to cover an area and compile the returning signals into a 3D point cloud.</a:t>
            </a:r>
          </a:p>
          <a:p>
            <a:r>
              <a:rPr lang="en-IN" dirty="0"/>
              <a:t>Some types of Lidars are- mechanical scanning </a:t>
            </a:r>
            <a:r>
              <a:rPr lang="en-IN" dirty="0" err="1"/>
              <a:t>LiDARs</a:t>
            </a:r>
            <a:r>
              <a:rPr lang="en-IN" dirty="0"/>
              <a:t> which use mirrors or mechanical components to rotate the LiDAR, </a:t>
            </a:r>
            <a:r>
              <a:rPr lang="en-US" dirty="0"/>
              <a:t>microelectromechanical mirrors (MEMS) based LIDARS distribute the laser pulses via one or multiple tiny tilting mirrors, whose angle is controlled by the voltage applied to them, flash </a:t>
            </a:r>
            <a:r>
              <a:rPr lang="en-US" dirty="0" err="1"/>
              <a:t>LiDARs</a:t>
            </a:r>
            <a:r>
              <a:rPr lang="en-US" dirty="0"/>
              <a:t>, phased array </a:t>
            </a:r>
            <a:r>
              <a:rPr lang="en-US" dirty="0" err="1"/>
              <a:t>LiDARs</a:t>
            </a:r>
            <a:r>
              <a:rPr lang="en-US" dirty="0"/>
              <a:t>.</a:t>
            </a:r>
          </a:p>
          <a:p>
            <a:r>
              <a:rPr lang="en-US" dirty="0"/>
              <a:t>LIDAR has the benefits of having a relatively wide field of vision, with potentially full 360 degree 3D coverage (depending on the type of LIDAR chosen).</a:t>
            </a:r>
            <a:endParaRPr lang="en-IN" dirty="0"/>
          </a:p>
        </p:txBody>
      </p:sp>
    </p:spTree>
    <p:extLst>
      <p:ext uri="{BB962C8B-B14F-4D97-AF65-F5344CB8AC3E}">
        <p14:creationId xmlns:p14="http://schemas.microsoft.com/office/powerpoint/2010/main" val="195744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4B59B1-0C74-453B-AB63-01D58268CC8A}"/>
              </a:ext>
            </a:extLst>
          </p:cNvPr>
          <p:cNvSpPr>
            <a:spLocks noGrp="1"/>
          </p:cNvSpPr>
          <p:nvPr>
            <p:ph idx="1"/>
          </p:nvPr>
        </p:nvSpPr>
        <p:spPr>
          <a:xfrm>
            <a:off x="1074568" y="779016"/>
            <a:ext cx="10042864" cy="1371600"/>
          </a:xfrm>
        </p:spPr>
        <p:txBody>
          <a:bodyPr/>
          <a:lstStyle/>
          <a:p>
            <a:r>
              <a:rPr lang="en-US" dirty="0"/>
              <a:t>To </a:t>
            </a:r>
            <a:r>
              <a:rPr lang="en-US" dirty="0" err="1"/>
              <a:t>summarise</a:t>
            </a:r>
            <a:r>
              <a:rPr lang="en-US" dirty="0"/>
              <a:t>, obviously a combination of both active and passive sensors is to be used for different parts of the automobile based on the range of the incoming radiations. The following diagram illustrates the wavelength-sensor relation nicely.</a:t>
            </a:r>
          </a:p>
          <a:p>
            <a:pPr marL="45720" indent="0">
              <a:buNone/>
            </a:pPr>
            <a:endParaRPr lang="en-IN" dirty="0"/>
          </a:p>
        </p:txBody>
      </p:sp>
      <p:pic>
        <p:nvPicPr>
          <p:cNvPr id="3076" name="Picture 4">
            <a:extLst>
              <a:ext uri="{FF2B5EF4-FFF2-40B4-BE49-F238E27FC236}">
                <a16:creationId xmlns:a16="http://schemas.microsoft.com/office/drawing/2014/main" id="{34545556-94C2-41BA-9D04-4267CE9D7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125" y="1766275"/>
            <a:ext cx="8125750" cy="38918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986A25-7FB2-44E8-BE3C-B2749BA95998}"/>
              </a:ext>
            </a:extLst>
          </p:cNvPr>
          <p:cNvSpPr txBox="1"/>
          <p:nvPr/>
        </p:nvSpPr>
        <p:spPr>
          <a:xfrm>
            <a:off x="7874493" y="5658082"/>
            <a:ext cx="3242939" cy="369332"/>
          </a:xfrm>
          <a:prstGeom prst="rect">
            <a:avLst/>
          </a:prstGeom>
          <a:noFill/>
        </p:spPr>
        <p:txBody>
          <a:bodyPr wrap="square" rtlCol="0">
            <a:spAutoFit/>
          </a:bodyPr>
          <a:lstStyle/>
          <a:p>
            <a:r>
              <a:rPr lang="en-US" dirty="0">
                <a:solidFill>
                  <a:schemeClr val="accent1"/>
                </a:solidFill>
              </a:rPr>
              <a:t>Image courtesy: </a:t>
            </a:r>
            <a:r>
              <a:rPr lang="en-US" dirty="0" err="1">
                <a:solidFill>
                  <a:schemeClr val="accent1"/>
                </a:solidFill>
              </a:rPr>
              <a:t>WeVolver</a:t>
            </a:r>
            <a:endParaRPr lang="en-IN" dirty="0">
              <a:solidFill>
                <a:schemeClr val="accent1"/>
              </a:solidFill>
            </a:endParaRPr>
          </a:p>
        </p:txBody>
      </p:sp>
    </p:spTree>
    <p:extLst>
      <p:ext uri="{BB962C8B-B14F-4D97-AF65-F5344CB8AC3E}">
        <p14:creationId xmlns:p14="http://schemas.microsoft.com/office/powerpoint/2010/main" val="371220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8E4608-18C2-4D13-8AD3-B5677F04ACBA}"/>
              </a:ext>
            </a:extLst>
          </p:cNvPr>
          <p:cNvSpPr>
            <a:spLocks noGrp="1"/>
          </p:cNvSpPr>
          <p:nvPr>
            <p:ph idx="1"/>
          </p:nvPr>
        </p:nvSpPr>
        <p:spPr>
          <a:xfrm>
            <a:off x="1473693" y="1216241"/>
            <a:ext cx="9542178" cy="4879759"/>
          </a:xfrm>
        </p:spPr>
        <p:txBody>
          <a:bodyPr>
            <a:normAutofit fontScale="92500" lnSpcReduction="10000"/>
          </a:bodyPr>
          <a:lstStyle/>
          <a:p>
            <a:pPr marL="45720" indent="0">
              <a:buNone/>
            </a:pPr>
            <a:r>
              <a:rPr lang="en-US" dirty="0"/>
              <a:t>The following technical factors affect the choice of sensors:</a:t>
            </a:r>
          </a:p>
          <a:p>
            <a:endParaRPr lang="en-US" dirty="0"/>
          </a:p>
          <a:p>
            <a:r>
              <a:rPr lang="en-US" dirty="0"/>
              <a:t>The scanning range, determining the amount of time you have to react to an object that is being sensed.</a:t>
            </a:r>
          </a:p>
          <a:p>
            <a:r>
              <a:rPr lang="en-US" dirty="0"/>
              <a:t>Resolution, determining how much detail the sensor can give you.</a:t>
            </a:r>
          </a:p>
          <a:p>
            <a:r>
              <a:rPr lang="en-US" dirty="0"/>
              <a:t>Field of view or the angular resolution, determining how many sensors you would need to cover the area you want to perceive.</a:t>
            </a:r>
          </a:p>
          <a:p>
            <a:r>
              <a:rPr lang="en-US" dirty="0"/>
              <a:t>Ability to distinguish between multiple static and moving objects in 3D, determining the number of objects you can track.</a:t>
            </a:r>
          </a:p>
          <a:p>
            <a:r>
              <a:rPr lang="en-US" dirty="0"/>
              <a:t>Refresh rate, determining how frequently the information from the sensor is updated.</a:t>
            </a:r>
          </a:p>
          <a:p>
            <a:r>
              <a:rPr lang="en-US" dirty="0"/>
              <a:t>General reliability and accuracy in different environmental conditions.</a:t>
            </a:r>
          </a:p>
          <a:p>
            <a:r>
              <a:rPr lang="en-US" dirty="0"/>
              <a:t>Cost, size and software compatibility.</a:t>
            </a:r>
          </a:p>
          <a:p>
            <a:r>
              <a:rPr lang="en-US" dirty="0"/>
              <a:t>Amount of data generated.</a:t>
            </a:r>
            <a:endParaRPr lang="en-IN" dirty="0"/>
          </a:p>
        </p:txBody>
      </p:sp>
    </p:spTree>
    <p:extLst>
      <p:ext uri="{BB962C8B-B14F-4D97-AF65-F5344CB8AC3E}">
        <p14:creationId xmlns:p14="http://schemas.microsoft.com/office/powerpoint/2010/main" val="1143882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F879-3062-4B97-8925-B21455E3059B}"/>
              </a:ext>
            </a:extLst>
          </p:cNvPr>
          <p:cNvSpPr>
            <a:spLocks noGrp="1"/>
          </p:cNvSpPr>
          <p:nvPr>
            <p:ph type="title"/>
          </p:nvPr>
        </p:nvSpPr>
        <p:spPr>
          <a:xfrm>
            <a:off x="1549523" y="1399713"/>
            <a:ext cx="9092953" cy="464598"/>
          </a:xfrm>
        </p:spPr>
        <p:txBody>
          <a:bodyPr>
            <a:normAutofit/>
          </a:bodyPr>
          <a:lstStyle/>
          <a:p>
            <a:pPr marL="571500" indent="-571500">
              <a:buFont typeface="Arial" panose="020B0604020202020204" pitchFamily="34" charset="0"/>
              <a:buChar char="•"/>
            </a:pPr>
            <a:r>
              <a:rPr lang="en-US" sz="2000" dirty="0"/>
              <a:t>An example of different sensors being used in different places of a Tesla model.</a:t>
            </a:r>
            <a:endParaRPr lang="en-IN" sz="2000" dirty="0"/>
          </a:p>
        </p:txBody>
      </p:sp>
      <p:pic>
        <p:nvPicPr>
          <p:cNvPr id="4098" name="Picture 2">
            <a:extLst>
              <a:ext uri="{FF2B5EF4-FFF2-40B4-BE49-F238E27FC236}">
                <a16:creationId xmlns:a16="http://schemas.microsoft.com/office/drawing/2014/main" id="{E7BB5E6F-424C-4C15-8AC2-539B0CE0FF9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r="577" b="67166"/>
          <a:stretch/>
        </p:blipFill>
        <p:spPr bwMode="auto">
          <a:xfrm>
            <a:off x="2805344" y="1985247"/>
            <a:ext cx="6312022" cy="37411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03719A-F7AE-492A-BC74-A36A37A6DB6D}"/>
              </a:ext>
            </a:extLst>
          </p:cNvPr>
          <p:cNvSpPr txBox="1"/>
          <p:nvPr/>
        </p:nvSpPr>
        <p:spPr>
          <a:xfrm>
            <a:off x="7392137" y="5847344"/>
            <a:ext cx="2787589" cy="369332"/>
          </a:xfrm>
          <a:prstGeom prst="rect">
            <a:avLst/>
          </a:prstGeom>
          <a:noFill/>
        </p:spPr>
        <p:txBody>
          <a:bodyPr wrap="square" rtlCol="0">
            <a:spAutoFit/>
          </a:bodyPr>
          <a:lstStyle/>
          <a:p>
            <a:r>
              <a:rPr lang="en-US" dirty="0">
                <a:solidFill>
                  <a:schemeClr val="accent1"/>
                </a:solidFill>
              </a:rPr>
              <a:t>Image courtesy: </a:t>
            </a:r>
            <a:r>
              <a:rPr lang="en-US" dirty="0" err="1">
                <a:solidFill>
                  <a:schemeClr val="accent1"/>
                </a:solidFill>
              </a:rPr>
              <a:t>WeVolver</a:t>
            </a:r>
            <a:endParaRPr lang="en-IN" dirty="0">
              <a:solidFill>
                <a:schemeClr val="accent1"/>
              </a:solidFill>
            </a:endParaRPr>
          </a:p>
        </p:txBody>
      </p:sp>
    </p:spTree>
    <p:extLst>
      <p:ext uri="{BB962C8B-B14F-4D97-AF65-F5344CB8AC3E}">
        <p14:creationId xmlns:p14="http://schemas.microsoft.com/office/powerpoint/2010/main" val="3109424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9903-629E-4B9A-922B-B8ED291089B2}"/>
              </a:ext>
            </a:extLst>
          </p:cNvPr>
          <p:cNvSpPr>
            <a:spLocks noGrp="1"/>
          </p:cNvSpPr>
          <p:nvPr>
            <p:ph type="title"/>
          </p:nvPr>
        </p:nvSpPr>
        <p:spPr/>
        <p:txBody>
          <a:bodyPr/>
          <a:lstStyle/>
          <a:p>
            <a:r>
              <a:rPr lang="en-US" dirty="0"/>
              <a:t>Maps</a:t>
            </a:r>
            <a:endParaRPr lang="en-IN" dirty="0"/>
          </a:p>
        </p:txBody>
      </p:sp>
      <p:sp>
        <p:nvSpPr>
          <p:cNvPr id="3" name="Content Placeholder 2">
            <a:extLst>
              <a:ext uri="{FF2B5EF4-FFF2-40B4-BE49-F238E27FC236}">
                <a16:creationId xmlns:a16="http://schemas.microsoft.com/office/drawing/2014/main" id="{51F42532-172F-44ED-893E-6AA0EFABC324}"/>
              </a:ext>
            </a:extLst>
          </p:cNvPr>
          <p:cNvSpPr>
            <a:spLocks noGrp="1"/>
          </p:cNvSpPr>
          <p:nvPr>
            <p:ph idx="1"/>
          </p:nvPr>
        </p:nvSpPr>
        <p:spPr/>
        <p:txBody>
          <a:bodyPr/>
          <a:lstStyle/>
          <a:p>
            <a:r>
              <a:rPr lang="en-US" dirty="0"/>
              <a:t>Another very important aspect of AVs are maps. </a:t>
            </a:r>
          </a:p>
          <a:p>
            <a:r>
              <a:rPr lang="en-US" dirty="0"/>
              <a:t>However, autonomous vehicles will likely need a new class of high definition (HD) maps that represent the world at up to two orders of magnitude more detail.</a:t>
            </a:r>
          </a:p>
          <a:p>
            <a:r>
              <a:rPr lang="en-US" dirty="0"/>
              <a:t>HD maps can represent lanes, geometry, traffic signs, the road surface, and the location of objects like trees. The information in such a map is represented in layers, with generally at least one of the layers containing 3D geometric information of the world in high detail to enable precise calculations.</a:t>
            </a:r>
            <a:endParaRPr lang="en-IN" dirty="0"/>
          </a:p>
        </p:txBody>
      </p:sp>
    </p:spTree>
    <p:extLst>
      <p:ext uri="{BB962C8B-B14F-4D97-AF65-F5344CB8AC3E}">
        <p14:creationId xmlns:p14="http://schemas.microsoft.com/office/powerpoint/2010/main" val="70665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7FA4-2A75-430F-9304-42C885DA73D3}"/>
              </a:ext>
            </a:extLst>
          </p:cNvPr>
          <p:cNvSpPr>
            <a:spLocks noGrp="1"/>
          </p:cNvSpPr>
          <p:nvPr>
            <p:ph type="title"/>
          </p:nvPr>
        </p:nvSpPr>
        <p:spPr/>
        <p:txBody>
          <a:bodyPr>
            <a:normAutofit/>
          </a:bodyPr>
          <a:lstStyle/>
          <a:p>
            <a:r>
              <a:rPr lang="en-US" sz="3600" dirty="0"/>
              <a:t>Simultaneous Localization and Mapping (SLAM)</a:t>
            </a:r>
            <a:endParaRPr lang="en-IN" sz="3600" dirty="0"/>
          </a:p>
        </p:txBody>
      </p:sp>
      <p:sp>
        <p:nvSpPr>
          <p:cNvPr id="3" name="Content Placeholder 2">
            <a:extLst>
              <a:ext uri="{FF2B5EF4-FFF2-40B4-BE49-F238E27FC236}">
                <a16:creationId xmlns:a16="http://schemas.microsoft.com/office/drawing/2014/main" id="{5089A108-46F2-4A88-8BCE-014D7C6C3AF9}"/>
              </a:ext>
            </a:extLst>
          </p:cNvPr>
          <p:cNvSpPr>
            <a:spLocks noGrp="1"/>
          </p:cNvSpPr>
          <p:nvPr>
            <p:ph idx="1"/>
          </p:nvPr>
        </p:nvSpPr>
        <p:spPr>
          <a:xfrm>
            <a:off x="1242873" y="1965960"/>
            <a:ext cx="9775647" cy="3555951"/>
          </a:xfrm>
        </p:spPr>
        <p:txBody>
          <a:bodyPr>
            <a:normAutofit/>
          </a:bodyPr>
          <a:lstStyle/>
          <a:p>
            <a:r>
              <a:rPr lang="en-US" dirty="0"/>
              <a:t>For AVs, it is very probable that the vehicle has to travel in unknown territory or respond to environment changes. The process of sensing its surrounding and mapping them simultaneously and maneuvering its way through the constructed map is termed as SLAM.</a:t>
            </a:r>
          </a:p>
          <a:p>
            <a:r>
              <a:rPr lang="en-US" dirty="0"/>
              <a:t>Sensor fusion is obviously an integral part of SLAM. It is a multi-level process that deals with the association, correlation, and combination of data, and enables to achieve less expensive, higher quality, or more relevant information than when using a single data source alone.</a:t>
            </a:r>
            <a:endParaRPr lang="en-IN" dirty="0"/>
          </a:p>
        </p:txBody>
      </p:sp>
    </p:spTree>
    <p:extLst>
      <p:ext uri="{BB962C8B-B14F-4D97-AF65-F5344CB8AC3E}">
        <p14:creationId xmlns:p14="http://schemas.microsoft.com/office/powerpoint/2010/main" val="1833880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9C4A5-5313-4F64-A359-5ADBF8BA1D4D}"/>
              </a:ext>
            </a:extLst>
          </p:cNvPr>
          <p:cNvSpPr>
            <a:spLocks noGrp="1"/>
          </p:cNvSpPr>
          <p:nvPr>
            <p:ph idx="1"/>
          </p:nvPr>
        </p:nvSpPr>
        <p:spPr>
          <a:xfrm>
            <a:off x="2713687" y="1067991"/>
            <a:ext cx="6216589" cy="987641"/>
          </a:xfrm>
        </p:spPr>
        <p:txBody>
          <a:bodyPr/>
          <a:lstStyle/>
          <a:p>
            <a:r>
              <a:rPr lang="en-US" dirty="0"/>
              <a:t>The illustration explains the key role of SLAM </a:t>
            </a:r>
            <a:endParaRPr lang="en-IN" dirty="0"/>
          </a:p>
        </p:txBody>
      </p:sp>
      <p:pic>
        <p:nvPicPr>
          <p:cNvPr id="4" name="Picture 3">
            <a:extLst>
              <a:ext uri="{FF2B5EF4-FFF2-40B4-BE49-F238E27FC236}">
                <a16:creationId xmlns:a16="http://schemas.microsoft.com/office/drawing/2014/main" id="{BC73BD9D-49A6-4B02-8017-E181D572297B}"/>
              </a:ext>
            </a:extLst>
          </p:cNvPr>
          <p:cNvPicPr>
            <a:picLocks noChangeAspect="1"/>
          </p:cNvPicPr>
          <p:nvPr/>
        </p:nvPicPr>
        <p:blipFill>
          <a:blip r:embed="rId2"/>
          <a:stretch>
            <a:fillRect/>
          </a:stretch>
        </p:blipFill>
        <p:spPr>
          <a:xfrm>
            <a:off x="1705384" y="1685278"/>
            <a:ext cx="8233197" cy="4038600"/>
          </a:xfrm>
          <a:prstGeom prst="rect">
            <a:avLst/>
          </a:prstGeom>
        </p:spPr>
      </p:pic>
      <p:sp>
        <p:nvSpPr>
          <p:cNvPr id="5" name="TextBox 4">
            <a:extLst>
              <a:ext uri="{FF2B5EF4-FFF2-40B4-BE49-F238E27FC236}">
                <a16:creationId xmlns:a16="http://schemas.microsoft.com/office/drawing/2014/main" id="{AC12E657-797E-48BA-A94A-383A1D7F4241}"/>
              </a:ext>
            </a:extLst>
          </p:cNvPr>
          <p:cNvSpPr txBox="1"/>
          <p:nvPr/>
        </p:nvSpPr>
        <p:spPr>
          <a:xfrm>
            <a:off x="7392137" y="5847344"/>
            <a:ext cx="2787589" cy="369332"/>
          </a:xfrm>
          <a:prstGeom prst="rect">
            <a:avLst/>
          </a:prstGeom>
          <a:noFill/>
        </p:spPr>
        <p:txBody>
          <a:bodyPr wrap="square" rtlCol="0">
            <a:spAutoFit/>
          </a:bodyPr>
          <a:lstStyle/>
          <a:p>
            <a:r>
              <a:rPr lang="en-US" dirty="0">
                <a:solidFill>
                  <a:schemeClr val="accent1"/>
                </a:solidFill>
              </a:rPr>
              <a:t>Image courtesy: </a:t>
            </a:r>
            <a:r>
              <a:rPr lang="en-US" dirty="0" err="1">
                <a:solidFill>
                  <a:schemeClr val="accent1"/>
                </a:solidFill>
              </a:rPr>
              <a:t>WeVolver</a:t>
            </a:r>
            <a:endParaRPr lang="en-IN" dirty="0">
              <a:solidFill>
                <a:schemeClr val="accent1"/>
              </a:solidFill>
            </a:endParaRPr>
          </a:p>
        </p:txBody>
      </p:sp>
    </p:spTree>
    <p:extLst>
      <p:ext uri="{BB962C8B-B14F-4D97-AF65-F5344CB8AC3E}">
        <p14:creationId xmlns:p14="http://schemas.microsoft.com/office/powerpoint/2010/main" val="3015910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BDF8-A286-4A26-B4A5-D27D73604C2D}"/>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0EE89AF0-3C30-4361-B0E4-235B19CB46FB}"/>
              </a:ext>
            </a:extLst>
          </p:cNvPr>
          <p:cNvSpPr>
            <a:spLocks noGrp="1"/>
          </p:cNvSpPr>
          <p:nvPr>
            <p:ph idx="1"/>
          </p:nvPr>
        </p:nvSpPr>
        <p:spPr/>
        <p:txBody>
          <a:bodyPr/>
          <a:lstStyle/>
          <a:p>
            <a:r>
              <a:rPr lang="en-US" dirty="0"/>
              <a:t>Different types of machine learning algorithms are currently being used for different applications in autonomous vehicles.</a:t>
            </a:r>
          </a:p>
          <a:p>
            <a:r>
              <a:rPr lang="en-US" dirty="0"/>
              <a:t>Some of the types of ML are CNN, RNN, DRL and multiple hybrids of these methods.</a:t>
            </a:r>
          </a:p>
          <a:p>
            <a:r>
              <a:rPr lang="en-US" dirty="0"/>
              <a:t>CNN is used for image and spatial image learning, i.e. to extract the most significant features based on the dataset</a:t>
            </a:r>
          </a:p>
          <a:p>
            <a:r>
              <a:rPr lang="en-US" dirty="0"/>
              <a:t>Recurrent Neural Networks (RNNs) are used when working with videos.</a:t>
            </a:r>
          </a:p>
          <a:p>
            <a:r>
              <a:rPr lang="en-US" dirty="0"/>
              <a:t>DRL combines Deep Learning (DL) and Reinforcement Learning. DRL methods let software-defined ‘agents’ learn the best possible actions to achieve their goals in a virtual environment using a reward function.</a:t>
            </a:r>
            <a:endParaRPr lang="en-IN" dirty="0"/>
          </a:p>
        </p:txBody>
      </p:sp>
    </p:spTree>
    <p:extLst>
      <p:ext uri="{BB962C8B-B14F-4D97-AF65-F5344CB8AC3E}">
        <p14:creationId xmlns:p14="http://schemas.microsoft.com/office/powerpoint/2010/main" val="2594806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90F43-4FB6-494B-ACB8-1D64ECDFDE68}"/>
              </a:ext>
            </a:extLst>
          </p:cNvPr>
          <p:cNvSpPr>
            <a:spLocks noGrp="1"/>
          </p:cNvSpPr>
          <p:nvPr>
            <p:ph type="title"/>
          </p:nvPr>
        </p:nvSpPr>
        <p:spPr/>
        <p:txBody>
          <a:bodyPr/>
          <a:lstStyle/>
          <a:p>
            <a:r>
              <a:rPr lang="en-US" dirty="0"/>
              <a:t>Actuation</a:t>
            </a:r>
            <a:endParaRPr lang="en-IN" dirty="0"/>
          </a:p>
        </p:txBody>
      </p:sp>
      <p:sp>
        <p:nvSpPr>
          <p:cNvPr id="3" name="Content Placeholder 2">
            <a:extLst>
              <a:ext uri="{FF2B5EF4-FFF2-40B4-BE49-F238E27FC236}">
                <a16:creationId xmlns:a16="http://schemas.microsoft.com/office/drawing/2014/main" id="{40CD2423-612F-407E-B4A4-A8646B41D5E9}"/>
              </a:ext>
            </a:extLst>
          </p:cNvPr>
          <p:cNvSpPr>
            <a:spLocks noGrp="1"/>
          </p:cNvSpPr>
          <p:nvPr>
            <p:ph idx="1"/>
          </p:nvPr>
        </p:nvSpPr>
        <p:spPr/>
        <p:txBody>
          <a:bodyPr/>
          <a:lstStyle/>
          <a:p>
            <a:r>
              <a:rPr lang="en-US" dirty="0"/>
              <a:t>The shift in the method of actuation for braking, steering, etc. will be made possible by Electronic Control Units (ECUs).</a:t>
            </a:r>
          </a:p>
          <a:p>
            <a:r>
              <a:rPr lang="en-US" dirty="0"/>
              <a:t>Currently, cars use mechanical inputs given by the driver which are converted to hydraulic or pneumatic by ECUs.</a:t>
            </a:r>
          </a:p>
          <a:p>
            <a:r>
              <a:rPr lang="en-US" dirty="0"/>
              <a:t>In a (semi-)autonomous car, such functionality is replaced by drive control software directly communicating to an ECU</a:t>
            </a:r>
          </a:p>
        </p:txBody>
      </p:sp>
    </p:spTree>
    <p:extLst>
      <p:ext uri="{BB962C8B-B14F-4D97-AF65-F5344CB8AC3E}">
        <p14:creationId xmlns:p14="http://schemas.microsoft.com/office/powerpoint/2010/main" val="847239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DC45-008C-44B3-A9CE-5B7F312901CF}"/>
              </a:ext>
            </a:extLst>
          </p:cNvPr>
          <p:cNvSpPr>
            <a:spLocks noGrp="1"/>
          </p:cNvSpPr>
          <p:nvPr>
            <p:ph type="title"/>
          </p:nvPr>
        </p:nvSpPr>
        <p:spPr/>
        <p:txBody>
          <a:bodyPr>
            <a:normAutofit/>
          </a:bodyPr>
          <a:lstStyle/>
          <a:p>
            <a:r>
              <a:rPr lang="en-US" sz="3600" dirty="0"/>
              <a:t>Levels of Automation</a:t>
            </a:r>
            <a:endParaRPr lang="en-IN" sz="3600" dirty="0"/>
          </a:p>
        </p:txBody>
      </p:sp>
      <p:sp>
        <p:nvSpPr>
          <p:cNvPr id="3" name="Content Placeholder 2">
            <a:extLst>
              <a:ext uri="{FF2B5EF4-FFF2-40B4-BE49-F238E27FC236}">
                <a16:creationId xmlns:a16="http://schemas.microsoft.com/office/drawing/2014/main" id="{9BB54169-5337-4D92-A7A4-C1F13870B1E5}"/>
              </a:ext>
            </a:extLst>
          </p:cNvPr>
          <p:cNvSpPr>
            <a:spLocks noGrp="1"/>
          </p:cNvSpPr>
          <p:nvPr>
            <p:ph idx="1"/>
          </p:nvPr>
        </p:nvSpPr>
        <p:spPr/>
        <p:txBody>
          <a:bodyPr/>
          <a:lstStyle/>
          <a:p>
            <a:r>
              <a:rPr lang="en-US" dirty="0"/>
              <a:t>One of the first concepts to be understood while understanding AVs is the levels of automation. The levels based on the mainly the human-vehicle interaction which is largely reflected in the technologies used and the architecture.</a:t>
            </a:r>
          </a:p>
          <a:p>
            <a:r>
              <a:rPr lang="en-IN" dirty="0"/>
              <a:t>Very largely speaking, level 0 is when the driver has full control of the vehicle. Levels 1 and 2 are when </a:t>
            </a:r>
            <a:r>
              <a:rPr lang="en-US" dirty="0"/>
              <a:t>the vehicle’s ADAS (advanced driver assistance system) has the ability to support the driver and levels 3 to 6 involve the Advanced Driving System (ADS) with increased dependency on the ADS.</a:t>
            </a:r>
            <a:endParaRPr lang="en-IN" dirty="0"/>
          </a:p>
        </p:txBody>
      </p:sp>
    </p:spTree>
    <p:extLst>
      <p:ext uri="{BB962C8B-B14F-4D97-AF65-F5344CB8AC3E}">
        <p14:creationId xmlns:p14="http://schemas.microsoft.com/office/powerpoint/2010/main" val="3582894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AB1C-BF1B-40A8-8592-180B0A1847CE}"/>
              </a:ext>
            </a:extLst>
          </p:cNvPr>
          <p:cNvSpPr>
            <a:spLocks noGrp="1"/>
          </p:cNvSpPr>
          <p:nvPr>
            <p:ph type="title"/>
          </p:nvPr>
        </p:nvSpPr>
        <p:spPr/>
        <p:txBody>
          <a:bodyPr/>
          <a:lstStyle/>
          <a:p>
            <a:r>
              <a:rPr lang="en-US" dirty="0"/>
              <a:t>Communication and Connectivity</a:t>
            </a:r>
            <a:endParaRPr lang="en-IN" dirty="0"/>
          </a:p>
        </p:txBody>
      </p:sp>
      <p:sp>
        <p:nvSpPr>
          <p:cNvPr id="3" name="Content Placeholder 2">
            <a:extLst>
              <a:ext uri="{FF2B5EF4-FFF2-40B4-BE49-F238E27FC236}">
                <a16:creationId xmlns:a16="http://schemas.microsoft.com/office/drawing/2014/main" id="{73F93733-43A7-467F-BA0A-5EEAFAC9906D}"/>
              </a:ext>
            </a:extLst>
          </p:cNvPr>
          <p:cNvSpPr>
            <a:spLocks noGrp="1"/>
          </p:cNvSpPr>
          <p:nvPr>
            <p:ph idx="1"/>
          </p:nvPr>
        </p:nvSpPr>
        <p:spPr/>
        <p:txBody>
          <a:bodyPr/>
          <a:lstStyle/>
          <a:p>
            <a:r>
              <a:rPr lang="en-US" dirty="0"/>
              <a:t>This would be a subpart of the huge world of the Internet of Things (IoT). Communication of autonomous objects with autonomous objects is what the future looks like.</a:t>
            </a:r>
          </a:p>
          <a:p>
            <a:r>
              <a:rPr lang="en-US" dirty="0"/>
              <a:t>Vehicle-to-vehicle (V2V) communications comprises a wireless network where automobiles send messages to each other with information about what they’re doing. This data would include speed, location, direction of travel, braking, and loss of stability. Vehicle-to-vehicle technology uses Dedicated Short-Range Communications (DSRC). It’s described as a </a:t>
            </a:r>
            <a:r>
              <a:rPr lang="en-US" dirty="0" err="1"/>
              <a:t>WiFi</a:t>
            </a:r>
            <a:r>
              <a:rPr lang="en-US" dirty="0"/>
              <a:t> like network because the frequency is in a similar range.</a:t>
            </a:r>
          </a:p>
          <a:p>
            <a:endParaRPr lang="en-IN" dirty="0"/>
          </a:p>
        </p:txBody>
      </p:sp>
    </p:spTree>
    <p:extLst>
      <p:ext uri="{BB962C8B-B14F-4D97-AF65-F5344CB8AC3E}">
        <p14:creationId xmlns:p14="http://schemas.microsoft.com/office/powerpoint/2010/main" val="932877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B2823D-8445-4A5C-8392-DF3BBB537110}"/>
              </a:ext>
            </a:extLst>
          </p:cNvPr>
          <p:cNvSpPr>
            <a:spLocks noGrp="1"/>
          </p:cNvSpPr>
          <p:nvPr>
            <p:ph idx="1"/>
          </p:nvPr>
        </p:nvSpPr>
        <p:spPr>
          <a:xfrm>
            <a:off x="1159564" y="1329431"/>
            <a:ext cx="9872871" cy="4038600"/>
          </a:xfrm>
        </p:spPr>
        <p:txBody>
          <a:bodyPr/>
          <a:lstStyle/>
          <a:p>
            <a:r>
              <a:rPr lang="en-US" dirty="0"/>
              <a:t>Vehicle-to-infrastructure (V2I) technology is a communication framework that enables several vehicles to share information with a variety of devices supporting the highway system of a particular country. </a:t>
            </a:r>
          </a:p>
          <a:p>
            <a:r>
              <a:rPr lang="en-US" dirty="0"/>
              <a:t>These devices consist of RFID readers, signage, cameras, lane makers, streetlights, and parking meters among others.</a:t>
            </a:r>
          </a:p>
          <a:p>
            <a:r>
              <a:rPr lang="en-US" dirty="0"/>
              <a:t>Currently, V2I technology is usually considered to be over Cellular Networks (CNs) but it also is used often with DSRCs.</a:t>
            </a:r>
          </a:p>
          <a:p>
            <a:r>
              <a:rPr lang="en-US" dirty="0"/>
              <a:t>Signal Phase and Timing (</a:t>
            </a:r>
            <a:r>
              <a:rPr lang="en-US" dirty="0" err="1"/>
              <a:t>SPaT</a:t>
            </a:r>
            <a:r>
              <a:rPr lang="en-US" dirty="0"/>
              <a:t>) is a very interesting technology which could be a subpart of V2I. The concept of </a:t>
            </a:r>
            <a:r>
              <a:rPr lang="en-US" dirty="0" err="1"/>
              <a:t>SPaT</a:t>
            </a:r>
            <a:r>
              <a:rPr lang="en-US" dirty="0"/>
              <a:t> is to for traffic management and to set speed limits to improve fuel economy and flow of traffic. This would use IoT and a lot of AI and ML.</a:t>
            </a:r>
            <a:endParaRPr lang="en-IN" dirty="0"/>
          </a:p>
        </p:txBody>
      </p:sp>
    </p:spTree>
    <p:extLst>
      <p:ext uri="{BB962C8B-B14F-4D97-AF65-F5344CB8AC3E}">
        <p14:creationId xmlns:p14="http://schemas.microsoft.com/office/powerpoint/2010/main" val="4184018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BCE9-2282-4539-9D79-244096A3FD62}"/>
              </a:ext>
            </a:extLst>
          </p:cNvPr>
          <p:cNvSpPr>
            <a:spLocks noGrp="1"/>
          </p:cNvSpPr>
          <p:nvPr>
            <p:ph type="title"/>
          </p:nvPr>
        </p:nvSpPr>
        <p:spPr/>
        <p:txBody>
          <a:bodyPr/>
          <a:lstStyle/>
          <a:p>
            <a:r>
              <a:rPr lang="en-US" dirty="0"/>
              <a:t>Path Planning (Also part B of task 2)</a:t>
            </a:r>
            <a:endParaRPr lang="en-IN" dirty="0"/>
          </a:p>
        </p:txBody>
      </p:sp>
      <p:sp>
        <p:nvSpPr>
          <p:cNvPr id="3" name="Content Placeholder 2">
            <a:extLst>
              <a:ext uri="{FF2B5EF4-FFF2-40B4-BE49-F238E27FC236}">
                <a16:creationId xmlns:a16="http://schemas.microsoft.com/office/drawing/2014/main" id="{079A5A65-D4E3-462A-8A91-47554F16CCA0}"/>
              </a:ext>
            </a:extLst>
          </p:cNvPr>
          <p:cNvSpPr>
            <a:spLocks noGrp="1"/>
          </p:cNvSpPr>
          <p:nvPr>
            <p:ph idx="1"/>
          </p:nvPr>
        </p:nvSpPr>
        <p:spPr/>
        <p:txBody>
          <a:bodyPr/>
          <a:lstStyle/>
          <a:p>
            <a:r>
              <a:rPr lang="en-US" dirty="0"/>
              <a:t>Path planning is an important aspect of autonomous vehicles, the name suggests what it is.</a:t>
            </a:r>
          </a:p>
          <a:p>
            <a:r>
              <a:rPr lang="en-US" dirty="0"/>
              <a:t>It would be very significant for the concept of Robotic taxis, coordination of vehicles for traffic control and lane crossing.</a:t>
            </a:r>
          </a:p>
          <a:p>
            <a:r>
              <a:rPr lang="en-IN" dirty="0"/>
              <a:t>Path planning is very interlinked with SLAM. The first question posed for path planning is the representation of the map. If the map is fully not known, the path would keep getting updated based on the data the robot (Autonomous Vehicle) is receiving. </a:t>
            </a:r>
          </a:p>
          <a:p>
            <a:r>
              <a:rPr lang="en-IN" dirty="0"/>
              <a:t>The second very important aspect of path planning is the algorithm used.</a:t>
            </a:r>
          </a:p>
        </p:txBody>
      </p:sp>
    </p:spTree>
    <p:extLst>
      <p:ext uri="{BB962C8B-B14F-4D97-AF65-F5344CB8AC3E}">
        <p14:creationId xmlns:p14="http://schemas.microsoft.com/office/powerpoint/2010/main" val="2200989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AE073-FCE1-453F-96C3-80A5C1C1B2AA}"/>
              </a:ext>
            </a:extLst>
          </p:cNvPr>
          <p:cNvSpPr>
            <a:spLocks noGrp="1"/>
          </p:cNvSpPr>
          <p:nvPr>
            <p:ph idx="1"/>
          </p:nvPr>
        </p:nvSpPr>
        <p:spPr>
          <a:xfrm>
            <a:off x="1159564" y="1498107"/>
            <a:ext cx="9872871" cy="4038600"/>
          </a:xfrm>
        </p:spPr>
        <p:txBody>
          <a:bodyPr>
            <a:normAutofit/>
          </a:bodyPr>
          <a:lstStyle/>
          <a:p>
            <a:r>
              <a:rPr lang="en-US" dirty="0"/>
              <a:t>Map representation- This is the first step, whether the complete environment is known or not. There are two approaches to this- discrete or continuous</a:t>
            </a:r>
          </a:p>
          <a:p>
            <a:r>
              <a:rPr lang="en-US" dirty="0"/>
              <a:t>Discrete maps require the entire area (including the unknown bits) to be divided into grids of equal or varying shapes and sizes. The continuous approach assumes nodes at a periodic interval such that the robot can travel from one node to another. </a:t>
            </a:r>
          </a:p>
          <a:p>
            <a:r>
              <a:rPr lang="en-US" dirty="0"/>
              <a:t>A common type of map representation is the Occupancy Grid Map (OGM). In this, the map is divided into grids of an arbitrary resolution and each grid is assigned a binary value which indicates obstacles to the path, i.e. the grids are either occupied or not occupied and the path planning must go around the occupied grids.</a:t>
            </a:r>
          </a:p>
          <a:p>
            <a:pPr marL="45720" indent="0">
              <a:buNone/>
            </a:pPr>
            <a:endParaRPr lang="en-IN" dirty="0"/>
          </a:p>
        </p:txBody>
      </p:sp>
    </p:spTree>
    <p:extLst>
      <p:ext uri="{BB962C8B-B14F-4D97-AF65-F5344CB8AC3E}">
        <p14:creationId xmlns:p14="http://schemas.microsoft.com/office/powerpoint/2010/main" val="2439231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E91C0-1AFE-4522-B52E-702B6BDACE98}"/>
              </a:ext>
            </a:extLst>
          </p:cNvPr>
          <p:cNvSpPr>
            <a:spLocks noGrp="1"/>
          </p:cNvSpPr>
          <p:nvPr>
            <p:ph idx="1"/>
          </p:nvPr>
        </p:nvSpPr>
        <p:spPr>
          <a:xfrm>
            <a:off x="912695" y="958788"/>
            <a:ext cx="10366610" cy="4089646"/>
          </a:xfrm>
        </p:spPr>
        <p:txBody>
          <a:bodyPr>
            <a:normAutofit lnSpcReduction="10000"/>
          </a:bodyPr>
          <a:lstStyle/>
          <a:p>
            <a:pPr marL="45720" indent="0">
              <a:buNone/>
            </a:pPr>
            <a:r>
              <a:rPr lang="en-US" dirty="0"/>
              <a:t>For my final year </a:t>
            </a:r>
            <a:r>
              <a:rPr lang="en-US" dirty="0" err="1"/>
              <a:t>Btech</a:t>
            </a:r>
            <a:r>
              <a:rPr lang="en-US" dirty="0"/>
              <a:t> project, I was required to do path planning of an autonomous drone as a subpart of using it for the search of search and rescue. While this did not use SLAM because obstacles were not considered, the path still had to be </a:t>
            </a:r>
            <a:r>
              <a:rPr lang="en-US" dirty="0" err="1"/>
              <a:t>optimised</a:t>
            </a:r>
            <a:r>
              <a:rPr lang="en-US" dirty="0"/>
              <a:t> so as to find the location of stranded victims in the least amount of time. So in an extremely primitive way, path planning was done. </a:t>
            </a:r>
          </a:p>
          <a:p>
            <a:pPr marL="45720" indent="0">
              <a:buNone/>
            </a:pPr>
            <a:r>
              <a:rPr lang="en-US" dirty="0"/>
              <a:t>After assuming a speed based on the UAV parameters, and the sensor capture speed, the Travelling Salesman </a:t>
            </a:r>
            <a:r>
              <a:rPr lang="en-US" dirty="0" err="1"/>
              <a:t>Optimisation</a:t>
            </a:r>
            <a:r>
              <a:rPr lang="en-US" dirty="0"/>
              <a:t> concept was used to find an optimal route. The main criteria in this case, of course was to minimize time and distance. In order to do this, the entire area was divided into a grid of 13*5 cells. The following formula was used on Microsoft Excel to get the time travelled by the UAV between any two grids (based on the speed of the UAV and the scaling done, the time taken by the UAV to traverse between any to adjacent nodes was 3 seconds):</a:t>
            </a:r>
          </a:p>
          <a:p>
            <a:pPr marL="45720" indent="0">
              <a:buNone/>
            </a:pPr>
            <a:r>
              <a:rPr lang="da-DK" sz="2000" b="1" i="0" u="none" strike="noStrike" dirty="0">
                <a:effectLst/>
                <a:latin typeface="Lustria"/>
              </a:rPr>
              <a:t>Time (i,j) =SQRT(((MOD(j,13)-MOD(i,13))*3)^2 + ((QUOTIENT(j,13)-QUOTIENT(i,13))*3)^2)</a:t>
            </a:r>
            <a:endParaRPr lang="en-US" sz="2000" b="1" dirty="0"/>
          </a:p>
          <a:p>
            <a:pPr marL="45720" indent="0">
              <a:buNone/>
            </a:pPr>
            <a:endParaRPr lang="en-IN" dirty="0"/>
          </a:p>
        </p:txBody>
      </p:sp>
    </p:spTree>
    <p:extLst>
      <p:ext uri="{BB962C8B-B14F-4D97-AF65-F5344CB8AC3E}">
        <p14:creationId xmlns:p14="http://schemas.microsoft.com/office/powerpoint/2010/main" val="138767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7BB5AF-033C-4985-9AD2-CC39DEF324F5}"/>
              </a:ext>
            </a:extLst>
          </p:cNvPr>
          <p:cNvSpPr>
            <a:spLocks noGrp="1"/>
          </p:cNvSpPr>
          <p:nvPr>
            <p:ph idx="1"/>
          </p:nvPr>
        </p:nvSpPr>
        <p:spPr>
          <a:xfrm>
            <a:off x="1009835" y="1089734"/>
            <a:ext cx="9598981" cy="676922"/>
          </a:xfrm>
        </p:spPr>
        <p:txBody>
          <a:bodyPr>
            <a:normAutofit/>
          </a:bodyPr>
          <a:lstStyle/>
          <a:p>
            <a:r>
              <a:rPr lang="en-US" dirty="0"/>
              <a:t>The following 65*65 matrix was obtained.</a:t>
            </a:r>
          </a:p>
        </p:txBody>
      </p:sp>
      <p:pic>
        <p:nvPicPr>
          <p:cNvPr id="5122" name="Picture 2">
            <a:extLst>
              <a:ext uri="{FF2B5EF4-FFF2-40B4-BE49-F238E27FC236}">
                <a16:creationId xmlns:a16="http://schemas.microsoft.com/office/drawing/2014/main" id="{E3ABBAD2-897A-4C02-97B5-39112B19D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833" y="1766656"/>
            <a:ext cx="10216741" cy="30716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608E42-5ED5-4418-8754-0B6409D4BC95}"/>
              </a:ext>
            </a:extLst>
          </p:cNvPr>
          <p:cNvSpPr txBox="1"/>
          <p:nvPr/>
        </p:nvSpPr>
        <p:spPr>
          <a:xfrm>
            <a:off x="5273336" y="5193437"/>
            <a:ext cx="5859262" cy="646331"/>
          </a:xfrm>
          <a:prstGeom prst="rect">
            <a:avLst/>
          </a:prstGeom>
          <a:noFill/>
        </p:spPr>
        <p:txBody>
          <a:bodyPr wrap="square" rtlCol="0">
            <a:spAutoFit/>
          </a:bodyPr>
          <a:lstStyle/>
          <a:p>
            <a:r>
              <a:rPr lang="en-US" dirty="0">
                <a:solidFill>
                  <a:schemeClr val="accent1"/>
                </a:solidFill>
              </a:rPr>
              <a:t>(A more legible version of it can obviously be sent, this is for representation purposes only)</a:t>
            </a:r>
            <a:endParaRPr lang="en-IN" dirty="0">
              <a:solidFill>
                <a:schemeClr val="accent1"/>
              </a:solidFill>
            </a:endParaRPr>
          </a:p>
        </p:txBody>
      </p:sp>
    </p:spTree>
    <p:extLst>
      <p:ext uri="{BB962C8B-B14F-4D97-AF65-F5344CB8AC3E}">
        <p14:creationId xmlns:p14="http://schemas.microsoft.com/office/powerpoint/2010/main" val="3262438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8937F-A67F-49F8-9899-A17D6FCD7662}"/>
              </a:ext>
            </a:extLst>
          </p:cNvPr>
          <p:cNvSpPr>
            <a:spLocks noGrp="1"/>
          </p:cNvSpPr>
          <p:nvPr>
            <p:ph idx="1"/>
          </p:nvPr>
        </p:nvSpPr>
        <p:spPr>
          <a:xfrm>
            <a:off x="1287632" y="1214021"/>
            <a:ext cx="9616736" cy="570390"/>
          </a:xfrm>
        </p:spPr>
        <p:txBody>
          <a:bodyPr/>
          <a:lstStyle/>
          <a:p>
            <a:r>
              <a:rPr lang="en-US" dirty="0"/>
              <a:t>After applying the optimization tool, the following result was obtained:</a:t>
            </a:r>
            <a:endParaRPr lang="en-IN" dirty="0"/>
          </a:p>
        </p:txBody>
      </p:sp>
      <p:pic>
        <p:nvPicPr>
          <p:cNvPr id="7170" name="Picture 2">
            <a:extLst>
              <a:ext uri="{FF2B5EF4-FFF2-40B4-BE49-F238E27FC236}">
                <a16:creationId xmlns:a16="http://schemas.microsoft.com/office/drawing/2014/main" id="{050E114C-DF3F-4762-897C-D2E2B8210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97" y="1795508"/>
            <a:ext cx="7572375" cy="1257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AD867A-586F-4788-9645-D43DDC6440AA}"/>
              </a:ext>
            </a:extLst>
          </p:cNvPr>
          <p:cNvSpPr txBox="1"/>
          <p:nvPr/>
        </p:nvSpPr>
        <p:spPr>
          <a:xfrm>
            <a:off x="2307824" y="3320249"/>
            <a:ext cx="7972148" cy="646331"/>
          </a:xfrm>
          <a:prstGeom prst="rect">
            <a:avLst/>
          </a:prstGeom>
          <a:noFill/>
        </p:spPr>
        <p:txBody>
          <a:bodyPr wrap="square" rtlCol="0">
            <a:spAutoFit/>
          </a:bodyPr>
          <a:lstStyle/>
          <a:p>
            <a:r>
              <a:rPr lang="en-US" dirty="0">
                <a:solidFill>
                  <a:schemeClr val="accent1"/>
                </a:solidFill>
              </a:rPr>
              <a:t>i.e. the UAV would take 209 seconds to cover the area following the </a:t>
            </a:r>
            <a:r>
              <a:rPr lang="en-US" dirty="0" err="1">
                <a:solidFill>
                  <a:schemeClr val="accent1"/>
                </a:solidFill>
              </a:rPr>
              <a:t>optimised</a:t>
            </a:r>
            <a:r>
              <a:rPr lang="en-US" dirty="0">
                <a:solidFill>
                  <a:schemeClr val="accent1"/>
                </a:solidFill>
              </a:rPr>
              <a:t> path which was a lot less than a simple back and forth sweep path </a:t>
            </a:r>
            <a:endParaRPr lang="en-IN" dirty="0">
              <a:solidFill>
                <a:schemeClr val="accent1"/>
              </a:solidFill>
            </a:endParaRPr>
          </a:p>
        </p:txBody>
      </p:sp>
      <p:pic>
        <p:nvPicPr>
          <p:cNvPr id="7172" name="Picture 4">
            <a:extLst>
              <a:ext uri="{FF2B5EF4-FFF2-40B4-BE49-F238E27FC236}">
                <a16:creationId xmlns:a16="http://schemas.microsoft.com/office/drawing/2014/main" id="{B152329A-2670-469D-911D-8328F449E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399" y="4367629"/>
            <a:ext cx="6934200"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767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6BDB7-42B4-4263-AAF9-CC1F28A6A664}"/>
              </a:ext>
            </a:extLst>
          </p:cNvPr>
          <p:cNvSpPr>
            <a:spLocks noGrp="1"/>
          </p:cNvSpPr>
          <p:nvPr>
            <p:ph idx="1"/>
          </p:nvPr>
        </p:nvSpPr>
        <p:spPr>
          <a:xfrm>
            <a:off x="1159564" y="1409700"/>
            <a:ext cx="9872871" cy="4038600"/>
          </a:xfrm>
        </p:spPr>
        <p:txBody>
          <a:bodyPr/>
          <a:lstStyle/>
          <a:p>
            <a:r>
              <a:rPr lang="en-US" dirty="0"/>
              <a:t>This is just one very </a:t>
            </a:r>
            <a:r>
              <a:rPr lang="en-US" dirty="0" err="1"/>
              <a:t>very</a:t>
            </a:r>
            <a:r>
              <a:rPr lang="en-US" dirty="0"/>
              <a:t> small example with only a couple constraints. Many algorithms for path planning are present.</a:t>
            </a:r>
          </a:p>
          <a:p>
            <a:r>
              <a:rPr lang="en-US" dirty="0"/>
              <a:t>Most importantly, SLAM and path planning are very interlinked in the case of AVs as the path would be constantly updated.</a:t>
            </a:r>
          </a:p>
          <a:p>
            <a:r>
              <a:rPr lang="en-US" dirty="0"/>
              <a:t>Some examples of algorithms used in regard to self-driving cars are:</a:t>
            </a:r>
          </a:p>
          <a:p>
            <a:pPr marL="45720" indent="0">
              <a:buNone/>
            </a:pPr>
            <a:r>
              <a:rPr lang="en-US" dirty="0"/>
              <a:t>Voronoi Diagram algorithm</a:t>
            </a:r>
          </a:p>
          <a:p>
            <a:pPr marL="45720" indent="0">
              <a:buNone/>
            </a:pPr>
            <a:r>
              <a:rPr lang="en-US" dirty="0"/>
              <a:t>Cost cell algorithm</a:t>
            </a:r>
          </a:p>
          <a:p>
            <a:pPr marL="45720" indent="0">
              <a:buNone/>
            </a:pPr>
            <a:r>
              <a:rPr lang="en-US" dirty="0"/>
              <a:t>State Lattices algorithm</a:t>
            </a:r>
          </a:p>
          <a:p>
            <a:pPr marL="45720" indent="0">
              <a:buNone/>
            </a:pPr>
            <a:endParaRPr lang="en-US" dirty="0"/>
          </a:p>
          <a:p>
            <a:endParaRPr lang="en-IN" dirty="0"/>
          </a:p>
        </p:txBody>
      </p:sp>
    </p:spTree>
    <p:extLst>
      <p:ext uri="{BB962C8B-B14F-4D97-AF65-F5344CB8AC3E}">
        <p14:creationId xmlns:p14="http://schemas.microsoft.com/office/powerpoint/2010/main" val="328253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BE8D-38F1-4FD3-A113-54176A0B774B}"/>
              </a:ext>
            </a:extLst>
          </p:cNvPr>
          <p:cNvSpPr>
            <a:spLocks noGrp="1"/>
          </p:cNvSpPr>
          <p:nvPr>
            <p:ph type="title"/>
          </p:nvPr>
        </p:nvSpPr>
        <p:spPr>
          <a:xfrm>
            <a:off x="1158240" y="822663"/>
            <a:ext cx="9875520" cy="1849516"/>
          </a:xfrm>
        </p:spPr>
        <p:txBody>
          <a:bodyPr>
            <a:normAutofit/>
          </a:bodyPr>
          <a:lstStyle/>
          <a:p>
            <a:pPr marL="342900" indent="-342900">
              <a:buFont typeface="Arial" panose="020B0604020202020204" pitchFamily="34" charset="0"/>
              <a:buChar char="•"/>
            </a:pPr>
            <a:r>
              <a:rPr lang="en-US" sz="2400" dirty="0"/>
              <a:t>Lastly, an important aspect of path planning is how the robot (the car) is represented. This would affect the scaling of the grids and the occupancy of the cells if the OGM approach is used</a:t>
            </a:r>
            <a:br>
              <a:rPr lang="en-US" sz="2400" dirty="0"/>
            </a:br>
            <a:r>
              <a:rPr lang="en-US" sz="2400" dirty="0"/>
              <a:t>A very broad representation of the path planning process is given below </a:t>
            </a:r>
            <a:endParaRPr lang="en-IN" sz="2400" dirty="0"/>
          </a:p>
        </p:txBody>
      </p:sp>
      <p:graphicFrame>
        <p:nvGraphicFramePr>
          <p:cNvPr id="4" name="Content Placeholder 3">
            <a:extLst>
              <a:ext uri="{FF2B5EF4-FFF2-40B4-BE49-F238E27FC236}">
                <a16:creationId xmlns:a16="http://schemas.microsoft.com/office/drawing/2014/main" id="{16E551BD-1B72-4E7D-846E-4ED804D2853C}"/>
              </a:ext>
            </a:extLst>
          </p:cNvPr>
          <p:cNvGraphicFramePr>
            <a:graphicFrameLocks noGrp="1"/>
          </p:cNvGraphicFramePr>
          <p:nvPr>
            <p:ph idx="1"/>
            <p:extLst>
              <p:ext uri="{D42A27DB-BD31-4B8C-83A1-F6EECF244321}">
                <p14:modId xmlns:p14="http://schemas.microsoft.com/office/powerpoint/2010/main" val="360741776"/>
              </p:ext>
            </p:extLst>
          </p:nvPr>
        </p:nvGraphicFramePr>
        <p:xfrm>
          <a:off x="1143000" y="2066278"/>
          <a:ext cx="9872663"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352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586A-FBD1-48E9-8A0C-D14DC6A3CCAF}"/>
              </a:ext>
            </a:extLst>
          </p:cNvPr>
          <p:cNvSpPr>
            <a:spLocks noGrp="1"/>
          </p:cNvSpPr>
          <p:nvPr>
            <p:ph type="title"/>
          </p:nvPr>
        </p:nvSpPr>
        <p:spPr>
          <a:xfrm>
            <a:off x="4683341" y="2850472"/>
            <a:ext cx="2825318" cy="1157056"/>
          </a:xfrm>
        </p:spPr>
        <p:txBody>
          <a:bodyPr/>
          <a:lstStyle/>
          <a:p>
            <a:r>
              <a:rPr lang="en-US" dirty="0"/>
              <a:t>Thank you!</a:t>
            </a:r>
            <a:endParaRPr lang="en-IN" dirty="0"/>
          </a:p>
        </p:txBody>
      </p:sp>
    </p:spTree>
    <p:extLst>
      <p:ext uri="{BB962C8B-B14F-4D97-AF65-F5344CB8AC3E}">
        <p14:creationId xmlns:p14="http://schemas.microsoft.com/office/powerpoint/2010/main" val="288345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9638B-A150-422A-A8A2-F91A506534C1}"/>
              </a:ext>
            </a:extLst>
          </p:cNvPr>
          <p:cNvSpPr>
            <a:spLocks noGrp="1"/>
          </p:cNvSpPr>
          <p:nvPr>
            <p:ph idx="1"/>
          </p:nvPr>
        </p:nvSpPr>
        <p:spPr>
          <a:xfrm>
            <a:off x="8043169" y="5965026"/>
            <a:ext cx="2972702" cy="130974"/>
          </a:xfrm>
        </p:spPr>
        <p:txBody>
          <a:bodyPr>
            <a:noAutofit/>
          </a:bodyPr>
          <a:lstStyle/>
          <a:p>
            <a:pPr marL="45720" indent="0">
              <a:buNone/>
            </a:pPr>
            <a:r>
              <a:rPr lang="en-US" sz="2000" dirty="0"/>
              <a:t>Image courtesy: IEEE</a:t>
            </a:r>
            <a:endParaRPr lang="en-IN" sz="2000" dirty="0"/>
          </a:p>
        </p:txBody>
      </p:sp>
      <p:pic>
        <p:nvPicPr>
          <p:cNvPr id="2050" name="Picture 2" descr="Levels of Autonomous Cars diagram">
            <a:extLst>
              <a:ext uri="{FF2B5EF4-FFF2-40B4-BE49-F238E27FC236}">
                <a16:creationId xmlns:a16="http://schemas.microsoft.com/office/drawing/2014/main" id="{8016230F-EEA2-49B2-BC89-22247DF5A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886" y="892974"/>
            <a:ext cx="9726227" cy="476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18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56AD8-273C-4811-B8A6-223CC98A8D59}"/>
              </a:ext>
            </a:extLst>
          </p:cNvPr>
          <p:cNvSpPr>
            <a:spLocks noGrp="1"/>
          </p:cNvSpPr>
          <p:nvPr>
            <p:ph idx="1"/>
          </p:nvPr>
        </p:nvSpPr>
        <p:spPr/>
        <p:txBody>
          <a:bodyPr/>
          <a:lstStyle/>
          <a:p>
            <a:r>
              <a:rPr lang="en-US" dirty="0"/>
              <a:t>Evidently, full automation would be much bigger than just one vehicle and its architecture and sensors. It would involve incorporation of IoT, SLAM, Machine Learning, Path planning, sensor fusion, V2X, etc. Most of these concepts are inherently interlinked, anyway. </a:t>
            </a:r>
          </a:p>
          <a:p>
            <a:r>
              <a:rPr lang="en-US" dirty="0"/>
              <a:t>Full autonomy is said to be accessible only with the introduction of 5G technology because unsurprisingly, computational and connectivity abilities for all the above technologies have to be very high.</a:t>
            </a:r>
          </a:p>
          <a:p>
            <a:r>
              <a:rPr lang="en-US" dirty="0"/>
              <a:t>Some of the concepts have been briefly explained in the following slides.</a:t>
            </a:r>
            <a:endParaRPr lang="en-IN" dirty="0"/>
          </a:p>
        </p:txBody>
      </p:sp>
    </p:spTree>
    <p:extLst>
      <p:ext uri="{BB962C8B-B14F-4D97-AF65-F5344CB8AC3E}">
        <p14:creationId xmlns:p14="http://schemas.microsoft.com/office/powerpoint/2010/main" val="255298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640A-3513-4A3B-857B-31BB3F1AF7AF}"/>
              </a:ext>
            </a:extLst>
          </p:cNvPr>
          <p:cNvSpPr>
            <a:spLocks noGrp="1"/>
          </p:cNvSpPr>
          <p:nvPr>
            <p:ph type="title"/>
          </p:nvPr>
        </p:nvSpPr>
        <p:spPr/>
        <p:txBody>
          <a:bodyPr/>
          <a:lstStyle/>
          <a:p>
            <a:r>
              <a:rPr lang="en-US" dirty="0"/>
              <a:t>Sensors</a:t>
            </a:r>
            <a:endParaRPr lang="en-IN" dirty="0"/>
          </a:p>
        </p:txBody>
      </p:sp>
      <p:sp>
        <p:nvSpPr>
          <p:cNvPr id="3" name="Content Placeholder 2">
            <a:extLst>
              <a:ext uri="{FF2B5EF4-FFF2-40B4-BE49-F238E27FC236}">
                <a16:creationId xmlns:a16="http://schemas.microsoft.com/office/drawing/2014/main" id="{C544B2B8-7F35-45D6-8615-3A5EBA3345B3}"/>
              </a:ext>
            </a:extLst>
          </p:cNvPr>
          <p:cNvSpPr>
            <a:spLocks noGrp="1"/>
          </p:cNvSpPr>
          <p:nvPr>
            <p:ph idx="1"/>
          </p:nvPr>
        </p:nvSpPr>
        <p:spPr/>
        <p:txBody>
          <a:bodyPr/>
          <a:lstStyle/>
          <a:p>
            <a:r>
              <a:rPr lang="en-US" dirty="0"/>
              <a:t>One of the fundamental building blocks of any autonomous vehicle is its sensing ability. Without the vehicles ability to sense its surroundings and changes in its surroundings, it is very handicapped.</a:t>
            </a:r>
          </a:p>
          <a:p>
            <a:r>
              <a:rPr lang="en-US" dirty="0"/>
              <a:t>Sensors can be grouped into two main categories- active sensors and passive sensors</a:t>
            </a:r>
          </a:p>
          <a:p>
            <a:r>
              <a:rPr lang="en-US" dirty="0"/>
              <a:t>Passive sensors are like receiving sensors  which give outputs based on the energies absorbed (</a:t>
            </a:r>
            <a:r>
              <a:rPr lang="en-US" dirty="0" err="1"/>
              <a:t>eg.</a:t>
            </a:r>
            <a:r>
              <a:rPr lang="en-US" dirty="0"/>
              <a:t> heat, light), while active sensors send out electromagnetic signals (of varying wavelength and frequency) and use the response to decide the outputs.</a:t>
            </a:r>
            <a:endParaRPr lang="en-IN" dirty="0"/>
          </a:p>
        </p:txBody>
      </p:sp>
    </p:spTree>
    <p:extLst>
      <p:ext uri="{BB962C8B-B14F-4D97-AF65-F5344CB8AC3E}">
        <p14:creationId xmlns:p14="http://schemas.microsoft.com/office/powerpoint/2010/main" val="115558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F10-7BCC-4242-B0BB-94F6F8CAFB5B}"/>
              </a:ext>
            </a:extLst>
          </p:cNvPr>
          <p:cNvSpPr>
            <a:spLocks noGrp="1"/>
          </p:cNvSpPr>
          <p:nvPr>
            <p:ph type="title"/>
          </p:nvPr>
        </p:nvSpPr>
        <p:spPr/>
        <p:txBody>
          <a:bodyPr/>
          <a:lstStyle/>
          <a:p>
            <a:r>
              <a:rPr lang="en-US" dirty="0"/>
              <a:t>Passive Sensors</a:t>
            </a:r>
            <a:endParaRPr lang="en-IN" dirty="0"/>
          </a:p>
        </p:txBody>
      </p:sp>
      <p:sp>
        <p:nvSpPr>
          <p:cNvPr id="3" name="Content Placeholder 2">
            <a:extLst>
              <a:ext uri="{FF2B5EF4-FFF2-40B4-BE49-F238E27FC236}">
                <a16:creationId xmlns:a16="http://schemas.microsoft.com/office/drawing/2014/main" id="{6E2C0A3E-A24D-4A3B-96E9-B1FB42562D8C}"/>
              </a:ext>
            </a:extLst>
          </p:cNvPr>
          <p:cNvSpPr>
            <a:spLocks noGrp="1"/>
          </p:cNvSpPr>
          <p:nvPr>
            <p:ph idx="1"/>
          </p:nvPr>
        </p:nvSpPr>
        <p:spPr/>
        <p:txBody>
          <a:bodyPr/>
          <a:lstStyle/>
          <a:p>
            <a:r>
              <a:rPr lang="en-US" dirty="0"/>
              <a:t>Charge Couple Device (CCD) is one of the main passive sensor technologies. It is different from the traditional PN-junction diode photodiode in that it has a metal-oxide semiconductor (CMOS) structure</a:t>
            </a:r>
          </a:p>
          <a:p>
            <a:r>
              <a:rPr lang="en-US" dirty="0"/>
              <a:t>This is used in competition with Complementary Metal Oxide Semiconductor (CMOS) devices. </a:t>
            </a:r>
          </a:p>
          <a:p>
            <a:r>
              <a:rPr lang="en-US" dirty="0"/>
              <a:t>Both of these devices use the same basic concept- incoming photons generate photoelectrons in the depletion region. The varying intensity of the incoming light is used to generate different values of charge which is therefore converted to an electric signal which can then be used for computation, processing.</a:t>
            </a:r>
          </a:p>
          <a:p>
            <a:r>
              <a:rPr lang="en-US" dirty="0"/>
              <a:t>The difference between the two technologies is illustrated in the next slide.</a:t>
            </a:r>
            <a:endParaRPr lang="en-IN" dirty="0"/>
          </a:p>
        </p:txBody>
      </p:sp>
    </p:spTree>
    <p:extLst>
      <p:ext uri="{BB962C8B-B14F-4D97-AF65-F5344CB8AC3E}">
        <p14:creationId xmlns:p14="http://schemas.microsoft.com/office/powerpoint/2010/main" val="154978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CD23-A891-486B-80C4-29E39D336944}"/>
              </a:ext>
            </a:extLst>
          </p:cNvPr>
          <p:cNvSpPr>
            <a:spLocks noGrp="1"/>
          </p:cNvSpPr>
          <p:nvPr>
            <p:ph type="title"/>
          </p:nvPr>
        </p:nvSpPr>
        <p:spPr/>
        <p:txBody>
          <a:bodyPr/>
          <a:lstStyle/>
          <a:p>
            <a:r>
              <a:rPr lang="en-US" dirty="0"/>
              <a:t>CCD vs. CMOS</a:t>
            </a:r>
            <a:endParaRPr lang="en-IN" dirty="0"/>
          </a:p>
        </p:txBody>
      </p:sp>
      <p:sp>
        <p:nvSpPr>
          <p:cNvPr id="3" name="Content Placeholder 2">
            <a:extLst>
              <a:ext uri="{FF2B5EF4-FFF2-40B4-BE49-F238E27FC236}">
                <a16:creationId xmlns:a16="http://schemas.microsoft.com/office/drawing/2014/main" id="{EC542CC3-5EDA-460B-B8FD-ACAECB132ECF}"/>
              </a:ext>
            </a:extLst>
          </p:cNvPr>
          <p:cNvSpPr>
            <a:spLocks noGrp="1"/>
          </p:cNvSpPr>
          <p:nvPr>
            <p:ph idx="1"/>
          </p:nvPr>
        </p:nvSpPr>
        <p:spPr>
          <a:xfrm>
            <a:off x="5715162" y="1866114"/>
            <a:ext cx="5333838" cy="3638042"/>
          </a:xfrm>
        </p:spPr>
        <p:txBody>
          <a:bodyPr>
            <a:normAutofit/>
          </a:bodyPr>
          <a:lstStyle/>
          <a:p>
            <a:r>
              <a:rPr lang="en-US" dirty="0"/>
              <a:t>CCD uses a method of shifting the intensity captured in each pixel  to one side where the signal is the amplified and used for digitization, processing, etc.</a:t>
            </a:r>
          </a:p>
          <a:p>
            <a:r>
              <a:rPr lang="en-US" dirty="0"/>
              <a:t>Charge shifting can be accomplished by progressively shifting gate voltage along the (2D) array. (The 2D array is in the focal plane of the incoming radiation)</a:t>
            </a:r>
          </a:p>
        </p:txBody>
      </p:sp>
      <p:pic>
        <p:nvPicPr>
          <p:cNvPr id="4" name="Picture 3">
            <a:extLst>
              <a:ext uri="{FF2B5EF4-FFF2-40B4-BE49-F238E27FC236}">
                <a16:creationId xmlns:a16="http://schemas.microsoft.com/office/drawing/2014/main" id="{5531FAE1-4463-4DAD-B42B-D64BC94E70B8}"/>
              </a:ext>
            </a:extLst>
          </p:cNvPr>
          <p:cNvPicPr>
            <a:picLocks noChangeAspect="1"/>
          </p:cNvPicPr>
          <p:nvPr/>
        </p:nvPicPr>
        <p:blipFill>
          <a:blip r:embed="rId2"/>
          <a:stretch>
            <a:fillRect/>
          </a:stretch>
        </p:blipFill>
        <p:spPr>
          <a:xfrm>
            <a:off x="1173480" y="1838371"/>
            <a:ext cx="3876675" cy="1971675"/>
          </a:xfrm>
          <a:prstGeom prst="rect">
            <a:avLst/>
          </a:prstGeom>
        </p:spPr>
      </p:pic>
      <p:pic>
        <p:nvPicPr>
          <p:cNvPr id="5" name="Picture 4">
            <a:extLst>
              <a:ext uri="{FF2B5EF4-FFF2-40B4-BE49-F238E27FC236}">
                <a16:creationId xmlns:a16="http://schemas.microsoft.com/office/drawing/2014/main" id="{AA738FAE-90C0-4376-B56A-B73E2C03A5BF}"/>
              </a:ext>
            </a:extLst>
          </p:cNvPr>
          <p:cNvPicPr>
            <a:picLocks noChangeAspect="1"/>
          </p:cNvPicPr>
          <p:nvPr/>
        </p:nvPicPr>
        <p:blipFill>
          <a:blip r:embed="rId3"/>
          <a:stretch>
            <a:fillRect/>
          </a:stretch>
        </p:blipFill>
        <p:spPr>
          <a:xfrm>
            <a:off x="1376039" y="4033791"/>
            <a:ext cx="3572290" cy="2191540"/>
          </a:xfrm>
          <a:prstGeom prst="rect">
            <a:avLst/>
          </a:prstGeom>
        </p:spPr>
      </p:pic>
      <p:sp>
        <p:nvSpPr>
          <p:cNvPr id="7" name="TextBox 6">
            <a:extLst>
              <a:ext uri="{FF2B5EF4-FFF2-40B4-BE49-F238E27FC236}">
                <a16:creationId xmlns:a16="http://schemas.microsoft.com/office/drawing/2014/main" id="{693056C2-3301-47C2-9E8A-9396CE2985E2}"/>
              </a:ext>
            </a:extLst>
          </p:cNvPr>
          <p:cNvSpPr txBox="1"/>
          <p:nvPr/>
        </p:nvSpPr>
        <p:spPr>
          <a:xfrm>
            <a:off x="5050155" y="5859263"/>
            <a:ext cx="2805344" cy="366069"/>
          </a:xfrm>
          <a:prstGeom prst="rect">
            <a:avLst/>
          </a:prstGeom>
          <a:noFill/>
        </p:spPr>
        <p:txBody>
          <a:bodyPr wrap="square" rtlCol="0">
            <a:spAutoFit/>
          </a:bodyPr>
          <a:lstStyle/>
          <a:p>
            <a:r>
              <a:rPr lang="en-US" dirty="0">
                <a:solidFill>
                  <a:schemeClr val="accent1"/>
                </a:solidFill>
              </a:rPr>
              <a:t>Image courtesy: Elsevier</a:t>
            </a:r>
            <a:endParaRPr lang="en-IN" dirty="0">
              <a:solidFill>
                <a:schemeClr val="accent1"/>
              </a:solidFill>
            </a:endParaRPr>
          </a:p>
        </p:txBody>
      </p:sp>
    </p:spTree>
    <p:extLst>
      <p:ext uri="{BB962C8B-B14F-4D97-AF65-F5344CB8AC3E}">
        <p14:creationId xmlns:p14="http://schemas.microsoft.com/office/powerpoint/2010/main" val="218032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C1AD0-5A74-497C-A194-E1CCEA108A39}"/>
              </a:ext>
            </a:extLst>
          </p:cNvPr>
          <p:cNvSpPr>
            <a:spLocks noGrp="1"/>
          </p:cNvSpPr>
          <p:nvPr>
            <p:ph idx="1"/>
          </p:nvPr>
        </p:nvSpPr>
        <p:spPr/>
        <p:txBody>
          <a:bodyPr/>
          <a:lstStyle/>
          <a:p>
            <a:r>
              <a:rPr lang="en-US" dirty="0"/>
              <a:t>In contrast to this, CMOS technology uses a transistor for each pixel, therefore converting the input to each pixel separately and then combining it.</a:t>
            </a:r>
          </a:p>
          <a:p>
            <a:r>
              <a:rPr lang="en-US" dirty="0"/>
              <a:t>While CMOS obviously has its benefits, its one major drawback is that the presence of transistors along with the sensor elements, reduces its light sensitivity</a:t>
            </a:r>
            <a:endParaRPr lang="en-IN" dirty="0"/>
          </a:p>
          <a:p>
            <a:r>
              <a:rPr lang="en-US" dirty="0"/>
              <a:t>While passive CMOS sensors are generally used in the visual light spectrum, the same CMOS technology could be used in thermal imaging cameras as well.</a:t>
            </a:r>
            <a:endParaRPr lang="en-IN" dirty="0"/>
          </a:p>
        </p:txBody>
      </p:sp>
    </p:spTree>
    <p:extLst>
      <p:ext uri="{BB962C8B-B14F-4D97-AF65-F5344CB8AC3E}">
        <p14:creationId xmlns:p14="http://schemas.microsoft.com/office/powerpoint/2010/main" val="35239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E728-02B7-4625-A838-8C917DD77DC0}"/>
              </a:ext>
            </a:extLst>
          </p:cNvPr>
          <p:cNvSpPr>
            <a:spLocks noGrp="1"/>
          </p:cNvSpPr>
          <p:nvPr>
            <p:ph type="title"/>
          </p:nvPr>
        </p:nvSpPr>
        <p:spPr/>
        <p:txBody>
          <a:bodyPr/>
          <a:lstStyle/>
          <a:p>
            <a:r>
              <a:rPr lang="en-US" dirty="0"/>
              <a:t>Active sensors</a:t>
            </a:r>
            <a:endParaRPr lang="en-IN" dirty="0"/>
          </a:p>
        </p:txBody>
      </p:sp>
      <p:sp>
        <p:nvSpPr>
          <p:cNvPr id="3" name="Content Placeholder 2">
            <a:extLst>
              <a:ext uri="{FF2B5EF4-FFF2-40B4-BE49-F238E27FC236}">
                <a16:creationId xmlns:a16="http://schemas.microsoft.com/office/drawing/2014/main" id="{FF493752-40DE-4D41-9B5C-15F63140DB83}"/>
              </a:ext>
            </a:extLst>
          </p:cNvPr>
          <p:cNvSpPr>
            <a:spLocks noGrp="1"/>
          </p:cNvSpPr>
          <p:nvPr>
            <p:ph idx="1"/>
          </p:nvPr>
        </p:nvSpPr>
        <p:spPr/>
        <p:txBody>
          <a:bodyPr/>
          <a:lstStyle/>
          <a:p>
            <a:r>
              <a:rPr lang="en-US" dirty="0"/>
              <a:t>As mentioned before, active sensors use the concept of Time of Flight (</a:t>
            </a:r>
            <a:r>
              <a:rPr lang="en-US" dirty="0" err="1"/>
              <a:t>ToF</a:t>
            </a:r>
            <a:r>
              <a:rPr lang="en-US" dirty="0"/>
              <a:t>). </a:t>
            </a:r>
            <a:r>
              <a:rPr lang="en-US" dirty="0" err="1"/>
              <a:t>ToF</a:t>
            </a:r>
            <a:r>
              <a:rPr lang="en-US" dirty="0"/>
              <a:t> measures the travel time of a signal from its source to a target, by waiting for the reflection of the signal to return.</a:t>
            </a:r>
          </a:p>
          <a:p>
            <a:r>
              <a:rPr lang="en-US" dirty="0"/>
              <a:t> The frequency of the signal used determines the energy used by the system, as well as its accuracy. Therefore, determining the correct wavelength plays a key role in choosing which system to use. Some systems are described in the next slide.</a:t>
            </a:r>
            <a:endParaRPr lang="en-IN" dirty="0"/>
          </a:p>
        </p:txBody>
      </p:sp>
    </p:spTree>
    <p:extLst>
      <p:ext uri="{BB962C8B-B14F-4D97-AF65-F5344CB8AC3E}">
        <p14:creationId xmlns:p14="http://schemas.microsoft.com/office/powerpoint/2010/main" val="241059780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249</TotalTime>
  <Words>2389</Words>
  <Application>Microsoft Office PowerPoint</Application>
  <PresentationFormat>Widescreen</PresentationFormat>
  <Paragraphs>99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Corbel</vt:lpstr>
      <vt:lpstr>Lustria</vt:lpstr>
      <vt:lpstr>Basis</vt:lpstr>
      <vt:lpstr>Autonomous vehicles</vt:lpstr>
      <vt:lpstr>Levels of Automation</vt:lpstr>
      <vt:lpstr>PowerPoint Presentation</vt:lpstr>
      <vt:lpstr>PowerPoint Presentation</vt:lpstr>
      <vt:lpstr>Sensors</vt:lpstr>
      <vt:lpstr>Passive Sensors</vt:lpstr>
      <vt:lpstr>CCD vs. CMOS</vt:lpstr>
      <vt:lpstr>PowerPoint Presentation</vt:lpstr>
      <vt:lpstr>Active sensors</vt:lpstr>
      <vt:lpstr>PowerPoint Presentation</vt:lpstr>
      <vt:lpstr>PowerPoint Presentation</vt:lpstr>
      <vt:lpstr>PowerPoint Presentation</vt:lpstr>
      <vt:lpstr>PowerPoint Presentation</vt:lpstr>
      <vt:lpstr>An example of different sensors being used in different places of a Tesla model.</vt:lpstr>
      <vt:lpstr>Maps</vt:lpstr>
      <vt:lpstr>Simultaneous Localization and Mapping (SLAM)</vt:lpstr>
      <vt:lpstr>PowerPoint Presentation</vt:lpstr>
      <vt:lpstr>Machine Learning</vt:lpstr>
      <vt:lpstr>Actuation</vt:lpstr>
      <vt:lpstr>Communication and Connectivity</vt:lpstr>
      <vt:lpstr>PowerPoint Presentation</vt:lpstr>
      <vt:lpstr>Path Planning (Also part B of task 2)</vt:lpstr>
      <vt:lpstr>PowerPoint Presentation</vt:lpstr>
      <vt:lpstr>PowerPoint Presentation</vt:lpstr>
      <vt:lpstr>PowerPoint Presentation</vt:lpstr>
      <vt:lpstr>PowerPoint Presentation</vt:lpstr>
      <vt:lpstr>PowerPoint Presentation</vt:lpstr>
      <vt:lpstr>Lastly, an important aspect of path planning is how the robot (the car) is represented. This would affect the scaling of the grids and the occupancy of the cells if the OGM approach is used A very broad representation of the path planning process is given below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vehicles</dc:title>
  <dc:creator>aarushi Doctor</dc:creator>
  <cp:lastModifiedBy>aarushi Doctor</cp:lastModifiedBy>
  <cp:revision>23</cp:revision>
  <dcterms:created xsi:type="dcterms:W3CDTF">2020-12-08T14:24:13Z</dcterms:created>
  <dcterms:modified xsi:type="dcterms:W3CDTF">2020-12-08T18:33:59Z</dcterms:modified>
</cp:coreProperties>
</file>