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57" r:id="rId5"/>
    <p:sldId id="268" r:id="rId6"/>
    <p:sldId id="269" r:id="rId7"/>
    <p:sldId id="272" r:id="rId8"/>
    <p:sldId id="267" r:id="rId9"/>
    <p:sldId id="273" r:id="rId10"/>
    <p:sldId id="274" r:id="rId11"/>
    <p:sldId id="291" r:id="rId12"/>
    <p:sldId id="292" r:id="rId13"/>
    <p:sldId id="301" r:id="rId14"/>
    <p:sldId id="303" r:id="rId15"/>
    <p:sldId id="294" r:id="rId16"/>
    <p:sldId id="280" r:id="rId17"/>
    <p:sldId id="293" r:id="rId18"/>
    <p:sldId id="276" r:id="rId19"/>
    <p:sldId id="281" r:id="rId20"/>
    <p:sldId id="282" r:id="rId21"/>
    <p:sldId id="283" r:id="rId22"/>
    <p:sldId id="284" r:id="rId23"/>
    <p:sldId id="285" r:id="rId24"/>
    <p:sldId id="286" r:id="rId25"/>
    <p:sldId id="287" r:id="rId26"/>
    <p:sldId id="288" r:id="rId27"/>
    <p:sldId id="289" r:id="rId28"/>
    <p:sldId id="295" r:id="rId29"/>
    <p:sldId id="308" r:id="rId30"/>
    <p:sldId id="298" r:id="rId31"/>
    <p:sldId id="297" r:id="rId32"/>
    <p:sldId id="307" r:id="rId33"/>
    <p:sldId id="296" r:id="rId34"/>
    <p:sldId id="300" r:id="rId35"/>
    <p:sldId id="309" r:id="rId36"/>
    <p:sldId id="277" r:id="rId37"/>
    <p:sldId id="304" r:id="rId38"/>
    <p:sldId id="278" r:id="rId39"/>
    <p:sldId id="279"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32" d="100"/>
          <a:sy n="32" d="100"/>
        </p:scale>
        <p:origin x="28" y="70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A6699-8CE2-4E18-8068-B5AE5D878DCC}" type="doc">
      <dgm:prSet loTypeId="urn:microsoft.com/office/officeart/2009/3/layout/DescendingProcess" loCatId="process" qsTypeId="urn:microsoft.com/office/officeart/2005/8/quickstyle/3d9" qsCatId="3D" csTypeId="urn:microsoft.com/office/officeart/2005/8/colors/accent1_2" csCatId="accent1" phldr="1"/>
      <dgm:spPr/>
      <dgm:t>
        <a:bodyPr/>
        <a:lstStyle/>
        <a:p>
          <a:endParaRPr lang="en-IN"/>
        </a:p>
      </dgm:t>
    </dgm:pt>
    <dgm:pt modelId="{3E1153AD-A1CE-43BC-954C-0AEE3887048A}">
      <dgm:prSet phldrT="[Text]"/>
      <dgm:spPr/>
      <dgm:t>
        <a:bodyPr/>
        <a:lstStyle/>
        <a:p>
          <a:r>
            <a:rPr lang="en-IN" b="1" dirty="0" err="1">
              <a:effectLst>
                <a:outerShdw blurRad="38100" dist="38100" dir="2700000" algn="tl">
                  <a:srgbClr val="000000">
                    <a:alpha val="43137"/>
                  </a:srgbClr>
                </a:outerShdw>
              </a:effectLst>
              <a:latin typeface="Bradley Hand ITC" panose="03070402050302030203" pitchFamily="66" charset="0"/>
              <a:ea typeface="Source Sans Pro Light" panose="020B0403030403020204" pitchFamily="34" charset="0"/>
            </a:rPr>
            <a:t>Preprocessing</a:t>
          </a:r>
          <a:r>
            <a:rPr lang="en-IN" b="1" dirty="0">
              <a:effectLst>
                <a:outerShdw blurRad="38100" dist="38100" dir="2700000" algn="tl">
                  <a:srgbClr val="000000">
                    <a:alpha val="43137"/>
                  </a:srgbClr>
                </a:outerShdw>
              </a:effectLst>
              <a:latin typeface="Bradley Hand ITC" panose="03070402050302030203" pitchFamily="66" charset="0"/>
              <a:ea typeface="Source Sans Pro Light" panose="020B0403030403020204" pitchFamily="34" charset="0"/>
            </a:rPr>
            <a:t> data</a:t>
          </a:r>
        </a:p>
      </dgm:t>
    </dgm:pt>
    <dgm:pt modelId="{7C7E5F92-5FEB-42B0-9C71-EB164FF20669}" type="parTrans" cxnId="{0B1A3DBB-C00D-4CC2-8482-808EF67C66A3}">
      <dgm:prSet/>
      <dgm:spPr/>
      <dgm:t>
        <a:bodyPr/>
        <a:lstStyle/>
        <a:p>
          <a:endParaRPr lang="en-IN"/>
        </a:p>
      </dgm:t>
    </dgm:pt>
    <dgm:pt modelId="{5C9860EA-6682-42D3-B010-9923071C232D}" type="sibTrans" cxnId="{0B1A3DBB-C00D-4CC2-8482-808EF67C66A3}">
      <dgm:prSet/>
      <dgm:spPr/>
      <dgm:t>
        <a:bodyPr/>
        <a:lstStyle/>
        <a:p>
          <a:endParaRPr lang="en-IN"/>
        </a:p>
      </dgm:t>
    </dgm:pt>
    <dgm:pt modelId="{46151E43-5E0F-4362-BB74-C6182B6138E7}">
      <dgm:prSet phldrT="[Text]"/>
      <dgm:spPr/>
      <dgm:t>
        <a:bodyPr/>
        <a:lstStyle/>
        <a:p>
          <a:r>
            <a:rPr lang="en-IN" b="1" dirty="0">
              <a:effectLst>
                <a:outerShdw blurRad="38100" dist="38100" dir="2700000" algn="tl">
                  <a:srgbClr val="000000">
                    <a:alpha val="43137"/>
                  </a:srgbClr>
                </a:outerShdw>
              </a:effectLst>
              <a:latin typeface="Bradley Hand ITC" panose="03070402050302030203" pitchFamily="66" charset="0"/>
            </a:rPr>
            <a:t>Analysing variables</a:t>
          </a:r>
        </a:p>
      </dgm:t>
    </dgm:pt>
    <dgm:pt modelId="{BEF9FFAC-7189-4733-B846-0DAA8E3AAA24}" type="parTrans" cxnId="{0946F12A-88A9-4572-8D39-E890E49244BB}">
      <dgm:prSet/>
      <dgm:spPr/>
      <dgm:t>
        <a:bodyPr/>
        <a:lstStyle/>
        <a:p>
          <a:endParaRPr lang="en-IN"/>
        </a:p>
      </dgm:t>
    </dgm:pt>
    <dgm:pt modelId="{88E5F2BD-9FA5-44E4-9BD4-23D7A6CF92F1}" type="sibTrans" cxnId="{0946F12A-88A9-4572-8D39-E890E49244BB}">
      <dgm:prSet/>
      <dgm:spPr/>
      <dgm:t>
        <a:bodyPr/>
        <a:lstStyle/>
        <a:p>
          <a:endParaRPr lang="en-IN"/>
        </a:p>
      </dgm:t>
    </dgm:pt>
    <dgm:pt modelId="{2C673804-4CA5-4D69-A91A-7DABC90ED16A}">
      <dgm:prSet phldrT="[Text]"/>
      <dgm:spPr/>
      <dgm:t>
        <a:bodyPr/>
        <a:lstStyle/>
        <a:p>
          <a:r>
            <a:rPr lang="en-IN" b="1" dirty="0">
              <a:effectLst>
                <a:outerShdw blurRad="38100" dist="38100" dir="2700000" algn="tl">
                  <a:srgbClr val="000000">
                    <a:alpha val="43137"/>
                  </a:srgbClr>
                </a:outerShdw>
              </a:effectLst>
              <a:latin typeface="Bradley Hand ITC" panose="03070402050302030203" pitchFamily="66" charset="0"/>
            </a:rPr>
            <a:t>Applying models</a:t>
          </a:r>
        </a:p>
      </dgm:t>
    </dgm:pt>
    <dgm:pt modelId="{8F084DAE-0CA1-47F1-85E7-6E3E91DB2A0A}" type="parTrans" cxnId="{65B31253-13EC-4758-8855-CC389B4EA536}">
      <dgm:prSet/>
      <dgm:spPr/>
      <dgm:t>
        <a:bodyPr/>
        <a:lstStyle/>
        <a:p>
          <a:endParaRPr lang="en-IN"/>
        </a:p>
      </dgm:t>
    </dgm:pt>
    <dgm:pt modelId="{5886FDC3-8E69-4467-9B48-0D80ACC2CC6D}" type="sibTrans" cxnId="{65B31253-13EC-4758-8855-CC389B4EA536}">
      <dgm:prSet/>
      <dgm:spPr/>
      <dgm:t>
        <a:bodyPr/>
        <a:lstStyle/>
        <a:p>
          <a:endParaRPr lang="en-IN"/>
        </a:p>
      </dgm:t>
    </dgm:pt>
    <dgm:pt modelId="{97122633-273A-4D88-B731-11873A6FD006}">
      <dgm:prSet phldrT="[Text]"/>
      <dgm:spPr/>
      <dgm:t>
        <a:bodyPr/>
        <a:lstStyle/>
        <a:p>
          <a:r>
            <a:rPr lang="en-IN" b="1" dirty="0">
              <a:effectLst>
                <a:outerShdw blurRad="38100" dist="38100" dir="2700000" algn="tl">
                  <a:srgbClr val="000000">
                    <a:alpha val="43137"/>
                  </a:srgbClr>
                </a:outerShdw>
              </a:effectLst>
              <a:latin typeface="Bradley Hand ITC" panose="03070402050302030203" pitchFamily="66" charset="0"/>
            </a:rPr>
            <a:t>Comparing models</a:t>
          </a:r>
        </a:p>
      </dgm:t>
    </dgm:pt>
    <dgm:pt modelId="{3DD9B2CD-5B4E-4894-B729-30F6319C6DEA}" type="parTrans" cxnId="{58220199-2135-46B0-BF85-A2302303878D}">
      <dgm:prSet/>
      <dgm:spPr/>
      <dgm:t>
        <a:bodyPr/>
        <a:lstStyle/>
        <a:p>
          <a:endParaRPr lang="en-IN"/>
        </a:p>
      </dgm:t>
    </dgm:pt>
    <dgm:pt modelId="{146BADC4-09DB-437B-8C9C-AC806E0E8713}" type="sibTrans" cxnId="{58220199-2135-46B0-BF85-A2302303878D}">
      <dgm:prSet/>
      <dgm:spPr/>
      <dgm:t>
        <a:bodyPr/>
        <a:lstStyle/>
        <a:p>
          <a:endParaRPr lang="en-IN"/>
        </a:p>
      </dgm:t>
    </dgm:pt>
    <dgm:pt modelId="{269EA7CE-3BD7-4FB3-888F-687176ACCD93}">
      <dgm:prSet phldrT="[Text]"/>
      <dgm:spPr/>
      <dgm:t>
        <a:bodyPr/>
        <a:lstStyle/>
        <a:p>
          <a:r>
            <a:rPr lang="en-IN" b="1" dirty="0">
              <a:effectLst>
                <a:outerShdw blurRad="38100" dist="38100" dir="2700000" algn="tl">
                  <a:srgbClr val="000000">
                    <a:alpha val="43137"/>
                  </a:srgbClr>
                </a:outerShdw>
              </a:effectLst>
              <a:latin typeface="Bradley Hand ITC" panose="03070402050302030203" pitchFamily="66" charset="0"/>
            </a:rPr>
            <a:t>Analyse best model</a:t>
          </a:r>
        </a:p>
      </dgm:t>
    </dgm:pt>
    <dgm:pt modelId="{9756BB79-61B6-4763-8B02-7A1DF3927EF4}" type="parTrans" cxnId="{EFEE11BD-372B-426A-80AC-A386E153EB99}">
      <dgm:prSet/>
      <dgm:spPr/>
      <dgm:t>
        <a:bodyPr/>
        <a:lstStyle/>
        <a:p>
          <a:endParaRPr lang="en-IN"/>
        </a:p>
      </dgm:t>
    </dgm:pt>
    <dgm:pt modelId="{D4701E6C-C2AA-42EE-9EBD-4C88771556E5}" type="sibTrans" cxnId="{EFEE11BD-372B-426A-80AC-A386E153EB99}">
      <dgm:prSet/>
      <dgm:spPr/>
      <dgm:t>
        <a:bodyPr/>
        <a:lstStyle/>
        <a:p>
          <a:endParaRPr lang="en-IN"/>
        </a:p>
      </dgm:t>
    </dgm:pt>
    <dgm:pt modelId="{E540C82B-9B1F-46DE-AA2D-B5D2906CC8B1}">
      <dgm:prSet phldrT="[Text]"/>
      <dgm:spPr/>
      <dgm:t>
        <a:bodyPr/>
        <a:lstStyle/>
        <a:p>
          <a:r>
            <a:rPr lang="en-IN" b="1" dirty="0">
              <a:effectLst>
                <a:outerShdw blurRad="38100" dist="38100" dir="2700000" algn="tl">
                  <a:srgbClr val="000000">
                    <a:alpha val="43137"/>
                  </a:srgbClr>
                </a:outerShdw>
              </a:effectLst>
              <a:latin typeface="Bradley Hand ITC" panose="03070402050302030203" pitchFamily="66" charset="0"/>
            </a:rPr>
            <a:t>Evaluating models</a:t>
          </a:r>
        </a:p>
      </dgm:t>
    </dgm:pt>
    <dgm:pt modelId="{830B6D7C-59F0-4784-9A23-22C38CB91FF1}" type="parTrans" cxnId="{FD7FAB73-5D0D-41B1-89C5-AE4E39D595CB}">
      <dgm:prSet/>
      <dgm:spPr/>
      <dgm:t>
        <a:bodyPr/>
        <a:lstStyle/>
        <a:p>
          <a:endParaRPr lang="en-IN"/>
        </a:p>
      </dgm:t>
    </dgm:pt>
    <dgm:pt modelId="{9CCF3BFC-0484-403B-A479-BEF02B666A0D}" type="sibTrans" cxnId="{FD7FAB73-5D0D-41B1-89C5-AE4E39D595CB}">
      <dgm:prSet/>
      <dgm:spPr/>
      <dgm:t>
        <a:bodyPr/>
        <a:lstStyle/>
        <a:p>
          <a:endParaRPr lang="en-IN"/>
        </a:p>
      </dgm:t>
    </dgm:pt>
    <dgm:pt modelId="{6D389BF0-4B41-4627-9874-F368BDBFC1F4}" type="pres">
      <dgm:prSet presAssocID="{B87A6699-8CE2-4E18-8068-B5AE5D878DCC}" presName="Name0" presStyleCnt="0">
        <dgm:presLayoutVars>
          <dgm:chMax val="7"/>
          <dgm:chPref val="5"/>
        </dgm:presLayoutVars>
      </dgm:prSet>
      <dgm:spPr/>
    </dgm:pt>
    <dgm:pt modelId="{E2339CFA-666D-4A72-981F-9CC7A813718C}" type="pres">
      <dgm:prSet presAssocID="{B87A6699-8CE2-4E18-8068-B5AE5D878DCC}" presName="arrowNode" presStyleLbl="node1" presStyleIdx="0" presStyleCnt="1" custLinFactNeighborX="-461" custLinFactNeighborY="-123"/>
      <dgm:spPr/>
    </dgm:pt>
    <dgm:pt modelId="{8FE33C36-320D-4848-A9C1-AE9A188AA2DE}" type="pres">
      <dgm:prSet presAssocID="{3E1153AD-A1CE-43BC-954C-0AEE3887048A}" presName="txNode1" presStyleLbl="revTx" presStyleIdx="0" presStyleCnt="6">
        <dgm:presLayoutVars>
          <dgm:bulletEnabled val="1"/>
        </dgm:presLayoutVars>
      </dgm:prSet>
      <dgm:spPr/>
    </dgm:pt>
    <dgm:pt modelId="{DCE20BA6-3E8A-41BD-974A-51D819E8FC80}" type="pres">
      <dgm:prSet presAssocID="{46151E43-5E0F-4362-BB74-C6182B6138E7}" presName="txNode2" presStyleLbl="revTx" presStyleIdx="1" presStyleCnt="6" custLinFactNeighborX="-14419" custLinFactNeighborY="-26537">
        <dgm:presLayoutVars>
          <dgm:bulletEnabled val="1"/>
        </dgm:presLayoutVars>
      </dgm:prSet>
      <dgm:spPr/>
    </dgm:pt>
    <dgm:pt modelId="{DDC96A47-29B6-4FD6-845D-5FBEF1DB5034}" type="pres">
      <dgm:prSet presAssocID="{88E5F2BD-9FA5-44E4-9BD4-23D7A6CF92F1}" presName="dotNode2" presStyleCnt="0"/>
      <dgm:spPr/>
    </dgm:pt>
    <dgm:pt modelId="{FCAE4FC1-4174-44FC-8A3E-82A7C779F614}" type="pres">
      <dgm:prSet presAssocID="{88E5F2BD-9FA5-44E4-9BD4-23D7A6CF92F1}" presName="dotRepeatNode" presStyleLbl="fgShp" presStyleIdx="0" presStyleCnt="4"/>
      <dgm:spPr/>
    </dgm:pt>
    <dgm:pt modelId="{F8CC89BE-F4AC-491F-9854-CC3675F8649B}" type="pres">
      <dgm:prSet presAssocID="{2C673804-4CA5-4D69-A91A-7DABC90ED16A}" presName="txNode3" presStyleLbl="revTx" presStyleIdx="2" presStyleCnt="6" custScaleX="137847" custLinFactNeighborX="-9274" custLinFactNeighborY="14400">
        <dgm:presLayoutVars>
          <dgm:bulletEnabled val="1"/>
        </dgm:presLayoutVars>
      </dgm:prSet>
      <dgm:spPr/>
    </dgm:pt>
    <dgm:pt modelId="{8C6C8CDA-40E2-40FD-81A8-9FB8F9EB727C}" type="pres">
      <dgm:prSet presAssocID="{5886FDC3-8E69-4467-9B48-0D80ACC2CC6D}" presName="dotNode3" presStyleCnt="0"/>
      <dgm:spPr/>
    </dgm:pt>
    <dgm:pt modelId="{C8FBFA91-43C9-41C1-9C6E-433FCFD3C1E0}" type="pres">
      <dgm:prSet presAssocID="{5886FDC3-8E69-4467-9B48-0D80ACC2CC6D}" presName="dotRepeatNode" presStyleLbl="fgShp" presStyleIdx="1" presStyleCnt="4"/>
      <dgm:spPr/>
    </dgm:pt>
    <dgm:pt modelId="{FE98B58C-8A12-46E9-BC29-5BB6C326D1B5}" type="pres">
      <dgm:prSet presAssocID="{97122633-273A-4D88-B731-11873A6FD006}" presName="txNode4" presStyleLbl="revTx" presStyleIdx="3" presStyleCnt="6" custScaleX="202640" custLinFactNeighborX="42852" custLinFactNeighborY="-10317">
        <dgm:presLayoutVars>
          <dgm:bulletEnabled val="1"/>
        </dgm:presLayoutVars>
      </dgm:prSet>
      <dgm:spPr/>
    </dgm:pt>
    <dgm:pt modelId="{A82275DD-213C-4240-B174-EAABD90B173F}" type="pres">
      <dgm:prSet presAssocID="{146BADC4-09DB-437B-8C9C-AC806E0E8713}" presName="dotNode4" presStyleCnt="0"/>
      <dgm:spPr/>
    </dgm:pt>
    <dgm:pt modelId="{E3980A6C-2721-49E0-B4E5-663E874191D5}" type="pres">
      <dgm:prSet presAssocID="{146BADC4-09DB-437B-8C9C-AC806E0E8713}" presName="dotRepeatNode" presStyleLbl="fgShp" presStyleIdx="2" presStyleCnt="4"/>
      <dgm:spPr/>
    </dgm:pt>
    <dgm:pt modelId="{59531C0A-C678-4223-875D-6BDBEC69561C}" type="pres">
      <dgm:prSet presAssocID="{E540C82B-9B1F-46DE-AA2D-B5D2906CC8B1}" presName="txNode5" presStyleLbl="revTx" presStyleIdx="4" presStyleCnt="6" custLinFactNeighborX="3756" custLinFactNeighborY="13621">
        <dgm:presLayoutVars>
          <dgm:bulletEnabled val="1"/>
        </dgm:presLayoutVars>
      </dgm:prSet>
      <dgm:spPr/>
    </dgm:pt>
    <dgm:pt modelId="{84F40E6C-E381-442C-9DD2-B880D56CD6FE}" type="pres">
      <dgm:prSet presAssocID="{9CCF3BFC-0484-403B-A479-BEF02B666A0D}" presName="dotNode5" presStyleCnt="0"/>
      <dgm:spPr/>
    </dgm:pt>
    <dgm:pt modelId="{DCC46D46-B75D-45A9-AD34-8D0BB22507A0}" type="pres">
      <dgm:prSet presAssocID="{9CCF3BFC-0484-403B-A479-BEF02B666A0D}" presName="dotRepeatNode" presStyleLbl="fgShp" presStyleIdx="3" presStyleCnt="4"/>
      <dgm:spPr/>
    </dgm:pt>
    <dgm:pt modelId="{8A087F80-BEF8-43DB-A01E-C3224C2FC2B2}" type="pres">
      <dgm:prSet presAssocID="{269EA7CE-3BD7-4FB3-888F-687176ACCD93}" presName="txNode6" presStyleLbl="revTx" presStyleIdx="5" presStyleCnt="6">
        <dgm:presLayoutVars>
          <dgm:bulletEnabled val="1"/>
        </dgm:presLayoutVars>
      </dgm:prSet>
      <dgm:spPr/>
    </dgm:pt>
  </dgm:ptLst>
  <dgm:cxnLst>
    <dgm:cxn modelId="{FDF36C27-7E06-415E-8E61-5EC16A16B7FC}" type="presOf" srcId="{46151E43-5E0F-4362-BB74-C6182B6138E7}" destId="{DCE20BA6-3E8A-41BD-974A-51D819E8FC80}" srcOrd="0" destOrd="0" presId="urn:microsoft.com/office/officeart/2009/3/layout/DescendingProcess"/>
    <dgm:cxn modelId="{506FFF28-B41A-4496-9061-3A51AAF611A1}" type="presOf" srcId="{269EA7CE-3BD7-4FB3-888F-687176ACCD93}" destId="{8A087F80-BEF8-43DB-A01E-C3224C2FC2B2}" srcOrd="0" destOrd="0" presId="urn:microsoft.com/office/officeart/2009/3/layout/DescendingProcess"/>
    <dgm:cxn modelId="{0946F12A-88A9-4572-8D39-E890E49244BB}" srcId="{B87A6699-8CE2-4E18-8068-B5AE5D878DCC}" destId="{46151E43-5E0F-4362-BB74-C6182B6138E7}" srcOrd="1" destOrd="0" parTransId="{BEF9FFAC-7189-4733-B846-0DAA8E3AAA24}" sibTransId="{88E5F2BD-9FA5-44E4-9BD4-23D7A6CF92F1}"/>
    <dgm:cxn modelId="{9AF5F45C-212F-46AD-B955-604FD61DDD98}" type="presOf" srcId="{3E1153AD-A1CE-43BC-954C-0AEE3887048A}" destId="{8FE33C36-320D-4848-A9C1-AE9A188AA2DE}" srcOrd="0" destOrd="0" presId="urn:microsoft.com/office/officeart/2009/3/layout/DescendingProcess"/>
    <dgm:cxn modelId="{65B31253-13EC-4758-8855-CC389B4EA536}" srcId="{B87A6699-8CE2-4E18-8068-B5AE5D878DCC}" destId="{2C673804-4CA5-4D69-A91A-7DABC90ED16A}" srcOrd="2" destOrd="0" parTransId="{8F084DAE-0CA1-47F1-85E7-6E3E91DB2A0A}" sibTransId="{5886FDC3-8E69-4467-9B48-0D80ACC2CC6D}"/>
    <dgm:cxn modelId="{FD7FAB73-5D0D-41B1-89C5-AE4E39D595CB}" srcId="{B87A6699-8CE2-4E18-8068-B5AE5D878DCC}" destId="{E540C82B-9B1F-46DE-AA2D-B5D2906CC8B1}" srcOrd="4" destOrd="0" parTransId="{830B6D7C-59F0-4784-9A23-22C38CB91FF1}" sibTransId="{9CCF3BFC-0484-403B-A479-BEF02B666A0D}"/>
    <dgm:cxn modelId="{58220199-2135-46B0-BF85-A2302303878D}" srcId="{B87A6699-8CE2-4E18-8068-B5AE5D878DCC}" destId="{97122633-273A-4D88-B731-11873A6FD006}" srcOrd="3" destOrd="0" parTransId="{3DD9B2CD-5B4E-4894-B729-30F6319C6DEA}" sibTransId="{146BADC4-09DB-437B-8C9C-AC806E0E8713}"/>
    <dgm:cxn modelId="{E041DAB3-8B46-43D0-97C1-1404B928F0B4}" type="presOf" srcId="{5886FDC3-8E69-4467-9B48-0D80ACC2CC6D}" destId="{C8FBFA91-43C9-41C1-9C6E-433FCFD3C1E0}" srcOrd="0" destOrd="0" presId="urn:microsoft.com/office/officeart/2009/3/layout/DescendingProcess"/>
    <dgm:cxn modelId="{207216B4-C9AE-4812-B7F5-6D34D1F36AB4}" type="presOf" srcId="{2C673804-4CA5-4D69-A91A-7DABC90ED16A}" destId="{F8CC89BE-F4AC-491F-9854-CC3675F8649B}" srcOrd="0" destOrd="0" presId="urn:microsoft.com/office/officeart/2009/3/layout/DescendingProcess"/>
    <dgm:cxn modelId="{DF5EC3B8-E86E-4E9E-87F5-CD3C0A3369B7}" type="presOf" srcId="{B87A6699-8CE2-4E18-8068-B5AE5D878DCC}" destId="{6D389BF0-4B41-4627-9874-F368BDBFC1F4}" srcOrd="0" destOrd="0" presId="urn:microsoft.com/office/officeart/2009/3/layout/DescendingProcess"/>
    <dgm:cxn modelId="{0B1A3DBB-C00D-4CC2-8482-808EF67C66A3}" srcId="{B87A6699-8CE2-4E18-8068-B5AE5D878DCC}" destId="{3E1153AD-A1CE-43BC-954C-0AEE3887048A}" srcOrd="0" destOrd="0" parTransId="{7C7E5F92-5FEB-42B0-9C71-EB164FF20669}" sibTransId="{5C9860EA-6682-42D3-B010-9923071C232D}"/>
    <dgm:cxn modelId="{EFEE11BD-372B-426A-80AC-A386E153EB99}" srcId="{B87A6699-8CE2-4E18-8068-B5AE5D878DCC}" destId="{269EA7CE-3BD7-4FB3-888F-687176ACCD93}" srcOrd="5" destOrd="0" parTransId="{9756BB79-61B6-4763-8B02-7A1DF3927EF4}" sibTransId="{D4701E6C-C2AA-42EE-9EBD-4C88771556E5}"/>
    <dgm:cxn modelId="{EB3185BE-1AB1-4E93-9FAE-68983594046D}" type="presOf" srcId="{E540C82B-9B1F-46DE-AA2D-B5D2906CC8B1}" destId="{59531C0A-C678-4223-875D-6BDBEC69561C}" srcOrd="0" destOrd="0" presId="urn:microsoft.com/office/officeart/2009/3/layout/DescendingProcess"/>
    <dgm:cxn modelId="{960C06C1-61EA-42BF-AD48-699EA39CACB6}" type="presOf" srcId="{9CCF3BFC-0484-403B-A479-BEF02B666A0D}" destId="{DCC46D46-B75D-45A9-AD34-8D0BB22507A0}" srcOrd="0" destOrd="0" presId="urn:microsoft.com/office/officeart/2009/3/layout/DescendingProcess"/>
    <dgm:cxn modelId="{71E5A2C1-5FCB-4637-991C-39BDC980DA0D}" type="presOf" srcId="{88E5F2BD-9FA5-44E4-9BD4-23D7A6CF92F1}" destId="{FCAE4FC1-4174-44FC-8A3E-82A7C779F614}" srcOrd="0" destOrd="0" presId="urn:microsoft.com/office/officeart/2009/3/layout/DescendingProcess"/>
    <dgm:cxn modelId="{7326D7C9-30FD-4D41-B9B5-A3D348D12814}" type="presOf" srcId="{146BADC4-09DB-437B-8C9C-AC806E0E8713}" destId="{E3980A6C-2721-49E0-B4E5-663E874191D5}" srcOrd="0" destOrd="0" presId="urn:microsoft.com/office/officeart/2009/3/layout/DescendingProcess"/>
    <dgm:cxn modelId="{79D346D7-B891-45EB-8099-8066FE3B1D02}" type="presOf" srcId="{97122633-273A-4D88-B731-11873A6FD006}" destId="{FE98B58C-8A12-46E9-BC29-5BB6C326D1B5}" srcOrd="0" destOrd="0" presId="urn:microsoft.com/office/officeart/2009/3/layout/DescendingProcess"/>
    <dgm:cxn modelId="{A929FF9E-8656-4436-881E-85DBCD09A4D6}" type="presParOf" srcId="{6D389BF0-4B41-4627-9874-F368BDBFC1F4}" destId="{E2339CFA-666D-4A72-981F-9CC7A813718C}" srcOrd="0" destOrd="0" presId="urn:microsoft.com/office/officeart/2009/3/layout/DescendingProcess"/>
    <dgm:cxn modelId="{CF039249-4725-40D8-B2F2-55C961A227DB}" type="presParOf" srcId="{6D389BF0-4B41-4627-9874-F368BDBFC1F4}" destId="{8FE33C36-320D-4848-A9C1-AE9A188AA2DE}" srcOrd="1" destOrd="0" presId="urn:microsoft.com/office/officeart/2009/3/layout/DescendingProcess"/>
    <dgm:cxn modelId="{B51D75E1-8188-4BB1-AF89-0435A6E48C27}" type="presParOf" srcId="{6D389BF0-4B41-4627-9874-F368BDBFC1F4}" destId="{DCE20BA6-3E8A-41BD-974A-51D819E8FC80}" srcOrd="2" destOrd="0" presId="urn:microsoft.com/office/officeart/2009/3/layout/DescendingProcess"/>
    <dgm:cxn modelId="{C538AB01-8DF6-4544-B44E-D7B3BEA3C8E6}" type="presParOf" srcId="{6D389BF0-4B41-4627-9874-F368BDBFC1F4}" destId="{DDC96A47-29B6-4FD6-845D-5FBEF1DB5034}" srcOrd="3" destOrd="0" presId="urn:microsoft.com/office/officeart/2009/3/layout/DescendingProcess"/>
    <dgm:cxn modelId="{5B22136B-7202-4CDD-A20D-83D47A2FA7E3}" type="presParOf" srcId="{DDC96A47-29B6-4FD6-845D-5FBEF1DB5034}" destId="{FCAE4FC1-4174-44FC-8A3E-82A7C779F614}" srcOrd="0" destOrd="0" presId="urn:microsoft.com/office/officeart/2009/3/layout/DescendingProcess"/>
    <dgm:cxn modelId="{D8534C6F-A354-48F3-8683-0C6D91FBB633}" type="presParOf" srcId="{6D389BF0-4B41-4627-9874-F368BDBFC1F4}" destId="{F8CC89BE-F4AC-491F-9854-CC3675F8649B}" srcOrd="4" destOrd="0" presId="urn:microsoft.com/office/officeart/2009/3/layout/DescendingProcess"/>
    <dgm:cxn modelId="{2502F4A1-4C75-40CF-B166-D684028AD266}" type="presParOf" srcId="{6D389BF0-4B41-4627-9874-F368BDBFC1F4}" destId="{8C6C8CDA-40E2-40FD-81A8-9FB8F9EB727C}" srcOrd="5" destOrd="0" presId="urn:microsoft.com/office/officeart/2009/3/layout/DescendingProcess"/>
    <dgm:cxn modelId="{B758FEC4-BAB9-410B-8DA0-158F4F0D5F9B}" type="presParOf" srcId="{8C6C8CDA-40E2-40FD-81A8-9FB8F9EB727C}" destId="{C8FBFA91-43C9-41C1-9C6E-433FCFD3C1E0}" srcOrd="0" destOrd="0" presId="urn:microsoft.com/office/officeart/2009/3/layout/DescendingProcess"/>
    <dgm:cxn modelId="{C951DF0B-3E5B-418F-B1BE-52332BF11DE1}" type="presParOf" srcId="{6D389BF0-4B41-4627-9874-F368BDBFC1F4}" destId="{FE98B58C-8A12-46E9-BC29-5BB6C326D1B5}" srcOrd="6" destOrd="0" presId="urn:microsoft.com/office/officeart/2009/3/layout/DescendingProcess"/>
    <dgm:cxn modelId="{A572EE10-09A7-452D-930C-45E52FA3BAE1}" type="presParOf" srcId="{6D389BF0-4B41-4627-9874-F368BDBFC1F4}" destId="{A82275DD-213C-4240-B174-EAABD90B173F}" srcOrd="7" destOrd="0" presId="urn:microsoft.com/office/officeart/2009/3/layout/DescendingProcess"/>
    <dgm:cxn modelId="{FBD5B83F-A960-4268-AFBD-7E776CBAD55B}" type="presParOf" srcId="{A82275DD-213C-4240-B174-EAABD90B173F}" destId="{E3980A6C-2721-49E0-B4E5-663E874191D5}" srcOrd="0" destOrd="0" presId="urn:microsoft.com/office/officeart/2009/3/layout/DescendingProcess"/>
    <dgm:cxn modelId="{F4A5271A-203B-487A-B1CB-9EEAEDB0A47B}" type="presParOf" srcId="{6D389BF0-4B41-4627-9874-F368BDBFC1F4}" destId="{59531C0A-C678-4223-875D-6BDBEC69561C}" srcOrd="8" destOrd="0" presId="urn:microsoft.com/office/officeart/2009/3/layout/DescendingProcess"/>
    <dgm:cxn modelId="{87FA7721-917E-4647-A478-1BEFEEF38589}" type="presParOf" srcId="{6D389BF0-4B41-4627-9874-F368BDBFC1F4}" destId="{84F40E6C-E381-442C-9DD2-B880D56CD6FE}" srcOrd="9" destOrd="0" presId="urn:microsoft.com/office/officeart/2009/3/layout/DescendingProcess"/>
    <dgm:cxn modelId="{DC358B1D-85B9-4455-8A46-E620AB6ADDDE}" type="presParOf" srcId="{84F40E6C-E381-442C-9DD2-B880D56CD6FE}" destId="{DCC46D46-B75D-45A9-AD34-8D0BB22507A0}" srcOrd="0" destOrd="0" presId="urn:microsoft.com/office/officeart/2009/3/layout/DescendingProcess"/>
    <dgm:cxn modelId="{2DC196EE-B03C-47A2-834A-07701E4B06F3}" type="presParOf" srcId="{6D389BF0-4B41-4627-9874-F368BDBFC1F4}" destId="{8A087F80-BEF8-43DB-A01E-C3224C2FC2B2}" srcOrd="10"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39CFA-666D-4A72-981F-9CC7A813718C}">
      <dsp:nvSpPr>
        <dsp:cNvPr id="0" name=""/>
        <dsp:cNvSpPr/>
      </dsp:nvSpPr>
      <dsp:spPr>
        <a:xfrm rot="4396374">
          <a:off x="2361766" y="1089005"/>
          <a:ext cx="4724278" cy="3294595"/>
        </a:xfrm>
        <a:prstGeom prst="swooshArrow">
          <a:avLst>
            <a:gd name="adj1" fmla="val 16310"/>
            <a:gd name="adj2" fmla="val 3137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FCAE4FC1-4174-44FC-8A3E-82A7C779F614}">
      <dsp:nvSpPr>
        <dsp:cNvPr id="0" name=""/>
        <dsp:cNvSpPr/>
      </dsp:nvSpPr>
      <dsp:spPr>
        <a:xfrm>
          <a:off x="3992783" y="1414121"/>
          <a:ext cx="119302" cy="119302"/>
        </a:xfrm>
        <a:prstGeom prst="ellipse">
          <a:avLst/>
        </a:prstGeom>
        <a:solidFill>
          <a:schemeClr val="accent1">
            <a:tint val="6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a:schemeClr val="lt1"/>
        </a:fontRef>
      </dsp:style>
    </dsp:sp>
    <dsp:sp modelId="{C8FBFA91-43C9-41C1-9C6E-433FCFD3C1E0}">
      <dsp:nvSpPr>
        <dsp:cNvPr id="0" name=""/>
        <dsp:cNvSpPr/>
      </dsp:nvSpPr>
      <dsp:spPr>
        <a:xfrm>
          <a:off x="4666406" y="1931283"/>
          <a:ext cx="119302" cy="119302"/>
        </a:xfrm>
        <a:prstGeom prst="ellipse">
          <a:avLst/>
        </a:prstGeom>
        <a:solidFill>
          <a:schemeClr val="accent1">
            <a:tint val="6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a:schemeClr val="lt1"/>
        </a:fontRef>
      </dsp:style>
    </dsp:sp>
    <dsp:sp modelId="{E3980A6C-2721-49E0-B4E5-663E874191D5}">
      <dsp:nvSpPr>
        <dsp:cNvPr id="0" name=""/>
        <dsp:cNvSpPr/>
      </dsp:nvSpPr>
      <dsp:spPr>
        <a:xfrm>
          <a:off x="5272005" y="2536553"/>
          <a:ext cx="119302" cy="119302"/>
        </a:xfrm>
        <a:prstGeom prst="ellipse">
          <a:avLst/>
        </a:prstGeom>
        <a:solidFill>
          <a:schemeClr val="accent1">
            <a:tint val="6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a:schemeClr val="lt1"/>
        </a:fontRef>
      </dsp:style>
    </dsp:sp>
    <dsp:sp modelId="{8FE33C36-320D-4848-A9C1-AE9A188AA2DE}">
      <dsp:nvSpPr>
        <dsp:cNvPr id="0" name=""/>
        <dsp:cNvSpPr/>
      </dsp:nvSpPr>
      <dsp:spPr>
        <a:xfrm>
          <a:off x="2065878" y="0"/>
          <a:ext cx="2227351" cy="875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sp3d extrusionH="28000" prstMaterial="matte"/>
        </a:bodyPr>
        <a:lstStyle/>
        <a:p>
          <a:pPr marL="0" lvl="0" indent="0" algn="ctr" defTabSz="1200150">
            <a:lnSpc>
              <a:spcPct val="90000"/>
            </a:lnSpc>
            <a:spcBef>
              <a:spcPct val="0"/>
            </a:spcBef>
            <a:spcAft>
              <a:spcPct val="35000"/>
            </a:spcAft>
            <a:buNone/>
          </a:pPr>
          <a:r>
            <a:rPr lang="en-IN" sz="2700" b="1" kern="1200" dirty="0" err="1">
              <a:effectLst>
                <a:outerShdw blurRad="38100" dist="38100" dir="2700000" algn="tl">
                  <a:srgbClr val="000000">
                    <a:alpha val="43137"/>
                  </a:srgbClr>
                </a:outerShdw>
              </a:effectLst>
              <a:latin typeface="Bradley Hand ITC" panose="03070402050302030203" pitchFamily="66" charset="0"/>
              <a:ea typeface="Source Sans Pro Light" panose="020B0403030403020204" pitchFamily="34" charset="0"/>
            </a:rPr>
            <a:t>Preprocessing</a:t>
          </a:r>
          <a:r>
            <a:rPr lang="en-IN" sz="2700" b="1" kern="1200" dirty="0">
              <a:effectLst>
                <a:outerShdw blurRad="38100" dist="38100" dir="2700000" algn="tl">
                  <a:srgbClr val="000000">
                    <a:alpha val="43137"/>
                  </a:srgbClr>
                </a:outerShdw>
              </a:effectLst>
              <a:latin typeface="Bradley Hand ITC" panose="03070402050302030203" pitchFamily="66" charset="0"/>
              <a:ea typeface="Source Sans Pro Light" panose="020B0403030403020204" pitchFamily="34" charset="0"/>
            </a:rPr>
            <a:t> data</a:t>
          </a:r>
        </a:p>
      </dsp:txBody>
      <dsp:txXfrm>
        <a:off x="2065878" y="0"/>
        <a:ext cx="2227351" cy="875617"/>
      </dsp:txXfrm>
    </dsp:sp>
    <dsp:sp modelId="{DCE20BA6-3E8A-41BD-974A-51D819E8FC80}">
      <dsp:nvSpPr>
        <dsp:cNvPr id="0" name=""/>
        <dsp:cNvSpPr/>
      </dsp:nvSpPr>
      <dsp:spPr>
        <a:xfrm>
          <a:off x="4297416" y="803601"/>
          <a:ext cx="3310927" cy="875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sp3d extrusionH="28000" prstMaterial="matte"/>
        </a:bodyPr>
        <a:lstStyle/>
        <a:p>
          <a:pPr marL="0" lvl="0" indent="0" algn="l" defTabSz="1200150">
            <a:lnSpc>
              <a:spcPct val="90000"/>
            </a:lnSpc>
            <a:spcBef>
              <a:spcPct val="0"/>
            </a:spcBef>
            <a:spcAft>
              <a:spcPct val="35000"/>
            </a:spcAft>
            <a:buNone/>
          </a:pPr>
          <a:r>
            <a:rPr lang="en-IN" sz="2700" b="1" kern="1200" dirty="0">
              <a:effectLst>
                <a:outerShdw blurRad="38100" dist="38100" dir="2700000" algn="tl">
                  <a:srgbClr val="000000">
                    <a:alpha val="43137"/>
                  </a:srgbClr>
                </a:outerShdw>
              </a:effectLst>
              <a:latin typeface="Bradley Hand ITC" panose="03070402050302030203" pitchFamily="66" charset="0"/>
            </a:rPr>
            <a:t>Analysing variables</a:t>
          </a:r>
        </a:p>
      </dsp:txBody>
      <dsp:txXfrm>
        <a:off x="4297416" y="803601"/>
        <a:ext cx="3310927" cy="875617"/>
      </dsp:txXfrm>
    </dsp:sp>
    <dsp:sp modelId="{F8CC89BE-F4AC-491F-9854-CC3675F8649B}">
      <dsp:nvSpPr>
        <dsp:cNvPr id="0" name=""/>
        <dsp:cNvSpPr/>
      </dsp:nvSpPr>
      <dsp:spPr>
        <a:xfrm>
          <a:off x="1437820" y="1679214"/>
          <a:ext cx="3070336" cy="875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sp3d extrusionH="28000" prstMaterial="matte"/>
        </a:bodyPr>
        <a:lstStyle/>
        <a:p>
          <a:pPr marL="0" lvl="0" indent="0" algn="r" defTabSz="1200150">
            <a:lnSpc>
              <a:spcPct val="90000"/>
            </a:lnSpc>
            <a:spcBef>
              <a:spcPct val="0"/>
            </a:spcBef>
            <a:spcAft>
              <a:spcPct val="35000"/>
            </a:spcAft>
            <a:buNone/>
          </a:pPr>
          <a:r>
            <a:rPr lang="en-IN" sz="2700" b="1" kern="1200" dirty="0">
              <a:effectLst>
                <a:outerShdw blurRad="38100" dist="38100" dir="2700000" algn="tl">
                  <a:srgbClr val="000000">
                    <a:alpha val="43137"/>
                  </a:srgbClr>
                </a:outerShdw>
              </a:effectLst>
              <a:latin typeface="Bradley Hand ITC" panose="03070402050302030203" pitchFamily="66" charset="0"/>
            </a:rPr>
            <a:t>Applying models</a:t>
          </a:r>
        </a:p>
      </dsp:txBody>
      <dsp:txXfrm>
        <a:off x="1437820" y="1679214"/>
        <a:ext cx="3070336" cy="875617"/>
      </dsp:txXfrm>
    </dsp:sp>
    <dsp:sp modelId="{DCC46D46-B75D-45A9-AD34-8D0BB22507A0}">
      <dsp:nvSpPr>
        <dsp:cNvPr id="0" name=""/>
        <dsp:cNvSpPr/>
      </dsp:nvSpPr>
      <dsp:spPr>
        <a:xfrm>
          <a:off x="5710251" y="3202569"/>
          <a:ext cx="119302" cy="119302"/>
        </a:xfrm>
        <a:prstGeom prst="ellipse">
          <a:avLst/>
        </a:prstGeom>
        <a:solidFill>
          <a:schemeClr val="accent1">
            <a:tint val="6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a:schemeClr val="lt1"/>
        </a:fontRef>
      </dsp:style>
    </dsp:sp>
    <dsp:sp modelId="{FE98B58C-8A12-46E9-BC29-5BB6C326D1B5}">
      <dsp:nvSpPr>
        <dsp:cNvPr id="0" name=""/>
        <dsp:cNvSpPr/>
      </dsp:nvSpPr>
      <dsp:spPr>
        <a:xfrm>
          <a:off x="5669782" y="2068058"/>
          <a:ext cx="4513504" cy="875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sp3d extrusionH="28000" prstMaterial="matte"/>
        </a:bodyPr>
        <a:lstStyle/>
        <a:p>
          <a:pPr marL="0" lvl="0" indent="0" algn="l" defTabSz="1200150">
            <a:lnSpc>
              <a:spcPct val="90000"/>
            </a:lnSpc>
            <a:spcBef>
              <a:spcPct val="0"/>
            </a:spcBef>
            <a:spcAft>
              <a:spcPct val="35000"/>
            </a:spcAft>
            <a:buNone/>
          </a:pPr>
          <a:r>
            <a:rPr lang="en-IN" sz="2700" b="1" kern="1200" dirty="0">
              <a:effectLst>
                <a:outerShdw blurRad="38100" dist="38100" dir="2700000" algn="tl">
                  <a:srgbClr val="000000">
                    <a:alpha val="43137"/>
                  </a:srgbClr>
                </a:outerShdw>
              </a:effectLst>
              <a:latin typeface="Bradley Hand ITC" panose="03070402050302030203" pitchFamily="66" charset="0"/>
            </a:rPr>
            <a:t>Comparing models</a:t>
          </a:r>
        </a:p>
      </dsp:txBody>
      <dsp:txXfrm>
        <a:off x="5669782" y="2068058"/>
        <a:ext cx="4513504" cy="875617"/>
      </dsp:txXfrm>
    </dsp:sp>
    <dsp:sp modelId="{59531C0A-C678-4223-875D-6BDBEC69561C}">
      <dsp:nvSpPr>
        <dsp:cNvPr id="0" name=""/>
        <dsp:cNvSpPr/>
      </dsp:nvSpPr>
      <dsp:spPr>
        <a:xfrm>
          <a:off x="2190236" y="2943680"/>
          <a:ext cx="3310927" cy="875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sp3d extrusionH="28000" prstMaterial="matte"/>
        </a:bodyPr>
        <a:lstStyle/>
        <a:p>
          <a:pPr marL="0" lvl="0" indent="0" algn="r" defTabSz="1200150">
            <a:lnSpc>
              <a:spcPct val="90000"/>
            </a:lnSpc>
            <a:spcBef>
              <a:spcPct val="0"/>
            </a:spcBef>
            <a:spcAft>
              <a:spcPct val="35000"/>
            </a:spcAft>
            <a:buNone/>
          </a:pPr>
          <a:r>
            <a:rPr lang="en-IN" sz="2700" b="1" kern="1200" dirty="0">
              <a:effectLst>
                <a:outerShdw blurRad="38100" dist="38100" dir="2700000" algn="tl">
                  <a:srgbClr val="000000">
                    <a:alpha val="43137"/>
                  </a:srgbClr>
                </a:outerShdw>
              </a:effectLst>
              <a:latin typeface="Bradley Hand ITC" panose="03070402050302030203" pitchFamily="66" charset="0"/>
            </a:rPr>
            <a:t>Evaluating models</a:t>
          </a:r>
        </a:p>
      </dsp:txBody>
      <dsp:txXfrm>
        <a:off x="2190236" y="2943680"/>
        <a:ext cx="3310927" cy="875617"/>
      </dsp:txXfrm>
    </dsp:sp>
    <dsp:sp modelId="{8A087F80-BEF8-43DB-A01E-C3224C2FC2B2}">
      <dsp:nvSpPr>
        <dsp:cNvPr id="0" name=""/>
        <dsp:cNvSpPr/>
      </dsp:nvSpPr>
      <dsp:spPr>
        <a:xfrm>
          <a:off x="5075812" y="4596989"/>
          <a:ext cx="3009933" cy="875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sp3d extrusionH="28000" prstMaterial="matte"/>
        </a:bodyPr>
        <a:lstStyle/>
        <a:p>
          <a:pPr marL="0" lvl="0" indent="0" algn="ctr" defTabSz="1200150">
            <a:lnSpc>
              <a:spcPct val="90000"/>
            </a:lnSpc>
            <a:spcBef>
              <a:spcPct val="0"/>
            </a:spcBef>
            <a:spcAft>
              <a:spcPct val="35000"/>
            </a:spcAft>
            <a:buNone/>
          </a:pPr>
          <a:r>
            <a:rPr lang="en-IN" sz="2700" b="1" kern="1200" dirty="0">
              <a:effectLst>
                <a:outerShdw blurRad="38100" dist="38100" dir="2700000" algn="tl">
                  <a:srgbClr val="000000">
                    <a:alpha val="43137"/>
                  </a:srgbClr>
                </a:outerShdw>
              </a:effectLst>
              <a:latin typeface="Bradley Hand ITC" panose="03070402050302030203" pitchFamily="66" charset="0"/>
            </a:rPr>
            <a:t>Analyse best model</a:t>
          </a:r>
        </a:p>
      </dsp:txBody>
      <dsp:txXfrm>
        <a:off x="5075812" y="4596989"/>
        <a:ext cx="3009933" cy="875617"/>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5/16/2023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5/16/2023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5/16/2023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5/16/2023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5/16/2023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5/16/2023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5/16/2023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www.kaggle.com/uciml/default-of-credit-card-clients-dataset/discussion/34608" TargetMode="External"/><Relationship Id="rId2" Type="http://schemas.openxmlformats.org/officeDocument/2006/relationships/hyperlink" Target="https://www.statista.com/statistics/1203267/india-number-of-credit-card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CREDIT CARD DEFAULT PREDICTION</a:t>
            </a:r>
          </a:p>
        </p:txBody>
      </p:sp>
      <p:sp>
        <p:nvSpPr>
          <p:cNvPr id="5" name="Subtitle 4"/>
          <p:cNvSpPr>
            <a:spLocks noGrp="1"/>
          </p:cNvSpPr>
          <p:nvPr>
            <p:ph type="subTitle" idx="1"/>
          </p:nvPr>
        </p:nvSpPr>
        <p:spPr>
          <a:xfrm>
            <a:off x="1845940" y="3573016"/>
            <a:ext cx="8735325" cy="1752600"/>
          </a:xfrm>
        </p:spPr>
        <p:txBody>
          <a:bodyPr/>
          <a:lstStyle/>
          <a:p>
            <a:r>
              <a:rPr lang="en-US" b="1" dirty="0"/>
              <a:t>PRESENTED BY: MS.AARUSHI JAIN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04F0-DD27-E482-1FE3-CDCDBD0E5EE3}"/>
              </a:ext>
            </a:extLst>
          </p:cNvPr>
          <p:cNvSpPr>
            <a:spLocks noGrp="1"/>
          </p:cNvSpPr>
          <p:nvPr>
            <p:ph type="title"/>
          </p:nvPr>
        </p:nvSpPr>
        <p:spPr/>
        <p:txBody>
          <a:bodyPr>
            <a:normAutofit/>
          </a:bodyPr>
          <a:lstStyle/>
          <a:p>
            <a:r>
              <a:rPr lang="en-IN" sz="4000" b="1" dirty="0"/>
              <a:t>EVALUATION PROCESS</a:t>
            </a:r>
          </a:p>
        </p:txBody>
      </p:sp>
      <p:sp>
        <p:nvSpPr>
          <p:cNvPr id="3" name="Content Placeholder 2">
            <a:extLst>
              <a:ext uri="{FF2B5EF4-FFF2-40B4-BE49-F238E27FC236}">
                <a16:creationId xmlns:a16="http://schemas.microsoft.com/office/drawing/2014/main" id="{B56BA458-4DAC-C5FB-DC24-2E171812C369}"/>
              </a:ext>
            </a:extLst>
          </p:cNvPr>
          <p:cNvSpPr>
            <a:spLocks noGrp="1"/>
          </p:cNvSpPr>
          <p:nvPr>
            <p:ph sz="half" idx="1"/>
          </p:nvPr>
        </p:nvSpPr>
        <p:spPr>
          <a:xfrm>
            <a:off x="1218883" y="1706880"/>
            <a:ext cx="9988097" cy="4170392"/>
          </a:xfrm>
        </p:spPr>
        <p:txBody>
          <a:bodyPr>
            <a:normAutofit lnSpcReduction="10000"/>
          </a:bodyPr>
          <a:lstStyle/>
          <a:p>
            <a:pPr>
              <a:buFont typeface="Courier New" panose="02070309020205020404" pitchFamily="49" charset="0"/>
              <a:buChar char="o"/>
            </a:pPr>
            <a:r>
              <a:rPr lang="en-IN" dirty="0"/>
              <a:t>Evaluation metrics:</a:t>
            </a:r>
          </a:p>
          <a:p>
            <a:r>
              <a:rPr lang="en-IN" dirty="0">
                <a:solidFill>
                  <a:srgbClr val="92D050"/>
                </a:solidFill>
              </a:rPr>
              <a:t>Accuracy: </a:t>
            </a:r>
            <a:r>
              <a:rPr lang="en-IN" dirty="0"/>
              <a:t>Accuracy determine how often the model predicts default and non-default correctly.</a:t>
            </a:r>
          </a:p>
          <a:p>
            <a:r>
              <a:rPr lang="en-IN" dirty="0">
                <a:solidFill>
                  <a:srgbClr val="92D050"/>
                </a:solidFill>
              </a:rPr>
              <a:t>Precision: </a:t>
            </a:r>
            <a:r>
              <a:rPr lang="en-IN" dirty="0"/>
              <a:t>Precision calculates whenever our models predicts it is default how often it is correct.</a:t>
            </a:r>
          </a:p>
          <a:p>
            <a:r>
              <a:rPr lang="en-IN" dirty="0">
                <a:solidFill>
                  <a:srgbClr val="92D050"/>
                </a:solidFill>
              </a:rPr>
              <a:t>Recall : </a:t>
            </a:r>
            <a:r>
              <a:rPr lang="en-IN" dirty="0"/>
              <a:t>Recall regulate the actual default that the model is actually predict.</a:t>
            </a:r>
          </a:p>
          <a:p>
            <a:r>
              <a:rPr lang="en-IN" dirty="0">
                <a:solidFill>
                  <a:srgbClr val="92D050"/>
                </a:solidFill>
              </a:rPr>
              <a:t>F1 Score: </a:t>
            </a:r>
            <a:r>
              <a:rPr lang="en-IN" dirty="0"/>
              <a:t>F1 score computes how many times a model made correct prediction.</a:t>
            </a:r>
          </a:p>
        </p:txBody>
      </p:sp>
    </p:spTree>
    <p:extLst>
      <p:ext uri="{BB962C8B-B14F-4D97-AF65-F5344CB8AC3E}">
        <p14:creationId xmlns:p14="http://schemas.microsoft.com/office/powerpoint/2010/main" val="363957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2240-E4D6-C9D6-ABA4-09636732E039}"/>
              </a:ext>
            </a:extLst>
          </p:cNvPr>
          <p:cNvSpPr>
            <a:spLocks noGrp="1"/>
          </p:cNvSpPr>
          <p:nvPr>
            <p:ph type="title"/>
          </p:nvPr>
        </p:nvSpPr>
        <p:spPr/>
        <p:txBody>
          <a:bodyPr/>
          <a:lstStyle/>
          <a:p>
            <a:r>
              <a:rPr lang="en-IN" b="1" dirty="0"/>
              <a:t>CONFUSION MATRICS</a:t>
            </a:r>
          </a:p>
        </p:txBody>
      </p:sp>
      <p:sp>
        <p:nvSpPr>
          <p:cNvPr id="3" name="Content Placeholder 2">
            <a:extLst>
              <a:ext uri="{FF2B5EF4-FFF2-40B4-BE49-F238E27FC236}">
                <a16:creationId xmlns:a16="http://schemas.microsoft.com/office/drawing/2014/main" id="{63AA7447-D319-C1FC-F093-8D0D0DDBCFEF}"/>
              </a:ext>
            </a:extLst>
          </p:cNvPr>
          <p:cNvSpPr>
            <a:spLocks noGrp="1"/>
          </p:cNvSpPr>
          <p:nvPr>
            <p:ph sz="half" idx="1"/>
          </p:nvPr>
        </p:nvSpPr>
        <p:spPr>
          <a:xfrm>
            <a:off x="1218883" y="1706880"/>
            <a:ext cx="4875529" cy="4465320"/>
          </a:xfrm>
        </p:spPr>
        <p:txBody>
          <a:bodyPr>
            <a:normAutofit fontScale="92500" lnSpcReduction="20000"/>
          </a:bodyPr>
          <a:lstStyle/>
          <a:p>
            <a:r>
              <a:rPr lang="en-IN" b="1" dirty="0">
                <a:solidFill>
                  <a:srgbClr val="00B050"/>
                </a:solidFill>
              </a:rPr>
              <a:t>True Positive- </a:t>
            </a:r>
            <a:r>
              <a:rPr lang="en-IN" dirty="0"/>
              <a:t>A person who is defaulter and predicted as defaulter.</a:t>
            </a:r>
          </a:p>
          <a:p>
            <a:r>
              <a:rPr lang="en-IN" b="1" dirty="0">
                <a:solidFill>
                  <a:srgbClr val="00B050"/>
                </a:solidFill>
              </a:rPr>
              <a:t>True Negative- </a:t>
            </a:r>
            <a:r>
              <a:rPr lang="en-IN" dirty="0"/>
              <a:t>A person who is non-defaulter and predicted as non-defaulter.</a:t>
            </a:r>
          </a:p>
          <a:p>
            <a:r>
              <a:rPr lang="en-IN" b="1" dirty="0">
                <a:solidFill>
                  <a:srgbClr val="00B050"/>
                </a:solidFill>
              </a:rPr>
              <a:t>False Positive- </a:t>
            </a:r>
            <a:r>
              <a:rPr lang="en-IN" dirty="0"/>
              <a:t>A person who is non-defaulter and predicted as defaulter.</a:t>
            </a:r>
          </a:p>
          <a:p>
            <a:r>
              <a:rPr lang="en-IN" b="1" dirty="0">
                <a:solidFill>
                  <a:srgbClr val="00B050"/>
                </a:solidFill>
              </a:rPr>
              <a:t>False Negative- </a:t>
            </a:r>
            <a:r>
              <a:rPr lang="en-IN" dirty="0"/>
              <a:t>A person who is defaulter and predicted as non-defaulter.</a:t>
            </a:r>
          </a:p>
          <a:p>
            <a:endParaRPr lang="en-IN" dirty="0"/>
          </a:p>
          <a:p>
            <a:endParaRPr lang="en-IN" dirty="0"/>
          </a:p>
          <a:p>
            <a:endParaRPr lang="en-IN" dirty="0"/>
          </a:p>
          <a:p>
            <a:pPr marL="0" indent="0">
              <a:buNone/>
            </a:pPr>
            <a:endParaRPr lang="en-IN" dirty="0"/>
          </a:p>
        </p:txBody>
      </p:sp>
      <p:pic>
        <p:nvPicPr>
          <p:cNvPr id="1026" name="Picture 2" descr="What is a confusion matrix?. Everything you Should Know ...">
            <a:extLst>
              <a:ext uri="{FF2B5EF4-FFF2-40B4-BE49-F238E27FC236}">
                <a16:creationId xmlns:a16="http://schemas.microsoft.com/office/drawing/2014/main" id="{9522E306-268C-EA45-1310-61B7AC820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436" y="1381102"/>
            <a:ext cx="5400600" cy="4582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6334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9485-D4F5-39EA-C778-D99D964F915B}"/>
              </a:ext>
            </a:extLst>
          </p:cNvPr>
          <p:cNvSpPr>
            <a:spLocks noGrp="1"/>
          </p:cNvSpPr>
          <p:nvPr>
            <p:ph type="title"/>
          </p:nvPr>
        </p:nvSpPr>
        <p:spPr>
          <a:xfrm>
            <a:off x="1126346" y="0"/>
            <a:ext cx="10360501" cy="1223963"/>
          </a:xfrm>
        </p:spPr>
        <p:txBody>
          <a:bodyPr>
            <a:normAutofit/>
          </a:bodyPr>
          <a:lstStyle/>
          <a:p>
            <a:pPr algn="ctr"/>
            <a:r>
              <a:rPr lang="en-IN" sz="4000" b="1" dirty="0"/>
              <a:t>DATA SUMMARY</a:t>
            </a:r>
          </a:p>
        </p:txBody>
      </p:sp>
      <p:pic>
        <p:nvPicPr>
          <p:cNvPr id="5" name="Content Placeholder 4">
            <a:extLst>
              <a:ext uri="{FF2B5EF4-FFF2-40B4-BE49-F238E27FC236}">
                <a16:creationId xmlns:a16="http://schemas.microsoft.com/office/drawing/2014/main" id="{9CCA152C-F538-BAE5-39E3-3ADDF032F7F8}"/>
              </a:ext>
            </a:extLst>
          </p:cNvPr>
          <p:cNvPicPr>
            <a:picLocks noGrp="1" noChangeAspect="1"/>
          </p:cNvPicPr>
          <p:nvPr>
            <p:ph idx="1"/>
          </p:nvPr>
        </p:nvPicPr>
        <p:blipFill>
          <a:blip r:embed="rId2"/>
          <a:stretch>
            <a:fillRect/>
          </a:stretch>
        </p:blipFill>
        <p:spPr>
          <a:xfrm>
            <a:off x="2277988" y="1484784"/>
            <a:ext cx="8057219" cy="22878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CB008F41-0708-35D0-334E-F517D2B08CBB}"/>
              </a:ext>
            </a:extLst>
          </p:cNvPr>
          <p:cNvPicPr>
            <a:picLocks noChangeAspect="1"/>
          </p:cNvPicPr>
          <p:nvPr/>
        </p:nvPicPr>
        <p:blipFill>
          <a:blip r:embed="rId3"/>
          <a:stretch>
            <a:fillRect/>
          </a:stretch>
        </p:blipFill>
        <p:spPr>
          <a:xfrm>
            <a:off x="1046435" y="4005064"/>
            <a:ext cx="10857359" cy="25782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8449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28EC-26BD-5D85-C89B-98597A10EB26}"/>
              </a:ext>
            </a:extLst>
          </p:cNvPr>
          <p:cNvSpPr>
            <a:spLocks noGrp="1"/>
          </p:cNvSpPr>
          <p:nvPr>
            <p:ph type="title"/>
          </p:nvPr>
        </p:nvSpPr>
        <p:spPr/>
        <p:txBody>
          <a:bodyPr>
            <a:normAutofit/>
          </a:bodyPr>
          <a:lstStyle/>
          <a:p>
            <a:r>
              <a:rPr lang="en-IN" sz="4400" b="1" dirty="0"/>
              <a:t>FEATURE SUMMARY</a:t>
            </a:r>
          </a:p>
        </p:txBody>
      </p:sp>
      <p:sp>
        <p:nvSpPr>
          <p:cNvPr id="3" name="Content Placeholder 2">
            <a:extLst>
              <a:ext uri="{FF2B5EF4-FFF2-40B4-BE49-F238E27FC236}">
                <a16:creationId xmlns:a16="http://schemas.microsoft.com/office/drawing/2014/main" id="{633400B3-08E7-9E4B-C032-D0C127CF2487}"/>
              </a:ext>
            </a:extLst>
          </p:cNvPr>
          <p:cNvSpPr>
            <a:spLocks noGrp="1"/>
          </p:cNvSpPr>
          <p:nvPr>
            <p:ph idx="1"/>
          </p:nvPr>
        </p:nvSpPr>
        <p:spPr/>
        <p:txBody>
          <a:bodyPr>
            <a:normAutofit fontScale="92500" lnSpcReduction="20000"/>
          </a:bodyPr>
          <a:lstStyle/>
          <a:p>
            <a:pPr>
              <a:buFont typeface="Wingdings" panose="05000000000000000000" pitchFamily="2" charset="2"/>
              <a:buChar char="ü"/>
            </a:pPr>
            <a:r>
              <a:rPr lang="en-US" dirty="0"/>
              <a:t>X1 -Amount of credit(includes individual as well as family credit) </a:t>
            </a:r>
          </a:p>
          <a:p>
            <a:pPr>
              <a:buFont typeface="Wingdings" panose="05000000000000000000" pitchFamily="2" charset="2"/>
              <a:buChar char="ü"/>
            </a:pPr>
            <a:r>
              <a:rPr lang="en-US" dirty="0"/>
              <a:t>X2 -Gender </a:t>
            </a:r>
          </a:p>
          <a:p>
            <a:pPr>
              <a:buFont typeface="Wingdings" panose="05000000000000000000" pitchFamily="2" charset="2"/>
              <a:buChar char="ü"/>
            </a:pPr>
            <a:r>
              <a:rPr lang="en-US" dirty="0"/>
              <a:t> X3 -Education </a:t>
            </a:r>
          </a:p>
          <a:p>
            <a:pPr>
              <a:buFont typeface="Wingdings" panose="05000000000000000000" pitchFamily="2" charset="2"/>
              <a:buChar char="ü"/>
            </a:pPr>
            <a:r>
              <a:rPr lang="en-US" dirty="0"/>
              <a:t> X4 -Marital Status </a:t>
            </a:r>
          </a:p>
          <a:p>
            <a:pPr>
              <a:buFont typeface="Wingdings" panose="05000000000000000000" pitchFamily="2" charset="2"/>
              <a:buChar char="ü"/>
            </a:pPr>
            <a:r>
              <a:rPr lang="en-US" dirty="0"/>
              <a:t> X5 -Age </a:t>
            </a:r>
          </a:p>
          <a:p>
            <a:pPr>
              <a:buFont typeface="Wingdings" panose="05000000000000000000" pitchFamily="2" charset="2"/>
              <a:buChar char="ü"/>
            </a:pPr>
            <a:r>
              <a:rPr lang="en-US" dirty="0"/>
              <a:t>X6 to X11 -History of past payments from April to September </a:t>
            </a:r>
          </a:p>
          <a:p>
            <a:pPr>
              <a:buFont typeface="Wingdings" panose="05000000000000000000" pitchFamily="2" charset="2"/>
              <a:buChar char="ü"/>
            </a:pPr>
            <a:r>
              <a:rPr lang="en-US" dirty="0"/>
              <a:t>X12 to X17 -Amount of bill statement from April to September </a:t>
            </a:r>
          </a:p>
          <a:p>
            <a:pPr>
              <a:buFont typeface="Wingdings" panose="05000000000000000000" pitchFamily="2" charset="2"/>
              <a:buChar char="ü"/>
            </a:pPr>
            <a:r>
              <a:rPr lang="en-US" dirty="0"/>
              <a:t>X18 to X23 -Amount of previous payment from April to September </a:t>
            </a:r>
          </a:p>
          <a:p>
            <a:pPr>
              <a:buFont typeface="Wingdings" panose="05000000000000000000" pitchFamily="2" charset="2"/>
              <a:buChar char="ü"/>
            </a:pPr>
            <a:r>
              <a:rPr lang="en-US" dirty="0"/>
              <a:t> Y -Default payment </a:t>
            </a:r>
            <a:endParaRPr lang="en-IN" dirty="0"/>
          </a:p>
        </p:txBody>
      </p:sp>
    </p:spTree>
    <p:extLst>
      <p:ext uri="{BB962C8B-B14F-4D97-AF65-F5344CB8AC3E}">
        <p14:creationId xmlns:p14="http://schemas.microsoft.com/office/powerpoint/2010/main" val="338389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2F98-E20C-7104-253E-CF2F01988F10}"/>
              </a:ext>
            </a:extLst>
          </p:cNvPr>
          <p:cNvSpPr>
            <a:spLocks noGrp="1"/>
          </p:cNvSpPr>
          <p:nvPr>
            <p:ph type="title"/>
          </p:nvPr>
        </p:nvSpPr>
        <p:spPr/>
        <p:txBody>
          <a:bodyPr/>
          <a:lstStyle/>
          <a:p>
            <a:r>
              <a:rPr lang="en-IN" b="1" dirty="0"/>
              <a:t>INSIGHTS OF DATA SET</a:t>
            </a:r>
          </a:p>
        </p:txBody>
      </p:sp>
      <p:sp>
        <p:nvSpPr>
          <p:cNvPr id="3" name="Content Placeholder 2">
            <a:extLst>
              <a:ext uri="{FF2B5EF4-FFF2-40B4-BE49-F238E27FC236}">
                <a16:creationId xmlns:a16="http://schemas.microsoft.com/office/drawing/2014/main" id="{D4B9B6F6-33A2-78BD-7D0A-1E728D8C6C9A}"/>
              </a:ext>
            </a:extLst>
          </p:cNvPr>
          <p:cNvSpPr>
            <a:spLocks noGrp="1"/>
          </p:cNvSpPr>
          <p:nvPr>
            <p:ph idx="1"/>
          </p:nvPr>
        </p:nvSpPr>
        <p:spPr/>
        <p:txBody>
          <a:bodyPr>
            <a:normAutofit fontScale="77500" lnSpcReduction="20000"/>
          </a:bodyPr>
          <a:lstStyle/>
          <a:p>
            <a:r>
              <a:rPr lang="en-US" dirty="0"/>
              <a:t>This Dataset is from Taiwan. </a:t>
            </a:r>
          </a:p>
          <a:p>
            <a:r>
              <a:rPr lang="en-US" dirty="0"/>
              <a:t>In our data set there are 30000 rows, 26 columns </a:t>
            </a:r>
          </a:p>
          <a:p>
            <a:r>
              <a:rPr lang="en-US" dirty="0"/>
              <a:t>There are No Missing Values present </a:t>
            </a:r>
          </a:p>
          <a:p>
            <a:r>
              <a:rPr lang="en-US" dirty="0"/>
              <a:t>There are No Duplicate values present </a:t>
            </a:r>
          </a:p>
          <a:p>
            <a:r>
              <a:rPr lang="en-US" dirty="0"/>
              <a:t> There are No null values. </a:t>
            </a:r>
          </a:p>
          <a:p>
            <a:r>
              <a:rPr lang="en-US" dirty="0"/>
              <a:t>And finally we have 'default payment next month' variable which we need to predict for new observations</a:t>
            </a:r>
          </a:p>
          <a:p>
            <a:r>
              <a:rPr lang="en-US" dirty="0"/>
              <a:t>6 Months payment and bill data available. </a:t>
            </a:r>
          </a:p>
          <a:p>
            <a:r>
              <a:rPr lang="en-US" dirty="0"/>
              <a:t> The Columns are: - 'ID', 'LIMIT_BAL', 'SEX', 'EDUCATION', 'MARRIAGE', 'AGE', 'PAY_0', 'PAY_2', 'PAY_3', 'PAY_4', 'PAY_5', 'PAY_6', 'BILL_AMT1', 'BILL_AMT2', 'BILL_AMT3', 'BILL_AMT4', 'BILL_AMT5', 'BILL_AMT6', 'PAY_AMT1', 'PAY_AMT2', 'PAY_AMT3', 'PAY_AMT4', 'PAY_AMT5', 'PAY_AMT6', 'defaulters', 'AGE_BIN'</a:t>
            </a:r>
            <a:endParaRPr lang="en-IN" dirty="0"/>
          </a:p>
        </p:txBody>
      </p:sp>
    </p:spTree>
    <p:extLst>
      <p:ext uri="{BB962C8B-B14F-4D97-AF65-F5344CB8AC3E}">
        <p14:creationId xmlns:p14="http://schemas.microsoft.com/office/powerpoint/2010/main" val="336862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6C38-1621-5F5C-C456-E7816EC3B84C}"/>
              </a:ext>
            </a:extLst>
          </p:cNvPr>
          <p:cNvSpPr>
            <a:spLocks noGrp="1"/>
          </p:cNvSpPr>
          <p:nvPr>
            <p:ph type="title"/>
          </p:nvPr>
        </p:nvSpPr>
        <p:spPr/>
        <p:txBody>
          <a:bodyPr>
            <a:normAutofit/>
          </a:bodyPr>
          <a:lstStyle/>
          <a:p>
            <a:r>
              <a:rPr lang="en-IN" sz="4000" b="1" dirty="0"/>
              <a:t>IMPLEMENTATION</a:t>
            </a:r>
          </a:p>
        </p:txBody>
      </p:sp>
      <p:sp>
        <p:nvSpPr>
          <p:cNvPr id="3" name="Content Placeholder 2">
            <a:extLst>
              <a:ext uri="{FF2B5EF4-FFF2-40B4-BE49-F238E27FC236}">
                <a16:creationId xmlns:a16="http://schemas.microsoft.com/office/drawing/2014/main" id="{1D43B0DA-E41C-EEB9-7533-670BCFED408A}"/>
              </a:ext>
            </a:extLst>
          </p:cNvPr>
          <p:cNvSpPr>
            <a:spLocks noGrp="1"/>
          </p:cNvSpPr>
          <p:nvPr>
            <p:ph sz="half" idx="1"/>
          </p:nvPr>
        </p:nvSpPr>
        <p:spPr/>
        <p:txBody>
          <a:bodyPr>
            <a:normAutofit lnSpcReduction="10000"/>
          </a:bodyPr>
          <a:lstStyle/>
          <a:p>
            <a:r>
              <a:rPr lang="en-IN" b="1" dirty="0">
                <a:solidFill>
                  <a:srgbClr val="FFC000"/>
                </a:solidFill>
              </a:rPr>
              <a:t>ANALYSIS OF DEPENDENT VARIABLE</a:t>
            </a:r>
          </a:p>
          <a:p>
            <a:r>
              <a:rPr lang="en-US" dirty="0"/>
              <a:t>As we can see from above graph that both classes are not in proportion and we have imbalanced dataset. we need to do normalize the data in next step.</a:t>
            </a:r>
          </a:p>
          <a:p>
            <a:pPr marL="0" indent="0">
              <a:buNone/>
            </a:pPr>
            <a:r>
              <a:rPr lang="en-IN" dirty="0"/>
              <a:t>    0: 23364 </a:t>
            </a:r>
          </a:p>
          <a:p>
            <a:pPr marL="0" indent="0">
              <a:buNone/>
            </a:pPr>
            <a:r>
              <a:rPr lang="en-IN" dirty="0"/>
              <a:t>    1:6636</a:t>
            </a:r>
          </a:p>
        </p:txBody>
      </p:sp>
      <p:pic>
        <p:nvPicPr>
          <p:cNvPr id="6" name="Picture 5">
            <a:extLst>
              <a:ext uri="{FF2B5EF4-FFF2-40B4-BE49-F238E27FC236}">
                <a16:creationId xmlns:a16="http://schemas.microsoft.com/office/drawing/2014/main" id="{03CD7E56-6CAE-1799-C47C-0EEB5DF32855}"/>
              </a:ext>
            </a:extLst>
          </p:cNvPr>
          <p:cNvPicPr>
            <a:picLocks noChangeAspect="1"/>
          </p:cNvPicPr>
          <p:nvPr/>
        </p:nvPicPr>
        <p:blipFill>
          <a:blip r:embed="rId2"/>
          <a:stretch>
            <a:fillRect/>
          </a:stretch>
        </p:blipFill>
        <p:spPr>
          <a:xfrm>
            <a:off x="6399133" y="1915432"/>
            <a:ext cx="5293530" cy="27363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A661D20E-8819-C01A-6A1A-1378CBFA67F6}"/>
              </a:ext>
            </a:extLst>
          </p:cNvPr>
          <p:cNvSpPr txBox="1"/>
          <p:nvPr/>
        </p:nvSpPr>
        <p:spPr>
          <a:xfrm>
            <a:off x="7246540" y="5085184"/>
            <a:ext cx="4032448" cy="954107"/>
          </a:xfrm>
          <a:prstGeom prst="rect">
            <a:avLst/>
          </a:prstGeom>
          <a:noFill/>
        </p:spPr>
        <p:txBody>
          <a:bodyPr wrap="square" rtlCol="0">
            <a:spAutoFit/>
          </a:bodyPr>
          <a:lstStyle/>
          <a:p>
            <a:r>
              <a:rPr lang="en-IN" sz="2800" dirty="0"/>
              <a:t>0-Not Default</a:t>
            </a:r>
          </a:p>
          <a:p>
            <a:r>
              <a:rPr lang="en-IN" sz="2800" dirty="0"/>
              <a:t>1-Default</a:t>
            </a:r>
          </a:p>
        </p:txBody>
      </p:sp>
    </p:spTree>
    <p:extLst>
      <p:ext uri="{BB962C8B-B14F-4D97-AF65-F5344CB8AC3E}">
        <p14:creationId xmlns:p14="http://schemas.microsoft.com/office/powerpoint/2010/main" val="346963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E449-A934-189B-2966-B106920134B3}"/>
              </a:ext>
            </a:extLst>
          </p:cNvPr>
          <p:cNvSpPr>
            <a:spLocks noGrp="1"/>
          </p:cNvSpPr>
          <p:nvPr>
            <p:ph type="title"/>
          </p:nvPr>
        </p:nvSpPr>
        <p:spPr>
          <a:xfrm>
            <a:off x="1890545" y="260648"/>
            <a:ext cx="9559862" cy="1223963"/>
          </a:xfrm>
        </p:spPr>
        <p:txBody>
          <a:bodyPr>
            <a:normAutofit/>
          </a:bodyPr>
          <a:lstStyle/>
          <a:p>
            <a:r>
              <a:rPr lang="en-IN" sz="4000" b="1" dirty="0"/>
              <a:t>SMOTE</a:t>
            </a:r>
          </a:p>
        </p:txBody>
      </p:sp>
      <p:sp>
        <p:nvSpPr>
          <p:cNvPr id="3" name="Content Placeholder 2">
            <a:extLst>
              <a:ext uri="{FF2B5EF4-FFF2-40B4-BE49-F238E27FC236}">
                <a16:creationId xmlns:a16="http://schemas.microsoft.com/office/drawing/2014/main" id="{5CFE2AE1-D9E6-10F8-4DE1-9338FF1BFA0A}"/>
              </a:ext>
            </a:extLst>
          </p:cNvPr>
          <p:cNvSpPr>
            <a:spLocks noGrp="1"/>
          </p:cNvSpPr>
          <p:nvPr>
            <p:ph sz="half" idx="1"/>
          </p:nvPr>
        </p:nvSpPr>
        <p:spPr>
          <a:xfrm>
            <a:off x="1218883" y="1706881"/>
            <a:ext cx="5078677" cy="4465320"/>
          </a:xfrm>
        </p:spPr>
        <p:txBody>
          <a:bodyPr>
            <a:normAutofit fontScale="92500" lnSpcReduction="10000"/>
          </a:bodyPr>
          <a:lstStyle/>
          <a:p>
            <a:r>
              <a:rPr lang="en-US" dirty="0"/>
              <a:t>SMOTE (Synthetic Minority Oversampling Technique) – Oversampling is one of the most commonly used oversampling methods to solve the imbalance problem. It aims to balance class distribution by randomly increasing minority class examples by replicating them. </a:t>
            </a:r>
          </a:p>
          <a:p>
            <a:r>
              <a:rPr lang="en-US" dirty="0"/>
              <a:t> After performing SMOTE operation we get this balance dataset</a:t>
            </a:r>
            <a:endParaRPr lang="en-IN" dirty="0"/>
          </a:p>
        </p:txBody>
      </p:sp>
      <p:pic>
        <p:nvPicPr>
          <p:cNvPr id="6" name="Content Placeholder 5">
            <a:extLst>
              <a:ext uri="{FF2B5EF4-FFF2-40B4-BE49-F238E27FC236}">
                <a16:creationId xmlns:a16="http://schemas.microsoft.com/office/drawing/2014/main" id="{ED51A4D1-BAA4-DB52-7B3C-5106C3A66FAB}"/>
              </a:ext>
            </a:extLst>
          </p:cNvPr>
          <p:cNvPicPr>
            <a:picLocks noGrp="1" noChangeAspect="1"/>
          </p:cNvPicPr>
          <p:nvPr>
            <p:ph sz="half" idx="2"/>
          </p:nvPr>
        </p:nvPicPr>
        <p:blipFill>
          <a:blip r:embed="rId2"/>
          <a:stretch>
            <a:fillRect/>
          </a:stretch>
        </p:blipFill>
        <p:spPr>
          <a:xfrm>
            <a:off x="6670476" y="1706881"/>
            <a:ext cx="4811434" cy="32302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518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B1B4-C01B-2975-3DE8-B90F54A0CCD1}"/>
              </a:ext>
            </a:extLst>
          </p:cNvPr>
          <p:cNvSpPr>
            <a:spLocks noGrp="1"/>
          </p:cNvSpPr>
          <p:nvPr>
            <p:ph type="title"/>
          </p:nvPr>
        </p:nvSpPr>
        <p:spPr/>
        <p:txBody>
          <a:bodyPr/>
          <a:lstStyle/>
          <a:p>
            <a:r>
              <a:rPr lang="en-IN" b="1" dirty="0"/>
              <a:t>ANALYSIS OF SEX VARIABLE</a:t>
            </a:r>
          </a:p>
        </p:txBody>
      </p:sp>
      <p:sp>
        <p:nvSpPr>
          <p:cNvPr id="3" name="Content Placeholder 2">
            <a:extLst>
              <a:ext uri="{FF2B5EF4-FFF2-40B4-BE49-F238E27FC236}">
                <a16:creationId xmlns:a16="http://schemas.microsoft.com/office/drawing/2014/main" id="{4562F53D-8608-5FD3-53E5-C38EDC58EAE2}"/>
              </a:ext>
            </a:extLst>
          </p:cNvPr>
          <p:cNvSpPr>
            <a:spLocks noGrp="1"/>
          </p:cNvSpPr>
          <p:nvPr>
            <p:ph sz="half" idx="1"/>
          </p:nvPr>
        </p:nvSpPr>
        <p:spPr>
          <a:xfrm>
            <a:off x="1218883" y="4973798"/>
            <a:ext cx="10269433" cy="1223963"/>
          </a:xfrm>
        </p:spPr>
        <p:txBody>
          <a:bodyPr>
            <a:normAutofit fontScale="62500" lnSpcReduction="20000"/>
          </a:bodyPr>
          <a:lstStyle/>
          <a:p>
            <a:r>
              <a:rPr lang="en-US" dirty="0"/>
              <a:t>1 - Male 2 - Female </a:t>
            </a:r>
          </a:p>
          <a:p>
            <a:r>
              <a:rPr lang="en-US" dirty="0"/>
              <a:t> Number of Male credit holder is less than Female. </a:t>
            </a:r>
          </a:p>
          <a:p>
            <a:r>
              <a:rPr lang="en-US" dirty="0"/>
              <a:t> It is evident from the above graph that the number of defaulter have high proportion of males </a:t>
            </a:r>
            <a:endParaRPr lang="en-IN" dirty="0"/>
          </a:p>
        </p:txBody>
      </p:sp>
      <p:pic>
        <p:nvPicPr>
          <p:cNvPr id="6" name="Content Placeholder 5">
            <a:extLst>
              <a:ext uri="{FF2B5EF4-FFF2-40B4-BE49-F238E27FC236}">
                <a16:creationId xmlns:a16="http://schemas.microsoft.com/office/drawing/2014/main" id="{6070428C-7FC0-49CE-5C84-59898D286354}"/>
              </a:ext>
            </a:extLst>
          </p:cNvPr>
          <p:cNvPicPr>
            <a:picLocks noGrp="1" noChangeAspect="1"/>
          </p:cNvPicPr>
          <p:nvPr>
            <p:ph sz="half" idx="2"/>
          </p:nvPr>
        </p:nvPicPr>
        <p:blipFill>
          <a:blip r:embed="rId2"/>
          <a:stretch>
            <a:fillRect/>
          </a:stretch>
        </p:blipFill>
        <p:spPr>
          <a:xfrm>
            <a:off x="7030516" y="1412776"/>
            <a:ext cx="4477800" cy="32100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303EBE89-BF83-D0F1-B4CE-85428BA25D9B}"/>
              </a:ext>
            </a:extLst>
          </p:cNvPr>
          <p:cNvPicPr>
            <a:picLocks noChangeAspect="1"/>
          </p:cNvPicPr>
          <p:nvPr/>
        </p:nvPicPr>
        <p:blipFill>
          <a:blip r:embed="rId3"/>
          <a:stretch>
            <a:fillRect/>
          </a:stretch>
        </p:blipFill>
        <p:spPr>
          <a:xfrm>
            <a:off x="1392633" y="1828533"/>
            <a:ext cx="5392549" cy="2710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6377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4C80-4201-2E96-23FC-EE899BC0EF3E}"/>
              </a:ext>
            </a:extLst>
          </p:cNvPr>
          <p:cNvSpPr>
            <a:spLocks noGrp="1"/>
          </p:cNvSpPr>
          <p:nvPr>
            <p:ph type="title"/>
          </p:nvPr>
        </p:nvSpPr>
        <p:spPr>
          <a:xfrm>
            <a:off x="1268702" y="0"/>
            <a:ext cx="10360501" cy="1223963"/>
          </a:xfrm>
        </p:spPr>
        <p:txBody>
          <a:bodyPr/>
          <a:lstStyle/>
          <a:p>
            <a:pPr algn="ctr"/>
            <a:r>
              <a:rPr lang="en-IN" b="1" dirty="0"/>
              <a:t>ANALYSIS OF EDUCATION VARIABLE</a:t>
            </a:r>
          </a:p>
        </p:txBody>
      </p:sp>
      <p:sp>
        <p:nvSpPr>
          <p:cNvPr id="3" name="Content Placeholder 2">
            <a:extLst>
              <a:ext uri="{FF2B5EF4-FFF2-40B4-BE49-F238E27FC236}">
                <a16:creationId xmlns:a16="http://schemas.microsoft.com/office/drawing/2014/main" id="{ECA60AC9-DDBF-04C5-4FC3-24905102251A}"/>
              </a:ext>
            </a:extLst>
          </p:cNvPr>
          <p:cNvSpPr>
            <a:spLocks noGrp="1"/>
          </p:cNvSpPr>
          <p:nvPr>
            <p:ph sz="half" idx="1"/>
          </p:nvPr>
        </p:nvSpPr>
        <p:spPr>
          <a:xfrm>
            <a:off x="1053852" y="4765868"/>
            <a:ext cx="10575351" cy="1831484"/>
          </a:xfrm>
        </p:spPr>
        <p:txBody>
          <a:bodyPr>
            <a:normAutofit fontScale="55000" lnSpcReduction="20000"/>
          </a:bodyPr>
          <a:lstStyle/>
          <a:p>
            <a:r>
              <a:rPr lang="en-US" dirty="0"/>
              <a:t> 1=graduate school, 2=university, 3=high school, 0=others </a:t>
            </a:r>
          </a:p>
          <a:p>
            <a:r>
              <a:rPr lang="en-US" dirty="0"/>
              <a:t> From the above left side plot we can say that :</a:t>
            </a:r>
          </a:p>
          <a:p>
            <a:r>
              <a:rPr lang="en-US" dirty="0"/>
              <a:t> More number of credit holders are university students followed by Graduates and then High school students. </a:t>
            </a:r>
          </a:p>
          <a:p>
            <a:r>
              <a:rPr lang="en-US" dirty="0"/>
              <a:t> From the right side plot it is clear that those people who are other students have higher default payment </a:t>
            </a:r>
            <a:r>
              <a:rPr lang="en-US" dirty="0" err="1"/>
              <a:t>wrt</a:t>
            </a:r>
            <a:r>
              <a:rPr lang="en-US" dirty="0"/>
              <a:t> graduates and university people</a:t>
            </a:r>
            <a:endParaRPr lang="en-IN" dirty="0"/>
          </a:p>
        </p:txBody>
      </p:sp>
      <p:pic>
        <p:nvPicPr>
          <p:cNvPr id="8" name="Content Placeholder 7">
            <a:extLst>
              <a:ext uri="{FF2B5EF4-FFF2-40B4-BE49-F238E27FC236}">
                <a16:creationId xmlns:a16="http://schemas.microsoft.com/office/drawing/2014/main" id="{1BD6F057-8A64-3AF2-75C6-25C13615A6A1}"/>
              </a:ext>
            </a:extLst>
          </p:cNvPr>
          <p:cNvPicPr>
            <a:picLocks noGrp="1" noChangeAspect="1"/>
          </p:cNvPicPr>
          <p:nvPr>
            <p:ph sz="half" idx="2"/>
          </p:nvPr>
        </p:nvPicPr>
        <p:blipFill>
          <a:blip r:embed="rId2"/>
          <a:stretch>
            <a:fillRect/>
          </a:stretch>
        </p:blipFill>
        <p:spPr>
          <a:xfrm>
            <a:off x="7102524" y="1435021"/>
            <a:ext cx="4476860" cy="31197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5EB25844-8F76-0FA9-3569-3253CF0EC240}"/>
              </a:ext>
            </a:extLst>
          </p:cNvPr>
          <p:cNvPicPr>
            <a:picLocks noChangeAspect="1"/>
          </p:cNvPicPr>
          <p:nvPr/>
        </p:nvPicPr>
        <p:blipFill>
          <a:blip r:embed="rId3"/>
          <a:stretch>
            <a:fillRect/>
          </a:stretch>
        </p:blipFill>
        <p:spPr>
          <a:xfrm>
            <a:off x="1413892" y="1426169"/>
            <a:ext cx="5438402" cy="2722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843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EC73-31AD-6634-9C9D-0A8E8BE25B72}"/>
              </a:ext>
            </a:extLst>
          </p:cNvPr>
          <p:cNvSpPr>
            <a:spLocks noGrp="1"/>
          </p:cNvSpPr>
          <p:nvPr>
            <p:ph type="title"/>
          </p:nvPr>
        </p:nvSpPr>
        <p:spPr/>
        <p:txBody>
          <a:bodyPr/>
          <a:lstStyle/>
          <a:p>
            <a:r>
              <a:rPr lang="en-IN" b="1" dirty="0"/>
              <a:t>ANALYSIS OF MARRIAGE VARIABLE</a:t>
            </a:r>
          </a:p>
        </p:txBody>
      </p:sp>
      <p:sp>
        <p:nvSpPr>
          <p:cNvPr id="3" name="Content Placeholder 2">
            <a:extLst>
              <a:ext uri="{FF2B5EF4-FFF2-40B4-BE49-F238E27FC236}">
                <a16:creationId xmlns:a16="http://schemas.microsoft.com/office/drawing/2014/main" id="{88152CD7-C6AA-EB8C-B3C4-C5FBF47319A4}"/>
              </a:ext>
            </a:extLst>
          </p:cNvPr>
          <p:cNvSpPr>
            <a:spLocks noGrp="1"/>
          </p:cNvSpPr>
          <p:nvPr>
            <p:ph sz="half" idx="1"/>
          </p:nvPr>
        </p:nvSpPr>
        <p:spPr>
          <a:xfrm>
            <a:off x="1218776" y="4941442"/>
            <a:ext cx="5078677" cy="1663080"/>
          </a:xfrm>
        </p:spPr>
        <p:txBody>
          <a:bodyPr>
            <a:normAutofit fontScale="62500" lnSpcReduction="20000"/>
          </a:bodyPr>
          <a:lstStyle/>
          <a:p>
            <a:r>
              <a:rPr lang="en-US" dirty="0"/>
              <a:t>1 - married 2 - single 3 - others </a:t>
            </a:r>
          </a:p>
          <a:p>
            <a:r>
              <a:rPr lang="en-US" dirty="0"/>
              <a:t>From the above data analysis we can say that :</a:t>
            </a:r>
          </a:p>
          <a:p>
            <a:r>
              <a:rPr lang="en-US" dirty="0"/>
              <a:t>More number of credit cards holder are Single. </a:t>
            </a:r>
          </a:p>
          <a:p>
            <a:r>
              <a:rPr lang="en-US" dirty="0"/>
              <a:t>High defaulter rate when it comes to others</a:t>
            </a:r>
            <a:endParaRPr lang="en-IN" dirty="0"/>
          </a:p>
        </p:txBody>
      </p:sp>
      <p:pic>
        <p:nvPicPr>
          <p:cNvPr id="8" name="Content Placeholder 7">
            <a:extLst>
              <a:ext uri="{FF2B5EF4-FFF2-40B4-BE49-F238E27FC236}">
                <a16:creationId xmlns:a16="http://schemas.microsoft.com/office/drawing/2014/main" id="{ECDD8502-BF1B-D2CF-67E1-6AF6EFF25104}"/>
              </a:ext>
            </a:extLst>
          </p:cNvPr>
          <p:cNvPicPr>
            <a:picLocks noGrp="1" noChangeAspect="1"/>
          </p:cNvPicPr>
          <p:nvPr>
            <p:ph sz="half" idx="2"/>
          </p:nvPr>
        </p:nvPicPr>
        <p:blipFill>
          <a:blip r:embed="rId2"/>
          <a:stretch>
            <a:fillRect/>
          </a:stretch>
        </p:blipFill>
        <p:spPr>
          <a:xfrm>
            <a:off x="7429251" y="1498600"/>
            <a:ext cx="4150133" cy="2979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1D5A490-C5D1-0BEF-AA41-22D6B15426F0}"/>
              </a:ext>
            </a:extLst>
          </p:cNvPr>
          <p:cNvPicPr>
            <a:picLocks noChangeAspect="1"/>
          </p:cNvPicPr>
          <p:nvPr/>
        </p:nvPicPr>
        <p:blipFill>
          <a:blip r:embed="rId3"/>
          <a:stretch>
            <a:fillRect/>
          </a:stretch>
        </p:blipFill>
        <p:spPr>
          <a:xfrm>
            <a:off x="1413892" y="1632281"/>
            <a:ext cx="5645213" cy="2762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1448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b="1" dirty="0"/>
              <a:t>OUTLINE OF PRESENTATION</a:t>
            </a:r>
          </a:p>
        </p:txBody>
      </p:sp>
      <p:sp>
        <p:nvSpPr>
          <p:cNvPr id="14" name="Content Placeholder 13"/>
          <p:cNvSpPr>
            <a:spLocks noGrp="1"/>
          </p:cNvSpPr>
          <p:nvPr>
            <p:ph idx="1"/>
          </p:nvPr>
        </p:nvSpPr>
        <p:spPr>
          <a:xfrm>
            <a:off x="1218883" y="1628800"/>
            <a:ext cx="10360501" cy="4534280"/>
          </a:xfrm>
        </p:spPr>
        <p:txBody>
          <a:bodyPr>
            <a:normAutofit fontScale="85000" lnSpcReduction="20000"/>
          </a:bodyPr>
          <a:lstStyle/>
          <a:p>
            <a:pPr marL="165153" marR="2759710" indent="-457200">
              <a:lnSpc>
                <a:spcPct val="124500"/>
              </a:lnSpc>
              <a:spcBef>
                <a:spcPts val="100"/>
              </a:spcBef>
              <a:buFont typeface="Wingdings" panose="05000000000000000000" pitchFamily="2" charset="2"/>
              <a:buChar char="q"/>
            </a:pPr>
            <a:r>
              <a:rPr lang="en-US" sz="2800" spc="-125" dirty="0">
                <a:latin typeface="Trebuchet MS"/>
                <a:cs typeface="Trebuchet MS"/>
              </a:rPr>
              <a:t>Introduction </a:t>
            </a:r>
            <a:r>
              <a:rPr lang="en-US" sz="2800" spc="-120" dirty="0">
                <a:latin typeface="Trebuchet MS"/>
                <a:cs typeface="Trebuchet MS"/>
              </a:rPr>
              <a:t> </a:t>
            </a:r>
          </a:p>
          <a:p>
            <a:pPr marL="165153" marR="2759710" indent="-457200">
              <a:lnSpc>
                <a:spcPct val="124500"/>
              </a:lnSpc>
              <a:spcBef>
                <a:spcPts val="100"/>
              </a:spcBef>
              <a:buFont typeface="Wingdings" panose="05000000000000000000" pitchFamily="2" charset="2"/>
              <a:buChar char="q"/>
            </a:pPr>
            <a:r>
              <a:rPr lang="en-US" sz="2800" spc="-80" dirty="0">
                <a:latin typeface="Trebuchet MS"/>
                <a:cs typeface="Trebuchet MS"/>
              </a:rPr>
              <a:t>Objective</a:t>
            </a:r>
            <a:r>
              <a:rPr lang="en-US" sz="2800" spc="-145" dirty="0">
                <a:latin typeface="Trebuchet MS"/>
                <a:cs typeface="Trebuchet MS"/>
              </a:rPr>
              <a:t> </a:t>
            </a:r>
            <a:r>
              <a:rPr lang="en-US" sz="2800" spc="-35" dirty="0">
                <a:latin typeface="Trebuchet MS"/>
                <a:cs typeface="Trebuchet MS"/>
              </a:rPr>
              <a:t>of</a:t>
            </a:r>
            <a:r>
              <a:rPr lang="en-US" sz="2800" spc="-145" dirty="0">
                <a:latin typeface="Trebuchet MS"/>
                <a:cs typeface="Trebuchet MS"/>
              </a:rPr>
              <a:t> </a:t>
            </a:r>
            <a:r>
              <a:rPr lang="en-US" sz="2800" spc="-150" dirty="0">
                <a:latin typeface="Trebuchet MS"/>
                <a:cs typeface="Trebuchet MS"/>
              </a:rPr>
              <a:t>Project </a:t>
            </a:r>
            <a:r>
              <a:rPr lang="en-US" sz="2800" spc="-1115" dirty="0">
                <a:latin typeface="Trebuchet MS"/>
                <a:cs typeface="Trebuchet MS"/>
              </a:rPr>
              <a:t> </a:t>
            </a:r>
          </a:p>
          <a:p>
            <a:pPr marL="165153" marR="2759710" indent="-457200">
              <a:lnSpc>
                <a:spcPct val="124500"/>
              </a:lnSpc>
              <a:spcBef>
                <a:spcPts val="100"/>
              </a:spcBef>
              <a:buFont typeface="Wingdings" panose="05000000000000000000" pitchFamily="2" charset="2"/>
              <a:buChar char="q"/>
            </a:pPr>
            <a:r>
              <a:rPr lang="en-US" sz="2800" spc="-85" dirty="0">
                <a:latin typeface="Trebuchet MS"/>
                <a:cs typeface="Trebuchet MS"/>
              </a:rPr>
              <a:t>Motivation </a:t>
            </a:r>
            <a:r>
              <a:rPr lang="en-US" sz="2800" spc="-80" dirty="0">
                <a:latin typeface="Trebuchet MS"/>
                <a:cs typeface="Trebuchet MS"/>
              </a:rPr>
              <a:t> </a:t>
            </a:r>
          </a:p>
          <a:p>
            <a:pPr marL="165153" marR="2759710" indent="-457200">
              <a:lnSpc>
                <a:spcPct val="124500"/>
              </a:lnSpc>
              <a:spcBef>
                <a:spcPts val="100"/>
              </a:spcBef>
              <a:buFont typeface="Wingdings" panose="05000000000000000000" pitchFamily="2" charset="2"/>
              <a:buChar char="q"/>
            </a:pPr>
            <a:r>
              <a:rPr lang="en-US" sz="2800" spc="-380" dirty="0">
                <a:latin typeface="Trebuchet MS"/>
                <a:cs typeface="Trebuchet MS"/>
              </a:rPr>
              <a:t>L</a:t>
            </a:r>
            <a:r>
              <a:rPr lang="en-US" sz="2800" spc="-220" dirty="0">
                <a:latin typeface="Trebuchet MS"/>
                <a:cs typeface="Trebuchet MS"/>
              </a:rPr>
              <a:t>i</a:t>
            </a:r>
            <a:r>
              <a:rPr lang="en-US" sz="2800" spc="-260" dirty="0">
                <a:latin typeface="Trebuchet MS"/>
                <a:cs typeface="Trebuchet MS"/>
              </a:rPr>
              <a:t>t</a:t>
            </a:r>
            <a:r>
              <a:rPr lang="en-US" sz="2800" spc="-10" dirty="0">
                <a:latin typeface="Trebuchet MS"/>
                <a:cs typeface="Trebuchet MS"/>
              </a:rPr>
              <a:t>e</a:t>
            </a:r>
            <a:r>
              <a:rPr lang="en-US" sz="2800" spc="-300" dirty="0">
                <a:latin typeface="Trebuchet MS"/>
                <a:cs typeface="Trebuchet MS"/>
              </a:rPr>
              <a:t>r</a:t>
            </a:r>
            <a:r>
              <a:rPr lang="en-US" sz="2800" spc="160" dirty="0">
                <a:latin typeface="Trebuchet MS"/>
                <a:cs typeface="Trebuchet MS"/>
              </a:rPr>
              <a:t>a</a:t>
            </a:r>
            <a:r>
              <a:rPr lang="en-US" sz="2800" spc="-260" dirty="0">
                <a:latin typeface="Trebuchet MS"/>
                <a:cs typeface="Trebuchet MS"/>
              </a:rPr>
              <a:t>t</a:t>
            </a:r>
            <a:r>
              <a:rPr lang="en-US" sz="2800" spc="-150" dirty="0">
                <a:latin typeface="Trebuchet MS"/>
                <a:cs typeface="Trebuchet MS"/>
              </a:rPr>
              <a:t>u</a:t>
            </a:r>
            <a:r>
              <a:rPr lang="en-US" sz="2800" spc="-300" dirty="0">
                <a:latin typeface="Trebuchet MS"/>
                <a:cs typeface="Trebuchet MS"/>
              </a:rPr>
              <a:t>r</a:t>
            </a:r>
            <a:r>
              <a:rPr lang="en-US" sz="2800" spc="-5" dirty="0">
                <a:latin typeface="Trebuchet MS"/>
                <a:cs typeface="Trebuchet MS"/>
              </a:rPr>
              <a:t>e</a:t>
            </a:r>
            <a:r>
              <a:rPr lang="en-US" sz="2800" spc="-120" dirty="0">
                <a:latin typeface="Trebuchet MS"/>
                <a:cs typeface="Trebuchet MS"/>
              </a:rPr>
              <a:t> </a:t>
            </a:r>
            <a:r>
              <a:rPr lang="en-US" sz="2800" spc="340" dirty="0">
                <a:latin typeface="Trebuchet MS"/>
                <a:cs typeface="Trebuchet MS"/>
              </a:rPr>
              <a:t>S</a:t>
            </a:r>
            <a:r>
              <a:rPr lang="en-US" sz="2800" spc="-150" dirty="0">
                <a:latin typeface="Trebuchet MS"/>
                <a:cs typeface="Trebuchet MS"/>
              </a:rPr>
              <a:t>u</a:t>
            </a:r>
            <a:r>
              <a:rPr lang="en-US" sz="2800" spc="-300" dirty="0">
                <a:latin typeface="Trebuchet MS"/>
                <a:cs typeface="Trebuchet MS"/>
              </a:rPr>
              <a:t>r</a:t>
            </a:r>
            <a:r>
              <a:rPr lang="en-US" sz="2800" spc="-250" dirty="0">
                <a:latin typeface="Trebuchet MS"/>
                <a:cs typeface="Trebuchet MS"/>
              </a:rPr>
              <a:t>v</a:t>
            </a:r>
            <a:r>
              <a:rPr lang="en-US" sz="2800" spc="-10" dirty="0">
                <a:latin typeface="Trebuchet MS"/>
                <a:cs typeface="Trebuchet MS"/>
              </a:rPr>
              <a:t>e</a:t>
            </a:r>
            <a:r>
              <a:rPr lang="en-US" sz="2800" spc="-260" dirty="0">
                <a:latin typeface="Trebuchet MS"/>
                <a:cs typeface="Trebuchet MS"/>
              </a:rPr>
              <a:t>y</a:t>
            </a:r>
          </a:p>
          <a:p>
            <a:pPr marL="165153" marR="2759710" indent="-457200">
              <a:lnSpc>
                <a:spcPct val="124500"/>
              </a:lnSpc>
              <a:spcBef>
                <a:spcPts val="100"/>
              </a:spcBef>
              <a:buFont typeface="Wingdings" panose="05000000000000000000" pitchFamily="2" charset="2"/>
              <a:buChar char="q"/>
            </a:pPr>
            <a:r>
              <a:rPr lang="en-US" sz="2800" spc="-40" dirty="0">
                <a:latin typeface="Trebuchet MS"/>
                <a:cs typeface="Trebuchet MS"/>
              </a:rPr>
              <a:t>Software/hardware</a:t>
            </a:r>
            <a:r>
              <a:rPr lang="en-US" sz="2800" spc="-175" dirty="0">
                <a:latin typeface="Trebuchet MS"/>
                <a:cs typeface="Trebuchet MS"/>
              </a:rPr>
              <a:t> </a:t>
            </a:r>
            <a:r>
              <a:rPr lang="en-US" sz="2800" spc="-135" dirty="0">
                <a:latin typeface="Trebuchet MS"/>
                <a:cs typeface="Trebuchet MS"/>
              </a:rPr>
              <a:t>requirements </a:t>
            </a:r>
          </a:p>
          <a:p>
            <a:pPr marL="165153" marR="2759710" indent="-457200">
              <a:lnSpc>
                <a:spcPct val="124500"/>
              </a:lnSpc>
              <a:spcBef>
                <a:spcPts val="100"/>
              </a:spcBef>
              <a:buFont typeface="Wingdings" panose="05000000000000000000" pitchFamily="2" charset="2"/>
              <a:buChar char="q"/>
            </a:pPr>
            <a:r>
              <a:rPr lang="en-US" sz="2800" spc="-1115" dirty="0">
                <a:latin typeface="Trebuchet MS"/>
                <a:cs typeface="Trebuchet MS"/>
              </a:rPr>
              <a:t> </a:t>
            </a:r>
            <a:r>
              <a:rPr lang="en-US" sz="2800" spc="-60" dirty="0">
                <a:latin typeface="Trebuchet MS"/>
                <a:cs typeface="Trebuchet MS"/>
              </a:rPr>
              <a:t>Application </a:t>
            </a:r>
            <a:r>
              <a:rPr lang="en-US" sz="2800" spc="-114" dirty="0">
                <a:latin typeface="Trebuchet MS"/>
                <a:cs typeface="Trebuchet MS"/>
              </a:rPr>
              <a:t>Architecture </a:t>
            </a:r>
            <a:r>
              <a:rPr lang="en-US" sz="2800" spc="-110" dirty="0">
                <a:latin typeface="Trebuchet MS"/>
                <a:cs typeface="Trebuchet MS"/>
              </a:rPr>
              <a:t> </a:t>
            </a:r>
          </a:p>
          <a:p>
            <a:pPr marL="165153" marR="2759710" indent="-457200">
              <a:lnSpc>
                <a:spcPct val="124500"/>
              </a:lnSpc>
              <a:spcBef>
                <a:spcPts val="100"/>
              </a:spcBef>
              <a:buFont typeface="Wingdings" panose="05000000000000000000" pitchFamily="2" charset="2"/>
              <a:buChar char="q"/>
            </a:pPr>
            <a:r>
              <a:rPr lang="en-US" sz="2800" spc="-35" dirty="0">
                <a:latin typeface="Trebuchet MS"/>
                <a:cs typeface="Trebuchet MS"/>
              </a:rPr>
              <a:t>Proposed</a:t>
            </a:r>
            <a:r>
              <a:rPr lang="en-US" sz="2800" spc="-125" dirty="0">
                <a:latin typeface="Trebuchet MS"/>
                <a:cs typeface="Trebuchet MS"/>
              </a:rPr>
              <a:t> </a:t>
            </a:r>
            <a:r>
              <a:rPr lang="en-US" spc="-210" dirty="0">
                <a:latin typeface="Trebuchet MS"/>
                <a:cs typeface="Trebuchet MS"/>
              </a:rPr>
              <a:t>Model</a:t>
            </a:r>
            <a:endParaRPr lang="en-US" sz="2800" spc="-210" dirty="0">
              <a:latin typeface="Trebuchet MS"/>
              <a:cs typeface="Trebuchet MS"/>
            </a:endParaRPr>
          </a:p>
          <a:p>
            <a:pPr marL="165153" marR="2759710" indent="-457200">
              <a:lnSpc>
                <a:spcPct val="124500"/>
              </a:lnSpc>
              <a:spcBef>
                <a:spcPts val="100"/>
              </a:spcBef>
              <a:buFont typeface="Wingdings" panose="05000000000000000000" pitchFamily="2" charset="2"/>
              <a:buChar char="q"/>
            </a:pPr>
            <a:r>
              <a:rPr lang="en-US" sz="2800" spc="-135" dirty="0">
                <a:latin typeface="Trebuchet MS"/>
                <a:cs typeface="Trebuchet MS"/>
              </a:rPr>
              <a:t>Implementation </a:t>
            </a:r>
          </a:p>
          <a:p>
            <a:pPr marL="165153" marR="2759710" indent="-457200">
              <a:lnSpc>
                <a:spcPct val="124500"/>
              </a:lnSpc>
              <a:spcBef>
                <a:spcPts val="100"/>
              </a:spcBef>
              <a:buFont typeface="Wingdings" panose="05000000000000000000" pitchFamily="2" charset="2"/>
              <a:buChar char="q"/>
            </a:pPr>
            <a:r>
              <a:rPr lang="en-US" sz="2800" spc="-145" dirty="0">
                <a:latin typeface="Trebuchet MS"/>
                <a:cs typeface="Trebuchet MS"/>
              </a:rPr>
              <a:t>Result </a:t>
            </a:r>
          </a:p>
          <a:p>
            <a:pPr marL="165153" marR="2759710" indent="-457200">
              <a:lnSpc>
                <a:spcPct val="124500"/>
              </a:lnSpc>
              <a:spcBef>
                <a:spcPts val="100"/>
              </a:spcBef>
              <a:buFont typeface="Wingdings" panose="05000000000000000000" pitchFamily="2" charset="2"/>
              <a:buChar char="q"/>
            </a:pPr>
            <a:r>
              <a:rPr lang="en-US" sz="2800" spc="-30" dirty="0">
                <a:latin typeface="Trebuchet MS"/>
                <a:cs typeface="Trebuchet MS"/>
              </a:rPr>
              <a:t>Conclusion</a:t>
            </a:r>
          </a:p>
          <a:p>
            <a:pPr marL="165153" marR="2759710" indent="-457200">
              <a:lnSpc>
                <a:spcPct val="124500"/>
              </a:lnSpc>
              <a:spcBef>
                <a:spcPts val="100"/>
              </a:spcBef>
              <a:buFont typeface="Wingdings" panose="05000000000000000000" pitchFamily="2" charset="2"/>
              <a:buChar char="q"/>
            </a:pPr>
            <a:r>
              <a:rPr lang="en-US" spc="-30" dirty="0">
                <a:latin typeface="Trebuchet MS"/>
                <a:cs typeface="Trebuchet MS"/>
              </a:rPr>
              <a:t>References</a:t>
            </a:r>
            <a:endParaRPr lang="en-US" sz="2800" dirty="0">
              <a:latin typeface="Trebuchet MS"/>
              <a:cs typeface="Trebuchet MS"/>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2CD2-252D-C22B-8987-F8A2C85E4C39}"/>
              </a:ext>
            </a:extLst>
          </p:cNvPr>
          <p:cNvSpPr>
            <a:spLocks noGrp="1"/>
          </p:cNvSpPr>
          <p:nvPr>
            <p:ph type="title"/>
          </p:nvPr>
        </p:nvSpPr>
        <p:spPr>
          <a:xfrm>
            <a:off x="1234847" y="-99392"/>
            <a:ext cx="10360501" cy="1223963"/>
          </a:xfrm>
        </p:spPr>
        <p:txBody>
          <a:bodyPr/>
          <a:lstStyle/>
          <a:p>
            <a:r>
              <a:rPr lang="en-IN" b="1" dirty="0"/>
              <a:t>ANALYSIS OF AGE VARIABLE</a:t>
            </a:r>
          </a:p>
        </p:txBody>
      </p:sp>
      <p:sp>
        <p:nvSpPr>
          <p:cNvPr id="3" name="Content Placeholder 2">
            <a:extLst>
              <a:ext uri="{FF2B5EF4-FFF2-40B4-BE49-F238E27FC236}">
                <a16:creationId xmlns:a16="http://schemas.microsoft.com/office/drawing/2014/main" id="{D18FCFCB-B249-4FCE-6CF8-45D606B80109}"/>
              </a:ext>
            </a:extLst>
          </p:cNvPr>
          <p:cNvSpPr>
            <a:spLocks noGrp="1"/>
          </p:cNvSpPr>
          <p:nvPr>
            <p:ph sz="half" idx="1"/>
          </p:nvPr>
        </p:nvSpPr>
        <p:spPr>
          <a:xfrm>
            <a:off x="1250637" y="5005776"/>
            <a:ext cx="9972133" cy="1440161"/>
          </a:xfrm>
        </p:spPr>
        <p:txBody>
          <a:bodyPr>
            <a:normAutofit fontScale="77500" lnSpcReduction="20000"/>
          </a:bodyPr>
          <a:lstStyle/>
          <a:p>
            <a:r>
              <a:rPr lang="en-US" dirty="0"/>
              <a:t>From the above count plot analysis we can say that:</a:t>
            </a:r>
          </a:p>
          <a:p>
            <a:r>
              <a:rPr lang="en-US" dirty="0"/>
              <a:t> We can see more number of credit cards holder age are between 26-30 years old. </a:t>
            </a:r>
          </a:p>
          <a:p>
            <a:r>
              <a:rPr lang="en-US" dirty="0"/>
              <a:t>Age above 60 years old rarely uses the credit card. </a:t>
            </a:r>
            <a:endParaRPr lang="en-IN" dirty="0"/>
          </a:p>
        </p:txBody>
      </p:sp>
      <p:pic>
        <p:nvPicPr>
          <p:cNvPr id="6" name="Picture 5">
            <a:extLst>
              <a:ext uri="{FF2B5EF4-FFF2-40B4-BE49-F238E27FC236}">
                <a16:creationId xmlns:a16="http://schemas.microsoft.com/office/drawing/2014/main" id="{33DF49E8-E04D-1D1D-F4C2-BB67AA9A595C}"/>
              </a:ext>
            </a:extLst>
          </p:cNvPr>
          <p:cNvPicPr>
            <a:picLocks noChangeAspect="1"/>
          </p:cNvPicPr>
          <p:nvPr/>
        </p:nvPicPr>
        <p:blipFill>
          <a:blip r:embed="rId2"/>
          <a:stretch>
            <a:fillRect/>
          </a:stretch>
        </p:blipFill>
        <p:spPr>
          <a:xfrm>
            <a:off x="2277987" y="1444564"/>
            <a:ext cx="6794083" cy="32085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2092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FE97-51EE-369B-2D5B-402338EEDB4D}"/>
              </a:ext>
            </a:extLst>
          </p:cNvPr>
          <p:cNvSpPr>
            <a:spLocks noGrp="1"/>
          </p:cNvSpPr>
          <p:nvPr>
            <p:ph type="title"/>
          </p:nvPr>
        </p:nvSpPr>
        <p:spPr>
          <a:xfrm>
            <a:off x="1218883" y="-99392"/>
            <a:ext cx="10360501" cy="1223963"/>
          </a:xfrm>
        </p:spPr>
        <p:txBody>
          <a:bodyPr/>
          <a:lstStyle/>
          <a:p>
            <a:r>
              <a:rPr lang="en-IN" b="1" dirty="0"/>
              <a:t>ANALYSIS OF AGE VARIABLE</a:t>
            </a:r>
          </a:p>
        </p:txBody>
      </p:sp>
      <p:sp>
        <p:nvSpPr>
          <p:cNvPr id="3" name="Content Placeholder 2">
            <a:extLst>
              <a:ext uri="{FF2B5EF4-FFF2-40B4-BE49-F238E27FC236}">
                <a16:creationId xmlns:a16="http://schemas.microsoft.com/office/drawing/2014/main" id="{AB26F9A9-F48F-BC92-69FA-F94A310D4AEE}"/>
              </a:ext>
            </a:extLst>
          </p:cNvPr>
          <p:cNvSpPr>
            <a:spLocks noGrp="1"/>
          </p:cNvSpPr>
          <p:nvPr>
            <p:ph sz="half" idx="1"/>
          </p:nvPr>
        </p:nvSpPr>
        <p:spPr>
          <a:xfrm>
            <a:off x="1205885" y="5013349"/>
            <a:ext cx="9785072" cy="1223963"/>
          </a:xfrm>
        </p:spPr>
        <p:txBody>
          <a:bodyPr>
            <a:normAutofit fontScale="70000" lnSpcReduction="20000"/>
          </a:bodyPr>
          <a:lstStyle/>
          <a:p>
            <a:r>
              <a:rPr lang="en-US" dirty="0"/>
              <a:t>From the above bar plot which shows the relationship between age and defaulter, we can say that :</a:t>
            </a:r>
          </a:p>
          <a:p>
            <a:r>
              <a:rPr lang="en-US" dirty="0"/>
              <a:t> Those who default are 60 years and older, that may be they don’t use their card frequently </a:t>
            </a:r>
            <a:endParaRPr lang="en-IN" dirty="0"/>
          </a:p>
        </p:txBody>
      </p:sp>
      <p:pic>
        <p:nvPicPr>
          <p:cNvPr id="6" name="Content Placeholder 5">
            <a:extLst>
              <a:ext uri="{FF2B5EF4-FFF2-40B4-BE49-F238E27FC236}">
                <a16:creationId xmlns:a16="http://schemas.microsoft.com/office/drawing/2014/main" id="{C7303928-5C93-2F91-C487-1377B41BBC4F}"/>
              </a:ext>
            </a:extLst>
          </p:cNvPr>
          <p:cNvPicPr>
            <a:picLocks noGrp="1" noChangeAspect="1"/>
          </p:cNvPicPr>
          <p:nvPr>
            <p:ph sz="half" idx="2"/>
          </p:nvPr>
        </p:nvPicPr>
        <p:blipFill>
          <a:blip r:embed="rId2"/>
          <a:stretch>
            <a:fillRect/>
          </a:stretch>
        </p:blipFill>
        <p:spPr>
          <a:xfrm>
            <a:off x="1557908" y="1194775"/>
            <a:ext cx="8856984" cy="34735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481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EEA6-AF75-7763-11A5-1912FCBA0489}"/>
              </a:ext>
            </a:extLst>
          </p:cNvPr>
          <p:cNvSpPr>
            <a:spLocks noGrp="1"/>
          </p:cNvSpPr>
          <p:nvPr>
            <p:ph type="title"/>
          </p:nvPr>
        </p:nvSpPr>
        <p:spPr/>
        <p:txBody>
          <a:bodyPr/>
          <a:lstStyle/>
          <a:p>
            <a:r>
              <a:rPr lang="en-US" b="1" dirty="0"/>
              <a:t>ANALYSIS OF LIMIT BALANCE VARIABLE</a:t>
            </a:r>
            <a:endParaRPr lang="en-IN" b="1" dirty="0"/>
          </a:p>
        </p:txBody>
      </p:sp>
      <p:sp>
        <p:nvSpPr>
          <p:cNvPr id="3" name="Content Placeholder 2">
            <a:extLst>
              <a:ext uri="{FF2B5EF4-FFF2-40B4-BE49-F238E27FC236}">
                <a16:creationId xmlns:a16="http://schemas.microsoft.com/office/drawing/2014/main" id="{CB295B8C-8B4B-F2BE-1863-B683C5FACA15}"/>
              </a:ext>
            </a:extLst>
          </p:cNvPr>
          <p:cNvSpPr>
            <a:spLocks noGrp="1"/>
          </p:cNvSpPr>
          <p:nvPr>
            <p:ph sz="half" idx="1"/>
          </p:nvPr>
        </p:nvSpPr>
        <p:spPr>
          <a:xfrm>
            <a:off x="1218883" y="4948236"/>
            <a:ext cx="9556049" cy="1223964"/>
          </a:xfrm>
        </p:spPr>
        <p:txBody>
          <a:bodyPr>
            <a:normAutofit fontScale="92500" lnSpcReduction="20000"/>
          </a:bodyPr>
          <a:lstStyle/>
          <a:p>
            <a:r>
              <a:rPr lang="en-US" dirty="0"/>
              <a:t>From the above plots analysis we can say that :</a:t>
            </a:r>
          </a:p>
          <a:p>
            <a:r>
              <a:rPr lang="en-US" dirty="0"/>
              <a:t>Maximum amount of given credit in NT dollars is 50,000 followed by 30,000 and 20,000</a:t>
            </a:r>
            <a:endParaRPr lang="en-IN" dirty="0"/>
          </a:p>
        </p:txBody>
      </p:sp>
      <p:pic>
        <p:nvPicPr>
          <p:cNvPr id="12" name="Content Placeholder 11">
            <a:extLst>
              <a:ext uri="{FF2B5EF4-FFF2-40B4-BE49-F238E27FC236}">
                <a16:creationId xmlns:a16="http://schemas.microsoft.com/office/drawing/2014/main" id="{675AD663-8258-7FBF-ADDD-93683A2E260A}"/>
              </a:ext>
            </a:extLst>
          </p:cNvPr>
          <p:cNvPicPr>
            <a:picLocks noGrp="1" noChangeAspect="1"/>
          </p:cNvPicPr>
          <p:nvPr>
            <p:ph sz="half" idx="2"/>
          </p:nvPr>
        </p:nvPicPr>
        <p:blipFill>
          <a:blip r:embed="rId2"/>
          <a:stretch>
            <a:fillRect/>
          </a:stretch>
        </p:blipFill>
        <p:spPr>
          <a:xfrm>
            <a:off x="7390555" y="1628800"/>
            <a:ext cx="4260331" cy="2874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45329023-6EF9-D862-400B-89D4EF24EAE0}"/>
              </a:ext>
            </a:extLst>
          </p:cNvPr>
          <p:cNvPicPr>
            <a:picLocks noChangeAspect="1"/>
          </p:cNvPicPr>
          <p:nvPr/>
        </p:nvPicPr>
        <p:blipFill>
          <a:blip r:embed="rId3"/>
          <a:stretch>
            <a:fillRect/>
          </a:stretch>
        </p:blipFill>
        <p:spPr>
          <a:xfrm>
            <a:off x="1449781" y="1657676"/>
            <a:ext cx="5433155" cy="2874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941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8ED4-EAF5-B86F-EA87-337E369ED770}"/>
              </a:ext>
            </a:extLst>
          </p:cNvPr>
          <p:cNvSpPr>
            <a:spLocks noGrp="1"/>
          </p:cNvSpPr>
          <p:nvPr>
            <p:ph type="title"/>
          </p:nvPr>
        </p:nvSpPr>
        <p:spPr>
          <a:xfrm>
            <a:off x="1218883" y="274637"/>
            <a:ext cx="10360501" cy="778099"/>
          </a:xfrm>
        </p:spPr>
        <p:txBody>
          <a:bodyPr>
            <a:normAutofit/>
          </a:bodyPr>
          <a:lstStyle/>
          <a:p>
            <a:pPr algn="ctr"/>
            <a:r>
              <a:rPr lang="en-IN" sz="4000" b="1" dirty="0"/>
              <a:t>CHECKING OF CORRELATION </a:t>
            </a:r>
          </a:p>
        </p:txBody>
      </p:sp>
      <p:pic>
        <p:nvPicPr>
          <p:cNvPr id="6" name="Picture 5">
            <a:extLst>
              <a:ext uri="{FF2B5EF4-FFF2-40B4-BE49-F238E27FC236}">
                <a16:creationId xmlns:a16="http://schemas.microsoft.com/office/drawing/2014/main" id="{161C26BC-1A6B-40FD-6BC3-373FDEAD3ACC}"/>
              </a:ext>
            </a:extLst>
          </p:cNvPr>
          <p:cNvPicPr>
            <a:picLocks noChangeAspect="1"/>
          </p:cNvPicPr>
          <p:nvPr/>
        </p:nvPicPr>
        <p:blipFill>
          <a:blip r:embed="rId2"/>
          <a:stretch>
            <a:fillRect/>
          </a:stretch>
        </p:blipFill>
        <p:spPr>
          <a:xfrm>
            <a:off x="4756996" y="1052736"/>
            <a:ext cx="6738016" cy="56300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25F08371-0FCE-A218-1AB2-3BB42A2D00B9}"/>
              </a:ext>
            </a:extLst>
          </p:cNvPr>
          <p:cNvSpPr txBox="1"/>
          <p:nvPr/>
        </p:nvSpPr>
        <p:spPr>
          <a:xfrm>
            <a:off x="1218883" y="1536174"/>
            <a:ext cx="3219345" cy="3785652"/>
          </a:xfrm>
          <a:prstGeom prst="rect">
            <a:avLst/>
          </a:prstGeom>
          <a:noFill/>
        </p:spPr>
        <p:txBody>
          <a:bodyPr wrap="square">
            <a:spAutoFit/>
          </a:bodyPr>
          <a:lstStyle/>
          <a:p>
            <a:pPr algn="l">
              <a:buFont typeface="Arial" panose="020B0604020202020204" pitchFamily="34" charset="0"/>
              <a:buChar char="•"/>
            </a:pPr>
            <a:r>
              <a:rPr lang="en-US" sz="2000" b="1" i="1" dirty="0">
                <a:solidFill>
                  <a:srgbClr val="00B0F0"/>
                </a:solidFill>
                <a:latin typeface="Helvetica Neue"/>
              </a:rPr>
              <a:t>F</a:t>
            </a:r>
            <a:r>
              <a:rPr lang="en-US" sz="2000" b="1" i="1" dirty="0">
                <a:solidFill>
                  <a:srgbClr val="00B0F0"/>
                </a:solidFill>
                <a:effectLst/>
                <a:latin typeface="Helvetica Neue"/>
              </a:rPr>
              <a:t>rom the above graph we can see , that there are some negatively correlated feature like age but we cannot blindly remove this feature because it could be important feature for prediction.</a:t>
            </a:r>
            <a:endParaRPr lang="en-US" sz="2000" b="0" i="0" dirty="0">
              <a:solidFill>
                <a:srgbClr val="00B0F0"/>
              </a:solidFill>
              <a:effectLst/>
              <a:latin typeface="Helvetica Neue"/>
            </a:endParaRPr>
          </a:p>
          <a:p>
            <a:pPr algn="l">
              <a:buFont typeface="Arial" panose="020B0604020202020204" pitchFamily="34" charset="0"/>
              <a:buChar char="•"/>
            </a:pPr>
            <a:r>
              <a:rPr lang="en-US" sz="2000" b="1" i="1" dirty="0">
                <a:solidFill>
                  <a:srgbClr val="00B0F0"/>
                </a:solidFill>
                <a:effectLst/>
                <a:latin typeface="Helvetica Neue"/>
              </a:rPr>
              <a:t>ID is unimportant and it has no role in prediction so we will remove it.</a:t>
            </a:r>
            <a:endParaRPr lang="en-US" sz="2000" b="0" i="0" dirty="0">
              <a:solidFill>
                <a:srgbClr val="00B0F0"/>
              </a:solidFill>
              <a:effectLst/>
              <a:latin typeface="Helvetica Neue"/>
            </a:endParaRPr>
          </a:p>
        </p:txBody>
      </p:sp>
    </p:spTree>
    <p:extLst>
      <p:ext uri="{BB962C8B-B14F-4D97-AF65-F5344CB8AC3E}">
        <p14:creationId xmlns:p14="http://schemas.microsoft.com/office/powerpoint/2010/main" val="328851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CB34-ABB0-42FE-243D-B6786775B7B1}"/>
              </a:ext>
            </a:extLst>
          </p:cNvPr>
          <p:cNvSpPr>
            <a:spLocks noGrp="1"/>
          </p:cNvSpPr>
          <p:nvPr>
            <p:ph type="title"/>
          </p:nvPr>
        </p:nvSpPr>
        <p:spPr>
          <a:xfrm>
            <a:off x="1218884" y="116632"/>
            <a:ext cx="10360501" cy="1223963"/>
          </a:xfrm>
        </p:spPr>
        <p:txBody>
          <a:bodyPr/>
          <a:lstStyle/>
          <a:p>
            <a:r>
              <a:rPr lang="en-IN" b="1" dirty="0"/>
              <a:t>ONE HOT ENCODING</a:t>
            </a:r>
          </a:p>
        </p:txBody>
      </p:sp>
      <p:sp>
        <p:nvSpPr>
          <p:cNvPr id="3" name="Content Placeholder 2">
            <a:extLst>
              <a:ext uri="{FF2B5EF4-FFF2-40B4-BE49-F238E27FC236}">
                <a16:creationId xmlns:a16="http://schemas.microsoft.com/office/drawing/2014/main" id="{D1C9EE94-4DE6-8280-A532-8CCED0B69092}"/>
              </a:ext>
            </a:extLst>
          </p:cNvPr>
          <p:cNvSpPr>
            <a:spLocks noGrp="1"/>
          </p:cNvSpPr>
          <p:nvPr>
            <p:ph sz="half" idx="1"/>
          </p:nvPr>
        </p:nvSpPr>
        <p:spPr>
          <a:xfrm>
            <a:off x="1218884" y="1412776"/>
            <a:ext cx="9844080" cy="2010152"/>
          </a:xfrm>
        </p:spPr>
        <p:txBody>
          <a:bodyPr>
            <a:normAutofit fontScale="77500" lnSpcReduction="20000"/>
          </a:bodyPr>
          <a:lstStyle/>
          <a:p>
            <a:r>
              <a:rPr lang="en-US" dirty="0"/>
              <a:t>One hot encoding is a process by which categorical variables are converted into a form that could be provided to ML algorithms to do a better job in prediction. </a:t>
            </a:r>
          </a:p>
          <a:p>
            <a:r>
              <a:rPr lang="en-US" dirty="0"/>
              <a:t>Here we perform one hot encoding on 'EDUCATION','MARRIAGE','PAY_SEPT', 'PAY_AUG', 'PAY_JUL', 'PAY_JUN', 'PAY_MAY', 'PAY_APR' and label encoding for ‘SEX’ </a:t>
            </a:r>
          </a:p>
          <a:p>
            <a:r>
              <a:rPr lang="en-US" dirty="0"/>
              <a:t>After this we get these features in our dataset:</a:t>
            </a:r>
            <a:endParaRPr lang="en-IN" dirty="0"/>
          </a:p>
        </p:txBody>
      </p:sp>
      <p:pic>
        <p:nvPicPr>
          <p:cNvPr id="6" name="Picture 5">
            <a:extLst>
              <a:ext uri="{FF2B5EF4-FFF2-40B4-BE49-F238E27FC236}">
                <a16:creationId xmlns:a16="http://schemas.microsoft.com/office/drawing/2014/main" id="{F5C20F2B-40EC-4FE2-4380-E11749FFF217}"/>
              </a:ext>
            </a:extLst>
          </p:cNvPr>
          <p:cNvPicPr>
            <a:picLocks noChangeAspect="1"/>
          </p:cNvPicPr>
          <p:nvPr/>
        </p:nvPicPr>
        <p:blipFill>
          <a:blip r:embed="rId2"/>
          <a:stretch>
            <a:fillRect/>
          </a:stretch>
        </p:blipFill>
        <p:spPr>
          <a:xfrm>
            <a:off x="4006180" y="3429000"/>
            <a:ext cx="5554095" cy="315436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1183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A543-67FE-F00D-F396-BCA05BB1CA30}"/>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LOGISTIC REGRESSION</a:t>
            </a:r>
          </a:p>
        </p:txBody>
      </p:sp>
      <p:sp>
        <p:nvSpPr>
          <p:cNvPr id="3" name="Content Placeholder 2">
            <a:extLst>
              <a:ext uri="{FF2B5EF4-FFF2-40B4-BE49-F238E27FC236}">
                <a16:creationId xmlns:a16="http://schemas.microsoft.com/office/drawing/2014/main" id="{408AD5D1-E62A-2C49-BB6E-584336B88CC9}"/>
              </a:ext>
            </a:extLst>
          </p:cNvPr>
          <p:cNvSpPr>
            <a:spLocks noGrp="1"/>
          </p:cNvSpPr>
          <p:nvPr>
            <p:ph idx="1"/>
          </p:nvPr>
        </p:nvSpPr>
        <p:spPr/>
        <p:txBody>
          <a:bodyPr/>
          <a:lstStyle/>
          <a:p>
            <a:r>
              <a:rPr lang="en-US" dirty="0"/>
              <a:t>PARAMETERS : {'C': 0.01, 'penalty': 'l2’}</a:t>
            </a:r>
          </a:p>
          <a:p>
            <a:r>
              <a:rPr lang="en-US" dirty="0"/>
              <a:t>from this regression model we get the results as below</a:t>
            </a:r>
          </a:p>
          <a:p>
            <a:pPr>
              <a:buFont typeface="Wingdings" panose="05000000000000000000" pitchFamily="2" charset="2"/>
              <a:buChar char="q"/>
            </a:pPr>
            <a:r>
              <a:rPr lang="en-US" dirty="0"/>
              <a:t> The accuracy on test data is 0.7553984825886778 </a:t>
            </a:r>
          </a:p>
          <a:p>
            <a:pPr>
              <a:buFont typeface="Wingdings" panose="05000000000000000000" pitchFamily="2" charset="2"/>
              <a:buChar char="q"/>
            </a:pPr>
            <a:r>
              <a:rPr lang="en-US" dirty="0"/>
              <a:t> The precision on test data is 0.6936446173800259</a:t>
            </a:r>
          </a:p>
          <a:p>
            <a:pPr>
              <a:buFont typeface="Wingdings" panose="05000000000000000000" pitchFamily="2" charset="2"/>
              <a:buChar char="q"/>
            </a:pPr>
            <a:r>
              <a:rPr lang="en-US" dirty="0"/>
              <a:t> The recall on test data is 0.7913583900562297 </a:t>
            </a:r>
          </a:p>
          <a:p>
            <a:pPr>
              <a:buFont typeface="Wingdings" panose="05000000000000000000" pitchFamily="2" charset="2"/>
              <a:buChar char="q"/>
            </a:pPr>
            <a:r>
              <a:rPr lang="en-US" dirty="0"/>
              <a:t> The f1 on test data is 0.7392867016864806 </a:t>
            </a:r>
          </a:p>
          <a:p>
            <a:pPr>
              <a:buFont typeface="Wingdings" panose="05000000000000000000" pitchFamily="2" charset="2"/>
              <a:buChar char="q"/>
            </a:pPr>
            <a:r>
              <a:rPr lang="en-US" dirty="0"/>
              <a:t> The </a:t>
            </a:r>
            <a:r>
              <a:rPr lang="en-US" dirty="0" err="1"/>
              <a:t>roc_score</a:t>
            </a:r>
            <a:r>
              <a:rPr lang="en-US" dirty="0"/>
              <a:t> on test data is 0.7593522874903104</a:t>
            </a:r>
            <a:endParaRPr lang="en-IN" dirty="0"/>
          </a:p>
        </p:txBody>
      </p:sp>
    </p:spTree>
    <p:extLst>
      <p:ext uri="{BB962C8B-B14F-4D97-AF65-F5344CB8AC3E}">
        <p14:creationId xmlns:p14="http://schemas.microsoft.com/office/powerpoint/2010/main" val="59529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F2CB-062D-B37D-EF27-9D8CCEF2E3CC}"/>
              </a:ext>
            </a:extLst>
          </p:cNvPr>
          <p:cNvSpPr>
            <a:spLocks noGrp="1"/>
          </p:cNvSpPr>
          <p:nvPr>
            <p:ph type="title"/>
          </p:nvPr>
        </p:nvSpPr>
        <p:spPr>
          <a:xfrm>
            <a:off x="914161" y="260648"/>
            <a:ext cx="10360501" cy="1223963"/>
          </a:xfrm>
        </p:spPr>
        <p:txBody>
          <a:bodyPr>
            <a:normAutofit/>
          </a:bodyPr>
          <a:lstStyle/>
          <a:p>
            <a:pPr algn="ctr"/>
            <a:r>
              <a:rPr lang="en-IN" sz="4000" b="1" dirty="0"/>
              <a:t>CONFUSION MATRIX</a:t>
            </a:r>
          </a:p>
        </p:txBody>
      </p:sp>
      <p:pic>
        <p:nvPicPr>
          <p:cNvPr id="4" name="Content Placeholder 3">
            <a:extLst>
              <a:ext uri="{FF2B5EF4-FFF2-40B4-BE49-F238E27FC236}">
                <a16:creationId xmlns:a16="http://schemas.microsoft.com/office/drawing/2014/main" id="{9E1CFD48-E147-DF20-EC47-377268B45E39}"/>
              </a:ext>
            </a:extLst>
          </p:cNvPr>
          <p:cNvPicPr>
            <a:picLocks noGrp="1" noChangeAspect="1"/>
          </p:cNvPicPr>
          <p:nvPr>
            <p:ph idx="1"/>
          </p:nvPr>
        </p:nvPicPr>
        <p:blipFill>
          <a:blip r:embed="rId2"/>
          <a:stretch>
            <a:fillRect/>
          </a:stretch>
        </p:blipFill>
        <p:spPr>
          <a:xfrm>
            <a:off x="5014292" y="1700808"/>
            <a:ext cx="5774238" cy="47086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C27A6A59-E445-C4B3-C1E8-761A4A37726E}"/>
              </a:ext>
            </a:extLst>
          </p:cNvPr>
          <p:cNvSpPr txBox="1"/>
          <p:nvPr/>
        </p:nvSpPr>
        <p:spPr>
          <a:xfrm>
            <a:off x="1413892" y="1916832"/>
            <a:ext cx="3312368" cy="3108543"/>
          </a:xfrm>
          <a:prstGeom prst="rect">
            <a:avLst/>
          </a:prstGeom>
          <a:noFill/>
        </p:spPr>
        <p:txBody>
          <a:bodyPr wrap="square" rtlCol="0">
            <a:spAutoFit/>
          </a:bodyPr>
          <a:lstStyle/>
          <a:p>
            <a:r>
              <a:rPr lang="en-IN" sz="2800" dirty="0">
                <a:solidFill>
                  <a:srgbClr val="00B0F0"/>
                </a:solidFill>
              </a:rPr>
              <a:t>From the matrix we can say that the true positive has the higher rate around 12000 but rate of true negative is little less around 10000</a:t>
            </a:r>
          </a:p>
        </p:txBody>
      </p:sp>
    </p:spTree>
    <p:extLst>
      <p:ext uri="{BB962C8B-B14F-4D97-AF65-F5344CB8AC3E}">
        <p14:creationId xmlns:p14="http://schemas.microsoft.com/office/powerpoint/2010/main" val="50831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A70A-94F8-29A5-8E32-799394BB377E}"/>
              </a:ext>
            </a:extLst>
          </p:cNvPr>
          <p:cNvSpPr>
            <a:spLocks noGrp="1"/>
          </p:cNvSpPr>
          <p:nvPr>
            <p:ph type="title"/>
          </p:nvPr>
        </p:nvSpPr>
        <p:spPr/>
        <p:txBody>
          <a:bodyPr/>
          <a:lstStyle/>
          <a:p>
            <a:r>
              <a:rPr lang="en-IN" b="1" dirty="0"/>
              <a:t>FEATURE IMPORTANCES</a:t>
            </a:r>
          </a:p>
        </p:txBody>
      </p:sp>
      <p:pic>
        <p:nvPicPr>
          <p:cNvPr id="5" name="Content Placeholder 4">
            <a:extLst>
              <a:ext uri="{FF2B5EF4-FFF2-40B4-BE49-F238E27FC236}">
                <a16:creationId xmlns:a16="http://schemas.microsoft.com/office/drawing/2014/main" id="{8CC89664-49A6-7B15-88AC-C4530E049EBB}"/>
              </a:ext>
            </a:extLst>
          </p:cNvPr>
          <p:cNvPicPr>
            <a:picLocks noGrp="1" noChangeAspect="1"/>
          </p:cNvPicPr>
          <p:nvPr>
            <p:ph idx="1"/>
          </p:nvPr>
        </p:nvPicPr>
        <p:blipFill>
          <a:blip r:embed="rId2"/>
          <a:stretch>
            <a:fillRect/>
          </a:stretch>
        </p:blipFill>
        <p:spPr>
          <a:xfrm>
            <a:off x="5230316" y="1588386"/>
            <a:ext cx="5238430" cy="49949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FC922CCA-0DDE-3494-A8A0-2DF26EA53D59}"/>
              </a:ext>
            </a:extLst>
          </p:cNvPr>
          <p:cNvSpPr txBox="1"/>
          <p:nvPr/>
        </p:nvSpPr>
        <p:spPr>
          <a:xfrm>
            <a:off x="1485900" y="2204864"/>
            <a:ext cx="2952328" cy="2677656"/>
          </a:xfrm>
          <a:prstGeom prst="rect">
            <a:avLst/>
          </a:prstGeom>
          <a:noFill/>
        </p:spPr>
        <p:txBody>
          <a:bodyPr wrap="square" rtlCol="0">
            <a:spAutoFit/>
          </a:bodyPr>
          <a:lstStyle/>
          <a:p>
            <a:r>
              <a:rPr lang="en-US" sz="2000" b="1" i="0" dirty="0">
                <a:solidFill>
                  <a:srgbClr val="92D050"/>
                </a:solidFill>
                <a:effectLst/>
                <a:latin typeface="Helvetica Neue"/>
              </a:rPr>
              <a:t>From the graph we can say that the most important feature that make an impact on dependent variable are PAY_JUL_1,PAY_MAY_1,PAY_APR_1</a:t>
            </a:r>
            <a:endParaRPr lang="en-US" sz="2000" b="0" i="0" dirty="0">
              <a:solidFill>
                <a:srgbClr val="92D050"/>
              </a:solidFill>
              <a:effectLst/>
              <a:latin typeface="Helvetica Neue"/>
            </a:endParaRPr>
          </a:p>
          <a:p>
            <a:endParaRPr lang="en-IN" sz="2800" b="1" dirty="0"/>
          </a:p>
        </p:txBody>
      </p:sp>
    </p:spTree>
    <p:extLst>
      <p:ext uri="{BB962C8B-B14F-4D97-AF65-F5344CB8AC3E}">
        <p14:creationId xmlns:p14="http://schemas.microsoft.com/office/powerpoint/2010/main" val="34667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2871-90F8-E129-DFCB-5F5352528777}"/>
              </a:ext>
            </a:extLst>
          </p:cNvPr>
          <p:cNvSpPr>
            <a:spLocks noGrp="1"/>
          </p:cNvSpPr>
          <p:nvPr>
            <p:ph type="title"/>
          </p:nvPr>
        </p:nvSpPr>
        <p:spPr/>
        <p:txBody>
          <a:bodyPr>
            <a:normAutofit/>
          </a:bodyPr>
          <a:lstStyle/>
          <a:p>
            <a:r>
              <a:rPr lang="en-IN" sz="4000" b="1" dirty="0"/>
              <a:t>RANDOM FOREST</a:t>
            </a:r>
          </a:p>
        </p:txBody>
      </p:sp>
      <p:sp>
        <p:nvSpPr>
          <p:cNvPr id="3" name="Content Placeholder 2">
            <a:extLst>
              <a:ext uri="{FF2B5EF4-FFF2-40B4-BE49-F238E27FC236}">
                <a16:creationId xmlns:a16="http://schemas.microsoft.com/office/drawing/2014/main" id="{4BEFDE72-B1DA-D7B9-8988-C79B0431E496}"/>
              </a:ext>
            </a:extLst>
          </p:cNvPr>
          <p:cNvSpPr>
            <a:spLocks noGrp="1"/>
          </p:cNvSpPr>
          <p:nvPr>
            <p:ph idx="1"/>
          </p:nvPr>
        </p:nvSpPr>
        <p:spPr/>
        <p:txBody>
          <a:bodyPr/>
          <a:lstStyle/>
          <a:p>
            <a:r>
              <a:rPr lang="en-US" dirty="0"/>
              <a:t>PARAMETERS : {'</a:t>
            </a:r>
            <a:r>
              <a:rPr lang="en-US" dirty="0" err="1"/>
              <a:t>max_depth</a:t>
            </a:r>
            <a:r>
              <a:rPr lang="en-US" dirty="0"/>
              <a:t>': 30, '</a:t>
            </a:r>
            <a:r>
              <a:rPr lang="en-US" dirty="0" err="1"/>
              <a:t>n_estimators</a:t>
            </a:r>
            <a:r>
              <a:rPr lang="en-US" dirty="0"/>
              <a:t>': 150} from the regression model we get the results as below </a:t>
            </a:r>
          </a:p>
          <a:p>
            <a:pPr>
              <a:buFont typeface="Wingdings" panose="05000000000000000000" pitchFamily="2" charset="2"/>
              <a:buChar char="q"/>
            </a:pPr>
            <a:r>
              <a:rPr lang="en-US" dirty="0"/>
              <a:t> The accuracy on test data is 0.8337332209324947 </a:t>
            </a:r>
          </a:p>
          <a:p>
            <a:pPr>
              <a:buFont typeface="Wingdings" panose="05000000000000000000" pitchFamily="2" charset="2"/>
              <a:buChar char="q"/>
            </a:pPr>
            <a:r>
              <a:rPr lang="en-US" dirty="0"/>
              <a:t> The precision on test data is 0.8020752269779508 </a:t>
            </a:r>
          </a:p>
          <a:p>
            <a:pPr>
              <a:buFont typeface="Wingdings" panose="05000000000000000000" pitchFamily="2" charset="2"/>
              <a:buChar char="q"/>
            </a:pPr>
            <a:r>
              <a:rPr lang="en-US" dirty="0"/>
              <a:t> The recall on test data is 0.856272500692329 </a:t>
            </a:r>
          </a:p>
          <a:p>
            <a:pPr>
              <a:buFont typeface="Wingdings" panose="05000000000000000000" pitchFamily="2" charset="2"/>
              <a:buChar char="q"/>
            </a:pPr>
            <a:r>
              <a:rPr lang="en-US" dirty="0"/>
              <a:t> The f1 on test data is 0.8282882400214305</a:t>
            </a:r>
          </a:p>
          <a:p>
            <a:pPr>
              <a:buFont typeface="Wingdings" panose="05000000000000000000" pitchFamily="2" charset="2"/>
              <a:buChar char="q"/>
            </a:pPr>
            <a:r>
              <a:rPr lang="en-US" dirty="0"/>
              <a:t> The </a:t>
            </a:r>
            <a:r>
              <a:rPr lang="en-US" dirty="0" err="1"/>
              <a:t>roc_score</a:t>
            </a:r>
            <a:r>
              <a:rPr lang="en-US" dirty="0"/>
              <a:t> on test data is 0.8350761210621055 </a:t>
            </a:r>
            <a:endParaRPr lang="en-IN" dirty="0"/>
          </a:p>
        </p:txBody>
      </p:sp>
    </p:spTree>
    <p:extLst>
      <p:ext uri="{BB962C8B-B14F-4D97-AF65-F5344CB8AC3E}">
        <p14:creationId xmlns:p14="http://schemas.microsoft.com/office/powerpoint/2010/main" val="262172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C392-E30B-9240-CA9A-CF1FE0A9215D}"/>
              </a:ext>
            </a:extLst>
          </p:cNvPr>
          <p:cNvSpPr>
            <a:spLocks noGrp="1"/>
          </p:cNvSpPr>
          <p:nvPr>
            <p:ph type="title"/>
          </p:nvPr>
        </p:nvSpPr>
        <p:spPr/>
        <p:txBody>
          <a:bodyPr>
            <a:normAutofit/>
          </a:bodyPr>
          <a:lstStyle/>
          <a:p>
            <a:pPr algn="ctr"/>
            <a:r>
              <a:rPr lang="en-IN" sz="4000" b="1" dirty="0"/>
              <a:t>CONFUSION MATRIX</a:t>
            </a:r>
          </a:p>
        </p:txBody>
      </p:sp>
      <p:pic>
        <p:nvPicPr>
          <p:cNvPr id="4" name="Content Placeholder 3">
            <a:extLst>
              <a:ext uri="{FF2B5EF4-FFF2-40B4-BE49-F238E27FC236}">
                <a16:creationId xmlns:a16="http://schemas.microsoft.com/office/drawing/2014/main" id="{F5B9047B-90E6-823F-54C6-455B6683ED94}"/>
              </a:ext>
            </a:extLst>
          </p:cNvPr>
          <p:cNvPicPr>
            <a:picLocks noGrp="1" noChangeAspect="1"/>
          </p:cNvPicPr>
          <p:nvPr>
            <p:ph idx="1"/>
          </p:nvPr>
        </p:nvPicPr>
        <p:blipFill>
          <a:blip r:embed="rId2"/>
          <a:stretch>
            <a:fillRect/>
          </a:stretch>
        </p:blipFill>
        <p:spPr>
          <a:xfrm>
            <a:off x="5662364" y="1844824"/>
            <a:ext cx="5311876" cy="42163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B000BDB3-BE78-6BE4-30AF-F9E3454977E0}"/>
              </a:ext>
            </a:extLst>
          </p:cNvPr>
          <p:cNvSpPr txBox="1"/>
          <p:nvPr/>
        </p:nvSpPr>
        <p:spPr>
          <a:xfrm>
            <a:off x="1557908" y="2204864"/>
            <a:ext cx="3456384" cy="2246769"/>
          </a:xfrm>
          <a:prstGeom prst="rect">
            <a:avLst/>
          </a:prstGeom>
          <a:noFill/>
        </p:spPr>
        <p:txBody>
          <a:bodyPr wrap="square">
            <a:spAutoFit/>
          </a:bodyPr>
          <a:lstStyle/>
          <a:p>
            <a:r>
              <a:rPr lang="en-IN" sz="2800" dirty="0">
                <a:solidFill>
                  <a:srgbClr val="00B0F0"/>
                </a:solidFill>
              </a:rPr>
              <a:t>From the matrix we can say that the true positive  and true negative have higher rate around 14000</a:t>
            </a:r>
          </a:p>
        </p:txBody>
      </p:sp>
    </p:spTree>
    <p:extLst>
      <p:ext uri="{BB962C8B-B14F-4D97-AF65-F5344CB8AC3E}">
        <p14:creationId xmlns:p14="http://schemas.microsoft.com/office/powerpoint/2010/main" val="367649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INTRODUCTION</a:t>
            </a:r>
          </a:p>
        </p:txBody>
      </p:sp>
      <p:sp>
        <p:nvSpPr>
          <p:cNvPr id="3" name="Content Placeholder 2"/>
          <p:cNvSpPr>
            <a:spLocks noGrp="1"/>
          </p:cNvSpPr>
          <p:nvPr>
            <p:ph sz="half" idx="1"/>
          </p:nvPr>
        </p:nvSpPr>
        <p:spPr>
          <a:xfrm>
            <a:off x="1218883" y="1700808"/>
            <a:ext cx="9700065" cy="4465320"/>
          </a:xfrm>
        </p:spPr>
        <p:txBody>
          <a:bodyPr>
            <a:normAutofit fontScale="92500" lnSpcReduction="10000"/>
          </a:bodyPr>
          <a:lstStyle/>
          <a:p>
            <a:pPr>
              <a:buFont typeface="Wingdings" panose="05000000000000000000" pitchFamily="2" charset="2"/>
              <a:buChar char="ü"/>
            </a:pPr>
            <a:r>
              <a:rPr lang="en-US" dirty="0"/>
              <a:t>Banks plays a significant role in providing financial services to help people and business to achieve their goals as well as to reach their potential.</a:t>
            </a:r>
          </a:p>
          <a:p>
            <a:pPr>
              <a:buFont typeface="Wingdings" panose="05000000000000000000" pitchFamily="2" charset="2"/>
              <a:buChar char="ü"/>
            </a:pPr>
            <a:r>
              <a:rPr lang="en-US" dirty="0"/>
              <a:t>When a customer applies for and receive a credit card , it becomes huge responsibility for customer as well as credit card issuing company</a:t>
            </a:r>
          </a:p>
          <a:p>
            <a:pPr>
              <a:buFont typeface="Wingdings" panose="05000000000000000000" pitchFamily="2" charset="2"/>
              <a:buChar char="ü"/>
            </a:pPr>
            <a:r>
              <a:rPr lang="en-US" dirty="0"/>
              <a:t>To keep integrity Bank must avoid in investing wrong customers who can default and cause loss to the Financial Institution</a:t>
            </a:r>
          </a:p>
          <a:p>
            <a:pPr>
              <a:buFont typeface="Wingdings" panose="05000000000000000000" pitchFamily="2" charset="2"/>
              <a:buChar char="ü"/>
            </a:pPr>
            <a:r>
              <a:rPr lang="en-US" dirty="0"/>
              <a:t>Credit card default prediction is a crucial task for banks and financial institutions as it helps them assess the risk of lending to potential borrowers. </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403B-44FB-0776-8E0C-E5B0E0F6336E}"/>
              </a:ext>
            </a:extLst>
          </p:cNvPr>
          <p:cNvSpPr>
            <a:spLocks noGrp="1"/>
          </p:cNvSpPr>
          <p:nvPr>
            <p:ph type="title"/>
          </p:nvPr>
        </p:nvSpPr>
        <p:spPr/>
        <p:txBody>
          <a:bodyPr>
            <a:normAutofit/>
          </a:bodyPr>
          <a:lstStyle/>
          <a:p>
            <a:r>
              <a:rPr lang="en-IN" sz="4000" b="1" dirty="0"/>
              <a:t>FEATURE IMPORTANCES</a:t>
            </a:r>
          </a:p>
        </p:txBody>
      </p:sp>
      <p:sp>
        <p:nvSpPr>
          <p:cNvPr id="3" name="Content Placeholder 2">
            <a:extLst>
              <a:ext uri="{FF2B5EF4-FFF2-40B4-BE49-F238E27FC236}">
                <a16:creationId xmlns:a16="http://schemas.microsoft.com/office/drawing/2014/main" id="{1EF979BE-D35D-C12B-5B60-F1B33436F180}"/>
              </a:ext>
            </a:extLst>
          </p:cNvPr>
          <p:cNvSpPr>
            <a:spLocks noGrp="1"/>
          </p:cNvSpPr>
          <p:nvPr>
            <p:ph idx="1"/>
          </p:nvPr>
        </p:nvSpPr>
        <p:spPr>
          <a:xfrm>
            <a:off x="1218883" y="1701797"/>
            <a:ext cx="10060105" cy="935115"/>
          </a:xfrm>
        </p:spPr>
        <p:txBody>
          <a:bodyPr>
            <a:normAutofit fontScale="92500"/>
          </a:bodyPr>
          <a:lstStyle/>
          <a:p>
            <a:r>
              <a:rPr lang="en-US" sz="2400" b="1" dirty="0">
                <a:solidFill>
                  <a:srgbClr val="92D050"/>
                </a:solidFill>
                <a:latin typeface="Helvetica Neue"/>
              </a:rPr>
              <a:t>F</a:t>
            </a:r>
            <a:r>
              <a:rPr lang="en-US" sz="2400" b="1" i="0" dirty="0">
                <a:solidFill>
                  <a:srgbClr val="92D050"/>
                </a:solidFill>
                <a:effectLst/>
                <a:latin typeface="Helvetica Neue"/>
              </a:rPr>
              <a:t>rom the graph we can say that the most important feature that make an impact on dependent variable are LIMIT_BAL,PAY_AMT_SEPT</a:t>
            </a:r>
            <a:endParaRPr lang="en-US" sz="2400" b="0" i="0" dirty="0">
              <a:solidFill>
                <a:srgbClr val="92D050"/>
              </a:solidFill>
              <a:effectLst/>
              <a:latin typeface="Helvetica Neue"/>
            </a:endParaRPr>
          </a:p>
          <a:p>
            <a:endParaRPr lang="en-IN" dirty="0"/>
          </a:p>
        </p:txBody>
      </p:sp>
      <p:pic>
        <p:nvPicPr>
          <p:cNvPr id="5" name="Picture 4">
            <a:extLst>
              <a:ext uri="{FF2B5EF4-FFF2-40B4-BE49-F238E27FC236}">
                <a16:creationId xmlns:a16="http://schemas.microsoft.com/office/drawing/2014/main" id="{DD989B0C-6F7D-D444-901C-9AA3A2A53145}"/>
              </a:ext>
            </a:extLst>
          </p:cNvPr>
          <p:cNvPicPr>
            <a:picLocks noChangeAspect="1"/>
          </p:cNvPicPr>
          <p:nvPr/>
        </p:nvPicPr>
        <p:blipFill>
          <a:blip r:embed="rId2"/>
          <a:stretch>
            <a:fillRect/>
          </a:stretch>
        </p:blipFill>
        <p:spPr>
          <a:xfrm>
            <a:off x="1252471" y="2816456"/>
            <a:ext cx="9675733" cy="35271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08421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2BA4-28FE-4F56-355B-76647626839D}"/>
              </a:ext>
            </a:extLst>
          </p:cNvPr>
          <p:cNvSpPr>
            <a:spLocks noGrp="1"/>
          </p:cNvSpPr>
          <p:nvPr>
            <p:ph type="title"/>
          </p:nvPr>
        </p:nvSpPr>
        <p:spPr/>
        <p:txBody>
          <a:bodyPr/>
          <a:lstStyle/>
          <a:p>
            <a:r>
              <a:rPr lang="en-IN" b="1" dirty="0"/>
              <a:t>EVALUATING THE MODELS</a:t>
            </a:r>
          </a:p>
        </p:txBody>
      </p:sp>
      <p:pic>
        <p:nvPicPr>
          <p:cNvPr id="5" name="Content Placeholder 4">
            <a:extLst>
              <a:ext uri="{FF2B5EF4-FFF2-40B4-BE49-F238E27FC236}">
                <a16:creationId xmlns:a16="http://schemas.microsoft.com/office/drawing/2014/main" id="{F535E7E2-8FDC-95DC-FBFC-DBC769CC8C78}"/>
              </a:ext>
            </a:extLst>
          </p:cNvPr>
          <p:cNvPicPr>
            <a:picLocks noGrp="1" noChangeAspect="1"/>
          </p:cNvPicPr>
          <p:nvPr>
            <p:ph idx="1"/>
          </p:nvPr>
        </p:nvPicPr>
        <p:blipFill>
          <a:blip r:embed="rId2"/>
          <a:stretch>
            <a:fillRect/>
          </a:stretch>
        </p:blipFill>
        <p:spPr>
          <a:xfrm>
            <a:off x="1560349" y="2081985"/>
            <a:ext cx="9790647" cy="13791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TextBox 2">
            <a:extLst>
              <a:ext uri="{FF2B5EF4-FFF2-40B4-BE49-F238E27FC236}">
                <a16:creationId xmlns:a16="http://schemas.microsoft.com/office/drawing/2014/main" id="{021CC51D-5081-9068-2E29-A4B2D7175426}"/>
              </a:ext>
            </a:extLst>
          </p:cNvPr>
          <p:cNvSpPr txBox="1"/>
          <p:nvPr/>
        </p:nvSpPr>
        <p:spPr>
          <a:xfrm>
            <a:off x="1341884" y="3639014"/>
            <a:ext cx="10153128" cy="954107"/>
          </a:xfrm>
          <a:prstGeom prst="rect">
            <a:avLst/>
          </a:prstGeom>
          <a:noFill/>
        </p:spPr>
        <p:txBody>
          <a:bodyPr wrap="square" rtlCol="0">
            <a:spAutoFit/>
          </a:bodyPr>
          <a:lstStyle/>
          <a:p>
            <a:r>
              <a:rPr lang="en-IN" sz="2800" dirty="0"/>
              <a:t>We can see the performance of Random Forest is better in terms of accuracy, precision, recall and f1 score . Also, it has better </a:t>
            </a:r>
            <a:r>
              <a:rPr lang="en-IN" sz="2800" dirty="0" err="1"/>
              <a:t>auc</a:t>
            </a:r>
            <a:r>
              <a:rPr lang="en-IN" sz="2800" dirty="0"/>
              <a:t>.</a:t>
            </a:r>
          </a:p>
        </p:txBody>
      </p:sp>
      <p:pic>
        <p:nvPicPr>
          <p:cNvPr id="6" name="Picture 5">
            <a:extLst>
              <a:ext uri="{FF2B5EF4-FFF2-40B4-BE49-F238E27FC236}">
                <a16:creationId xmlns:a16="http://schemas.microsoft.com/office/drawing/2014/main" id="{8E44555A-C9F5-ED5B-76E1-BB5CEB5555BB}"/>
              </a:ext>
            </a:extLst>
          </p:cNvPr>
          <p:cNvPicPr>
            <a:picLocks noChangeAspect="1"/>
          </p:cNvPicPr>
          <p:nvPr/>
        </p:nvPicPr>
        <p:blipFill rotWithShape="1">
          <a:blip r:embed="rId3"/>
          <a:srcRect t="7363"/>
          <a:stretch/>
        </p:blipFill>
        <p:spPr>
          <a:xfrm>
            <a:off x="1551341" y="4751715"/>
            <a:ext cx="9790647" cy="16203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889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D848-EC1A-86A5-55C6-7033A815C51C}"/>
              </a:ext>
            </a:extLst>
          </p:cNvPr>
          <p:cNvSpPr>
            <a:spLocks noGrp="1"/>
          </p:cNvSpPr>
          <p:nvPr>
            <p:ph type="title"/>
          </p:nvPr>
        </p:nvSpPr>
        <p:spPr/>
        <p:txBody>
          <a:bodyPr/>
          <a:lstStyle/>
          <a:p>
            <a:r>
              <a:rPr lang="en-IN" b="1" dirty="0"/>
              <a:t>ROC CURVE ANALYSIS</a:t>
            </a:r>
          </a:p>
        </p:txBody>
      </p:sp>
      <p:pic>
        <p:nvPicPr>
          <p:cNvPr id="5" name="Content Placeholder 4">
            <a:extLst>
              <a:ext uri="{FF2B5EF4-FFF2-40B4-BE49-F238E27FC236}">
                <a16:creationId xmlns:a16="http://schemas.microsoft.com/office/drawing/2014/main" id="{014BDD96-BC88-FF22-0F74-483E6A2265EE}"/>
              </a:ext>
            </a:extLst>
          </p:cNvPr>
          <p:cNvPicPr>
            <a:picLocks noGrp="1" noChangeAspect="1"/>
          </p:cNvPicPr>
          <p:nvPr>
            <p:ph idx="1"/>
          </p:nvPr>
        </p:nvPicPr>
        <p:blipFill>
          <a:blip r:embed="rId2"/>
          <a:stretch>
            <a:fillRect/>
          </a:stretch>
        </p:blipFill>
        <p:spPr>
          <a:xfrm>
            <a:off x="6094412" y="1700808"/>
            <a:ext cx="5496896" cy="4445194"/>
          </a:xfrm>
        </p:spPr>
      </p:pic>
      <p:sp>
        <p:nvSpPr>
          <p:cNvPr id="7" name="TextBox 6">
            <a:extLst>
              <a:ext uri="{FF2B5EF4-FFF2-40B4-BE49-F238E27FC236}">
                <a16:creationId xmlns:a16="http://schemas.microsoft.com/office/drawing/2014/main" id="{35486E8E-763F-5289-721A-5AB8234A1484}"/>
              </a:ext>
            </a:extLst>
          </p:cNvPr>
          <p:cNvSpPr txBox="1"/>
          <p:nvPr/>
        </p:nvSpPr>
        <p:spPr>
          <a:xfrm>
            <a:off x="1485900" y="2708920"/>
            <a:ext cx="3888432" cy="2677656"/>
          </a:xfrm>
          <a:prstGeom prst="rect">
            <a:avLst/>
          </a:prstGeom>
          <a:noFill/>
        </p:spPr>
        <p:txBody>
          <a:bodyPr wrap="square">
            <a:spAutoFit/>
          </a:bodyPr>
          <a:lstStyle/>
          <a:p>
            <a:r>
              <a:rPr lang="en-IN" b="1" dirty="0"/>
              <a:t>Here, we can see that Logistic Regression ROC curve is more</a:t>
            </a:r>
            <a:r>
              <a:rPr lang="en-IN" sz="2400" b="1" dirty="0"/>
              <a:t> closer to </a:t>
            </a:r>
            <a:r>
              <a:rPr lang="en-US" sz="2400" b="1" dirty="0"/>
              <a:t>45-degree diagonal of the ROC space, therefore, it is less accurate in comparison to Random Forest Classifier</a:t>
            </a:r>
            <a:endParaRPr lang="en-IN" sz="2400" b="1" dirty="0"/>
          </a:p>
        </p:txBody>
      </p:sp>
    </p:spTree>
    <p:extLst>
      <p:ext uri="{BB962C8B-B14F-4D97-AF65-F5344CB8AC3E}">
        <p14:creationId xmlns:p14="http://schemas.microsoft.com/office/powerpoint/2010/main" val="293118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D5CE-D926-47F2-5E55-A30E6CE617BB}"/>
              </a:ext>
            </a:extLst>
          </p:cNvPr>
          <p:cNvSpPr>
            <a:spLocks noGrp="1"/>
          </p:cNvSpPr>
          <p:nvPr>
            <p:ph type="title"/>
          </p:nvPr>
        </p:nvSpPr>
        <p:spPr>
          <a:xfrm>
            <a:off x="1183817" y="7882"/>
            <a:ext cx="10360501" cy="1223963"/>
          </a:xfrm>
        </p:spPr>
        <p:txBody>
          <a:bodyPr/>
          <a:lstStyle/>
          <a:p>
            <a:pPr algn="ctr"/>
            <a:r>
              <a:rPr lang="en-IN" b="1" dirty="0"/>
              <a:t>RESULTS</a:t>
            </a:r>
          </a:p>
        </p:txBody>
      </p:sp>
      <p:sp>
        <p:nvSpPr>
          <p:cNvPr id="4" name="Content Placeholder 3">
            <a:extLst>
              <a:ext uri="{FF2B5EF4-FFF2-40B4-BE49-F238E27FC236}">
                <a16:creationId xmlns:a16="http://schemas.microsoft.com/office/drawing/2014/main" id="{003FE595-694C-C968-9D62-D72C77FCA57B}"/>
              </a:ext>
            </a:extLst>
          </p:cNvPr>
          <p:cNvSpPr>
            <a:spLocks noGrp="1"/>
          </p:cNvSpPr>
          <p:nvPr>
            <p:ph sz="half" idx="2"/>
          </p:nvPr>
        </p:nvSpPr>
        <p:spPr>
          <a:xfrm>
            <a:off x="946778" y="1484784"/>
            <a:ext cx="10597540" cy="4465320"/>
          </a:xfrm>
        </p:spPr>
        <p:txBody>
          <a:bodyPr/>
          <a:lstStyle/>
          <a:p>
            <a:pPr marL="0" indent="0" algn="ctr">
              <a:buNone/>
            </a:pPr>
            <a:r>
              <a:rPr lang="en-IN" dirty="0"/>
              <a:t>Comparison of implemented algorithm with AUC-ROC Curve</a:t>
            </a:r>
          </a:p>
        </p:txBody>
      </p:sp>
      <p:pic>
        <p:nvPicPr>
          <p:cNvPr id="8" name="Picture 7">
            <a:extLst>
              <a:ext uri="{FF2B5EF4-FFF2-40B4-BE49-F238E27FC236}">
                <a16:creationId xmlns:a16="http://schemas.microsoft.com/office/drawing/2014/main" id="{81EA305D-4A28-BEAB-FFC3-3DBD958336F4}"/>
              </a:ext>
            </a:extLst>
          </p:cNvPr>
          <p:cNvPicPr>
            <a:picLocks noChangeAspect="1"/>
          </p:cNvPicPr>
          <p:nvPr/>
        </p:nvPicPr>
        <p:blipFill>
          <a:blip r:embed="rId2"/>
          <a:stretch>
            <a:fillRect/>
          </a:stretch>
        </p:blipFill>
        <p:spPr>
          <a:xfrm>
            <a:off x="2271861" y="2132856"/>
            <a:ext cx="7947373" cy="4175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4947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89086D4-32B6-00AC-4E10-8F48273F47FF}"/>
              </a:ext>
            </a:extLst>
          </p:cNvPr>
          <p:cNvPicPr>
            <a:picLocks noGrp="1" noChangeAspect="1"/>
          </p:cNvPicPr>
          <p:nvPr>
            <p:ph sz="half" idx="1"/>
          </p:nvPr>
        </p:nvPicPr>
        <p:blipFill rotWithShape="1">
          <a:blip r:embed="rId2"/>
          <a:srcRect l="3501"/>
          <a:stretch/>
        </p:blipFill>
        <p:spPr>
          <a:xfrm>
            <a:off x="2061964" y="476672"/>
            <a:ext cx="8407946" cy="6172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2466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C3D6-5579-C0D7-DC64-78B86E51E5F3}"/>
              </a:ext>
            </a:extLst>
          </p:cNvPr>
          <p:cNvSpPr>
            <a:spLocks noGrp="1"/>
          </p:cNvSpPr>
          <p:nvPr>
            <p:ph type="title"/>
          </p:nvPr>
        </p:nvSpPr>
        <p:spPr/>
        <p:txBody>
          <a:bodyPr>
            <a:normAutofit/>
          </a:bodyPr>
          <a:lstStyle/>
          <a:p>
            <a:r>
              <a:rPr lang="en-IN" sz="4000" b="1" dirty="0"/>
              <a:t>CONCLUSIONS</a:t>
            </a:r>
          </a:p>
        </p:txBody>
      </p:sp>
      <p:sp>
        <p:nvSpPr>
          <p:cNvPr id="3" name="Content Placeholder 2">
            <a:extLst>
              <a:ext uri="{FF2B5EF4-FFF2-40B4-BE49-F238E27FC236}">
                <a16:creationId xmlns:a16="http://schemas.microsoft.com/office/drawing/2014/main" id="{5A45C305-1B4D-AD2E-6BF2-C2A7CD949D58}"/>
              </a:ext>
            </a:extLst>
          </p:cNvPr>
          <p:cNvSpPr>
            <a:spLocks noGrp="1"/>
          </p:cNvSpPr>
          <p:nvPr>
            <p:ph sz="half" idx="1"/>
          </p:nvPr>
        </p:nvSpPr>
        <p:spPr>
          <a:xfrm>
            <a:off x="1218883" y="1700808"/>
            <a:ext cx="9844081" cy="4465320"/>
          </a:xfrm>
        </p:spPr>
        <p:txBody>
          <a:bodyPr>
            <a:normAutofit fontScale="92500" lnSpcReduction="20000"/>
          </a:bodyPr>
          <a:lstStyle/>
          <a:p>
            <a:r>
              <a:rPr lang="en-US" dirty="0"/>
              <a:t>Recent 2 months payment status and credit limit are the strongest default predictors. </a:t>
            </a:r>
          </a:p>
          <a:p>
            <a:r>
              <a:rPr lang="en-US" dirty="0"/>
              <a:t>Recall is the best accuracy metrics here, because if the algorithm will not detect the defaulters, that will encounter more loss to the bank </a:t>
            </a:r>
          </a:p>
          <a:p>
            <a:r>
              <a:rPr lang="en-US" dirty="0"/>
              <a:t>Random Forest has good score but leads to overfit the data. </a:t>
            </a:r>
          </a:p>
          <a:p>
            <a:r>
              <a:rPr lang="en-US" dirty="0"/>
              <a:t>Logistic regression is less accurate with a recall of 79%. </a:t>
            </a:r>
          </a:p>
          <a:p>
            <a:r>
              <a:rPr lang="en-US" dirty="0"/>
              <a:t>Higher recall can be achieved if low precision is acceptable. </a:t>
            </a:r>
          </a:p>
          <a:p>
            <a:r>
              <a:rPr lang="en-US" dirty="0"/>
              <a:t>This Model can only be served as an aid in decision making instead of replacing human decision. </a:t>
            </a:r>
          </a:p>
          <a:p>
            <a:r>
              <a:rPr lang="en-US" dirty="0"/>
              <a:t>Model can be improved with more data and computational resources.</a:t>
            </a:r>
            <a:endParaRPr lang="en-IN" dirty="0"/>
          </a:p>
        </p:txBody>
      </p:sp>
    </p:spTree>
    <p:extLst>
      <p:ext uri="{BB962C8B-B14F-4D97-AF65-F5344CB8AC3E}">
        <p14:creationId xmlns:p14="http://schemas.microsoft.com/office/powerpoint/2010/main" val="176699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4406-F58E-FBEE-B866-5DF28E841617}"/>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02E4B934-0F5A-DCBF-5334-C161D370816C}"/>
              </a:ext>
            </a:extLst>
          </p:cNvPr>
          <p:cNvSpPr>
            <a:spLocks noGrp="1"/>
          </p:cNvSpPr>
          <p:nvPr>
            <p:ph sz="half" idx="1"/>
          </p:nvPr>
        </p:nvSpPr>
        <p:spPr>
          <a:xfrm>
            <a:off x="1218883" y="1706880"/>
            <a:ext cx="9988097" cy="4465320"/>
          </a:xfrm>
        </p:spPr>
        <p:txBody>
          <a:bodyPr/>
          <a:lstStyle/>
          <a:p>
            <a:r>
              <a:rPr lang="en-US" dirty="0">
                <a:hlinkClick r:id="rId2"/>
              </a:rPr>
              <a:t>https://www.statista.com/statistics/1203267/india-number-of-credit-cards/</a:t>
            </a:r>
            <a:endParaRPr lang="en-US" dirty="0"/>
          </a:p>
          <a:p>
            <a:r>
              <a:rPr lang="en-IN" b="0" i="0" u="sng" dirty="0">
                <a:solidFill>
                  <a:srgbClr val="296EAA"/>
                </a:solidFill>
                <a:effectLst/>
                <a:latin typeface="Helvetica Neue"/>
                <a:hlinkClick r:id="rId3"/>
              </a:rPr>
              <a:t>https://www.kaggle.com/uciml/default-of-credit-card-clients-dataset/discussion/34608</a:t>
            </a:r>
            <a:endParaRPr lang="en-US" b="0" i="0" u="sng" dirty="0">
              <a:solidFill>
                <a:srgbClr val="296EAA"/>
              </a:solidFill>
              <a:effectLst/>
              <a:latin typeface="Helvetica Neue"/>
            </a:endParaRPr>
          </a:p>
          <a:p>
            <a:endParaRPr lang="en-US" dirty="0"/>
          </a:p>
          <a:p>
            <a:endParaRPr lang="en-IN" dirty="0"/>
          </a:p>
        </p:txBody>
      </p:sp>
    </p:spTree>
    <p:extLst>
      <p:ext uri="{BB962C8B-B14F-4D97-AF65-F5344CB8AC3E}">
        <p14:creationId xmlns:p14="http://schemas.microsoft.com/office/powerpoint/2010/main" val="82689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B553-8239-7C76-63FD-5524FEAB5012}"/>
              </a:ext>
            </a:extLst>
          </p:cNvPr>
          <p:cNvSpPr>
            <a:spLocks noGrp="1"/>
          </p:cNvSpPr>
          <p:nvPr>
            <p:ph type="title"/>
          </p:nvPr>
        </p:nvSpPr>
        <p:spPr>
          <a:xfrm>
            <a:off x="1218883" y="116632"/>
            <a:ext cx="10360501" cy="1223963"/>
          </a:xfrm>
        </p:spPr>
        <p:txBody>
          <a:bodyPr>
            <a:normAutofit/>
          </a:bodyPr>
          <a:lstStyle/>
          <a:p>
            <a:r>
              <a:rPr lang="en-IN" sz="4800" b="1" dirty="0"/>
              <a:t>OBJECTIVE</a:t>
            </a:r>
          </a:p>
        </p:txBody>
      </p:sp>
      <p:sp>
        <p:nvSpPr>
          <p:cNvPr id="3" name="Content Placeholder 2">
            <a:extLst>
              <a:ext uri="{FF2B5EF4-FFF2-40B4-BE49-F238E27FC236}">
                <a16:creationId xmlns:a16="http://schemas.microsoft.com/office/drawing/2014/main" id="{F2D4FC7F-0649-18E0-B7C6-4FC260E02B11}"/>
              </a:ext>
            </a:extLst>
          </p:cNvPr>
          <p:cNvSpPr>
            <a:spLocks noGrp="1"/>
          </p:cNvSpPr>
          <p:nvPr>
            <p:ph sz="half" idx="1"/>
          </p:nvPr>
        </p:nvSpPr>
        <p:spPr>
          <a:xfrm>
            <a:off x="1218883" y="1622220"/>
            <a:ext cx="9556050" cy="3606980"/>
          </a:xfrm>
        </p:spPr>
        <p:txBody>
          <a:bodyPr>
            <a:normAutofit/>
          </a:bodyPr>
          <a:lstStyle/>
          <a:p>
            <a:pPr>
              <a:buFont typeface="Wingdings" panose="05000000000000000000" pitchFamily="2" charset="2"/>
              <a:buChar char="Ø"/>
            </a:pPr>
            <a:r>
              <a:rPr lang="en-US" dirty="0"/>
              <a:t>To help concerned institutions identify customers who are likely to default on their credit card payments, allowing them to take proactive measures to mitigate their risk.</a:t>
            </a:r>
          </a:p>
          <a:p>
            <a:pPr>
              <a:buFont typeface="Wingdings" panose="05000000000000000000" pitchFamily="2" charset="2"/>
              <a:buChar char="Ø"/>
            </a:pPr>
            <a:r>
              <a:rPr lang="en-US" dirty="0"/>
              <a:t>To provide a model that can accurately predict the probability of default which will be more valuable than identifying whether a customer is likely to default on their credit card payments or not </a:t>
            </a:r>
            <a:endParaRPr lang="en-IN" dirty="0"/>
          </a:p>
        </p:txBody>
      </p:sp>
    </p:spTree>
    <p:extLst>
      <p:ext uri="{BB962C8B-B14F-4D97-AF65-F5344CB8AC3E}">
        <p14:creationId xmlns:p14="http://schemas.microsoft.com/office/powerpoint/2010/main" val="277068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000" b="1" dirty="0"/>
              <a:t>MOTIVATION</a:t>
            </a:r>
          </a:p>
        </p:txBody>
      </p:sp>
      <p:sp>
        <p:nvSpPr>
          <p:cNvPr id="2" name="TextBox 1">
            <a:extLst>
              <a:ext uri="{FF2B5EF4-FFF2-40B4-BE49-F238E27FC236}">
                <a16:creationId xmlns:a16="http://schemas.microsoft.com/office/drawing/2014/main" id="{A32000C2-29C4-166A-6EE0-7F780F12DF73}"/>
              </a:ext>
            </a:extLst>
          </p:cNvPr>
          <p:cNvSpPr txBox="1"/>
          <p:nvPr/>
        </p:nvSpPr>
        <p:spPr>
          <a:xfrm>
            <a:off x="2133972" y="737363"/>
            <a:ext cx="7416823" cy="830997"/>
          </a:xfrm>
          <a:prstGeom prst="rect">
            <a:avLst/>
          </a:prstGeom>
          <a:noFill/>
        </p:spPr>
        <p:txBody>
          <a:bodyPr wrap="square" rtlCol="0">
            <a:spAutoFit/>
          </a:bodyPr>
          <a:lstStyle/>
          <a:p>
            <a:endParaRPr lang="en-US" sz="2000" b="0" i="0" dirty="0">
              <a:effectLst/>
              <a:latin typeface="PwC Helvetica Neue"/>
            </a:endParaRPr>
          </a:p>
          <a:p>
            <a:endParaRPr lang="en-IN" sz="2800" dirty="0"/>
          </a:p>
        </p:txBody>
      </p:sp>
      <p:sp>
        <p:nvSpPr>
          <p:cNvPr id="5" name="Content Placeholder 4">
            <a:extLst>
              <a:ext uri="{FF2B5EF4-FFF2-40B4-BE49-F238E27FC236}">
                <a16:creationId xmlns:a16="http://schemas.microsoft.com/office/drawing/2014/main" id="{0E9B7E3B-4C8F-5A97-BA11-385FDA733B76}"/>
              </a:ext>
            </a:extLst>
          </p:cNvPr>
          <p:cNvSpPr>
            <a:spLocks noGrp="1"/>
          </p:cNvSpPr>
          <p:nvPr>
            <p:ph idx="1"/>
          </p:nvPr>
        </p:nvSpPr>
        <p:spPr>
          <a:xfrm>
            <a:off x="1041683" y="1691247"/>
            <a:ext cx="4044618" cy="4462272"/>
          </a:xfrm>
        </p:spPr>
        <p:txBody>
          <a:bodyPr>
            <a:normAutofit fontScale="92500" lnSpcReduction="10000"/>
          </a:bodyPr>
          <a:lstStyle/>
          <a:p>
            <a:pPr>
              <a:buFont typeface="Wingdings" panose="05000000000000000000" pitchFamily="2" charset="2"/>
              <a:buChar char="§"/>
            </a:pPr>
            <a:r>
              <a:rPr lang="en-US" sz="2400" b="0" i="0" dirty="0">
                <a:effectLst/>
                <a:latin typeface="PwC Helvetica Neue"/>
              </a:rPr>
              <a:t>Credit card default can have severe consequences for both the lender and the borrower. Developing accurate models to predict default can help mitigate these risks and improve financial stability for individuals and institutions.</a:t>
            </a:r>
          </a:p>
          <a:p>
            <a:pPr>
              <a:buFont typeface="Wingdings" panose="05000000000000000000" pitchFamily="2" charset="2"/>
              <a:buChar char="§"/>
            </a:pPr>
            <a:r>
              <a:rPr lang="en-US" sz="2400" b="0" i="0" dirty="0">
                <a:effectLst/>
                <a:latin typeface="PwC Helvetica Neue"/>
              </a:rPr>
              <a:t>This is a real-world problem that affects millions of people every day. Being able to contribute to solutions that have a direct impact on people's lives </a:t>
            </a:r>
            <a:r>
              <a:rPr lang="en-US" sz="2400" dirty="0">
                <a:latin typeface="PwC Helvetica Neue"/>
              </a:rPr>
              <a:t>is </a:t>
            </a:r>
            <a:r>
              <a:rPr lang="en-US" sz="2400" b="0" i="0" dirty="0">
                <a:effectLst/>
                <a:latin typeface="PwC Helvetica Neue"/>
              </a:rPr>
              <a:t>highly motivating.</a:t>
            </a:r>
            <a:endParaRPr lang="en-IN" dirty="0"/>
          </a:p>
        </p:txBody>
      </p:sp>
      <p:pic>
        <p:nvPicPr>
          <p:cNvPr id="8" name="Picture 7">
            <a:extLst>
              <a:ext uri="{FF2B5EF4-FFF2-40B4-BE49-F238E27FC236}">
                <a16:creationId xmlns:a16="http://schemas.microsoft.com/office/drawing/2014/main" id="{340118B6-F342-33B9-2021-1841902038F0}"/>
              </a:ext>
            </a:extLst>
          </p:cNvPr>
          <p:cNvPicPr>
            <a:picLocks noChangeAspect="1"/>
          </p:cNvPicPr>
          <p:nvPr/>
        </p:nvPicPr>
        <p:blipFill>
          <a:blip r:embed="rId2"/>
          <a:stretch>
            <a:fillRect/>
          </a:stretch>
        </p:blipFill>
        <p:spPr>
          <a:xfrm>
            <a:off x="5214238" y="1628800"/>
            <a:ext cx="6674193" cy="44642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378E-75F6-FDB6-CE45-4480311FD21B}"/>
              </a:ext>
            </a:extLst>
          </p:cNvPr>
          <p:cNvSpPr>
            <a:spLocks noGrp="1"/>
          </p:cNvSpPr>
          <p:nvPr>
            <p:ph type="title"/>
          </p:nvPr>
        </p:nvSpPr>
        <p:spPr/>
        <p:txBody>
          <a:bodyPr>
            <a:normAutofit/>
          </a:bodyPr>
          <a:lstStyle/>
          <a:p>
            <a:r>
              <a:rPr lang="en-IN" sz="4000" b="1" dirty="0"/>
              <a:t>LITERATURE SURVEY</a:t>
            </a:r>
          </a:p>
        </p:txBody>
      </p:sp>
      <p:sp>
        <p:nvSpPr>
          <p:cNvPr id="3" name="Content Placeholder 2">
            <a:extLst>
              <a:ext uri="{FF2B5EF4-FFF2-40B4-BE49-F238E27FC236}">
                <a16:creationId xmlns:a16="http://schemas.microsoft.com/office/drawing/2014/main" id="{3239FE96-1DC9-08F3-6633-2E5B593BC41D}"/>
              </a:ext>
            </a:extLst>
          </p:cNvPr>
          <p:cNvSpPr>
            <a:spLocks noGrp="1"/>
          </p:cNvSpPr>
          <p:nvPr>
            <p:ph sz="half" idx="1"/>
          </p:nvPr>
        </p:nvSpPr>
        <p:spPr>
          <a:xfrm>
            <a:off x="1218883" y="1706880"/>
            <a:ext cx="9844081" cy="4386416"/>
          </a:xfrm>
        </p:spPr>
        <p:txBody>
          <a:bodyPr>
            <a:normAutofit fontScale="92500" lnSpcReduction="20000"/>
          </a:bodyPr>
          <a:lstStyle/>
          <a:p>
            <a:pPr>
              <a:buFont typeface="Courier New" panose="02070309020205020404" pitchFamily="49" charset="0"/>
              <a:buChar char="o"/>
            </a:pPr>
            <a:r>
              <a:rPr lang="en-US" dirty="0"/>
              <a:t>Machine learning algorithms such as logistic regression, decision tree, neural networks, and support vector machines have been widely used for credit card default prediction.</a:t>
            </a:r>
          </a:p>
          <a:p>
            <a:pPr>
              <a:buFont typeface="Courier New" panose="02070309020205020404" pitchFamily="49" charset="0"/>
              <a:buChar char="o"/>
            </a:pPr>
            <a:r>
              <a:rPr lang="en-US" dirty="0"/>
              <a:t>A comparative study of credit card fraud detection techniques can be useful to understand the advantages and disadvantages of various approaches.</a:t>
            </a:r>
          </a:p>
          <a:p>
            <a:pPr>
              <a:buFont typeface="Courier New" panose="02070309020205020404" pitchFamily="49" charset="0"/>
              <a:buChar char="o"/>
            </a:pPr>
            <a:r>
              <a:rPr lang="en-US" dirty="0"/>
              <a:t>Neural network models have also been used for credit card default prediction, and their performance has been evaluated using confusion matrix and ROC curve analysis.</a:t>
            </a:r>
          </a:p>
          <a:p>
            <a:pPr>
              <a:buFont typeface="Courier New" panose="02070309020205020404" pitchFamily="49" charset="0"/>
              <a:buChar char="o"/>
            </a:pPr>
            <a:r>
              <a:rPr lang="en-US" dirty="0"/>
              <a:t>Feature selection is an important step in credit card default prediction, and techniques such as PCA and Lasso regression can be useful to identify important features.</a:t>
            </a:r>
            <a:endParaRPr lang="en-IN" dirty="0"/>
          </a:p>
        </p:txBody>
      </p:sp>
    </p:spTree>
    <p:extLst>
      <p:ext uri="{BB962C8B-B14F-4D97-AF65-F5344CB8AC3E}">
        <p14:creationId xmlns:p14="http://schemas.microsoft.com/office/powerpoint/2010/main" val="120778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18C8-310E-5A90-E448-2E7A9A64A041}"/>
              </a:ext>
            </a:extLst>
          </p:cNvPr>
          <p:cNvSpPr>
            <a:spLocks noGrp="1"/>
          </p:cNvSpPr>
          <p:nvPr>
            <p:ph type="title"/>
          </p:nvPr>
        </p:nvSpPr>
        <p:spPr/>
        <p:txBody>
          <a:bodyPr>
            <a:normAutofit/>
          </a:bodyPr>
          <a:lstStyle/>
          <a:p>
            <a:r>
              <a:rPr lang="en-IN" sz="4000" b="1" dirty="0"/>
              <a:t>SOFTWARE / HARDWARE REQUIREMENTS</a:t>
            </a:r>
          </a:p>
        </p:txBody>
      </p:sp>
      <p:sp>
        <p:nvSpPr>
          <p:cNvPr id="4" name="Content Placeholder 3">
            <a:extLst>
              <a:ext uri="{FF2B5EF4-FFF2-40B4-BE49-F238E27FC236}">
                <a16:creationId xmlns:a16="http://schemas.microsoft.com/office/drawing/2014/main" id="{814E0780-BBA0-1D48-C74F-AC80A8129E5B}"/>
              </a:ext>
            </a:extLst>
          </p:cNvPr>
          <p:cNvSpPr>
            <a:spLocks noGrp="1"/>
          </p:cNvSpPr>
          <p:nvPr>
            <p:ph sz="half" idx="2"/>
          </p:nvPr>
        </p:nvSpPr>
        <p:spPr>
          <a:xfrm>
            <a:off x="1413892" y="2276872"/>
            <a:ext cx="5078677" cy="4465320"/>
          </a:xfrm>
        </p:spPr>
        <p:txBody>
          <a:bodyPr/>
          <a:lstStyle/>
          <a:p>
            <a:pPr>
              <a:buFont typeface="Wingdings" panose="05000000000000000000" pitchFamily="2" charset="2"/>
              <a:buChar char="v"/>
            </a:pPr>
            <a:r>
              <a:rPr lang="en-IN" dirty="0" err="1"/>
              <a:t>Jupyter</a:t>
            </a:r>
            <a:r>
              <a:rPr lang="en-IN" dirty="0"/>
              <a:t> notebook/lab</a:t>
            </a:r>
          </a:p>
          <a:p>
            <a:pPr>
              <a:buFont typeface="Wingdings" panose="05000000000000000000" pitchFamily="2" charset="2"/>
              <a:buChar char="v"/>
            </a:pPr>
            <a:r>
              <a:rPr lang="en-IN" dirty="0"/>
              <a:t>Compatible windows version</a:t>
            </a:r>
          </a:p>
          <a:p>
            <a:endParaRPr lang="en-IN" dirty="0"/>
          </a:p>
        </p:txBody>
      </p:sp>
    </p:spTree>
    <p:extLst>
      <p:ext uri="{BB962C8B-B14F-4D97-AF65-F5344CB8AC3E}">
        <p14:creationId xmlns:p14="http://schemas.microsoft.com/office/powerpoint/2010/main" val="99512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2041-FB1F-08AE-BA52-F8E8FA01230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APPLICATION ARCHITECTURE</a:t>
            </a:r>
          </a:p>
        </p:txBody>
      </p:sp>
      <p:graphicFrame>
        <p:nvGraphicFramePr>
          <p:cNvPr id="10" name="Content Placeholder 9">
            <a:extLst>
              <a:ext uri="{FF2B5EF4-FFF2-40B4-BE49-F238E27FC236}">
                <a16:creationId xmlns:a16="http://schemas.microsoft.com/office/drawing/2014/main" id="{8FEEAD5E-F11B-631E-BD71-C28C1183F8D9}"/>
              </a:ext>
            </a:extLst>
          </p:cNvPr>
          <p:cNvGraphicFramePr>
            <a:graphicFrameLocks noGrp="1"/>
          </p:cNvGraphicFramePr>
          <p:nvPr>
            <p:ph sz="half" idx="1"/>
            <p:extLst>
              <p:ext uri="{D42A27DB-BD31-4B8C-83A1-F6EECF244321}">
                <p14:modId xmlns:p14="http://schemas.microsoft.com/office/powerpoint/2010/main" val="2020880481"/>
              </p:ext>
            </p:extLst>
          </p:nvPr>
        </p:nvGraphicFramePr>
        <p:xfrm>
          <a:off x="1053852" y="1268760"/>
          <a:ext cx="10873208" cy="5472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532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9BA9-5149-6A5F-41D2-1E6FCD645DF8}"/>
              </a:ext>
            </a:extLst>
          </p:cNvPr>
          <p:cNvSpPr>
            <a:spLocks noGrp="1"/>
          </p:cNvSpPr>
          <p:nvPr>
            <p:ph type="title"/>
          </p:nvPr>
        </p:nvSpPr>
        <p:spPr/>
        <p:txBody>
          <a:bodyPr>
            <a:normAutofit/>
          </a:bodyPr>
          <a:lstStyle/>
          <a:p>
            <a:r>
              <a:rPr lang="en-IN" sz="4000" b="1" dirty="0"/>
              <a:t>PROPOSED MODEL</a:t>
            </a:r>
          </a:p>
        </p:txBody>
      </p:sp>
      <p:sp>
        <p:nvSpPr>
          <p:cNvPr id="3" name="Content Placeholder 2">
            <a:extLst>
              <a:ext uri="{FF2B5EF4-FFF2-40B4-BE49-F238E27FC236}">
                <a16:creationId xmlns:a16="http://schemas.microsoft.com/office/drawing/2014/main" id="{A74B818F-1CF3-4243-A6B2-9C696E386F68}"/>
              </a:ext>
            </a:extLst>
          </p:cNvPr>
          <p:cNvSpPr>
            <a:spLocks noGrp="1"/>
          </p:cNvSpPr>
          <p:nvPr>
            <p:ph sz="half" idx="1"/>
          </p:nvPr>
        </p:nvSpPr>
        <p:spPr/>
        <p:txBody>
          <a:bodyPr>
            <a:normAutofit/>
          </a:bodyPr>
          <a:lstStyle/>
          <a:p>
            <a:pPr>
              <a:buFont typeface="Wingdings" panose="05000000000000000000" pitchFamily="2" charset="2"/>
              <a:buChar char="q"/>
            </a:pPr>
            <a:r>
              <a:rPr lang="en-IN" dirty="0">
                <a:solidFill>
                  <a:srgbClr val="92D050"/>
                </a:solidFill>
              </a:rPr>
              <a:t>Logistic Regression</a:t>
            </a:r>
          </a:p>
          <a:p>
            <a:pPr>
              <a:buFont typeface="Wingdings" panose="05000000000000000000" pitchFamily="2" charset="2"/>
              <a:buChar char="§"/>
            </a:pPr>
            <a:r>
              <a:rPr lang="en-IN" dirty="0"/>
              <a:t>It is used for Binary classification</a:t>
            </a:r>
          </a:p>
          <a:p>
            <a:pPr>
              <a:buFont typeface="Wingdings" panose="05000000000000000000" pitchFamily="2" charset="2"/>
              <a:buChar char="§"/>
            </a:pPr>
            <a:r>
              <a:rPr lang="en-US" dirty="0"/>
              <a:t>By analyzing the coefficients of the predictor variables in the logistic regression model, we can determine which factors have the most significant impact on the probability of default</a:t>
            </a:r>
            <a:endParaRPr lang="en-IN" dirty="0"/>
          </a:p>
          <a:p>
            <a:endParaRPr lang="en-IN" dirty="0"/>
          </a:p>
        </p:txBody>
      </p:sp>
      <p:sp>
        <p:nvSpPr>
          <p:cNvPr id="4" name="Content Placeholder 3">
            <a:extLst>
              <a:ext uri="{FF2B5EF4-FFF2-40B4-BE49-F238E27FC236}">
                <a16:creationId xmlns:a16="http://schemas.microsoft.com/office/drawing/2014/main" id="{A93445A9-E018-341A-A6C6-8A525754AB4D}"/>
              </a:ext>
            </a:extLst>
          </p:cNvPr>
          <p:cNvSpPr>
            <a:spLocks noGrp="1"/>
          </p:cNvSpPr>
          <p:nvPr>
            <p:ph sz="half" idx="2"/>
          </p:nvPr>
        </p:nvSpPr>
        <p:spPr/>
        <p:txBody>
          <a:bodyPr>
            <a:normAutofit/>
          </a:bodyPr>
          <a:lstStyle/>
          <a:p>
            <a:pPr>
              <a:buFont typeface="Wingdings" panose="05000000000000000000" pitchFamily="2" charset="2"/>
              <a:buChar char="q"/>
            </a:pPr>
            <a:r>
              <a:rPr lang="en-IN" dirty="0">
                <a:solidFill>
                  <a:srgbClr val="92D050"/>
                </a:solidFill>
              </a:rPr>
              <a:t>Random Forest</a:t>
            </a:r>
          </a:p>
          <a:p>
            <a:pPr>
              <a:buFont typeface="Wingdings" panose="05000000000000000000" pitchFamily="2" charset="2"/>
              <a:buChar char="§"/>
            </a:pPr>
            <a:r>
              <a:rPr lang="en-US" dirty="0"/>
              <a:t>It can handle complex and non-linear relationships.</a:t>
            </a:r>
            <a:endParaRPr lang="en-IN" dirty="0"/>
          </a:p>
          <a:p>
            <a:pPr>
              <a:buFont typeface="Wingdings" panose="05000000000000000000" pitchFamily="2" charset="2"/>
              <a:buChar char="§"/>
            </a:pPr>
            <a:r>
              <a:rPr lang="en-US" dirty="0"/>
              <a:t>It works by creating an ensemble of decision trees, each of which is trained on a random subset of the data and a random subset of the predictor variables.</a:t>
            </a:r>
            <a:endParaRPr lang="en-IN" dirty="0"/>
          </a:p>
          <a:p>
            <a:endParaRPr lang="en-IN" dirty="0"/>
          </a:p>
        </p:txBody>
      </p:sp>
    </p:spTree>
    <p:extLst>
      <p:ext uri="{BB962C8B-B14F-4D97-AF65-F5344CB8AC3E}">
        <p14:creationId xmlns:p14="http://schemas.microsoft.com/office/powerpoint/2010/main" val="263846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924</TotalTime>
  <Words>1791</Words>
  <Application>Microsoft Office PowerPoint</Application>
  <PresentationFormat>Custom</PresentationFormat>
  <Paragraphs>161</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Bradley Hand ITC</vt:lpstr>
      <vt:lpstr>Calibri</vt:lpstr>
      <vt:lpstr>Courier New</vt:lpstr>
      <vt:lpstr>Helvetica Neue</vt:lpstr>
      <vt:lpstr>PwC Helvetica Neue</vt:lpstr>
      <vt:lpstr>Trebuchet MS</vt:lpstr>
      <vt:lpstr>Wingdings</vt:lpstr>
      <vt:lpstr>Tech 16x9</vt:lpstr>
      <vt:lpstr>CREDIT CARD DEFAULT PREDICTION</vt:lpstr>
      <vt:lpstr>OUTLINE OF PRESENTATION</vt:lpstr>
      <vt:lpstr>INTRODUCTION</vt:lpstr>
      <vt:lpstr>OBJECTIVE</vt:lpstr>
      <vt:lpstr>MOTIVATION</vt:lpstr>
      <vt:lpstr>LITERATURE SURVEY</vt:lpstr>
      <vt:lpstr>SOFTWARE / HARDWARE REQUIREMENTS</vt:lpstr>
      <vt:lpstr>APPLICATION ARCHITECTURE</vt:lpstr>
      <vt:lpstr>PROPOSED MODEL</vt:lpstr>
      <vt:lpstr>EVALUATION PROCESS</vt:lpstr>
      <vt:lpstr>CONFUSION MATRICS</vt:lpstr>
      <vt:lpstr>DATA SUMMARY</vt:lpstr>
      <vt:lpstr>FEATURE SUMMARY</vt:lpstr>
      <vt:lpstr>INSIGHTS OF DATA SET</vt:lpstr>
      <vt:lpstr>IMPLEMENTATION</vt:lpstr>
      <vt:lpstr>SMOTE</vt:lpstr>
      <vt:lpstr>ANALYSIS OF SEX VARIABLE</vt:lpstr>
      <vt:lpstr>ANALYSIS OF EDUCATION VARIABLE</vt:lpstr>
      <vt:lpstr>ANALYSIS OF MARRIAGE VARIABLE</vt:lpstr>
      <vt:lpstr>ANALYSIS OF AGE VARIABLE</vt:lpstr>
      <vt:lpstr>ANALYSIS OF AGE VARIABLE</vt:lpstr>
      <vt:lpstr>ANALYSIS OF LIMIT BALANCE VARIABLE</vt:lpstr>
      <vt:lpstr>CHECKING OF CORRELATION </vt:lpstr>
      <vt:lpstr>ONE HOT ENCODING</vt:lpstr>
      <vt:lpstr>LOGISTIC REGRESSION</vt:lpstr>
      <vt:lpstr>CONFUSION MATRIX</vt:lpstr>
      <vt:lpstr>FEATURE IMPORTANCES</vt:lpstr>
      <vt:lpstr>RANDOM FOREST</vt:lpstr>
      <vt:lpstr>CONFUSION MATRIX</vt:lpstr>
      <vt:lpstr>FEATURE IMPORTANCES</vt:lpstr>
      <vt:lpstr>EVALUATING THE MODELS</vt:lpstr>
      <vt:lpstr>ROC CURVE ANALYSIS</vt:lpstr>
      <vt:lpstr>RESULTS</vt:lpstr>
      <vt:lpstr>PowerPoint Presentation</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aarushi</dc:creator>
  <cp:lastModifiedBy>aarushi</cp:lastModifiedBy>
  <cp:revision>6</cp:revision>
  <dcterms:created xsi:type="dcterms:W3CDTF">2023-05-11T13:13:49Z</dcterms:created>
  <dcterms:modified xsi:type="dcterms:W3CDTF">2023-05-16T17:29:32Z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