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1"/>
  </p:sldMasterIdLst>
  <p:notesMasterIdLst>
    <p:notesMasterId r:id="rId10"/>
  </p:notesMasterIdLst>
  <p:handoutMasterIdLst>
    <p:handoutMasterId r:id="rId11"/>
  </p:handoutMasterIdLst>
  <p:sldIdLst>
    <p:sldId id="256" r:id="rId2"/>
    <p:sldId id="267" r:id="rId3"/>
    <p:sldId id="257" r:id="rId4"/>
    <p:sldId id="259" r:id="rId5"/>
    <p:sldId id="260" r:id="rId6"/>
    <p:sldId id="262" r:id="rId7"/>
    <p:sldId id="265"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0"/>
    <p:restoredTop sz="94656"/>
  </p:normalViewPr>
  <p:slideViewPr>
    <p:cSldViewPr snapToGrid="0" snapToObjects="1">
      <p:cViewPr>
        <p:scale>
          <a:sx n="89" d="100"/>
          <a:sy n="89" d="100"/>
        </p:scale>
        <p:origin x="78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1" d="100"/>
          <a:sy n="71" d="100"/>
        </p:scale>
        <p:origin x="260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data.worldbank.org/indicator/SP.POP.TOTL?view=chart" TargetMode="External"/><Relationship Id="rId2" Type="http://schemas.openxmlformats.org/officeDocument/2006/relationships/hyperlink" Target="https://data.worldbank.org/indicator/ny.gdp.mktp.cd" TargetMode="External"/><Relationship Id="rId1" Type="http://schemas.openxmlformats.org/officeDocument/2006/relationships/hyperlink" Target="https://data.worldbank.org/indicator/en.atm.co2e.kt"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data.worldbank.org/indicator/SP.POP.TOTL?view=chart" TargetMode="External"/><Relationship Id="rId2" Type="http://schemas.openxmlformats.org/officeDocument/2006/relationships/hyperlink" Target="https://data.worldbank.org/indicator/ny.gdp.mktp.cd" TargetMode="External"/><Relationship Id="rId1" Type="http://schemas.openxmlformats.org/officeDocument/2006/relationships/hyperlink" Target="https://data.worldbank.org/indicator/en.atm.co2e.kt"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4C44C-EF4F-40E9-9C8D-A0090ED64D40}"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99418CC6-70EE-4EA5-819B-7D85B1103334}">
      <dgm:prSet/>
      <dgm:spPr>
        <a:solidFill>
          <a:schemeClr val="tx2">
            <a:lumMod val="60000"/>
            <a:lumOff val="40000"/>
          </a:schemeClr>
        </a:solidFill>
      </dgm:spPr>
      <dgm:t>
        <a:bodyPr/>
        <a:lstStyle/>
        <a:p>
          <a:endParaRPr lang="en-US" dirty="0"/>
        </a:p>
      </dgm:t>
    </dgm:pt>
    <dgm:pt modelId="{117D3084-CA30-40FA-BB3F-99043090BA01}" type="parTrans" cxnId="{28B122A8-E33E-4BDB-B04A-36E644F4A366}">
      <dgm:prSet/>
      <dgm:spPr/>
      <dgm:t>
        <a:bodyPr/>
        <a:lstStyle/>
        <a:p>
          <a:endParaRPr lang="en-US"/>
        </a:p>
      </dgm:t>
    </dgm:pt>
    <dgm:pt modelId="{0AE472BC-0DF3-4492-9931-5D8EBA9CCDB0}" type="sibTrans" cxnId="{28B122A8-E33E-4BDB-B04A-36E644F4A366}">
      <dgm:prSet/>
      <dgm:spPr/>
      <dgm:t>
        <a:bodyPr/>
        <a:lstStyle/>
        <a:p>
          <a:endParaRPr lang="en-US"/>
        </a:p>
      </dgm:t>
    </dgm:pt>
    <dgm:pt modelId="{DCD92229-441F-4699-8926-61A8F27E40FE}">
      <dgm:prSet/>
      <dgm:spPr/>
      <dgm:t>
        <a:bodyPr/>
        <a:lstStyle/>
        <a:p>
          <a:r>
            <a:rPr lang="en-US" dirty="0">
              <a:latin typeface="Times New Roman" panose="02020603050405020304" pitchFamily="18" charset="0"/>
              <a:cs typeface="Times New Roman" panose="02020603050405020304" pitchFamily="18" charset="0"/>
            </a:rPr>
            <a:t>Find out what has been the trend in carbon dioxide emissions from cement production and other fossil fuel combustion worldwide.</a:t>
          </a:r>
        </a:p>
      </dgm:t>
    </dgm:pt>
    <dgm:pt modelId="{13387021-1EB4-4AC0-A3CC-33F1A111492E}" type="parTrans" cxnId="{E4B58E7E-8CB6-4AAD-8B16-8AEA4D771B0B}">
      <dgm:prSet/>
      <dgm:spPr/>
      <dgm:t>
        <a:bodyPr/>
        <a:lstStyle/>
        <a:p>
          <a:endParaRPr lang="en-US"/>
        </a:p>
      </dgm:t>
    </dgm:pt>
    <dgm:pt modelId="{18D61AFD-291F-4DE3-A5DF-CADBF803E233}" type="sibTrans" cxnId="{E4B58E7E-8CB6-4AAD-8B16-8AEA4D771B0B}">
      <dgm:prSet/>
      <dgm:spPr/>
      <dgm:t>
        <a:bodyPr/>
        <a:lstStyle/>
        <a:p>
          <a:endParaRPr lang="en-US"/>
        </a:p>
      </dgm:t>
    </dgm:pt>
    <dgm:pt modelId="{7B788253-74D7-4B76-B2A0-BAEAA21ACEB8}">
      <dgm:prSet/>
      <dgm:spPr>
        <a:solidFill>
          <a:schemeClr val="tx2">
            <a:lumMod val="60000"/>
            <a:lumOff val="40000"/>
          </a:schemeClr>
        </a:solidFill>
      </dgm:spPr>
      <dgm:t>
        <a:bodyPr/>
        <a:lstStyle/>
        <a:p>
          <a:endParaRPr lang="en-US" dirty="0"/>
        </a:p>
      </dgm:t>
    </dgm:pt>
    <dgm:pt modelId="{C179F606-779B-4827-98F7-1C5EE60BA230}" type="parTrans" cxnId="{BB5AF157-41DE-4B82-9442-F7D244C6A52D}">
      <dgm:prSet/>
      <dgm:spPr/>
      <dgm:t>
        <a:bodyPr/>
        <a:lstStyle/>
        <a:p>
          <a:endParaRPr lang="en-US"/>
        </a:p>
      </dgm:t>
    </dgm:pt>
    <dgm:pt modelId="{8108815D-DDA5-4962-9B60-0D48F0049EDB}" type="sibTrans" cxnId="{BB5AF157-41DE-4B82-9442-F7D244C6A52D}">
      <dgm:prSet/>
      <dgm:spPr/>
      <dgm:t>
        <a:bodyPr/>
        <a:lstStyle/>
        <a:p>
          <a:endParaRPr lang="en-US"/>
        </a:p>
      </dgm:t>
    </dgm:pt>
    <dgm:pt modelId="{2AEFF4AC-B852-47FD-BA13-8C8341C50D8A}">
      <dgm:prSet/>
      <dgm:spPr>
        <a:solidFill>
          <a:schemeClr val="bg2">
            <a:lumMod val="75000"/>
          </a:schemeClr>
        </a:solidFill>
      </dgm:spPr>
      <dgm:t>
        <a:bodyPr/>
        <a:lstStyle/>
        <a:p>
          <a:endParaRPr lang="en-US" dirty="0"/>
        </a:p>
      </dgm:t>
    </dgm:pt>
    <dgm:pt modelId="{132EAEBF-DCFB-4870-B1A8-C75AA68F9C0E}" type="parTrans" cxnId="{03350427-C434-417B-A214-6B43211BC2FB}">
      <dgm:prSet/>
      <dgm:spPr/>
      <dgm:t>
        <a:bodyPr/>
        <a:lstStyle/>
        <a:p>
          <a:endParaRPr lang="en-US"/>
        </a:p>
      </dgm:t>
    </dgm:pt>
    <dgm:pt modelId="{DFB53CB9-6235-43BD-9D1F-9146A4C0AD6C}" type="sibTrans" cxnId="{03350427-C434-417B-A214-6B43211BC2FB}">
      <dgm:prSet/>
      <dgm:spPr/>
      <dgm:t>
        <a:bodyPr/>
        <a:lstStyle/>
        <a:p>
          <a:endParaRPr lang="en-US"/>
        </a:p>
      </dgm:t>
    </dgm:pt>
    <dgm:pt modelId="{F9D08EBF-BDE3-48DE-AB22-653D3FD76AE2}">
      <dgm:prSet custT="1"/>
      <dgm:spPr/>
      <dgm:t>
        <a:bodyPr/>
        <a:lstStyle/>
        <a:p>
          <a:r>
            <a:rPr lang="en-US" sz="1200" dirty="0">
              <a:solidFill>
                <a:schemeClr val="tx1"/>
              </a:solidFill>
              <a:latin typeface="Times New Roman" panose="02020603050405020304" pitchFamily="18" charset="0"/>
              <a:cs typeface="Times New Roman" panose="02020603050405020304" pitchFamily="18" charset="0"/>
            </a:rPr>
            <a:t>Datasets of CO2 emissions, GDP and Population from year 1960 to year 2014 have been taken from:</a:t>
          </a:r>
        </a:p>
      </dgm:t>
    </dgm:pt>
    <dgm:pt modelId="{154F2264-EE3D-40B3-8364-2F920CF11E12}" type="parTrans" cxnId="{18DDBD95-B4D4-466B-88DF-F4519612B82B}">
      <dgm:prSet/>
      <dgm:spPr/>
      <dgm:t>
        <a:bodyPr/>
        <a:lstStyle/>
        <a:p>
          <a:endParaRPr lang="en-US"/>
        </a:p>
      </dgm:t>
    </dgm:pt>
    <dgm:pt modelId="{1FC4DD88-429E-4159-8672-D65B8F2F984A}" type="sibTrans" cxnId="{18DDBD95-B4D4-466B-88DF-F4519612B82B}">
      <dgm:prSet/>
      <dgm:spPr/>
      <dgm:t>
        <a:bodyPr/>
        <a:lstStyle/>
        <a:p>
          <a:endParaRPr lang="en-US"/>
        </a:p>
      </dgm:t>
    </dgm:pt>
    <dgm:pt modelId="{EF4CD977-511F-1D47-A8EA-AB464A657C57}">
      <dgm:prSet/>
      <dgm:spPr>
        <a:solidFill>
          <a:schemeClr val="bg2">
            <a:lumMod val="75000"/>
          </a:schemeClr>
        </a:solidFill>
      </dgm:spPr>
      <dgm:t>
        <a:bodyPr/>
        <a:lstStyle/>
        <a:p>
          <a:endParaRPr lang="en-US"/>
        </a:p>
      </dgm:t>
    </dgm:pt>
    <dgm:pt modelId="{16C93D2C-D1BA-C14C-AF7F-E6BE9FFC67C8}" type="parTrans" cxnId="{046DED9C-6F3D-F940-B612-2D94A0A4AB52}">
      <dgm:prSet/>
      <dgm:spPr/>
      <dgm:t>
        <a:bodyPr/>
        <a:lstStyle/>
        <a:p>
          <a:endParaRPr lang="en-US"/>
        </a:p>
      </dgm:t>
    </dgm:pt>
    <dgm:pt modelId="{AF33F774-0186-5142-8387-E863EF0C8A8F}" type="sibTrans" cxnId="{046DED9C-6F3D-F940-B612-2D94A0A4AB52}">
      <dgm:prSet/>
      <dgm:spPr/>
      <dgm:t>
        <a:bodyPr/>
        <a:lstStyle/>
        <a:p>
          <a:endParaRPr lang="en-US"/>
        </a:p>
      </dgm:t>
    </dgm:pt>
    <dgm:pt modelId="{6EE10016-9CEC-F842-9648-F3B7028B8244}">
      <dgm:prSet/>
      <dgm:spPr/>
      <dgm:t>
        <a:bodyPr/>
        <a:lstStyle/>
        <a:p>
          <a:r>
            <a:rPr lang="en-US" dirty="0">
              <a:latin typeface="Times New Roman" panose="02020603050405020304" pitchFamily="18" charset="0"/>
              <a:cs typeface="Times New Roman" panose="02020603050405020304" pitchFamily="18" charset="0"/>
            </a:rPr>
            <a:t>Find out the relationship of CO2 emissions to GDP and population. </a:t>
          </a:r>
          <a:endParaRPr lang="en-US" dirty="0"/>
        </a:p>
      </dgm:t>
    </dgm:pt>
    <dgm:pt modelId="{1C2CAF70-4643-8640-81A0-AB7EDD15AD5E}" type="parTrans" cxnId="{3957B81D-E9E9-B248-8FBC-A19F1FCAC30B}">
      <dgm:prSet/>
      <dgm:spPr/>
      <dgm:t>
        <a:bodyPr/>
        <a:lstStyle/>
        <a:p>
          <a:endParaRPr lang="en-US"/>
        </a:p>
      </dgm:t>
    </dgm:pt>
    <dgm:pt modelId="{836B1409-276C-F64D-881D-1014F10F6CA3}" type="sibTrans" cxnId="{3957B81D-E9E9-B248-8FBC-A19F1FCAC30B}">
      <dgm:prSet/>
      <dgm:spPr/>
      <dgm:t>
        <a:bodyPr/>
        <a:lstStyle/>
        <a:p>
          <a:endParaRPr lang="en-US"/>
        </a:p>
      </dgm:t>
    </dgm:pt>
    <dgm:pt modelId="{B1070186-9E9A-41D9-9E26-FC2D8177FE72}">
      <dgm:prSet/>
      <dgm:spPr/>
      <dgm:t>
        <a:bodyPr/>
        <a:lstStyle/>
        <a:p>
          <a:r>
            <a:rPr lang="en-US" dirty="0">
              <a:latin typeface="Times New Roman" panose="02020603050405020304" pitchFamily="18" charset="0"/>
              <a:cs typeface="Times New Roman" panose="02020603050405020304" pitchFamily="18" charset="0"/>
            </a:rPr>
            <a:t>Find out which countries has the highest contribution to CO2 emissions.</a:t>
          </a:r>
        </a:p>
      </dgm:t>
    </dgm:pt>
    <dgm:pt modelId="{39CF4FD7-55C2-4788-9015-144B1C0FFFAD}" type="sibTrans" cxnId="{844E947D-BB24-49C8-82D6-9E7F7423DEAB}">
      <dgm:prSet/>
      <dgm:spPr/>
      <dgm:t>
        <a:bodyPr/>
        <a:lstStyle/>
        <a:p>
          <a:endParaRPr lang="en-US"/>
        </a:p>
      </dgm:t>
    </dgm:pt>
    <dgm:pt modelId="{12E2BA8A-B763-4169-92AB-8FD7E3535F6E}" type="parTrans" cxnId="{844E947D-BB24-49C8-82D6-9E7F7423DEAB}">
      <dgm:prSet/>
      <dgm:spPr/>
      <dgm:t>
        <a:bodyPr/>
        <a:lstStyle/>
        <a:p>
          <a:endParaRPr lang="en-US"/>
        </a:p>
      </dgm:t>
    </dgm:pt>
    <dgm:pt modelId="{8753416E-736C-1548-B19A-DBD344B1A736}">
      <dgm:prSet/>
      <dgm:spPr>
        <a:solidFill>
          <a:schemeClr val="bg2">
            <a:lumMod val="75000"/>
          </a:schemeClr>
        </a:solidFill>
      </dgm:spPr>
      <dgm:t>
        <a:bodyPr/>
        <a:lstStyle/>
        <a:p>
          <a:endParaRPr lang="en-US" dirty="0"/>
        </a:p>
      </dgm:t>
    </dgm:pt>
    <dgm:pt modelId="{9C1FFE09-AA0A-804C-852C-EC3C64DD4039}" type="parTrans" cxnId="{64E2F978-1D0E-BA44-BB6E-550AEEF82966}">
      <dgm:prSet/>
      <dgm:spPr/>
      <dgm:t>
        <a:bodyPr/>
        <a:lstStyle/>
        <a:p>
          <a:endParaRPr lang="en-US"/>
        </a:p>
      </dgm:t>
    </dgm:pt>
    <dgm:pt modelId="{AF45892C-EABB-564C-AEEF-CC088ADE0A27}" type="sibTrans" cxnId="{64E2F978-1D0E-BA44-BB6E-550AEEF82966}">
      <dgm:prSet/>
      <dgm:spPr/>
      <dgm:t>
        <a:bodyPr/>
        <a:lstStyle/>
        <a:p>
          <a:endParaRPr lang="en-US"/>
        </a:p>
      </dgm:t>
    </dgm:pt>
    <dgm:pt modelId="{59A2DD9F-8F77-1347-A404-55CD7F814D25}">
      <dgm:prSet/>
      <dgm:spPr/>
      <dgm:t>
        <a:bodyPr/>
        <a:lstStyle/>
        <a:p>
          <a:r>
            <a:rPr lang="en-US" dirty="0">
              <a:latin typeface="Times New Roman" panose="02020603050405020304" pitchFamily="18" charset="0"/>
              <a:cs typeface="Times New Roman" panose="02020603050405020304" pitchFamily="18" charset="0"/>
            </a:rPr>
            <a:t>Compare different regression tools (linear regression, decision tree and random forest regression)  to get the predicted values and accuracy score of the regression technique. </a:t>
          </a:r>
          <a:endParaRPr lang="en-US" dirty="0"/>
        </a:p>
      </dgm:t>
    </dgm:pt>
    <dgm:pt modelId="{2EBBF52C-762A-F24F-97D6-F0FFFA443359}" type="parTrans" cxnId="{850473F6-4B14-0D40-95F9-51B191FC5299}">
      <dgm:prSet/>
      <dgm:spPr/>
      <dgm:t>
        <a:bodyPr/>
        <a:lstStyle/>
        <a:p>
          <a:endParaRPr lang="en-US"/>
        </a:p>
      </dgm:t>
    </dgm:pt>
    <dgm:pt modelId="{EC5456A7-0F0B-1141-AC9F-F9AAB0B47700}" type="sibTrans" cxnId="{850473F6-4B14-0D40-95F9-51B191FC5299}">
      <dgm:prSet/>
      <dgm:spPr/>
      <dgm:t>
        <a:bodyPr/>
        <a:lstStyle/>
        <a:p>
          <a:endParaRPr lang="en-US"/>
        </a:p>
      </dgm:t>
    </dgm:pt>
    <dgm:pt modelId="{8BA19F4A-00E6-F24E-BE20-F6615EE13452}">
      <dgm:prSet custT="1"/>
      <dgm:spPr/>
      <dgm:t>
        <a:bodyPr/>
        <a:lstStyle/>
        <a:p>
          <a:r>
            <a:rPr lang="en-US" sz="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https://data.worldbank.org/indicator/en.atm.co2e.kt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0B99A6A7-35E9-3443-99B2-318638A543AE}" type="parTrans" cxnId="{B22D5320-70FA-3744-87B4-27576323DCF4}">
      <dgm:prSet/>
      <dgm:spPr/>
      <dgm:t>
        <a:bodyPr/>
        <a:lstStyle/>
        <a:p>
          <a:endParaRPr lang="en-US"/>
        </a:p>
      </dgm:t>
    </dgm:pt>
    <dgm:pt modelId="{6B915B9B-8633-1E46-BA93-F514077B7766}" type="sibTrans" cxnId="{B22D5320-70FA-3744-87B4-27576323DCF4}">
      <dgm:prSet/>
      <dgm:spPr/>
      <dgm:t>
        <a:bodyPr/>
        <a:lstStyle/>
        <a:p>
          <a:endParaRPr lang="en-US"/>
        </a:p>
      </dgm:t>
    </dgm:pt>
    <dgm:pt modelId="{CEF87F07-752C-C244-87A3-686C17104CB9}">
      <dgm:prSet custT="1"/>
      <dgm:spPr/>
      <dgm:t>
        <a:bodyPr/>
        <a:lstStyle/>
        <a:p>
          <a:r>
            <a:rPr lang="en-US" sz="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https://data.worldbank.org/indicator/ny.gdp.mktp.cd</a:t>
          </a:r>
          <a:endParaRPr lang="en-US" sz="1200" dirty="0">
            <a:solidFill>
              <a:schemeClr val="tx1"/>
            </a:solidFill>
            <a:latin typeface="Times New Roman" panose="02020603050405020304" pitchFamily="18" charset="0"/>
            <a:cs typeface="Times New Roman" panose="02020603050405020304" pitchFamily="18" charset="0"/>
          </a:endParaRPr>
        </a:p>
      </dgm:t>
    </dgm:pt>
    <dgm:pt modelId="{525DD525-49F0-A447-AF7D-C009FAE78B74}" type="parTrans" cxnId="{702E609A-8CD2-A546-8FED-042A9804E7F1}">
      <dgm:prSet/>
      <dgm:spPr/>
      <dgm:t>
        <a:bodyPr/>
        <a:lstStyle/>
        <a:p>
          <a:endParaRPr lang="en-US"/>
        </a:p>
      </dgm:t>
    </dgm:pt>
    <dgm:pt modelId="{F1301047-1E6A-3442-BC36-43254F302613}" type="sibTrans" cxnId="{702E609A-8CD2-A546-8FED-042A9804E7F1}">
      <dgm:prSet/>
      <dgm:spPr/>
      <dgm:t>
        <a:bodyPr/>
        <a:lstStyle/>
        <a:p>
          <a:endParaRPr lang="en-US"/>
        </a:p>
      </dgm:t>
    </dgm:pt>
    <dgm:pt modelId="{4011C9E5-B262-9040-962F-879A5DB2A9BF}">
      <dgm:prSet custT="1"/>
      <dgm:spPr/>
      <dgm:t>
        <a:bodyPr/>
        <a:lstStyle/>
        <a:p>
          <a:r>
            <a:rPr lang="en-US" sz="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https://data.worldbank.org/indicator/SP.POP.TOTL?view=chart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A95CE4B3-AEE2-3C45-92FD-161870040AFA}" type="parTrans" cxnId="{E0F6792F-C3C0-9C4B-AFAE-CA9EC49AF1EA}">
      <dgm:prSet/>
      <dgm:spPr/>
      <dgm:t>
        <a:bodyPr/>
        <a:lstStyle/>
        <a:p>
          <a:endParaRPr lang="en-US"/>
        </a:p>
      </dgm:t>
    </dgm:pt>
    <dgm:pt modelId="{0A2338E6-E339-004A-8471-3F02CF6CAA0E}" type="sibTrans" cxnId="{E0F6792F-C3C0-9C4B-AFAE-CA9EC49AF1EA}">
      <dgm:prSet/>
      <dgm:spPr/>
      <dgm:t>
        <a:bodyPr/>
        <a:lstStyle/>
        <a:p>
          <a:endParaRPr lang="en-US"/>
        </a:p>
      </dgm:t>
    </dgm:pt>
    <dgm:pt modelId="{BB1D551B-01DE-8C42-A633-15A1FAD95308}" type="pres">
      <dgm:prSet presAssocID="{1704C44C-EF4F-40E9-9C8D-A0090ED64D40}" presName="linearFlow" presStyleCnt="0">
        <dgm:presLayoutVars>
          <dgm:dir/>
          <dgm:animLvl val="lvl"/>
          <dgm:resizeHandles val="exact"/>
        </dgm:presLayoutVars>
      </dgm:prSet>
      <dgm:spPr/>
    </dgm:pt>
    <dgm:pt modelId="{8E83D3B7-ED3D-3C4B-B45D-A48120A7B1B5}" type="pres">
      <dgm:prSet presAssocID="{99418CC6-70EE-4EA5-819B-7D85B1103334}" presName="composite" presStyleCnt="0"/>
      <dgm:spPr/>
    </dgm:pt>
    <dgm:pt modelId="{83438D3F-ACF4-5144-A6A0-25B7600A67E6}" type="pres">
      <dgm:prSet presAssocID="{99418CC6-70EE-4EA5-819B-7D85B1103334}" presName="parentText" presStyleLbl="alignNode1" presStyleIdx="0" presStyleCnt="5">
        <dgm:presLayoutVars>
          <dgm:chMax val="1"/>
          <dgm:bulletEnabled val="1"/>
        </dgm:presLayoutVars>
      </dgm:prSet>
      <dgm:spPr/>
    </dgm:pt>
    <dgm:pt modelId="{F5EE25F7-3790-AC44-9C17-2D9EBBFD5133}" type="pres">
      <dgm:prSet presAssocID="{99418CC6-70EE-4EA5-819B-7D85B1103334}" presName="descendantText" presStyleLbl="alignAcc1" presStyleIdx="0" presStyleCnt="5" custLinFactNeighborX="212">
        <dgm:presLayoutVars>
          <dgm:bulletEnabled val="1"/>
        </dgm:presLayoutVars>
      </dgm:prSet>
      <dgm:spPr/>
    </dgm:pt>
    <dgm:pt modelId="{632342C4-CF56-634C-B99E-DF5912145503}" type="pres">
      <dgm:prSet presAssocID="{0AE472BC-0DF3-4492-9931-5D8EBA9CCDB0}" presName="sp" presStyleCnt="0"/>
      <dgm:spPr/>
    </dgm:pt>
    <dgm:pt modelId="{97BCCF51-5D08-AB44-80B4-F887800F4327}" type="pres">
      <dgm:prSet presAssocID="{7B788253-74D7-4B76-B2A0-BAEAA21ACEB8}" presName="composite" presStyleCnt="0"/>
      <dgm:spPr/>
    </dgm:pt>
    <dgm:pt modelId="{3874B38A-24CC-0344-AF8F-6A114E90FAAA}" type="pres">
      <dgm:prSet presAssocID="{7B788253-74D7-4B76-B2A0-BAEAA21ACEB8}" presName="parentText" presStyleLbl="alignNode1" presStyleIdx="1" presStyleCnt="5">
        <dgm:presLayoutVars>
          <dgm:chMax val="1"/>
          <dgm:bulletEnabled val="1"/>
        </dgm:presLayoutVars>
      </dgm:prSet>
      <dgm:spPr/>
    </dgm:pt>
    <dgm:pt modelId="{35263824-F25C-AD4E-B129-9A17F52680C3}" type="pres">
      <dgm:prSet presAssocID="{7B788253-74D7-4B76-B2A0-BAEAA21ACEB8}" presName="descendantText" presStyleLbl="alignAcc1" presStyleIdx="1" presStyleCnt="5">
        <dgm:presLayoutVars>
          <dgm:bulletEnabled val="1"/>
        </dgm:presLayoutVars>
      </dgm:prSet>
      <dgm:spPr/>
    </dgm:pt>
    <dgm:pt modelId="{665DB2D0-B81E-D54B-9EA7-3E8493B046E7}" type="pres">
      <dgm:prSet presAssocID="{8108815D-DDA5-4962-9B60-0D48F0049EDB}" presName="sp" presStyleCnt="0"/>
      <dgm:spPr/>
    </dgm:pt>
    <dgm:pt modelId="{EBEF9541-EB7E-F846-B0B1-064BB2CE2A18}" type="pres">
      <dgm:prSet presAssocID="{EF4CD977-511F-1D47-A8EA-AB464A657C57}" presName="composite" presStyleCnt="0"/>
      <dgm:spPr/>
    </dgm:pt>
    <dgm:pt modelId="{DFBFAA1B-C948-4946-8C14-1A7060F24DE9}" type="pres">
      <dgm:prSet presAssocID="{EF4CD977-511F-1D47-A8EA-AB464A657C57}" presName="parentText" presStyleLbl="alignNode1" presStyleIdx="2" presStyleCnt="5">
        <dgm:presLayoutVars>
          <dgm:chMax val="1"/>
          <dgm:bulletEnabled val="1"/>
        </dgm:presLayoutVars>
      </dgm:prSet>
      <dgm:spPr/>
    </dgm:pt>
    <dgm:pt modelId="{D6677F6F-665D-5249-AB1D-85CCE99F3B84}" type="pres">
      <dgm:prSet presAssocID="{EF4CD977-511F-1D47-A8EA-AB464A657C57}" presName="descendantText" presStyleLbl="alignAcc1" presStyleIdx="2" presStyleCnt="5">
        <dgm:presLayoutVars>
          <dgm:bulletEnabled val="1"/>
        </dgm:presLayoutVars>
      </dgm:prSet>
      <dgm:spPr/>
    </dgm:pt>
    <dgm:pt modelId="{8CAC87D6-75C1-BF49-8321-B8022E81119F}" type="pres">
      <dgm:prSet presAssocID="{AF33F774-0186-5142-8387-E863EF0C8A8F}" presName="sp" presStyleCnt="0"/>
      <dgm:spPr/>
    </dgm:pt>
    <dgm:pt modelId="{266D3D0A-754A-F14E-9B2B-C64F85092B7B}" type="pres">
      <dgm:prSet presAssocID="{8753416E-736C-1548-B19A-DBD344B1A736}" presName="composite" presStyleCnt="0"/>
      <dgm:spPr/>
    </dgm:pt>
    <dgm:pt modelId="{6AA24E26-029E-2444-B5DF-E903A5609958}" type="pres">
      <dgm:prSet presAssocID="{8753416E-736C-1548-B19A-DBD344B1A736}" presName="parentText" presStyleLbl="alignNode1" presStyleIdx="3" presStyleCnt="5">
        <dgm:presLayoutVars>
          <dgm:chMax val="1"/>
          <dgm:bulletEnabled val="1"/>
        </dgm:presLayoutVars>
      </dgm:prSet>
      <dgm:spPr/>
    </dgm:pt>
    <dgm:pt modelId="{2151695C-6BBC-D549-B08D-01694A71215F}" type="pres">
      <dgm:prSet presAssocID="{8753416E-736C-1548-B19A-DBD344B1A736}" presName="descendantText" presStyleLbl="alignAcc1" presStyleIdx="3" presStyleCnt="5">
        <dgm:presLayoutVars>
          <dgm:bulletEnabled val="1"/>
        </dgm:presLayoutVars>
      </dgm:prSet>
      <dgm:spPr/>
    </dgm:pt>
    <dgm:pt modelId="{E39130E9-64B1-0647-81AC-AABCA38548D8}" type="pres">
      <dgm:prSet presAssocID="{AF45892C-EABB-564C-AEEF-CC088ADE0A27}" presName="sp" presStyleCnt="0"/>
      <dgm:spPr/>
    </dgm:pt>
    <dgm:pt modelId="{9D999B75-5BF7-3F47-AADE-C28129CB0495}" type="pres">
      <dgm:prSet presAssocID="{2AEFF4AC-B852-47FD-BA13-8C8341C50D8A}" presName="composite" presStyleCnt="0"/>
      <dgm:spPr/>
    </dgm:pt>
    <dgm:pt modelId="{B08F7E4F-06A3-A545-BDAA-953317E93511}" type="pres">
      <dgm:prSet presAssocID="{2AEFF4AC-B852-47FD-BA13-8C8341C50D8A}" presName="parentText" presStyleLbl="alignNode1" presStyleIdx="4" presStyleCnt="5" custScaleY="112390">
        <dgm:presLayoutVars>
          <dgm:chMax val="1"/>
          <dgm:bulletEnabled val="1"/>
        </dgm:presLayoutVars>
      </dgm:prSet>
      <dgm:spPr/>
    </dgm:pt>
    <dgm:pt modelId="{C269C28B-D38E-F24A-9164-837CDEDDE230}" type="pres">
      <dgm:prSet presAssocID="{2AEFF4AC-B852-47FD-BA13-8C8341C50D8A}" presName="descendantText" presStyleLbl="alignAcc1" presStyleIdx="4" presStyleCnt="5" custScaleY="128776">
        <dgm:presLayoutVars>
          <dgm:bulletEnabled val="1"/>
        </dgm:presLayoutVars>
      </dgm:prSet>
      <dgm:spPr/>
    </dgm:pt>
  </dgm:ptLst>
  <dgm:cxnLst>
    <dgm:cxn modelId="{2FD43C16-987F-404A-8283-F7DCAF6DA975}" type="presOf" srcId="{99418CC6-70EE-4EA5-819B-7D85B1103334}" destId="{83438D3F-ACF4-5144-A6A0-25B7600A67E6}" srcOrd="0" destOrd="0" presId="urn:microsoft.com/office/officeart/2005/8/layout/chevron2"/>
    <dgm:cxn modelId="{EF99E919-F433-8E42-9DAD-F2D99BE3109D}" type="presOf" srcId="{8753416E-736C-1548-B19A-DBD344B1A736}" destId="{6AA24E26-029E-2444-B5DF-E903A5609958}" srcOrd="0" destOrd="0" presId="urn:microsoft.com/office/officeart/2005/8/layout/chevron2"/>
    <dgm:cxn modelId="{62336F1D-7E2B-4045-9782-942E2E8C3C63}" type="presOf" srcId="{4011C9E5-B262-9040-962F-879A5DB2A9BF}" destId="{C269C28B-D38E-F24A-9164-837CDEDDE230}" srcOrd="0" destOrd="3" presId="urn:microsoft.com/office/officeart/2005/8/layout/chevron2"/>
    <dgm:cxn modelId="{3957B81D-E9E9-B248-8FBC-A19F1FCAC30B}" srcId="{EF4CD977-511F-1D47-A8EA-AB464A657C57}" destId="{6EE10016-9CEC-F842-9648-F3B7028B8244}" srcOrd="0" destOrd="0" parTransId="{1C2CAF70-4643-8640-81A0-AB7EDD15AD5E}" sibTransId="{836B1409-276C-F64D-881D-1014F10F6CA3}"/>
    <dgm:cxn modelId="{B22D5320-70FA-3744-87B4-27576323DCF4}" srcId="{2AEFF4AC-B852-47FD-BA13-8C8341C50D8A}" destId="{8BA19F4A-00E6-F24E-BE20-F6615EE13452}" srcOrd="1" destOrd="0" parTransId="{0B99A6A7-35E9-3443-99B2-318638A543AE}" sibTransId="{6B915B9B-8633-1E46-BA93-F514077B7766}"/>
    <dgm:cxn modelId="{03350427-C434-417B-A214-6B43211BC2FB}" srcId="{1704C44C-EF4F-40E9-9C8D-A0090ED64D40}" destId="{2AEFF4AC-B852-47FD-BA13-8C8341C50D8A}" srcOrd="4" destOrd="0" parTransId="{132EAEBF-DCFB-4870-B1A8-C75AA68F9C0E}" sibTransId="{DFB53CB9-6235-43BD-9D1F-9146A4C0AD6C}"/>
    <dgm:cxn modelId="{E0F6792F-C3C0-9C4B-AFAE-CA9EC49AF1EA}" srcId="{2AEFF4AC-B852-47FD-BA13-8C8341C50D8A}" destId="{4011C9E5-B262-9040-962F-879A5DB2A9BF}" srcOrd="3" destOrd="0" parTransId="{A95CE4B3-AEE2-3C45-92FD-161870040AFA}" sibTransId="{0A2338E6-E339-004A-8471-3F02CF6CAA0E}"/>
    <dgm:cxn modelId="{124CDF4B-BEA7-994B-8949-54882DD1A84F}" type="presOf" srcId="{59A2DD9F-8F77-1347-A404-55CD7F814D25}" destId="{2151695C-6BBC-D549-B08D-01694A71215F}" srcOrd="0" destOrd="0" presId="urn:microsoft.com/office/officeart/2005/8/layout/chevron2"/>
    <dgm:cxn modelId="{A6FAA557-05E3-214C-8A4C-65FFBFF98B47}" type="presOf" srcId="{F9D08EBF-BDE3-48DE-AB22-653D3FD76AE2}" destId="{C269C28B-D38E-F24A-9164-837CDEDDE230}" srcOrd="0" destOrd="0" presId="urn:microsoft.com/office/officeart/2005/8/layout/chevron2"/>
    <dgm:cxn modelId="{BB5AF157-41DE-4B82-9442-F7D244C6A52D}" srcId="{1704C44C-EF4F-40E9-9C8D-A0090ED64D40}" destId="{7B788253-74D7-4B76-B2A0-BAEAA21ACEB8}" srcOrd="1" destOrd="0" parTransId="{C179F606-779B-4827-98F7-1C5EE60BA230}" sibTransId="{8108815D-DDA5-4962-9B60-0D48F0049EDB}"/>
    <dgm:cxn modelId="{A8F72065-53EA-2A4C-80F3-8D620833A369}" type="presOf" srcId="{2AEFF4AC-B852-47FD-BA13-8C8341C50D8A}" destId="{B08F7E4F-06A3-A545-BDAA-953317E93511}" srcOrd="0" destOrd="0" presId="urn:microsoft.com/office/officeart/2005/8/layout/chevron2"/>
    <dgm:cxn modelId="{CF0D386A-A8F1-0A4F-B2F8-440B57E8F34A}" type="presOf" srcId="{8BA19F4A-00E6-F24E-BE20-F6615EE13452}" destId="{C269C28B-D38E-F24A-9164-837CDEDDE230}" srcOrd="0" destOrd="1" presId="urn:microsoft.com/office/officeart/2005/8/layout/chevron2"/>
    <dgm:cxn modelId="{64E2F978-1D0E-BA44-BB6E-550AEEF82966}" srcId="{1704C44C-EF4F-40E9-9C8D-A0090ED64D40}" destId="{8753416E-736C-1548-B19A-DBD344B1A736}" srcOrd="3" destOrd="0" parTransId="{9C1FFE09-AA0A-804C-852C-EC3C64DD4039}" sibTransId="{AF45892C-EABB-564C-AEEF-CC088ADE0A27}"/>
    <dgm:cxn modelId="{844E947D-BB24-49C8-82D6-9E7F7423DEAB}" srcId="{7B788253-74D7-4B76-B2A0-BAEAA21ACEB8}" destId="{B1070186-9E9A-41D9-9E26-FC2D8177FE72}" srcOrd="0" destOrd="0" parTransId="{12E2BA8A-B763-4169-92AB-8FD7E3535F6E}" sibTransId="{39CF4FD7-55C2-4788-9015-144B1C0FFFAD}"/>
    <dgm:cxn modelId="{E4B58E7E-8CB6-4AAD-8B16-8AEA4D771B0B}" srcId="{99418CC6-70EE-4EA5-819B-7D85B1103334}" destId="{DCD92229-441F-4699-8926-61A8F27E40FE}" srcOrd="0" destOrd="0" parTransId="{13387021-1EB4-4AC0-A3CC-33F1A111492E}" sibTransId="{18D61AFD-291F-4DE3-A5DF-CADBF803E233}"/>
    <dgm:cxn modelId="{A3C0607F-F516-2A49-98F0-30C2A46438A4}" type="presOf" srcId="{CEF87F07-752C-C244-87A3-686C17104CB9}" destId="{C269C28B-D38E-F24A-9164-837CDEDDE230}" srcOrd="0" destOrd="2" presId="urn:microsoft.com/office/officeart/2005/8/layout/chevron2"/>
    <dgm:cxn modelId="{93088F91-3F73-4E4F-B604-598D6DCE5233}" type="presOf" srcId="{7B788253-74D7-4B76-B2A0-BAEAA21ACEB8}" destId="{3874B38A-24CC-0344-AF8F-6A114E90FAAA}" srcOrd="0" destOrd="0" presId="urn:microsoft.com/office/officeart/2005/8/layout/chevron2"/>
    <dgm:cxn modelId="{18DDBD95-B4D4-466B-88DF-F4519612B82B}" srcId="{2AEFF4AC-B852-47FD-BA13-8C8341C50D8A}" destId="{F9D08EBF-BDE3-48DE-AB22-653D3FD76AE2}" srcOrd="0" destOrd="0" parTransId="{154F2264-EE3D-40B3-8364-2F920CF11E12}" sibTransId="{1FC4DD88-429E-4159-8672-D65B8F2F984A}"/>
    <dgm:cxn modelId="{702E609A-8CD2-A546-8FED-042A9804E7F1}" srcId="{2AEFF4AC-B852-47FD-BA13-8C8341C50D8A}" destId="{CEF87F07-752C-C244-87A3-686C17104CB9}" srcOrd="2" destOrd="0" parTransId="{525DD525-49F0-A447-AF7D-C009FAE78B74}" sibTransId="{F1301047-1E6A-3442-BC36-43254F302613}"/>
    <dgm:cxn modelId="{5A1A2A9B-68A4-DB47-9F3F-8126FBBBEB70}" type="presOf" srcId="{1704C44C-EF4F-40E9-9C8D-A0090ED64D40}" destId="{BB1D551B-01DE-8C42-A633-15A1FAD95308}" srcOrd="0" destOrd="0" presId="urn:microsoft.com/office/officeart/2005/8/layout/chevron2"/>
    <dgm:cxn modelId="{046DED9C-6F3D-F940-B612-2D94A0A4AB52}" srcId="{1704C44C-EF4F-40E9-9C8D-A0090ED64D40}" destId="{EF4CD977-511F-1D47-A8EA-AB464A657C57}" srcOrd="2" destOrd="0" parTransId="{16C93D2C-D1BA-C14C-AF7F-E6BE9FFC67C8}" sibTransId="{AF33F774-0186-5142-8387-E863EF0C8A8F}"/>
    <dgm:cxn modelId="{D4F785A7-EB3C-C84E-9B10-E263E006A462}" type="presOf" srcId="{B1070186-9E9A-41D9-9E26-FC2D8177FE72}" destId="{35263824-F25C-AD4E-B129-9A17F52680C3}" srcOrd="0" destOrd="0" presId="urn:microsoft.com/office/officeart/2005/8/layout/chevron2"/>
    <dgm:cxn modelId="{28B122A8-E33E-4BDB-B04A-36E644F4A366}" srcId="{1704C44C-EF4F-40E9-9C8D-A0090ED64D40}" destId="{99418CC6-70EE-4EA5-819B-7D85B1103334}" srcOrd="0" destOrd="0" parTransId="{117D3084-CA30-40FA-BB3F-99043090BA01}" sibTransId="{0AE472BC-0DF3-4492-9931-5D8EBA9CCDB0}"/>
    <dgm:cxn modelId="{53762EBE-DCA5-5E46-9888-3A51E22684B7}" type="presOf" srcId="{6EE10016-9CEC-F842-9648-F3B7028B8244}" destId="{D6677F6F-665D-5249-AB1D-85CCE99F3B84}" srcOrd="0" destOrd="0" presId="urn:microsoft.com/office/officeart/2005/8/layout/chevron2"/>
    <dgm:cxn modelId="{73EC6FC4-A2A7-4441-8265-182350B7D2DF}" type="presOf" srcId="{EF4CD977-511F-1D47-A8EA-AB464A657C57}" destId="{DFBFAA1B-C948-4946-8C14-1A7060F24DE9}" srcOrd="0" destOrd="0" presId="urn:microsoft.com/office/officeart/2005/8/layout/chevron2"/>
    <dgm:cxn modelId="{268D4EDF-0FB0-B643-BF70-02204106C248}" type="presOf" srcId="{DCD92229-441F-4699-8926-61A8F27E40FE}" destId="{F5EE25F7-3790-AC44-9C17-2D9EBBFD5133}" srcOrd="0" destOrd="0" presId="urn:microsoft.com/office/officeart/2005/8/layout/chevron2"/>
    <dgm:cxn modelId="{850473F6-4B14-0D40-95F9-51B191FC5299}" srcId="{8753416E-736C-1548-B19A-DBD344B1A736}" destId="{59A2DD9F-8F77-1347-A404-55CD7F814D25}" srcOrd="0" destOrd="0" parTransId="{2EBBF52C-762A-F24F-97D6-F0FFFA443359}" sibTransId="{EC5456A7-0F0B-1141-AC9F-F9AAB0B47700}"/>
    <dgm:cxn modelId="{A68270D6-7915-C847-A29D-27E5DEFADBCF}" type="presParOf" srcId="{BB1D551B-01DE-8C42-A633-15A1FAD95308}" destId="{8E83D3B7-ED3D-3C4B-B45D-A48120A7B1B5}" srcOrd="0" destOrd="0" presId="urn:microsoft.com/office/officeart/2005/8/layout/chevron2"/>
    <dgm:cxn modelId="{D0EE6D24-88D4-8E46-8792-DB1518806FBC}" type="presParOf" srcId="{8E83D3B7-ED3D-3C4B-B45D-A48120A7B1B5}" destId="{83438D3F-ACF4-5144-A6A0-25B7600A67E6}" srcOrd="0" destOrd="0" presId="urn:microsoft.com/office/officeart/2005/8/layout/chevron2"/>
    <dgm:cxn modelId="{D101CF93-CB05-1442-85AB-0B7E00E22A82}" type="presParOf" srcId="{8E83D3B7-ED3D-3C4B-B45D-A48120A7B1B5}" destId="{F5EE25F7-3790-AC44-9C17-2D9EBBFD5133}" srcOrd="1" destOrd="0" presId="urn:microsoft.com/office/officeart/2005/8/layout/chevron2"/>
    <dgm:cxn modelId="{0E559BC8-DCCB-A949-B274-DE4206DD0184}" type="presParOf" srcId="{BB1D551B-01DE-8C42-A633-15A1FAD95308}" destId="{632342C4-CF56-634C-B99E-DF5912145503}" srcOrd="1" destOrd="0" presId="urn:microsoft.com/office/officeart/2005/8/layout/chevron2"/>
    <dgm:cxn modelId="{D2296C78-2EA5-A64D-B426-1FF84B36798E}" type="presParOf" srcId="{BB1D551B-01DE-8C42-A633-15A1FAD95308}" destId="{97BCCF51-5D08-AB44-80B4-F887800F4327}" srcOrd="2" destOrd="0" presId="urn:microsoft.com/office/officeart/2005/8/layout/chevron2"/>
    <dgm:cxn modelId="{68CEDD25-6BF6-6649-9552-FF969188DD6E}" type="presParOf" srcId="{97BCCF51-5D08-AB44-80B4-F887800F4327}" destId="{3874B38A-24CC-0344-AF8F-6A114E90FAAA}" srcOrd="0" destOrd="0" presId="urn:microsoft.com/office/officeart/2005/8/layout/chevron2"/>
    <dgm:cxn modelId="{F2F9CD09-5B32-5C4D-9963-A61D92DAF793}" type="presParOf" srcId="{97BCCF51-5D08-AB44-80B4-F887800F4327}" destId="{35263824-F25C-AD4E-B129-9A17F52680C3}" srcOrd="1" destOrd="0" presId="urn:microsoft.com/office/officeart/2005/8/layout/chevron2"/>
    <dgm:cxn modelId="{5D22D4FE-2BB5-9F4B-B2D9-4BE56E5E87D9}" type="presParOf" srcId="{BB1D551B-01DE-8C42-A633-15A1FAD95308}" destId="{665DB2D0-B81E-D54B-9EA7-3E8493B046E7}" srcOrd="3" destOrd="0" presId="urn:microsoft.com/office/officeart/2005/8/layout/chevron2"/>
    <dgm:cxn modelId="{C23B4022-D23E-3E47-9703-B17ADE523644}" type="presParOf" srcId="{BB1D551B-01DE-8C42-A633-15A1FAD95308}" destId="{EBEF9541-EB7E-F846-B0B1-064BB2CE2A18}" srcOrd="4" destOrd="0" presId="urn:microsoft.com/office/officeart/2005/8/layout/chevron2"/>
    <dgm:cxn modelId="{C5760723-FDFC-7645-BA1C-4ADBDBF8CD21}" type="presParOf" srcId="{EBEF9541-EB7E-F846-B0B1-064BB2CE2A18}" destId="{DFBFAA1B-C948-4946-8C14-1A7060F24DE9}" srcOrd="0" destOrd="0" presId="urn:microsoft.com/office/officeart/2005/8/layout/chevron2"/>
    <dgm:cxn modelId="{99C4A7E6-873A-1349-A0E2-C63E7D7ABFBD}" type="presParOf" srcId="{EBEF9541-EB7E-F846-B0B1-064BB2CE2A18}" destId="{D6677F6F-665D-5249-AB1D-85CCE99F3B84}" srcOrd="1" destOrd="0" presId="urn:microsoft.com/office/officeart/2005/8/layout/chevron2"/>
    <dgm:cxn modelId="{40788FA9-B867-554E-A66F-0EF11F6B2923}" type="presParOf" srcId="{BB1D551B-01DE-8C42-A633-15A1FAD95308}" destId="{8CAC87D6-75C1-BF49-8321-B8022E81119F}" srcOrd="5" destOrd="0" presId="urn:microsoft.com/office/officeart/2005/8/layout/chevron2"/>
    <dgm:cxn modelId="{ABA91F7E-4C14-D049-87AF-B90365E7A5EA}" type="presParOf" srcId="{BB1D551B-01DE-8C42-A633-15A1FAD95308}" destId="{266D3D0A-754A-F14E-9B2B-C64F85092B7B}" srcOrd="6" destOrd="0" presId="urn:microsoft.com/office/officeart/2005/8/layout/chevron2"/>
    <dgm:cxn modelId="{322571F2-CA69-4940-B702-FBD311D3F53B}" type="presParOf" srcId="{266D3D0A-754A-F14E-9B2B-C64F85092B7B}" destId="{6AA24E26-029E-2444-B5DF-E903A5609958}" srcOrd="0" destOrd="0" presId="urn:microsoft.com/office/officeart/2005/8/layout/chevron2"/>
    <dgm:cxn modelId="{C7C8341A-6653-E342-BFFF-69CAE01A3806}" type="presParOf" srcId="{266D3D0A-754A-F14E-9B2B-C64F85092B7B}" destId="{2151695C-6BBC-D549-B08D-01694A71215F}" srcOrd="1" destOrd="0" presId="urn:microsoft.com/office/officeart/2005/8/layout/chevron2"/>
    <dgm:cxn modelId="{AEA81D97-6BDE-4249-89CB-7C904BA4DE28}" type="presParOf" srcId="{BB1D551B-01DE-8C42-A633-15A1FAD95308}" destId="{E39130E9-64B1-0647-81AC-AABCA38548D8}" srcOrd="7" destOrd="0" presId="urn:microsoft.com/office/officeart/2005/8/layout/chevron2"/>
    <dgm:cxn modelId="{7EF2BC2E-32DB-244B-8DA2-D63B077561AD}" type="presParOf" srcId="{BB1D551B-01DE-8C42-A633-15A1FAD95308}" destId="{9D999B75-5BF7-3F47-AADE-C28129CB0495}" srcOrd="8" destOrd="0" presId="urn:microsoft.com/office/officeart/2005/8/layout/chevron2"/>
    <dgm:cxn modelId="{B43535C2-0D4E-DE4F-89D6-BE8FBC9CDA75}" type="presParOf" srcId="{9D999B75-5BF7-3F47-AADE-C28129CB0495}" destId="{B08F7E4F-06A3-A545-BDAA-953317E93511}" srcOrd="0" destOrd="0" presId="urn:microsoft.com/office/officeart/2005/8/layout/chevron2"/>
    <dgm:cxn modelId="{A92FA5B7-BD73-1F4B-8DC3-0E7330854993}" type="presParOf" srcId="{9D999B75-5BF7-3F47-AADE-C28129CB0495}" destId="{C269C28B-D38E-F24A-9164-837CDEDDE2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38D3F-ACF4-5144-A6A0-25B7600A67E6}">
      <dsp:nvSpPr>
        <dsp:cNvPr id="0" name=""/>
        <dsp:cNvSpPr/>
      </dsp:nvSpPr>
      <dsp:spPr>
        <a:xfrm rot="5400000">
          <a:off x="-153247" y="159403"/>
          <a:ext cx="1021648" cy="715153"/>
        </a:xfrm>
        <a:prstGeom prst="chevron">
          <a:avLst/>
        </a:prstGeom>
        <a:solidFill>
          <a:schemeClr val="tx2">
            <a:lumMod val="60000"/>
            <a:lumOff val="4000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5400000">
        <a:off x="1" y="363733"/>
        <a:ext cx="715153" cy="306495"/>
      </dsp:txXfrm>
    </dsp:sp>
    <dsp:sp modelId="{F5EE25F7-3790-AC44-9C17-2D9EBBFD5133}">
      <dsp:nvSpPr>
        <dsp:cNvPr id="0" name=""/>
        <dsp:cNvSpPr/>
      </dsp:nvSpPr>
      <dsp:spPr>
        <a:xfrm rot="5400000">
          <a:off x="3747669" y="-3026359"/>
          <a:ext cx="664071" cy="672910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Find out what has been the trend in carbon dioxide emissions from cement production and other fossil fuel combustion worldwide.</a:t>
          </a:r>
        </a:p>
      </dsp:txBody>
      <dsp:txXfrm rot="-5400000">
        <a:off x="715154" y="38573"/>
        <a:ext cx="6696686" cy="599237"/>
      </dsp:txXfrm>
    </dsp:sp>
    <dsp:sp modelId="{3874B38A-24CC-0344-AF8F-6A114E90FAAA}">
      <dsp:nvSpPr>
        <dsp:cNvPr id="0" name=""/>
        <dsp:cNvSpPr/>
      </dsp:nvSpPr>
      <dsp:spPr>
        <a:xfrm rot="5400000">
          <a:off x="-153247" y="1067644"/>
          <a:ext cx="1021648" cy="715153"/>
        </a:xfrm>
        <a:prstGeom prst="chevron">
          <a:avLst/>
        </a:prstGeom>
        <a:solidFill>
          <a:schemeClr val="tx2">
            <a:lumMod val="60000"/>
            <a:lumOff val="4000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5400000">
        <a:off x="1" y="1271974"/>
        <a:ext cx="715153" cy="306495"/>
      </dsp:txXfrm>
    </dsp:sp>
    <dsp:sp modelId="{35263824-F25C-AD4E-B129-9A17F52680C3}">
      <dsp:nvSpPr>
        <dsp:cNvPr id="0" name=""/>
        <dsp:cNvSpPr/>
      </dsp:nvSpPr>
      <dsp:spPr>
        <a:xfrm rot="5400000">
          <a:off x="3747669" y="-2118118"/>
          <a:ext cx="664071" cy="672910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Find out which countries has the highest contribution to CO2 emissions.</a:t>
          </a:r>
        </a:p>
      </dsp:txBody>
      <dsp:txXfrm rot="-5400000">
        <a:off x="715154" y="946814"/>
        <a:ext cx="6696686" cy="599237"/>
      </dsp:txXfrm>
    </dsp:sp>
    <dsp:sp modelId="{DFBFAA1B-C948-4946-8C14-1A7060F24DE9}">
      <dsp:nvSpPr>
        <dsp:cNvPr id="0" name=""/>
        <dsp:cNvSpPr/>
      </dsp:nvSpPr>
      <dsp:spPr>
        <a:xfrm rot="5400000">
          <a:off x="-153247" y="1975885"/>
          <a:ext cx="1021648" cy="715153"/>
        </a:xfrm>
        <a:prstGeom prst="chevron">
          <a:avLst/>
        </a:prstGeom>
        <a:solidFill>
          <a:schemeClr val="bg2">
            <a:lumMod val="7500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1" y="2180215"/>
        <a:ext cx="715153" cy="306495"/>
      </dsp:txXfrm>
    </dsp:sp>
    <dsp:sp modelId="{D6677F6F-665D-5249-AB1D-85CCE99F3B84}">
      <dsp:nvSpPr>
        <dsp:cNvPr id="0" name=""/>
        <dsp:cNvSpPr/>
      </dsp:nvSpPr>
      <dsp:spPr>
        <a:xfrm rot="5400000">
          <a:off x="3747669" y="-1209877"/>
          <a:ext cx="664071" cy="672910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Find out the relationship of CO2 emissions to GDP and population. </a:t>
          </a:r>
          <a:endParaRPr lang="en-US" sz="1500" kern="1200" dirty="0"/>
        </a:p>
      </dsp:txBody>
      <dsp:txXfrm rot="-5400000">
        <a:off x="715154" y="1855055"/>
        <a:ext cx="6696686" cy="599237"/>
      </dsp:txXfrm>
    </dsp:sp>
    <dsp:sp modelId="{6AA24E26-029E-2444-B5DF-E903A5609958}">
      <dsp:nvSpPr>
        <dsp:cNvPr id="0" name=""/>
        <dsp:cNvSpPr/>
      </dsp:nvSpPr>
      <dsp:spPr>
        <a:xfrm rot="5400000">
          <a:off x="-153247" y="2884126"/>
          <a:ext cx="1021648" cy="715153"/>
        </a:xfrm>
        <a:prstGeom prst="chevron">
          <a:avLst/>
        </a:prstGeom>
        <a:solidFill>
          <a:schemeClr val="bg2">
            <a:lumMod val="7500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5400000">
        <a:off x="1" y="3088456"/>
        <a:ext cx="715153" cy="306495"/>
      </dsp:txXfrm>
    </dsp:sp>
    <dsp:sp modelId="{2151695C-6BBC-D549-B08D-01694A71215F}">
      <dsp:nvSpPr>
        <dsp:cNvPr id="0" name=""/>
        <dsp:cNvSpPr/>
      </dsp:nvSpPr>
      <dsp:spPr>
        <a:xfrm rot="5400000">
          <a:off x="3747669" y="-301637"/>
          <a:ext cx="664071" cy="672910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Compare different regression tools (linear regression, decision tree and random forest regression)  to get the predicted values and accuracy score of the regression technique. </a:t>
          </a:r>
          <a:endParaRPr lang="en-US" sz="1500" kern="1200" dirty="0"/>
        </a:p>
      </dsp:txBody>
      <dsp:txXfrm rot="-5400000">
        <a:off x="715154" y="2763295"/>
        <a:ext cx="6696686" cy="599237"/>
      </dsp:txXfrm>
    </dsp:sp>
    <dsp:sp modelId="{B08F7E4F-06A3-A545-BDAA-953317E93511}">
      <dsp:nvSpPr>
        <dsp:cNvPr id="0" name=""/>
        <dsp:cNvSpPr/>
      </dsp:nvSpPr>
      <dsp:spPr>
        <a:xfrm rot="5400000">
          <a:off x="-216538" y="3887913"/>
          <a:ext cx="1148230" cy="715153"/>
        </a:xfrm>
        <a:prstGeom prst="chevron">
          <a:avLst/>
        </a:prstGeom>
        <a:solidFill>
          <a:schemeClr val="bg2">
            <a:lumMod val="7500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US" sz="2900" kern="1200" dirty="0"/>
        </a:p>
      </dsp:txBody>
      <dsp:txXfrm rot="-5400000">
        <a:off x="1" y="4028952"/>
        <a:ext cx="715153" cy="433077"/>
      </dsp:txXfrm>
    </dsp:sp>
    <dsp:sp modelId="{C269C28B-D38E-F24A-9164-837CDEDDE230}">
      <dsp:nvSpPr>
        <dsp:cNvPr id="0" name=""/>
        <dsp:cNvSpPr/>
      </dsp:nvSpPr>
      <dsp:spPr>
        <a:xfrm rot="5400000">
          <a:off x="3652123" y="702150"/>
          <a:ext cx="855164" cy="672910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chemeClr val="tx1"/>
              </a:solidFill>
              <a:latin typeface="Times New Roman" panose="02020603050405020304" pitchFamily="18" charset="0"/>
              <a:cs typeface="Times New Roman" panose="02020603050405020304" pitchFamily="18" charset="0"/>
            </a:rPr>
            <a:t>Datasets of CO2 emissions, GDP and Population from year 1960 to year 2014 have been taken from:</a:t>
          </a:r>
        </a:p>
        <a:p>
          <a:pPr marL="114300" lvl="1" indent="-114300" algn="l" defTabSz="533400">
            <a:lnSpc>
              <a:spcPct val="90000"/>
            </a:lnSpc>
            <a:spcBef>
              <a:spcPct val="0"/>
            </a:spcBef>
            <a:spcAft>
              <a:spcPct val="15000"/>
            </a:spcAft>
            <a:buChar char="•"/>
          </a:pPr>
          <a:r>
            <a:rPr lang="en-US" sz="1200" kern="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https://data.worldbank.org/indicator/en.atm.co2e.kt</a:t>
          </a:r>
          <a:endParaRPr lang="en-US" sz="1200" kern="1200" dirty="0">
            <a:solidFill>
              <a:schemeClr val="tx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https://data.worldbank.org/indicator/ny.gdp.mktp.cd</a:t>
          </a:r>
          <a:endParaRPr lang="en-US" sz="1200" kern="1200" dirty="0">
            <a:solidFill>
              <a:schemeClr val="tx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https://data.worldbank.org/indicator/SP.POP.TOTL?view=chart</a:t>
          </a:r>
          <a:endParaRPr lang="en-US" sz="1200" kern="1200" dirty="0">
            <a:solidFill>
              <a:schemeClr val="tx1"/>
            </a:solidFill>
            <a:latin typeface="Times New Roman" panose="02020603050405020304" pitchFamily="18" charset="0"/>
            <a:cs typeface="Times New Roman" panose="02020603050405020304" pitchFamily="18" charset="0"/>
          </a:endParaRPr>
        </a:p>
      </dsp:txBody>
      <dsp:txXfrm rot="-5400000">
        <a:off x="715154" y="3680865"/>
        <a:ext cx="6687357" cy="771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C9A921-AB05-EF4E-AC62-E57C537970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D9D0B-AC5B-884E-B340-FF630094D6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DE18AA-C1FF-6744-8EAF-E7516EAA4FAD}" type="datetimeFigureOut">
              <a:rPr lang="en-US" smtClean="0"/>
              <a:t>4/16/19</a:t>
            </a:fld>
            <a:endParaRPr lang="en-US"/>
          </a:p>
        </p:txBody>
      </p:sp>
      <p:sp>
        <p:nvSpPr>
          <p:cNvPr id="4" name="Footer Placeholder 3">
            <a:extLst>
              <a:ext uri="{FF2B5EF4-FFF2-40B4-BE49-F238E27FC236}">
                <a16:creationId xmlns:a16="http://schemas.microsoft.com/office/drawing/2014/main" id="{8E29EDAE-4EBE-8D48-AA6F-59FCDF2141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7FF3F4-F484-D647-ACA1-E37F2AEE12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82520-881F-8946-A078-C5C498A2C025}" type="slidenum">
              <a:rPr lang="en-US" smtClean="0"/>
              <a:t>‹#›</a:t>
            </a:fld>
            <a:endParaRPr lang="en-US"/>
          </a:p>
        </p:txBody>
      </p:sp>
    </p:spTree>
    <p:extLst>
      <p:ext uri="{BB962C8B-B14F-4D97-AF65-F5344CB8AC3E}">
        <p14:creationId xmlns:p14="http://schemas.microsoft.com/office/powerpoint/2010/main" val="2761492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0A6A4-6DCE-B046-BC0D-7C82918CCCB8}" type="datetimeFigureOut">
              <a:rPr lang="en-US" smtClean="0"/>
              <a:t>4/16/19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8A66C-02F8-5046-B4B7-0B91B5B276F0}" type="slidenum">
              <a:rPr lang="en-US" smtClean="0"/>
              <a:t>‹#›</a:t>
            </a:fld>
            <a:endParaRPr lang="en-US"/>
          </a:p>
        </p:txBody>
      </p:sp>
    </p:spTree>
    <p:extLst>
      <p:ext uri="{BB962C8B-B14F-4D97-AF65-F5344CB8AC3E}">
        <p14:creationId xmlns:p14="http://schemas.microsoft.com/office/powerpoint/2010/main" val="112543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8A66C-02F8-5046-B4B7-0B91B5B276F0}" type="slidenum">
              <a:rPr lang="en-US" smtClean="0"/>
              <a:t>1</a:t>
            </a:fld>
            <a:endParaRPr lang="en-US"/>
          </a:p>
        </p:txBody>
      </p:sp>
    </p:spTree>
    <p:extLst>
      <p:ext uri="{BB962C8B-B14F-4D97-AF65-F5344CB8AC3E}">
        <p14:creationId xmlns:p14="http://schemas.microsoft.com/office/powerpoint/2010/main" val="397772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8A66C-02F8-5046-B4B7-0B91B5B276F0}" type="slidenum">
              <a:rPr lang="en-US" smtClean="0"/>
              <a:t>7</a:t>
            </a:fld>
            <a:endParaRPr lang="en-US"/>
          </a:p>
        </p:txBody>
      </p:sp>
    </p:spTree>
    <p:extLst>
      <p:ext uri="{BB962C8B-B14F-4D97-AF65-F5344CB8AC3E}">
        <p14:creationId xmlns:p14="http://schemas.microsoft.com/office/powerpoint/2010/main" val="70088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123628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50661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109279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379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1007114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4FA51F9-9307-C748-8EE1-C6FD670D9A8D}"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35831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4FA51F9-9307-C748-8EE1-C6FD670D9A8D}"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423649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913973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229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86411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170944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FA51F9-9307-C748-8EE1-C6FD670D9A8D}"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7263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57682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A51F9-9307-C748-8EE1-C6FD670D9A8D}" type="datetimeFigureOut">
              <a:rPr lang="en-US" smtClean="0"/>
              <a:t>4/16/19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50092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A51F9-9307-C748-8EE1-C6FD670D9A8D}"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288289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B4FA51F9-9307-C748-8EE1-C6FD670D9A8D}" type="datetimeFigureOut">
              <a:rPr lang="en-US" smtClean="0"/>
              <a:t>4/16/19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32203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275561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A51F9-9307-C748-8EE1-C6FD670D9A8D}"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9F24-43CC-7241-BD3D-9D22C4F86705}" type="slidenum">
              <a:rPr lang="en-US" smtClean="0"/>
              <a:t>‹#›</a:t>
            </a:fld>
            <a:endParaRPr lang="en-US"/>
          </a:p>
        </p:txBody>
      </p:sp>
    </p:spTree>
    <p:extLst>
      <p:ext uri="{BB962C8B-B14F-4D97-AF65-F5344CB8AC3E}">
        <p14:creationId xmlns:p14="http://schemas.microsoft.com/office/powerpoint/2010/main" val="333808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B4FA51F9-9307-C748-8EE1-C6FD670D9A8D}" type="datetimeFigureOut">
              <a:rPr lang="en-US" smtClean="0"/>
              <a:t>4/16/19</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03DE9F24-43CC-7241-BD3D-9D22C4F86705}" type="slidenum">
              <a:rPr lang="en-US" smtClean="0"/>
              <a:t>‹#›</a:t>
            </a:fld>
            <a:endParaRPr lang="en-US"/>
          </a:p>
        </p:txBody>
      </p:sp>
    </p:spTree>
    <p:extLst>
      <p:ext uri="{BB962C8B-B14F-4D97-AF65-F5344CB8AC3E}">
        <p14:creationId xmlns:p14="http://schemas.microsoft.com/office/powerpoint/2010/main" val="372389290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hyperlink" Target="https://www.earth-syst-sci-data.net/10/2213/2018/essd-10-2213-2018.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7826DDCA-6D09-4690-86AE-A65700C43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8EE51-77BF-9E47-99BA-39B5C77070FB}"/>
              </a:ext>
            </a:extLst>
          </p:cNvPr>
          <p:cNvSpPr>
            <a:spLocks noGrp="1"/>
          </p:cNvSpPr>
          <p:nvPr>
            <p:ph type="ctrTitle"/>
          </p:nvPr>
        </p:nvSpPr>
        <p:spPr>
          <a:xfrm>
            <a:off x="0" y="648663"/>
            <a:ext cx="7098783" cy="3081336"/>
          </a:xfrm>
        </p:spPr>
        <p:txBody>
          <a:bodyPr>
            <a:normAutofit/>
          </a:bodyPr>
          <a:lstStyle/>
          <a:p>
            <a:r>
              <a:rPr lang="en-US" sz="3600" dirty="0">
                <a:latin typeface="Times New Roman" panose="02020603050405020304" pitchFamily="18" charset="0"/>
                <a:cs typeface="Times New Roman" panose="02020603050405020304" pitchFamily="18" charset="0"/>
              </a:rPr>
              <a:t>CO2 Emissions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&amp;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its relationship</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with GDP and Population</a:t>
            </a:r>
          </a:p>
        </p:txBody>
      </p:sp>
      <p:sp useBgFill="1">
        <p:nvSpPr>
          <p:cNvPr id="23" name="Rectangle 9">
            <a:extLst>
              <a:ext uri="{FF2B5EF4-FFF2-40B4-BE49-F238E27FC236}">
                <a16:creationId xmlns:a16="http://schemas.microsoft.com/office/drawing/2014/main" id="{48D94113-B99D-4827-8468-42C0869DD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8784" y="0"/>
            <a:ext cx="2045215" cy="6858000"/>
          </a:xfrm>
          <a:prstGeom prst="rect">
            <a:avLst/>
          </a:prstGeom>
          <a:ln>
            <a:noFill/>
          </a:ln>
          <a:effectLst>
            <a:outerShdw blurRad="889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0D97E19A-F48B-4D56-A949-3A826CF0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8784" y="0"/>
            <a:ext cx="2045216"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3">
            <a:extLst>
              <a:ext uri="{FF2B5EF4-FFF2-40B4-BE49-F238E27FC236}">
                <a16:creationId xmlns:a16="http://schemas.microsoft.com/office/drawing/2014/main" id="{E5B1C489-3520-454E-BCE4-DE06A472FF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5620" t="1120" r="54326" b="73832"/>
          <a:stretch/>
        </p:blipFill>
        <p:spPr>
          <a:xfrm>
            <a:off x="7098785" y="4417"/>
            <a:ext cx="1738843" cy="1086886"/>
          </a:xfrm>
          <a:prstGeom prst="rect">
            <a:avLst/>
          </a:prstGeom>
        </p:spPr>
      </p:pic>
      <p:pic>
        <p:nvPicPr>
          <p:cNvPr id="26" name="Picture 15">
            <a:extLst>
              <a:ext uri="{FF2B5EF4-FFF2-40B4-BE49-F238E27FC236}">
                <a16:creationId xmlns:a16="http://schemas.microsoft.com/office/drawing/2014/main" id="{29CDFDB7-75F8-4CF5-A2D6-59A1D86232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7459132" y="3287359"/>
            <a:ext cx="1684868" cy="2197653"/>
          </a:xfrm>
          <a:prstGeom prst="rect">
            <a:avLst/>
          </a:prstGeom>
        </p:spPr>
      </p:pic>
      <p:pic>
        <p:nvPicPr>
          <p:cNvPr id="27" name="Picture 17">
            <a:extLst>
              <a:ext uri="{FF2B5EF4-FFF2-40B4-BE49-F238E27FC236}">
                <a16:creationId xmlns:a16="http://schemas.microsoft.com/office/drawing/2014/main" id="{A1EE895C-73D3-4A38-BD82-6A056D2531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7911445" y="2550437"/>
            <a:ext cx="1232555" cy="1003467"/>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8" name="Picture 19">
            <a:extLst>
              <a:ext uri="{FF2B5EF4-FFF2-40B4-BE49-F238E27FC236}">
                <a16:creationId xmlns:a16="http://schemas.microsoft.com/office/drawing/2014/main" id="{68FD3076-E852-4125-BBED-3FB31599F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8940" t="81531" r="19879"/>
          <a:stretch/>
        </p:blipFill>
        <p:spPr>
          <a:xfrm>
            <a:off x="7098786" y="5597114"/>
            <a:ext cx="1017693" cy="1260885"/>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TextBox 2">
            <a:extLst>
              <a:ext uri="{FF2B5EF4-FFF2-40B4-BE49-F238E27FC236}">
                <a16:creationId xmlns:a16="http://schemas.microsoft.com/office/drawing/2014/main" id="{E1DD1953-F040-944D-94E5-08DEB1C87E1C}"/>
              </a:ext>
            </a:extLst>
          </p:cNvPr>
          <p:cNvSpPr txBox="1"/>
          <p:nvPr/>
        </p:nvSpPr>
        <p:spPr>
          <a:xfrm>
            <a:off x="6090182" y="6501943"/>
            <a:ext cx="3053818" cy="27473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BY: ARUSHI GUPTA, UMID 30582819</a:t>
            </a:r>
          </a:p>
        </p:txBody>
      </p:sp>
    </p:spTree>
    <p:extLst>
      <p:ext uri="{BB962C8B-B14F-4D97-AF65-F5344CB8AC3E}">
        <p14:creationId xmlns:p14="http://schemas.microsoft.com/office/powerpoint/2010/main" val="34870535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4775-9299-8F40-9C1F-03E5A34098C0}"/>
              </a:ext>
            </a:extLst>
          </p:cNvPr>
          <p:cNvSpPr>
            <a:spLocks noGrp="1"/>
          </p:cNvSpPr>
          <p:nvPr>
            <p:ph type="title"/>
          </p:nvPr>
        </p:nvSpPr>
        <p:spPr>
          <a:xfrm>
            <a:off x="685331" y="561366"/>
            <a:ext cx="7773338" cy="582486"/>
          </a:xfrm>
        </p:spPr>
        <p:txBody>
          <a:bodyPr>
            <a:normAutofit/>
          </a:bodyPr>
          <a:lstStyle/>
          <a:p>
            <a:r>
              <a:rPr lang="en-US" sz="2500" dirty="0">
                <a:latin typeface="Times New Roman" panose="02020603050405020304" pitchFamily="18" charset="0"/>
                <a:cs typeface="Times New Roman" panose="02020603050405020304" pitchFamily="18" charset="0"/>
              </a:rPr>
              <a:t>AIM OF PROJECT</a:t>
            </a:r>
          </a:p>
        </p:txBody>
      </p:sp>
      <p:graphicFrame>
        <p:nvGraphicFramePr>
          <p:cNvPr id="28" name="Content Placeholder 2">
            <a:extLst>
              <a:ext uri="{FF2B5EF4-FFF2-40B4-BE49-F238E27FC236}">
                <a16:creationId xmlns:a16="http://schemas.microsoft.com/office/drawing/2014/main" id="{8E6C963D-C0C5-49C8-981D-D51CC6434EC7}"/>
              </a:ext>
            </a:extLst>
          </p:cNvPr>
          <p:cNvGraphicFramePr>
            <a:graphicFrameLocks noGrp="1"/>
          </p:cNvGraphicFramePr>
          <p:nvPr>
            <p:ph idx="1"/>
            <p:extLst>
              <p:ext uri="{D42A27DB-BD31-4B8C-83A1-F6EECF244321}">
                <p14:modId xmlns:p14="http://schemas.microsoft.com/office/powerpoint/2010/main" val="3425000532"/>
              </p:ext>
            </p:extLst>
          </p:nvPr>
        </p:nvGraphicFramePr>
        <p:xfrm>
          <a:off x="814387" y="1343026"/>
          <a:ext cx="7444257" cy="48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72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D4A3-5547-5F47-AE37-86EEFA45800C}"/>
              </a:ext>
            </a:extLst>
          </p:cNvPr>
          <p:cNvSpPr>
            <a:spLocks noGrp="1"/>
          </p:cNvSpPr>
          <p:nvPr>
            <p:ph type="title"/>
          </p:nvPr>
        </p:nvSpPr>
        <p:spPr>
          <a:xfrm>
            <a:off x="347964" y="140154"/>
            <a:ext cx="7773338" cy="589480"/>
          </a:xfrm>
        </p:spPr>
        <p:txBody>
          <a:bodyPr>
            <a:normAutofit fontScale="90000"/>
          </a:bodyPr>
          <a:lstStyle/>
          <a:p>
            <a:pPr algn="l"/>
            <a:r>
              <a:rPr lang="en-US" sz="2500" dirty="0">
                <a:latin typeface="Times New Roman" panose="02020603050405020304" pitchFamily="18" charset="0"/>
                <a:cs typeface="Times New Roman" panose="02020603050405020304" pitchFamily="18" charset="0"/>
              </a:rPr>
              <a:t>Global CO2 Emissions FROM CEMENT PRODUCTION AND FOSSIL FUEL COMBUSTION</a:t>
            </a:r>
          </a:p>
        </p:txBody>
      </p:sp>
      <p:sp>
        <p:nvSpPr>
          <p:cNvPr id="4" name="Content Placeholder 5">
            <a:extLst>
              <a:ext uri="{FF2B5EF4-FFF2-40B4-BE49-F238E27FC236}">
                <a16:creationId xmlns:a16="http://schemas.microsoft.com/office/drawing/2014/main" id="{142EF5BB-A423-2545-848A-263DA4A8C285}"/>
              </a:ext>
            </a:extLst>
          </p:cNvPr>
          <p:cNvSpPr>
            <a:spLocks noGrp="1"/>
          </p:cNvSpPr>
          <p:nvPr>
            <p:ph idx="1"/>
          </p:nvPr>
        </p:nvSpPr>
        <p:spPr>
          <a:xfrm>
            <a:off x="4787019" y="897061"/>
            <a:ext cx="4022597" cy="2580362"/>
          </a:xfrm>
        </p:spPr>
        <p:txBody>
          <a:bodyPr>
            <a:noAutofit/>
          </a:bodyPr>
          <a:lstStyle/>
          <a:p>
            <a:pPr algn="just">
              <a:lnSpc>
                <a:spcPct val="100000"/>
              </a:lnSpc>
            </a:pPr>
            <a:r>
              <a:rPr lang="en-US" sz="1600" cap="none" dirty="0">
                <a:latin typeface="Times New Roman" panose="02020603050405020304" pitchFamily="18" charset="0"/>
                <a:cs typeface="Times New Roman" panose="02020603050405020304" pitchFamily="18" charset="0"/>
              </a:rPr>
              <a:t>There is dramatic increase in CO2 emissions from 6.6 KT in 1960 to 33.8 KT in 2014.</a:t>
            </a:r>
          </a:p>
          <a:p>
            <a:pPr algn="just">
              <a:lnSpc>
                <a:spcPct val="100000"/>
              </a:lnSpc>
            </a:pPr>
            <a:r>
              <a:rPr lang="en-US" sz="1600" cap="none" dirty="0">
                <a:latin typeface="Times New Roman" panose="02020603050405020304" pitchFamily="18" charset="0"/>
                <a:cs typeface="Times New Roman" panose="02020603050405020304" pitchFamily="18" charset="0"/>
              </a:rPr>
              <a:t>Since 1990 there is drastic increase in CO2 emissions because of rapid development in China, where cement production has grown by a factor of more than 11, such that 75 % of global growth in cement production since 1990 occurred in china. </a:t>
            </a:r>
            <a:r>
              <a:rPr lang="en-US" sz="1600" cap="none" baseline="30000" dirty="0">
                <a:latin typeface="Times New Roman" panose="02020603050405020304" pitchFamily="18" charset="0"/>
                <a:cs typeface="Times New Roman" panose="02020603050405020304" pitchFamily="18" charset="0"/>
              </a:rPr>
              <a:t>(1)</a:t>
            </a:r>
          </a:p>
        </p:txBody>
      </p:sp>
      <p:sp>
        <p:nvSpPr>
          <p:cNvPr id="5" name="Rectangle 4">
            <a:extLst>
              <a:ext uri="{FF2B5EF4-FFF2-40B4-BE49-F238E27FC236}">
                <a16:creationId xmlns:a16="http://schemas.microsoft.com/office/drawing/2014/main" id="{08753FB8-4AB8-B246-ABF9-C9C61C27912E}"/>
              </a:ext>
            </a:extLst>
          </p:cNvPr>
          <p:cNvSpPr/>
          <p:nvPr/>
        </p:nvSpPr>
        <p:spPr>
          <a:xfrm>
            <a:off x="334383" y="3559311"/>
            <a:ext cx="847523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SHARE OF COUNTRIES IN CO2 EMISSIONS</a:t>
            </a:r>
          </a:p>
        </p:txBody>
      </p:sp>
      <p:pic>
        <p:nvPicPr>
          <p:cNvPr id="6" name="Picture 5">
            <a:extLst>
              <a:ext uri="{FF2B5EF4-FFF2-40B4-BE49-F238E27FC236}">
                <a16:creationId xmlns:a16="http://schemas.microsoft.com/office/drawing/2014/main" id="{5D289CEB-F729-7946-99B7-9D394CBC8FAA}"/>
              </a:ext>
            </a:extLst>
          </p:cNvPr>
          <p:cNvPicPr>
            <a:picLocks noChangeAspect="1"/>
          </p:cNvPicPr>
          <p:nvPr/>
        </p:nvPicPr>
        <p:blipFill>
          <a:blip r:embed="rId2"/>
          <a:stretch>
            <a:fillRect/>
          </a:stretch>
        </p:blipFill>
        <p:spPr>
          <a:xfrm>
            <a:off x="606287" y="3976720"/>
            <a:ext cx="6013174" cy="2812378"/>
          </a:xfrm>
          <a:prstGeom prst="rect">
            <a:avLst/>
          </a:prstGeom>
        </p:spPr>
      </p:pic>
      <p:pic>
        <p:nvPicPr>
          <p:cNvPr id="7" name="Picture 6">
            <a:extLst>
              <a:ext uri="{FF2B5EF4-FFF2-40B4-BE49-F238E27FC236}">
                <a16:creationId xmlns:a16="http://schemas.microsoft.com/office/drawing/2014/main" id="{0C076150-46C5-D74D-8B95-DE7F8B32A8F7}"/>
              </a:ext>
            </a:extLst>
          </p:cNvPr>
          <p:cNvPicPr>
            <a:picLocks noChangeAspect="1"/>
          </p:cNvPicPr>
          <p:nvPr/>
        </p:nvPicPr>
        <p:blipFill>
          <a:blip r:embed="rId3"/>
          <a:stretch>
            <a:fillRect/>
          </a:stretch>
        </p:blipFill>
        <p:spPr>
          <a:xfrm>
            <a:off x="576564" y="797874"/>
            <a:ext cx="4224036" cy="2747789"/>
          </a:xfrm>
          <a:prstGeom prst="rect">
            <a:avLst/>
          </a:prstGeom>
        </p:spPr>
      </p:pic>
      <p:sp>
        <p:nvSpPr>
          <p:cNvPr id="3" name="Rectangle 2">
            <a:extLst>
              <a:ext uri="{FF2B5EF4-FFF2-40B4-BE49-F238E27FC236}">
                <a16:creationId xmlns:a16="http://schemas.microsoft.com/office/drawing/2014/main" id="{642D17C4-2CF9-5E4B-BDCC-05DD322482AD}"/>
              </a:ext>
            </a:extLst>
          </p:cNvPr>
          <p:cNvSpPr/>
          <p:nvPr/>
        </p:nvSpPr>
        <p:spPr>
          <a:xfrm>
            <a:off x="5058195" y="3240359"/>
            <a:ext cx="3603009" cy="369332"/>
          </a:xfrm>
          <a:prstGeom prst="rect">
            <a:avLst/>
          </a:prstGeom>
        </p:spPr>
        <p:txBody>
          <a:bodyPr wrap="square">
            <a:spAutoFit/>
          </a:bodyPr>
          <a:lstStyle/>
          <a:p>
            <a:r>
              <a:rPr lang="en-US" sz="9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https://www.earth-syst-sci-data.net/10/2213/2018/essd-10-2213-2018.pd</a:t>
            </a:r>
          </a:p>
          <a:p>
            <a:r>
              <a:rPr lang="en-US" sz="9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a:t>
            </a: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66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9C5E-14C0-7D4B-88F1-1B5B30F77D38}"/>
              </a:ext>
            </a:extLst>
          </p:cNvPr>
          <p:cNvSpPr>
            <a:spLocks noGrp="1"/>
          </p:cNvSpPr>
          <p:nvPr>
            <p:ph type="title"/>
          </p:nvPr>
        </p:nvSpPr>
        <p:spPr>
          <a:xfrm>
            <a:off x="357187" y="142706"/>
            <a:ext cx="8401050" cy="400110"/>
          </a:xfrm>
        </p:spPr>
        <p:txBody>
          <a:bodyPr>
            <a:normAutofit fontScale="90000"/>
          </a:bodyPr>
          <a:lstStyle/>
          <a:p>
            <a:pPr algn="l"/>
            <a:r>
              <a:rPr lang="en-US" sz="2800" dirty="0">
                <a:latin typeface="Times New Roman" panose="02020603050405020304" pitchFamily="18" charset="0"/>
                <a:cs typeface="Times New Roman" panose="02020603050405020304" pitchFamily="18" charset="0"/>
              </a:rPr>
              <a:t>Gross Domestic Production Worldwide</a:t>
            </a:r>
          </a:p>
        </p:txBody>
      </p:sp>
      <p:sp>
        <p:nvSpPr>
          <p:cNvPr id="4" name="Rectangle 3">
            <a:extLst>
              <a:ext uri="{FF2B5EF4-FFF2-40B4-BE49-F238E27FC236}">
                <a16:creationId xmlns:a16="http://schemas.microsoft.com/office/drawing/2014/main" id="{1957B5F9-3136-F54B-B514-0C490FD8C93C}"/>
              </a:ext>
            </a:extLst>
          </p:cNvPr>
          <p:cNvSpPr/>
          <p:nvPr/>
        </p:nvSpPr>
        <p:spPr>
          <a:xfrm>
            <a:off x="4806230" y="669029"/>
            <a:ext cx="4099457" cy="2887970"/>
          </a:xfrm>
          <a:prstGeom prst="rect">
            <a:avLst/>
          </a:prstGeom>
        </p:spPr>
        <p:txBody>
          <a:bodyPr wrap="square">
            <a:spAutoFit/>
          </a:bodyPr>
          <a:lstStyle/>
          <a:p>
            <a:pPr marL="228600" indent="-228600" algn="just" defTabSz="914400">
              <a:spcBef>
                <a:spcPts val="1000"/>
              </a:spcBef>
              <a:buClr>
                <a:schemeClr val="tx1"/>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World GDP has increased from 1.16 trillions in year 1960 to more than 78 trillions in year 2014.</a:t>
            </a:r>
          </a:p>
          <a:p>
            <a:pPr marL="228600" indent="-228600" algn="just" defTabSz="914400">
              <a:spcBef>
                <a:spcPts val="1000"/>
              </a:spcBef>
              <a:buClr>
                <a:schemeClr val="tx1"/>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Dramatic increase in GDP has been seen in year 2004, from 38.5 trillions in year 2003 to 43.4 trillions in year 2004, due to increased economic growth contributed mainly by China and India.</a:t>
            </a:r>
          </a:p>
          <a:p>
            <a:pPr marL="228600" indent="-228600" algn="just" defTabSz="914400">
              <a:spcBef>
                <a:spcPts val="1000"/>
              </a:spcBef>
              <a:buClr>
                <a:schemeClr val="tx1"/>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World GDP has increased consistently barring year 2008 because of financial crisis since Great Recession that resulted in dip in the worldwide economy. </a:t>
            </a:r>
          </a:p>
        </p:txBody>
      </p:sp>
      <p:sp>
        <p:nvSpPr>
          <p:cNvPr id="5" name="Rectangle 4">
            <a:extLst>
              <a:ext uri="{FF2B5EF4-FFF2-40B4-BE49-F238E27FC236}">
                <a16:creationId xmlns:a16="http://schemas.microsoft.com/office/drawing/2014/main" id="{6A8A0523-95CA-F240-817A-FDD98F7B2BAD}"/>
              </a:ext>
            </a:extLst>
          </p:cNvPr>
          <p:cNvSpPr/>
          <p:nvPr/>
        </p:nvSpPr>
        <p:spPr>
          <a:xfrm>
            <a:off x="385761" y="3597317"/>
            <a:ext cx="840105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SHARE OF COUNTRIES IN WORLD GDP</a:t>
            </a:r>
          </a:p>
        </p:txBody>
      </p:sp>
      <p:pic>
        <p:nvPicPr>
          <p:cNvPr id="6" name="Picture 5">
            <a:extLst>
              <a:ext uri="{FF2B5EF4-FFF2-40B4-BE49-F238E27FC236}">
                <a16:creationId xmlns:a16="http://schemas.microsoft.com/office/drawing/2014/main" id="{EFCD1A45-2932-0949-90CF-69A577FB1C1E}"/>
              </a:ext>
            </a:extLst>
          </p:cNvPr>
          <p:cNvPicPr>
            <a:picLocks noChangeAspect="1"/>
          </p:cNvPicPr>
          <p:nvPr/>
        </p:nvPicPr>
        <p:blipFill>
          <a:blip r:embed="rId2"/>
          <a:stretch>
            <a:fillRect/>
          </a:stretch>
        </p:blipFill>
        <p:spPr>
          <a:xfrm>
            <a:off x="626164" y="3997427"/>
            <a:ext cx="6211958" cy="2790373"/>
          </a:xfrm>
          <a:prstGeom prst="rect">
            <a:avLst/>
          </a:prstGeom>
        </p:spPr>
      </p:pic>
      <p:pic>
        <p:nvPicPr>
          <p:cNvPr id="7" name="Picture 6">
            <a:extLst>
              <a:ext uri="{FF2B5EF4-FFF2-40B4-BE49-F238E27FC236}">
                <a16:creationId xmlns:a16="http://schemas.microsoft.com/office/drawing/2014/main" id="{8D15F9DF-88A9-0E46-BFA9-3108FF5C09AC}"/>
              </a:ext>
            </a:extLst>
          </p:cNvPr>
          <p:cNvPicPr>
            <a:picLocks noChangeAspect="1"/>
          </p:cNvPicPr>
          <p:nvPr/>
        </p:nvPicPr>
        <p:blipFill>
          <a:blip r:embed="rId3"/>
          <a:stretch>
            <a:fillRect/>
          </a:stretch>
        </p:blipFill>
        <p:spPr>
          <a:xfrm>
            <a:off x="598867" y="626166"/>
            <a:ext cx="4207363" cy="2887971"/>
          </a:xfrm>
          <a:prstGeom prst="rect">
            <a:avLst/>
          </a:prstGeom>
        </p:spPr>
      </p:pic>
    </p:spTree>
    <p:extLst>
      <p:ext uri="{BB962C8B-B14F-4D97-AF65-F5344CB8AC3E}">
        <p14:creationId xmlns:p14="http://schemas.microsoft.com/office/powerpoint/2010/main" val="4707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B349-3FDB-A74F-9B01-BA720BF2F40C}"/>
              </a:ext>
            </a:extLst>
          </p:cNvPr>
          <p:cNvSpPr>
            <a:spLocks noGrp="1"/>
          </p:cNvSpPr>
          <p:nvPr>
            <p:ph type="title"/>
          </p:nvPr>
        </p:nvSpPr>
        <p:spPr>
          <a:xfrm>
            <a:off x="385762" y="118928"/>
            <a:ext cx="8758237" cy="526012"/>
          </a:xfrm>
        </p:spPr>
        <p:txBody>
          <a:bodyPr>
            <a:normAutofit/>
          </a:bodyPr>
          <a:lstStyle/>
          <a:p>
            <a:pPr algn="l"/>
            <a:r>
              <a:rPr lang="en-US" sz="2500" dirty="0">
                <a:latin typeface="Times New Roman" panose="02020603050405020304" pitchFamily="18" charset="0"/>
                <a:cs typeface="Times New Roman" panose="02020603050405020304" pitchFamily="18" charset="0"/>
              </a:rPr>
              <a:t>Population Growth  WORLWIDE</a:t>
            </a:r>
          </a:p>
        </p:txBody>
      </p:sp>
      <p:pic>
        <p:nvPicPr>
          <p:cNvPr id="4" name="Picture 3">
            <a:extLst>
              <a:ext uri="{FF2B5EF4-FFF2-40B4-BE49-F238E27FC236}">
                <a16:creationId xmlns:a16="http://schemas.microsoft.com/office/drawing/2014/main" id="{F5E8AD4E-B25F-1F47-9C6C-5C985D5BD9E0}"/>
              </a:ext>
            </a:extLst>
          </p:cNvPr>
          <p:cNvPicPr>
            <a:picLocks noChangeAspect="1"/>
          </p:cNvPicPr>
          <p:nvPr/>
        </p:nvPicPr>
        <p:blipFill>
          <a:blip r:embed="rId2"/>
          <a:stretch>
            <a:fillRect/>
          </a:stretch>
        </p:blipFill>
        <p:spPr>
          <a:xfrm>
            <a:off x="585966" y="3779099"/>
            <a:ext cx="6333449" cy="2981739"/>
          </a:xfrm>
          <a:prstGeom prst="rect">
            <a:avLst/>
          </a:prstGeom>
        </p:spPr>
      </p:pic>
      <p:sp>
        <p:nvSpPr>
          <p:cNvPr id="5" name="Rectangle 4">
            <a:extLst>
              <a:ext uri="{FF2B5EF4-FFF2-40B4-BE49-F238E27FC236}">
                <a16:creationId xmlns:a16="http://schemas.microsoft.com/office/drawing/2014/main" id="{4D35367D-1F51-4845-AE76-0F5A587520A3}"/>
              </a:ext>
            </a:extLst>
          </p:cNvPr>
          <p:cNvSpPr/>
          <p:nvPr/>
        </p:nvSpPr>
        <p:spPr>
          <a:xfrm>
            <a:off x="4571999" y="1076248"/>
            <a:ext cx="4186237" cy="1697901"/>
          </a:xfrm>
          <a:prstGeom prst="rect">
            <a:avLst/>
          </a:prstGeom>
        </p:spPr>
        <p:txBody>
          <a:bodyPr wrap="square">
            <a:spAutoFit/>
          </a:bodyPr>
          <a:lstStyle/>
          <a:p>
            <a:pPr marL="228600" indent="-228600" algn="just" defTabSz="914400">
              <a:spcBef>
                <a:spcPts val="1000"/>
              </a:spcBef>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has been relentless increase in the World population from 3.04 billions in 1960 to 7.24 billions in 2014.</a:t>
            </a:r>
          </a:p>
          <a:p>
            <a:pPr marL="228600" indent="-228600" algn="just" defTabSz="914400">
              <a:spcBef>
                <a:spcPts val="1000"/>
              </a:spcBef>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Almost consistent increase in Population has been seen with major contributions by China and India.</a:t>
            </a:r>
          </a:p>
        </p:txBody>
      </p:sp>
      <p:sp>
        <p:nvSpPr>
          <p:cNvPr id="6" name="Rectangle 5">
            <a:extLst>
              <a:ext uri="{FF2B5EF4-FFF2-40B4-BE49-F238E27FC236}">
                <a16:creationId xmlns:a16="http://schemas.microsoft.com/office/drawing/2014/main" id="{55894745-3316-9F46-986F-446793D5418C}"/>
              </a:ext>
            </a:extLst>
          </p:cNvPr>
          <p:cNvSpPr/>
          <p:nvPr/>
        </p:nvSpPr>
        <p:spPr>
          <a:xfrm>
            <a:off x="258418" y="3365509"/>
            <a:ext cx="5914440"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SHARE OF COUNTRIES IN WORLD POPULATION</a:t>
            </a:r>
            <a:endParaRPr lang="en-US" sz="2000" dirty="0"/>
          </a:p>
        </p:txBody>
      </p:sp>
      <p:pic>
        <p:nvPicPr>
          <p:cNvPr id="7" name="Picture 6">
            <a:extLst>
              <a:ext uri="{FF2B5EF4-FFF2-40B4-BE49-F238E27FC236}">
                <a16:creationId xmlns:a16="http://schemas.microsoft.com/office/drawing/2014/main" id="{4408DEDC-7C27-0D4D-8FA3-733BA79D1850}"/>
              </a:ext>
            </a:extLst>
          </p:cNvPr>
          <p:cNvPicPr>
            <a:picLocks noChangeAspect="1"/>
          </p:cNvPicPr>
          <p:nvPr/>
        </p:nvPicPr>
        <p:blipFill>
          <a:blip r:embed="rId3"/>
          <a:stretch>
            <a:fillRect/>
          </a:stretch>
        </p:blipFill>
        <p:spPr>
          <a:xfrm>
            <a:off x="604129" y="578271"/>
            <a:ext cx="3967869" cy="2799316"/>
          </a:xfrm>
          <a:prstGeom prst="rect">
            <a:avLst/>
          </a:prstGeom>
        </p:spPr>
      </p:pic>
    </p:spTree>
    <p:extLst>
      <p:ext uri="{BB962C8B-B14F-4D97-AF65-F5344CB8AC3E}">
        <p14:creationId xmlns:p14="http://schemas.microsoft.com/office/powerpoint/2010/main" val="334479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686F-AADC-2349-B35E-5ADA537F378C}"/>
              </a:ext>
            </a:extLst>
          </p:cNvPr>
          <p:cNvSpPr>
            <a:spLocks noGrp="1"/>
          </p:cNvSpPr>
          <p:nvPr>
            <p:ph type="title"/>
          </p:nvPr>
        </p:nvSpPr>
        <p:spPr>
          <a:xfrm>
            <a:off x="218363" y="163773"/>
            <a:ext cx="8925637" cy="1012210"/>
          </a:xfrm>
        </p:spPr>
        <p:txBody>
          <a:bodyPr>
            <a:normAutofit/>
          </a:bodyPr>
          <a:lstStyle/>
          <a:p>
            <a:pPr algn="l"/>
            <a:r>
              <a:rPr lang="en-US" sz="2500" dirty="0">
                <a:latin typeface="Times New Roman" panose="02020603050405020304" pitchFamily="18" charset="0"/>
                <a:cs typeface="Times New Roman" panose="02020603050405020304" pitchFamily="18" charset="0"/>
              </a:rPr>
              <a:t>CO2 Emissions AND ITS RELATION WITH GDP &amp; POPULATION using Regression</a:t>
            </a:r>
          </a:p>
        </p:txBody>
      </p:sp>
      <p:pic>
        <p:nvPicPr>
          <p:cNvPr id="3" name="Picture 2">
            <a:extLst>
              <a:ext uri="{FF2B5EF4-FFF2-40B4-BE49-F238E27FC236}">
                <a16:creationId xmlns:a16="http://schemas.microsoft.com/office/drawing/2014/main" id="{4A7A74EC-EDA4-2942-BBF6-B54B2A33D06D}"/>
              </a:ext>
            </a:extLst>
          </p:cNvPr>
          <p:cNvPicPr>
            <a:picLocks noChangeAspect="1"/>
          </p:cNvPicPr>
          <p:nvPr/>
        </p:nvPicPr>
        <p:blipFill>
          <a:blip r:embed="rId2"/>
          <a:stretch>
            <a:fillRect/>
          </a:stretch>
        </p:blipFill>
        <p:spPr>
          <a:xfrm>
            <a:off x="747641" y="1229662"/>
            <a:ext cx="3967234" cy="1778483"/>
          </a:xfrm>
          <a:prstGeom prst="rect">
            <a:avLst/>
          </a:prstGeom>
        </p:spPr>
      </p:pic>
      <p:pic>
        <p:nvPicPr>
          <p:cNvPr id="4" name="Picture 3">
            <a:extLst>
              <a:ext uri="{FF2B5EF4-FFF2-40B4-BE49-F238E27FC236}">
                <a16:creationId xmlns:a16="http://schemas.microsoft.com/office/drawing/2014/main" id="{355D8206-0BFD-0F43-84DF-0FBCA65E8C06}"/>
              </a:ext>
            </a:extLst>
          </p:cNvPr>
          <p:cNvPicPr>
            <a:picLocks noChangeAspect="1"/>
          </p:cNvPicPr>
          <p:nvPr/>
        </p:nvPicPr>
        <p:blipFill>
          <a:blip r:embed="rId3"/>
          <a:stretch>
            <a:fillRect/>
          </a:stretch>
        </p:blipFill>
        <p:spPr>
          <a:xfrm>
            <a:off x="747641" y="3163439"/>
            <a:ext cx="3824357" cy="431800"/>
          </a:xfrm>
          <a:prstGeom prst="rect">
            <a:avLst/>
          </a:prstGeom>
        </p:spPr>
      </p:pic>
      <p:pic>
        <p:nvPicPr>
          <p:cNvPr id="5" name="Picture 4">
            <a:extLst>
              <a:ext uri="{FF2B5EF4-FFF2-40B4-BE49-F238E27FC236}">
                <a16:creationId xmlns:a16="http://schemas.microsoft.com/office/drawing/2014/main" id="{7D8E6312-5C53-7D45-A34A-828AC0717A40}"/>
              </a:ext>
            </a:extLst>
          </p:cNvPr>
          <p:cNvPicPr>
            <a:picLocks noChangeAspect="1"/>
          </p:cNvPicPr>
          <p:nvPr/>
        </p:nvPicPr>
        <p:blipFill>
          <a:blip r:embed="rId4"/>
          <a:stretch>
            <a:fillRect/>
          </a:stretch>
        </p:blipFill>
        <p:spPr>
          <a:xfrm>
            <a:off x="747641" y="4374537"/>
            <a:ext cx="3824357" cy="431800"/>
          </a:xfrm>
          <a:prstGeom prst="rect">
            <a:avLst/>
          </a:prstGeom>
        </p:spPr>
      </p:pic>
      <p:pic>
        <p:nvPicPr>
          <p:cNvPr id="6" name="Picture 5">
            <a:extLst>
              <a:ext uri="{FF2B5EF4-FFF2-40B4-BE49-F238E27FC236}">
                <a16:creationId xmlns:a16="http://schemas.microsoft.com/office/drawing/2014/main" id="{A07EF818-92DB-484A-9C5D-802F63DE7909}"/>
              </a:ext>
            </a:extLst>
          </p:cNvPr>
          <p:cNvPicPr>
            <a:picLocks noChangeAspect="1"/>
          </p:cNvPicPr>
          <p:nvPr/>
        </p:nvPicPr>
        <p:blipFill>
          <a:blip r:embed="rId5"/>
          <a:stretch>
            <a:fillRect/>
          </a:stretch>
        </p:blipFill>
        <p:spPr>
          <a:xfrm>
            <a:off x="747641" y="3787443"/>
            <a:ext cx="3824356" cy="431800"/>
          </a:xfrm>
          <a:prstGeom prst="rect">
            <a:avLst/>
          </a:prstGeom>
        </p:spPr>
      </p:pic>
      <p:sp>
        <p:nvSpPr>
          <p:cNvPr id="7" name="Rectangle 6">
            <a:extLst>
              <a:ext uri="{FF2B5EF4-FFF2-40B4-BE49-F238E27FC236}">
                <a16:creationId xmlns:a16="http://schemas.microsoft.com/office/drawing/2014/main" id="{DEE44A17-3E2C-D44B-A876-C904676153F6}"/>
              </a:ext>
            </a:extLst>
          </p:cNvPr>
          <p:cNvSpPr/>
          <p:nvPr/>
        </p:nvSpPr>
        <p:spPr>
          <a:xfrm>
            <a:off x="4929826" y="1413063"/>
            <a:ext cx="3466531" cy="4031873"/>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Correlation Matrix shows that both GDP and Population are correlated to CO2 Emissions.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gives a test accuracy of 78%.</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Regression improved accuracy to 81%.</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Regressor further improved accuracy to 87% which again shows that CO2 Emissions can be predicted for given GDP and Population with reasonable accuracy.</a:t>
            </a:r>
          </a:p>
        </p:txBody>
      </p:sp>
    </p:spTree>
    <p:extLst>
      <p:ext uri="{BB962C8B-B14F-4D97-AF65-F5344CB8AC3E}">
        <p14:creationId xmlns:p14="http://schemas.microsoft.com/office/powerpoint/2010/main" val="342674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D8CBA-AEDD-8C46-8EEE-12D49B080E58}"/>
              </a:ext>
            </a:extLst>
          </p:cNvPr>
          <p:cNvPicPr>
            <a:picLocks noChangeAspect="1"/>
          </p:cNvPicPr>
          <p:nvPr/>
        </p:nvPicPr>
        <p:blipFill>
          <a:blip r:embed="rId3"/>
          <a:stretch>
            <a:fillRect/>
          </a:stretch>
        </p:blipFill>
        <p:spPr>
          <a:xfrm>
            <a:off x="0" y="757292"/>
            <a:ext cx="9144000" cy="5515933"/>
          </a:xfrm>
          <a:prstGeom prst="rect">
            <a:avLst/>
          </a:prstGeom>
        </p:spPr>
      </p:pic>
      <p:sp>
        <p:nvSpPr>
          <p:cNvPr id="20" name="Title 1">
            <a:extLst>
              <a:ext uri="{FF2B5EF4-FFF2-40B4-BE49-F238E27FC236}">
                <a16:creationId xmlns:a16="http://schemas.microsoft.com/office/drawing/2014/main" id="{E20B1516-CC2C-094F-96D1-4C6E6C41CFBE}"/>
              </a:ext>
            </a:extLst>
          </p:cNvPr>
          <p:cNvSpPr>
            <a:spLocks noGrp="1"/>
          </p:cNvSpPr>
          <p:nvPr>
            <p:ph type="title"/>
          </p:nvPr>
        </p:nvSpPr>
        <p:spPr>
          <a:xfrm>
            <a:off x="218363" y="0"/>
            <a:ext cx="8925637" cy="757293"/>
          </a:xfrm>
        </p:spPr>
        <p:txBody>
          <a:bodyPr>
            <a:noAutofit/>
          </a:bodyPr>
          <a:lstStyle/>
          <a:p>
            <a:pPr algn="l"/>
            <a:r>
              <a:rPr lang="en-US" sz="2500" dirty="0">
                <a:latin typeface="Times New Roman" panose="02020603050405020304" pitchFamily="18" charset="0"/>
                <a:cs typeface="Times New Roman" panose="02020603050405020304" pitchFamily="18" charset="0"/>
              </a:rPr>
              <a:t>CO2 Emissions predictions using Regression in TABLEAU</a:t>
            </a:r>
          </a:p>
        </p:txBody>
      </p:sp>
      <p:sp>
        <p:nvSpPr>
          <p:cNvPr id="7" name="TextBox 6">
            <a:extLst>
              <a:ext uri="{FF2B5EF4-FFF2-40B4-BE49-F238E27FC236}">
                <a16:creationId xmlns:a16="http://schemas.microsoft.com/office/drawing/2014/main" id="{947BCFDE-D553-6F43-A1D2-413246F6804D}"/>
              </a:ext>
            </a:extLst>
          </p:cNvPr>
          <p:cNvSpPr txBox="1"/>
          <p:nvPr/>
        </p:nvSpPr>
        <p:spPr>
          <a:xfrm>
            <a:off x="42862" y="6273225"/>
            <a:ext cx="9101138"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Higher sized bubbles are darker showing that the actual and predicted CO2 emission values match for year 2012.</a:t>
            </a:r>
          </a:p>
        </p:txBody>
      </p:sp>
    </p:spTree>
    <p:extLst>
      <p:ext uri="{BB962C8B-B14F-4D97-AF65-F5344CB8AC3E}">
        <p14:creationId xmlns:p14="http://schemas.microsoft.com/office/powerpoint/2010/main" val="217881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1744-C627-EE45-B810-4E3506DB0F8C}"/>
              </a:ext>
            </a:extLst>
          </p:cNvPr>
          <p:cNvSpPr>
            <a:spLocks noGrp="1"/>
          </p:cNvSpPr>
          <p:nvPr>
            <p:ph type="title"/>
          </p:nvPr>
        </p:nvSpPr>
        <p:spPr>
          <a:xfrm>
            <a:off x="685332" y="222208"/>
            <a:ext cx="7773338" cy="771525"/>
          </a:xfrm>
        </p:spPr>
        <p:txBody>
          <a:bodyPr>
            <a:normAutofit/>
          </a:bodyPr>
          <a:lstStyle/>
          <a:p>
            <a:r>
              <a:rPr lang="en-US" sz="2800" dirty="0">
                <a:latin typeface="Times New Roman" panose="02020603050405020304" pitchFamily="18" charset="0"/>
                <a:cs typeface="Times New Roman" panose="02020603050405020304" pitchFamily="18" charset="0"/>
              </a:rPr>
              <a:t>Conclusions</a:t>
            </a:r>
          </a:p>
        </p:txBody>
      </p:sp>
      <p:sp>
        <p:nvSpPr>
          <p:cNvPr id="4" name="Rectangle 3">
            <a:extLst>
              <a:ext uri="{FF2B5EF4-FFF2-40B4-BE49-F238E27FC236}">
                <a16:creationId xmlns:a16="http://schemas.microsoft.com/office/drawing/2014/main" id="{5AA2AF56-9F82-B947-8950-D775C575FB4E}"/>
              </a:ext>
            </a:extLst>
          </p:cNvPr>
          <p:cNvSpPr/>
          <p:nvPr/>
        </p:nvSpPr>
        <p:spPr>
          <a:xfrm>
            <a:off x="685332" y="1122503"/>
            <a:ext cx="7773338" cy="378199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CO2 Emissions have shown relationship with GDP &amp; Population. With economic growth and increase in population, CO2 emissions have also grown at much </a:t>
            </a:r>
            <a:r>
              <a:rPr lang="en-US">
                <a:latin typeface="Times New Roman" panose="02020603050405020304" pitchFamily="18" charset="0"/>
                <a:cs typeface="Times New Roman" panose="02020603050405020304" pitchFamily="18" charset="0"/>
              </a:rPr>
              <a:t>higher pace.</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Effectiveness of existing policies in reducing the carbon footprint should be evaluated and new policies can be suggested.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Countries especially those with high GDP, income and population need to announce more-ambitious climate plans. And besides this it is very important to implement them and take help of people by spreading awareness among them before it gets too late. </a:t>
            </a:r>
          </a:p>
        </p:txBody>
      </p:sp>
    </p:spTree>
    <p:extLst>
      <p:ext uri="{BB962C8B-B14F-4D97-AF65-F5344CB8AC3E}">
        <p14:creationId xmlns:p14="http://schemas.microsoft.com/office/powerpoint/2010/main" val="24305556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575</Words>
  <Application>Microsoft Macintosh PowerPoint</Application>
  <PresentationFormat>On-screen Show (4:3)</PresentationFormat>
  <Paragraphs>42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Tw Cen MT</vt:lpstr>
      <vt:lpstr>Droplet</vt:lpstr>
      <vt:lpstr>CO2 Emissions  &amp;  its relationship with GDP and Population</vt:lpstr>
      <vt:lpstr>AIM OF PROJECT</vt:lpstr>
      <vt:lpstr>Global CO2 Emissions FROM CEMENT PRODUCTION AND FOSSIL FUEL COMBUSTION</vt:lpstr>
      <vt:lpstr>Gross Domestic Production Worldwide</vt:lpstr>
      <vt:lpstr>Population Growth  WORLWIDE</vt:lpstr>
      <vt:lpstr>CO2 Emissions AND ITS RELATION WITH GDP &amp; POPULATION using Regression</vt:lpstr>
      <vt:lpstr>CO2 Emissions predictions using Regression in TABLEAU</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  &amp;  its relationship with GDP and Population</dc:title>
  <dc:creator>Saurav Gupta</dc:creator>
  <cp:lastModifiedBy>Saurav Gupta</cp:lastModifiedBy>
  <cp:revision>10</cp:revision>
  <dcterms:created xsi:type="dcterms:W3CDTF">2019-04-16T16:34:52Z</dcterms:created>
  <dcterms:modified xsi:type="dcterms:W3CDTF">2019-04-16T18:59:56Z</dcterms:modified>
</cp:coreProperties>
</file>