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6" r:id="rId12"/>
    <p:sldId id="273" r:id="rId13"/>
    <p:sldId id="27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0AB-F32E-4C99-B624-E909A6AB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AA53-D40A-47F8-A802-187ABB41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4B8C-FA9D-4CA2-87BF-A84064B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7CD0-B21B-48F8-A138-50B8BAE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3233-0129-4234-A1FC-6F05E8E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410-7FA6-4917-BB78-4545C23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9D08-2C62-4545-877F-0D9BC64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2764-24E2-44B5-B4FF-66217F78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D4D0-3F58-426B-98F4-F4B0151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3108-DFFC-47DB-A1C4-FD5A3A1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15FC8-3A11-4D1B-A175-19458322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9614-D51D-48C0-AB7D-2FC6A059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8D69-4EF8-48F2-99E6-2FD1771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67EB-E153-4F65-A1D3-678DD0B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424F-7CA6-4A12-97B2-23D0173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493-E4B0-4587-9880-2FF8DB37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AE98-52E8-46B6-ACE7-C7FE72FE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9D24-A5F8-4FF4-ADB9-84FFC602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65C3-B6F1-4B5B-91B1-51BE7FC6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0A57-3620-42BE-B825-8B4A16A6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62D-035E-4DE3-8493-E2163F85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6E95-B2D8-4C75-9833-EE87E595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4262-B57D-4CBA-B326-8BCB284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5DAA-B1FD-4121-9F0A-FFC5BD8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FAAA-9D6C-4721-8B06-65A7A102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A4F-C0C8-4EFA-B15A-83293A3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4968-4C9C-4AC3-9F68-B2D984A1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DC6F-431A-4844-8FF2-352215D8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DF5A-CB0A-4811-84E5-C1F8FE89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136F-3537-49A4-83E2-5D553860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8CDF-3B94-4309-8148-3F3676B9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9B1-1ADA-4093-944E-8AF0FA88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CA82-1623-45B5-A8A5-149132E0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9272-314C-42D1-AD69-8A2924C99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A540-0D87-4145-A700-4E04ADC41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DFD18-66BE-4F63-9456-D0D53845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7C42-E602-447D-A475-900A9868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7D48-7ACB-4854-8EE2-6D8013A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95C2-EAC4-4108-B0C5-8CA13E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096-7EFD-46D5-97B3-E88B871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6587B-1EF2-47BD-8764-589C159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49B78-848C-480D-AD3F-4EB8E982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31EC-C18D-4BB4-86B3-1530E9D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894A4-0F71-487B-AE04-88E2074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530A-0D01-4E07-8EBE-CAAC5767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9410-B008-4708-91D7-DCCF409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813-3939-444B-99D1-3F27FCBB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B2CB-75CE-48D0-B649-4DC12E4D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D7A5-E502-4D11-B7BE-EA8EABB9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FBDB-482A-4969-A89E-1095715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030E-D279-4860-868E-E0C3E3FB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6C5F-D879-4962-B772-A1250F3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4DD-4810-4930-BCE1-7121D1E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7248-CB3A-4AC9-8A8C-A6EA3BF6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245A-A83E-44D8-BD47-AB6CC247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CEB0-C139-434E-9109-F739A12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295F-7AF8-4C8D-B4BD-63B8F2C3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7247-4042-4F69-BDE3-1C8FE1C7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6965B-5D38-4640-B642-0A7AC8A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1B5B-25CC-4520-B90D-CD870AF4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B1BF-D1F3-491F-97A3-A644A93C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69BF-25BF-4E66-A46C-6ED1AC869A84}" type="datetimeFigureOut">
              <a:rPr lang="en-IN" smtClean="0"/>
              <a:t>04-19-2018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D42B-4444-4F71-9655-4E7CD306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4574-4158-4B7A-9C8A-728E0865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D9E4F9-057D-4AA9-8C61-FDB06E5C0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3" y="-28"/>
            <a:ext cx="12192000" cy="685595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23000"/>
              </a:schemeClr>
            </a:glow>
          </a:effec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2D119F-8562-42DA-AE9A-70D44FDCFD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ool ball, pool table, sport, poolroom&#10;&#10;Description generated with very high confidence">
            <a:extLst>
              <a:ext uri="{FF2B5EF4-FFF2-40B4-BE49-F238E27FC236}">
                <a16:creationId xmlns:a16="http://schemas.microsoft.com/office/drawing/2014/main" id="{617D915F-8706-4698-8AC5-DED5AC274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3" r="22688" b="1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6B03F-A58B-4368-884C-231CFF43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559" y="771794"/>
            <a:ext cx="5319431" cy="1585326"/>
          </a:xfrm>
        </p:spPr>
        <p:txBody>
          <a:bodyPr anchor="t">
            <a:noAutofit/>
          </a:bodyPr>
          <a:lstStyle/>
          <a:p>
            <a:pPr algn="l"/>
            <a:r>
              <a:rPr lang="en-IN" sz="15000" b="1" dirty="0">
                <a:latin typeface="AR CHRISTY" panose="02000000000000000000" pitchFamily="2" charset="0"/>
              </a:rPr>
              <a:t>BINGO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1447-A631-4F15-8923-7C0BE2B6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7" y="3105315"/>
            <a:ext cx="5319431" cy="1088997"/>
          </a:xfrm>
        </p:spPr>
        <p:txBody>
          <a:bodyPr anchor="b">
            <a:noAutofit/>
          </a:bodyPr>
          <a:lstStyle/>
          <a:p>
            <a:pPr algn="l"/>
            <a:r>
              <a:rPr lang="en-IN" sz="3600" b="1" dirty="0"/>
              <a:t>An Application of  Monte Carlo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734EE-771F-4528-BEBB-52E2F650C150}"/>
              </a:ext>
            </a:extLst>
          </p:cNvPr>
          <p:cNvSpPr txBox="1"/>
          <p:nvPr/>
        </p:nvSpPr>
        <p:spPr>
          <a:xfrm>
            <a:off x="7166113" y="4375692"/>
            <a:ext cx="489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sz="2400" dirty="0"/>
              <a:t>- Aarushi Mishra</a:t>
            </a:r>
          </a:p>
        </p:txBody>
      </p:sp>
    </p:spTree>
    <p:extLst>
      <p:ext uri="{BB962C8B-B14F-4D97-AF65-F5344CB8AC3E}">
        <p14:creationId xmlns:p14="http://schemas.microsoft.com/office/powerpoint/2010/main" val="342672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Simulation’s Variables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6744180" cy="1878924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For ticket/card generation:</a:t>
            </a:r>
          </a:p>
          <a:p>
            <a:pPr marL="0" indent="0"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Numbers printed on the ticket 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Position of numbers on the ticket-&gt;Uniform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Lucky number for lucky star ticket -&gt; Uniform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B31D4-75CD-4AA1-A124-E116A35E5C1A}"/>
              </a:ext>
            </a:extLst>
          </p:cNvPr>
          <p:cNvSpPr txBox="1">
            <a:spLocks/>
          </p:cNvSpPr>
          <p:nvPr/>
        </p:nvSpPr>
        <p:spPr>
          <a:xfrm>
            <a:off x="562063" y="4302357"/>
            <a:ext cx="6941979" cy="197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2. For Game: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 of players -&gt; Discrete Random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The number called out by the caller -&gt; Uniform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073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26" y="1764047"/>
            <a:ext cx="5478085" cy="4512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The code is expected to attain the following functionalities:</a:t>
            </a:r>
          </a:p>
          <a:p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Generate a type of ticket per player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Replicate the playing environment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Produce useful results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994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555255"/>
            <a:ext cx="5478085" cy="3747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I expect that the simulation results will help the bingo club to decide what pay-out amount is safe such that the it never looses money even when the chances of profit are uncertain</a:t>
            </a:r>
          </a:p>
        </p:txBody>
      </p:sp>
    </p:spTree>
    <p:extLst>
      <p:ext uri="{BB962C8B-B14F-4D97-AF65-F5344CB8AC3E}">
        <p14:creationId xmlns:p14="http://schemas.microsoft.com/office/powerpoint/2010/main" val="254027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1686"/>
            <a:ext cx="7737651" cy="3955835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Suggestions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and/or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Feedback ?</a:t>
            </a:r>
          </a:p>
        </p:txBody>
      </p:sp>
    </p:spTree>
    <p:extLst>
      <p:ext uri="{BB962C8B-B14F-4D97-AF65-F5344CB8AC3E}">
        <p14:creationId xmlns:p14="http://schemas.microsoft.com/office/powerpoint/2010/main" val="243097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6519-4D7B-4B28-B27E-90538132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08722"/>
            <a:ext cx="10515600" cy="3988214"/>
          </a:xfrm>
        </p:spPr>
        <p:txBody>
          <a:bodyPr>
            <a:normAutofit/>
          </a:bodyPr>
          <a:lstStyle/>
          <a:p>
            <a:pPr algn="ctr"/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KEEP 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CALM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AND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PLAY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endParaRPr lang="en-IN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91B3-D733-4EDE-8C45-17FB89E7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96" y="3340540"/>
            <a:ext cx="9434920" cy="3517460"/>
          </a:xfrm>
          <a:prstGeom prst="rect">
            <a:avLst/>
          </a:prstGeom>
        </p:spPr>
      </p:pic>
      <p:pic>
        <p:nvPicPr>
          <p:cNvPr id="7" name="Graphic 6" descr="Crown">
            <a:extLst>
              <a:ext uri="{FF2B5EF4-FFF2-40B4-BE49-F238E27FC236}">
                <a16:creationId xmlns:a16="http://schemas.microsoft.com/office/drawing/2014/main" id="{6117DBBD-F7E2-4FF1-A15A-13BB3813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069" y="-69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3" y="506896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3" y="2069720"/>
            <a:ext cx="5272888" cy="3479122"/>
          </a:xfrm>
        </p:spPr>
        <p:txBody>
          <a:bodyPr anchor="t">
            <a:normAutofit/>
          </a:bodyPr>
          <a:lstStyle/>
          <a:p>
            <a:r>
              <a:rPr lang="en-IN" b="1" dirty="0"/>
              <a:t>Simulate a particular scenario of the game to understand Monte Carlo simulation and its application in real world</a:t>
            </a:r>
          </a:p>
          <a:p>
            <a:endParaRPr lang="en-IN" b="1" dirty="0"/>
          </a:p>
          <a:p>
            <a:r>
              <a:rPr lang="en-IN" b="1" dirty="0"/>
              <a:t>Based on the results, take an 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56962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1" y="238540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Let’s Talk 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5" y="1935541"/>
            <a:ext cx="5478085" cy="4604407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Bingo is a game of probability in which players mark off numbers on cards as the numbers are drawn randomly by a caller</a:t>
            </a:r>
          </a:p>
          <a:p>
            <a:endParaRPr lang="en-IN" sz="2400" b="1" dirty="0"/>
          </a:p>
          <a:p>
            <a:r>
              <a:rPr lang="en-IN" sz="2400" b="1" dirty="0"/>
              <a:t>The person, who strikes off all or some numbers first, wins</a:t>
            </a:r>
          </a:p>
          <a:p>
            <a:endParaRPr lang="en-IN" sz="2400" b="1" dirty="0"/>
          </a:p>
          <a:p>
            <a:r>
              <a:rPr lang="en-IN" sz="2400" b="1" dirty="0"/>
              <a:t>Two variations of the game:</a:t>
            </a:r>
          </a:p>
          <a:p>
            <a:pPr marL="0" indent="0">
              <a:buNone/>
            </a:pPr>
            <a:r>
              <a:rPr lang="en-IN" sz="2400" b="1" dirty="0"/>
              <a:t>	- American Bingo</a:t>
            </a:r>
          </a:p>
          <a:p>
            <a:pPr marL="0" indent="0">
              <a:buNone/>
            </a:pPr>
            <a:r>
              <a:rPr lang="en-IN" sz="2400" b="1" dirty="0"/>
              <a:t>	- British Bingo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32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4" y="145428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7" y="1433614"/>
            <a:ext cx="5478085" cy="4751333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Each player first buys a ticket in order to participate in the game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4 blanks and 5 random numbers in each row ranging between 1 and 90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2058F50-9A5D-4C5B-B18F-DBAFF141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4" y="2341591"/>
            <a:ext cx="4642694" cy="187332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6211A73-C8F4-41BC-8C6B-1E94CA0FC8A0}"/>
              </a:ext>
            </a:extLst>
          </p:cNvPr>
          <p:cNvSpPr/>
          <p:nvPr/>
        </p:nvSpPr>
        <p:spPr>
          <a:xfrm>
            <a:off x="4975022" y="2588324"/>
            <a:ext cx="712161" cy="137325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895B6A-8167-416F-A92C-C020DA576432}"/>
              </a:ext>
            </a:extLst>
          </p:cNvPr>
          <p:cNvSpPr/>
          <p:nvPr/>
        </p:nvSpPr>
        <p:spPr>
          <a:xfrm rot="5400000">
            <a:off x="2540239" y="2273949"/>
            <a:ext cx="637762" cy="4153495"/>
          </a:xfrm>
          <a:prstGeom prst="rightBrace">
            <a:avLst>
              <a:gd name="adj1" fmla="val 8333"/>
              <a:gd name="adj2" fmla="val 50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2AC9D-CA76-4C60-9578-2408D253DE6F}"/>
              </a:ext>
            </a:extLst>
          </p:cNvPr>
          <p:cNvSpPr txBox="1"/>
          <p:nvPr/>
        </p:nvSpPr>
        <p:spPr>
          <a:xfrm>
            <a:off x="5797753" y="3041422"/>
            <a:ext cx="105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330A8-13F3-435B-918F-F34BEE8F5390}"/>
              </a:ext>
            </a:extLst>
          </p:cNvPr>
          <p:cNvSpPr txBox="1"/>
          <p:nvPr/>
        </p:nvSpPr>
        <p:spPr>
          <a:xfrm>
            <a:off x="2235695" y="4685408"/>
            <a:ext cx="140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9 columns</a:t>
            </a:r>
          </a:p>
        </p:txBody>
      </p:sp>
    </p:spTree>
    <p:extLst>
      <p:ext uri="{BB962C8B-B14F-4D97-AF65-F5344CB8AC3E}">
        <p14:creationId xmlns:p14="http://schemas.microsoft.com/office/powerpoint/2010/main" val="116836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Autofit/>
          </a:bodyPr>
          <a:lstStyle/>
          <a:p>
            <a:r>
              <a:rPr lang="en-IN" b="1" dirty="0"/>
              <a:t>The usual winning combinations are:</a:t>
            </a:r>
          </a:p>
          <a:p>
            <a:pPr marL="0" indent="0">
              <a:buNone/>
            </a:pPr>
            <a:r>
              <a:rPr lang="en-IN" b="1" dirty="0"/>
              <a:t>	1. Single line</a:t>
            </a:r>
          </a:p>
          <a:p>
            <a:pPr marL="0" indent="0">
              <a:buNone/>
            </a:pPr>
            <a:r>
              <a:rPr lang="en-IN" b="1" dirty="0"/>
              <a:t>	2. Double line</a:t>
            </a:r>
          </a:p>
          <a:p>
            <a:pPr marL="0" indent="0">
              <a:buNone/>
            </a:pPr>
            <a:r>
              <a:rPr lang="en-IN" b="1" dirty="0"/>
              <a:t>	3. Four Corners</a:t>
            </a:r>
          </a:p>
          <a:p>
            <a:pPr marL="0" indent="0">
              <a:buNone/>
            </a:pPr>
            <a:r>
              <a:rPr lang="en-IN" b="1" dirty="0"/>
              <a:t>	4. Full house</a:t>
            </a:r>
          </a:p>
          <a:p>
            <a:r>
              <a:rPr lang="en-IN" b="1" dirty="0"/>
              <a:t>Each winning combination is associated with a particular prize amount</a:t>
            </a:r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rmAutofit fontScale="92500" lnSpcReduction="10000"/>
          </a:bodyPr>
          <a:lstStyle/>
          <a:p>
            <a:r>
              <a:rPr lang="en-IN" b="1" dirty="0"/>
              <a:t>A Bingo Club is planning to make some changes to the game in order to attract more participants</a:t>
            </a:r>
          </a:p>
          <a:p>
            <a:endParaRPr lang="en-IN" b="1" dirty="0"/>
          </a:p>
          <a:p>
            <a:r>
              <a:rPr lang="en-IN" b="1" dirty="0"/>
              <a:t>The idea is to introduce 2 new Windfalls:</a:t>
            </a:r>
          </a:p>
          <a:p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1. </a:t>
            </a:r>
            <a:r>
              <a:rPr lang="en-IN" b="1" i="1" dirty="0"/>
              <a:t>Bingo Bonus </a:t>
            </a:r>
            <a:r>
              <a:rPr lang="en-IN" b="1" dirty="0"/>
              <a:t>– requires buying a Special Ticket</a:t>
            </a:r>
          </a:p>
          <a:p>
            <a:pPr marL="457200" lvl="1" indent="0">
              <a:buNone/>
            </a:pPr>
            <a:r>
              <a:rPr lang="en-IN" b="1" dirty="0"/>
              <a:t>2. </a:t>
            </a:r>
            <a:r>
              <a:rPr lang="en-IN" b="1" i="1" dirty="0"/>
              <a:t>Lucky Star </a:t>
            </a:r>
            <a:r>
              <a:rPr lang="en-IN" b="1" dirty="0"/>
              <a:t>– requires buying a Lucky Star Ticket </a:t>
            </a:r>
          </a:p>
        </p:txBody>
      </p:sp>
    </p:spTree>
    <p:extLst>
      <p:ext uri="{BB962C8B-B14F-4D97-AF65-F5344CB8AC3E}">
        <p14:creationId xmlns:p14="http://schemas.microsoft.com/office/powerpoint/2010/main" val="409345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05289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3000" b="1" dirty="0"/>
              <a:t>These tickets are such that they cost more as compared to normal tickets but offer chances of winning big prize amounts </a:t>
            </a:r>
          </a:p>
          <a:p>
            <a:endParaRPr lang="en-IN" sz="3000" b="1" dirty="0"/>
          </a:p>
          <a:p>
            <a:r>
              <a:rPr lang="en-IN" sz="3000" b="1" dirty="0"/>
              <a:t> The profit perspective lies in the fact that it is highly uncertain whether a person, who bought these tickets, will win the jackpot amount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585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Autofit/>
          </a:bodyPr>
          <a:lstStyle/>
          <a:p>
            <a:r>
              <a:rPr lang="en-IN" b="1" dirty="0"/>
              <a:t>Uncertainty is equally unfortunate / fortunate for either of the parties</a:t>
            </a:r>
          </a:p>
          <a:p>
            <a:endParaRPr lang="en-IN" dirty="0"/>
          </a:p>
          <a:p>
            <a:r>
              <a:rPr lang="en-IN" b="1" dirty="0"/>
              <a:t>The aim of the this simulation is to inform the decision of the club on what pay-out amount should be designated for winning each windfall</a:t>
            </a:r>
          </a:p>
        </p:txBody>
      </p:sp>
    </p:spTree>
    <p:extLst>
      <p:ext uri="{BB962C8B-B14F-4D97-AF65-F5344CB8AC3E}">
        <p14:creationId xmlns:p14="http://schemas.microsoft.com/office/powerpoint/2010/main" val="476648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3200" b="1" dirty="0"/>
              <a:t>“ The pay-out amount for each windfall must be double the price of the ticket. 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286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390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 CHRISTY</vt:lpstr>
      <vt:lpstr>AR JULIAN</vt:lpstr>
      <vt:lpstr>Arial</vt:lpstr>
      <vt:lpstr>Calibri</vt:lpstr>
      <vt:lpstr>Calibri Light</vt:lpstr>
      <vt:lpstr>Snap ITC</vt:lpstr>
      <vt:lpstr>Wingdings</vt:lpstr>
      <vt:lpstr>Office Theme</vt:lpstr>
      <vt:lpstr>BINGO</vt:lpstr>
      <vt:lpstr>Objective</vt:lpstr>
      <vt:lpstr>Let’s Talk About the Game</vt:lpstr>
      <vt:lpstr>British Bingo</vt:lpstr>
      <vt:lpstr>British Bingo</vt:lpstr>
      <vt:lpstr>Scenario</vt:lpstr>
      <vt:lpstr>Scenario</vt:lpstr>
      <vt:lpstr>Scenario</vt:lpstr>
      <vt:lpstr>Hypothesis</vt:lpstr>
      <vt:lpstr>Simulation’s Variables of Uncertainty</vt:lpstr>
      <vt:lpstr>Code Execution</vt:lpstr>
      <vt:lpstr>Result</vt:lpstr>
      <vt:lpstr>Suggestions and/or Feedback ?</vt:lpstr>
      <vt:lpstr> KEEP  CALM AND PLAY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BINGO!!</dc:title>
  <dc:creator>aarushi</dc:creator>
  <cp:lastModifiedBy>aarushi</cp:lastModifiedBy>
  <cp:revision>34</cp:revision>
  <dcterms:created xsi:type="dcterms:W3CDTF">2018-04-18T04:24:37Z</dcterms:created>
  <dcterms:modified xsi:type="dcterms:W3CDTF">2018-04-20T13:52:34Z</dcterms:modified>
</cp:coreProperties>
</file>