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81" r:id="rId11"/>
    <p:sldId id="282" r:id="rId12"/>
    <p:sldId id="284" r:id="rId13"/>
    <p:sldId id="272" r:id="rId14"/>
    <p:sldId id="285" r:id="rId15"/>
    <p:sldId id="276" r:id="rId16"/>
    <p:sldId id="286" r:id="rId17"/>
    <p:sldId id="273" r:id="rId18"/>
    <p:sldId id="287" r:id="rId19"/>
    <p:sldId id="290" r:id="rId20"/>
    <p:sldId id="288" r:id="rId21"/>
    <p:sldId id="289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0AB-F32E-4C99-B624-E909A6AB4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AA53-D40A-47F8-A802-187ABB41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4B8C-FA9D-4CA2-87BF-A84064B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7CD0-B21B-48F8-A138-50B8BAE8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3233-0129-4234-A1FC-6F05E8E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410-7FA6-4917-BB78-4545C23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9D08-2C62-4545-877F-0D9BC64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2764-24E2-44B5-B4FF-66217F78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D4D0-3F58-426B-98F4-F4B0151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3108-DFFC-47DB-A1C4-FD5A3A1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15FC8-3A11-4D1B-A175-19458322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D9614-D51D-48C0-AB7D-2FC6A059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8D69-4EF8-48F2-99E6-2FD1771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67EB-E153-4F65-A1D3-678DD0B5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424F-7CA6-4A12-97B2-23D0173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5493-E4B0-4587-9880-2FF8DB37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AE98-52E8-46B6-ACE7-C7FE72FE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9D24-A5F8-4FF4-ADB9-84FFC602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65C3-B6F1-4B5B-91B1-51BE7FC6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0A57-3620-42BE-B825-8B4A16A6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62D-035E-4DE3-8493-E2163F85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6E95-B2D8-4C75-9833-EE87E595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4262-B57D-4CBA-B326-8BCB284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5DAA-B1FD-4121-9F0A-FFC5BD8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FAAA-9D6C-4721-8B06-65A7A102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A4F-C0C8-4EFA-B15A-83293A3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4968-4C9C-4AC3-9F68-B2D984A1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7DC6F-431A-4844-8FF2-352215D8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DF5A-CB0A-4811-84E5-C1F8FE89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136F-3537-49A4-83E2-5D553860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8CDF-3B94-4309-8148-3F3676B9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9B1-1ADA-4093-944E-8AF0FA88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CA82-1623-45B5-A8A5-149132E0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9272-314C-42D1-AD69-8A2924C99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A540-0D87-4145-A700-4E04ADC41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DFD18-66BE-4F63-9456-D0D538454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37C42-E602-447D-A475-900A9868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7D48-7ACB-4854-8EE2-6D8013A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95C2-EAC4-4108-B0C5-8CA13E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1096-7EFD-46D5-97B3-E88B871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6587B-1EF2-47BD-8764-589C159A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49B78-848C-480D-AD3F-4EB8E982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31EC-C18D-4BB4-86B3-1530E9D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894A4-0F71-487B-AE04-88E20746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6530A-0D01-4E07-8EBE-CAAC5767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9410-B008-4708-91D7-DCCF409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8813-3939-444B-99D1-3F27FCBB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B2CB-75CE-48D0-B649-4DC12E4D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4D7A5-E502-4D11-B7BE-EA8EABB9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FBDB-482A-4969-A89E-1095715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030E-D279-4860-868E-E0C3E3FB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6C5F-D879-4962-B772-A1250F3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4DD-4810-4930-BCE1-7121D1E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A7248-CB3A-4AC9-8A8C-A6EA3BF63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245A-A83E-44D8-BD47-AB6CC247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CEB0-C139-434E-9109-F739A12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295F-7AF8-4C8D-B4BD-63B8F2C3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7247-4042-4F69-BDE3-1C8FE1C7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6965B-5D38-4640-B642-0A7AC8A1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1B5B-25CC-4520-B90D-CD870AF4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B1BF-D1F3-491F-97A3-A644A93C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69BF-25BF-4E66-A46C-6ED1AC869A84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D42B-4444-4F71-9655-4E7CD306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4574-4158-4B7A-9C8A-728E0865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D9E4F9-057D-4AA9-8C61-FDB06E5C0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3" y="-28"/>
            <a:ext cx="12192000" cy="685595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23000"/>
              </a:schemeClr>
            </a:glow>
          </a:effec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2D119F-8562-42DA-AE9A-70D44FDCFD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ool ball, pool table, sport, poolroom&#10;&#10;Description generated with very high confidence">
            <a:extLst>
              <a:ext uri="{FF2B5EF4-FFF2-40B4-BE49-F238E27FC236}">
                <a16:creationId xmlns:a16="http://schemas.microsoft.com/office/drawing/2014/main" id="{617D915F-8706-4698-8AC5-DED5AC274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3" r="22688" b="1"/>
          <a:stretch/>
        </p:blipFill>
        <p:spPr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6B03F-A58B-4368-884C-231CFF43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559" y="771794"/>
            <a:ext cx="5319431" cy="1585326"/>
          </a:xfrm>
        </p:spPr>
        <p:txBody>
          <a:bodyPr anchor="t">
            <a:noAutofit/>
          </a:bodyPr>
          <a:lstStyle/>
          <a:p>
            <a:pPr algn="l"/>
            <a:r>
              <a:rPr lang="en-IN" sz="15000" b="1" dirty="0">
                <a:latin typeface="AR CHRISTY" panose="02000000000000000000" pitchFamily="2" charset="0"/>
              </a:rPr>
              <a:t>BINGO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1447-A631-4F15-8923-7C0BE2B6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7" y="3105315"/>
            <a:ext cx="5319431" cy="1088997"/>
          </a:xfrm>
        </p:spPr>
        <p:txBody>
          <a:bodyPr anchor="b">
            <a:noAutofit/>
          </a:bodyPr>
          <a:lstStyle/>
          <a:p>
            <a:pPr algn="l"/>
            <a:r>
              <a:rPr lang="en-IN" sz="3600" b="1" dirty="0"/>
              <a:t>An Application of  Monte Carlo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734EE-771F-4528-BEBB-52E2F650C150}"/>
              </a:ext>
            </a:extLst>
          </p:cNvPr>
          <p:cNvSpPr txBox="1"/>
          <p:nvPr/>
        </p:nvSpPr>
        <p:spPr>
          <a:xfrm>
            <a:off x="7166113" y="4375692"/>
            <a:ext cx="489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r>
              <a:rPr lang="en-IN" sz="2400" dirty="0"/>
              <a:t>- Aarushi Mishra</a:t>
            </a:r>
          </a:p>
        </p:txBody>
      </p:sp>
    </p:spTree>
    <p:extLst>
      <p:ext uri="{BB962C8B-B14F-4D97-AF65-F5344CB8AC3E}">
        <p14:creationId xmlns:p14="http://schemas.microsoft.com/office/powerpoint/2010/main" val="342672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29998" y="-2146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238263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1. Normal Ticket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5C2FAE6B-9873-47D7-9F32-4673B1D9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3112152"/>
            <a:ext cx="4642694" cy="18733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9725FE-C0D6-46BB-9A96-B3F01376AEDE}"/>
              </a:ext>
            </a:extLst>
          </p:cNvPr>
          <p:cNvSpPr txBox="1">
            <a:spLocks/>
          </p:cNvSpPr>
          <p:nvPr/>
        </p:nvSpPr>
        <p:spPr>
          <a:xfrm>
            <a:off x="647915" y="5197525"/>
            <a:ext cx="5478085" cy="5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BFCEDB-56E4-45E6-8469-7A477D45EE35}"/>
              </a:ext>
            </a:extLst>
          </p:cNvPr>
          <p:cNvSpPr txBox="1">
            <a:spLocks/>
          </p:cNvSpPr>
          <p:nvPr/>
        </p:nvSpPr>
        <p:spPr>
          <a:xfrm>
            <a:off x="740317" y="5188775"/>
            <a:ext cx="5478085" cy="1450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Cost - £ 10</a:t>
            </a:r>
          </a:p>
          <a:p>
            <a:pPr marL="0" indent="0">
              <a:buNone/>
            </a:pPr>
            <a:r>
              <a:rPr lang="en-IN" sz="2600" b="1" dirty="0"/>
              <a:t>Associated Windfalls - None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endParaRPr lang="en-IN" sz="26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238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238263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endParaRPr lang="en-IN" b="1" dirty="0"/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E21BB978-F058-49FD-80EE-DFEC55DD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2737217"/>
            <a:ext cx="4642694" cy="18733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EF4B77-4D86-41BD-8799-0028EDCC60E1}"/>
              </a:ext>
            </a:extLst>
          </p:cNvPr>
          <p:cNvSpPr txBox="1">
            <a:spLocks/>
          </p:cNvSpPr>
          <p:nvPr/>
        </p:nvSpPr>
        <p:spPr>
          <a:xfrm>
            <a:off x="587117" y="1805580"/>
            <a:ext cx="5478085" cy="97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2. Lucky Star Ticket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It has a randomly selected lucky number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endParaRPr lang="en-IN" sz="2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8078F4-0AA8-4C4D-BC64-A4B240A062F0}"/>
              </a:ext>
            </a:extLst>
          </p:cNvPr>
          <p:cNvSpPr txBox="1">
            <a:spLocks/>
          </p:cNvSpPr>
          <p:nvPr/>
        </p:nvSpPr>
        <p:spPr>
          <a:xfrm>
            <a:off x="587117" y="5053988"/>
            <a:ext cx="6205848" cy="13816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Cost - £ 15</a:t>
            </a:r>
          </a:p>
          <a:p>
            <a:r>
              <a:rPr lang="en-IN" sz="2000" b="1" dirty="0"/>
              <a:t>Associated Windfall – Bingo Bonus  £ 1000</a:t>
            </a:r>
          </a:p>
          <a:p>
            <a:r>
              <a:rPr lang="en-IN" sz="2000" b="1" dirty="0"/>
              <a:t>Bingo Bonus is won if last number </a:t>
            </a:r>
            <a:r>
              <a:rPr lang="en-IN" sz="2000" b="1" dirty="0" err="1"/>
              <a:t>makeed</a:t>
            </a:r>
            <a:r>
              <a:rPr lang="en-IN" sz="2000" b="1" dirty="0"/>
              <a:t> off for a full house is same as the lucky number</a:t>
            </a:r>
          </a:p>
          <a:p>
            <a:endParaRPr lang="en-IN" sz="2000" b="1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9E2E037-4F47-4BF5-A25E-4C36239CCF61}"/>
              </a:ext>
            </a:extLst>
          </p:cNvPr>
          <p:cNvSpPr/>
          <p:nvPr/>
        </p:nvSpPr>
        <p:spPr>
          <a:xfrm>
            <a:off x="4166344" y="3767005"/>
            <a:ext cx="1048127" cy="763737"/>
          </a:xfrm>
          <a:prstGeom prst="star5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8E82D5-208C-4CBA-A55D-C49371B7E95E}"/>
              </a:ext>
            </a:extLst>
          </p:cNvPr>
          <p:cNvCxnSpPr>
            <a:cxnSpLocks/>
          </p:cNvCxnSpPr>
          <p:nvPr/>
        </p:nvCxnSpPr>
        <p:spPr>
          <a:xfrm flipH="1" flipV="1">
            <a:off x="4991250" y="4308522"/>
            <a:ext cx="685493" cy="3218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100183-522C-4DD8-9794-6E093F753513}"/>
              </a:ext>
            </a:extLst>
          </p:cNvPr>
          <p:cNvSpPr txBox="1"/>
          <p:nvPr/>
        </p:nvSpPr>
        <p:spPr>
          <a:xfrm>
            <a:off x="4982564" y="4591775"/>
            <a:ext cx="18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Lucky Number</a:t>
            </a:r>
          </a:p>
        </p:txBody>
      </p:sp>
    </p:spTree>
    <p:extLst>
      <p:ext uri="{BB962C8B-B14F-4D97-AF65-F5344CB8AC3E}">
        <p14:creationId xmlns:p14="http://schemas.microsoft.com/office/powerpoint/2010/main" val="1956702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29998" y="-2146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161330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600" b="1" dirty="0">
                <a:solidFill>
                  <a:prstClr val="white"/>
                </a:solidFill>
                <a:latin typeface="Calibri" panose="020F0502020204030204"/>
              </a:rPr>
              <a:t>3. Special</a:t>
            </a: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Ticket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5C2FAE6B-9873-47D7-9F32-4673B1D9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2208890"/>
            <a:ext cx="4642694" cy="18733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9725FE-C0D6-46BB-9A96-B3F01376AEDE}"/>
              </a:ext>
            </a:extLst>
          </p:cNvPr>
          <p:cNvSpPr txBox="1">
            <a:spLocks/>
          </p:cNvSpPr>
          <p:nvPr/>
        </p:nvSpPr>
        <p:spPr>
          <a:xfrm>
            <a:off x="647915" y="5197525"/>
            <a:ext cx="5478085" cy="5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BFCEDB-56E4-45E6-8469-7A477D45EE35}"/>
              </a:ext>
            </a:extLst>
          </p:cNvPr>
          <p:cNvSpPr txBox="1">
            <a:spLocks/>
          </p:cNvSpPr>
          <p:nvPr/>
        </p:nvSpPr>
        <p:spPr>
          <a:xfrm>
            <a:off x="511875" y="4472243"/>
            <a:ext cx="6210012" cy="1450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- £ 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 Windfall – 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Jackpot £ 10,000</a:t>
            </a:r>
          </a:p>
          <a:p>
            <a:pPr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Jackpot is won if the number 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marked off for full house is the 100</a:t>
            </a:r>
            <a:r>
              <a:rPr lang="en-IN" sz="2000" b="1" baseline="30000" dirty="0">
                <a:solidFill>
                  <a:prstClr val="white"/>
                </a:solidFill>
                <a:latin typeface="Calibri" panose="020F0502020204030204"/>
              </a:rPr>
              <a:t>th</a:t>
            </a:r>
            <a:r>
              <a:rPr lang="en-IN" sz="2000" b="1" dirty="0">
                <a:solidFill>
                  <a:prstClr val="white"/>
                </a:solidFill>
                <a:latin typeface="Calibri" panose="020F0502020204030204"/>
              </a:rPr>
              <a:t> called number 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4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Pay-outs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8"/>
            <a:ext cx="6202011" cy="38568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	1. Single line 		£ 40</a:t>
            </a:r>
          </a:p>
          <a:p>
            <a:pPr marL="0" indent="0">
              <a:buNone/>
            </a:pPr>
            <a:r>
              <a:rPr lang="en-IN" sz="2400" b="1" dirty="0"/>
              <a:t>	2. Double line		£ 60</a:t>
            </a:r>
          </a:p>
          <a:p>
            <a:pPr marL="0" indent="0">
              <a:buNone/>
            </a:pPr>
            <a:r>
              <a:rPr lang="en-IN" sz="2400" b="1" dirty="0"/>
              <a:t>	3. Four Corners  	£ 50</a:t>
            </a:r>
          </a:p>
          <a:p>
            <a:pPr marL="0" indent="0">
              <a:buNone/>
            </a:pPr>
            <a:r>
              <a:rPr lang="en-IN" sz="2400" b="1" dirty="0"/>
              <a:t>	4. Full house		£ 70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b="1" dirty="0"/>
              <a:t>Bingo Bonus 	£ 1000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b="1" dirty="0"/>
              <a:t>Jackpot 		£ 10,000 </a:t>
            </a:r>
            <a:r>
              <a:rPr lang="en-IN" sz="1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073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Simulation’s Variables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6744180" cy="1878924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sz="2400" b="1" dirty="0"/>
              <a:t>For ticket/card generation:</a:t>
            </a:r>
          </a:p>
          <a:p>
            <a:pPr marL="0" indent="0"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Numbers printed on the ticket 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Position of numbers on the ticket-&gt;Uniform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Lucky number for lucky star ticket -&gt; Uniform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B31D4-75CD-4AA1-A124-E116A35E5C1A}"/>
              </a:ext>
            </a:extLst>
          </p:cNvPr>
          <p:cNvSpPr txBox="1">
            <a:spLocks/>
          </p:cNvSpPr>
          <p:nvPr/>
        </p:nvSpPr>
        <p:spPr>
          <a:xfrm>
            <a:off x="562063" y="4302357"/>
            <a:ext cx="6941979" cy="197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2. For Game: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 of players -&gt; Discrete Random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The number called out by the caller -&gt; Uniform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075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26" y="1764047"/>
            <a:ext cx="5478085" cy="4512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000" b="1" dirty="0"/>
          </a:p>
          <a:p>
            <a:r>
              <a:rPr lang="en-IN" sz="2400" b="1" dirty="0"/>
              <a:t>The code attains the following functionalities:</a:t>
            </a:r>
          </a:p>
          <a:p>
            <a:endParaRPr lang="en-IN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Generate a type of ticket per player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Replicate the playing environment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Produce useful results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5994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2498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8" y="77097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08" y="1481213"/>
            <a:ext cx="5478085" cy="601466"/>
          </a:xfrm>
        </p:spPr>
        <p:txBody>
          <a:bodyPr anchor="t">
            <a:normAutofit/>
          </a:bodyPr>
          <a:lstStyle/>
          <a:p>
            <a:r>
              <a:rPr lang="en-IN" sz="2000" b="1" dirty="0"/>
              <a:t>Running simulation requires three python files</a:t>
            </a:r>
          </a:p>
        </p:txBody>
      </p:sp>
      <p:grpSp>
        <p:nvGrpSpPr>
          <p:cNvPr id="10" name="Group 9" descr="M">
            <a:extLst>
              <a:ext uri="{FF2B5EF4-FFF2-40B4-BE49-F238E27FC236}">
                <a16:creationId xmlns:a16="http://schemas.microsoft.com/office/drawing/2014/main" id="{A53956CE-D567-45A3-89CE-46C3EA57A3D9}"/>
              </a:ext>
            </a:extLst>
          </p:cNvPr>
          <p:cNvGrpSpPr/>
          <p:nvPr/>
        </p:nvGrpSpPr>
        <p:grpSpPr>
          <a:xfrm>
            <a:off x="922509" y="2177143"/>
            <a:ext cx="1910406" cy="1924264"/>
            <a:chOff x="2733141" y="3088063"/>
            <a:chExt cx="1497753" cy="1721555"/>
          </a:xfrm>
          <a:solidFill>
            <a:schemeClr val="accent2"/>
          </a:solidFill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A4306D8-9C11-4BCE-A6ED-990F0E00F137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Hexagon 4" descr="Bingo_Ticket.py">
              <a:extLst>
                <a:ext uri="{FF2B5EF4-FFF2-40B4-BE49-F238E27FC236}">
                  <a16:creationId xmlns:a16="http://schemas.microsoft.com/office/drawing/2014/main" id="{5988B769-56D9-4BEF-8B62-C1FDD4597DF5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E554-308F-43AD-AFE0-9FB30F7E7811}"/>
              </a:ext>
            </a:extLst>
          </p:cNvPr>
          <p:cNvGrpSpPr/>
          <p:nvPr/>
        </p:nvGrpSpPr>
        <p:grpSpPr>
          <a:xfrm>
            <a:off x="2004544" y="3918361"/>
            <a:ext cx="1910406" cy="1924264"/>
            <a:chOff x="2733141" y="3088063"/>
            <a:chExt cx="1497753" cy="1721555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167ADE1-E974-466B-9756-2E9FD9331361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exagon 4">
              <a:extLst>
                <a:ext uri="{FF2B5EF4-FFF2-40B4-BE49-F238E27FC236}">
                  <a16:creationId xmlns:a16="http://schemas.microsoft.com/office/drawing/2014/main" id="{E8EF78E8-47CF-4887-8CC6-336ED3F3F75A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B5501-A964-4707-AD5B-81AE347966B4}"/>
              </a:ext>
            </a:extLst>
          </p:cNvPr>
          <p:cNvGrpSpPr/>
          <p:nvPr/>
        </p:nvGrpSpPr>
        <p:grpSpPr>
          <a:xfrm>
            <a:off x="3085007" y="2177143"/>
            <a:ext cx="1910406" cy="1924264"/>
            <a:chOff x="2733141" y="3088063"/>
            <a:chExt cx="1497753" cy="1721555"/>
          </a:xfrm>
          <a:solidFill>
            <a:srgbClr val="FFC000"/>
          </a:solidFill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6C56D75E-0CC1-488A-A0B2-ACA4D0A5041F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exagon 4">
              <a:extLst>
                <a:ext uri="{FF2B5EF4-FFF2-40B4-BE49-F238E27FC236}">
                  <a16:creationId xmlns:a16="http://schemas.microsoft.com/office/drawing/2014/main" id="{35D96E3E-9139-4865-BEE6-9B8896F88592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1E47AC-C46F-4959-BA07-CBEF0440F7C0}"/>
              </a:ext>
            </a:extLst>
          </p:cNvPr>
          <p:cNvSpPr txBox="1"/>
          <p:nvPr/>
        </p:nvSpPr>
        <p:spPr>
          <a:xfrm rot="10800000" flipH="1" flipV="1">
            <a:off x="970686" y="2954609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Bingo_Ticket.py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602D4-FF27-42C2-8FA2-9875D5B19224}"/>
              </a:ext>
            </a:extLst>
          </p:cNvPr>
          <p:cNvSpPr txBox="1"/>
          <p:nvPr/>
        </p:nvSpPr>
        <p:spPr>
          <a:xfrm rot="10800000" flipH="1" flipV="1">
            <a:off x="2126942" y="4697268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Bingo_Main.py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ABE0F-4FB6-469E-9969-FEF04737FCE7}"/>
              </a:ext>
            </a:extLst>
          </p:cNvPr>
          <p:cNvSpPr txBox="1"/>
          <p:nvPr/>
        </p:nvSpPr>
        <p:spPr>
          <a:xfrm rot="10800000" flipH="1" flipV="1">
            <a:off x="3144039" y="2951299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Bingo_Game.py</a:t>
            </a:r>
          </a:p>
        </p:txBody>
      </p:sp>
    </p:spTree>
    <p:extLst>
      <p:ext uri="{BB962C8B-B14F-4D97-AF65-F5344CB8AC3E}">
        <p14:creationId xmlns:p14="http://schemas.microsoft.com/office/powerpoint/2010/main" val="269367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962760"/>
            <a:ext cx="5478085" cy="3931144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Simulation results helped to adjust the pay-out amount such that club earns a fair amount of profit</a:t>
            </a:r>
          </a:p>
          <a:p>
            <a:endParaRPr lang="en-IN" sz="2400" b="1" dirty="0"/>
          </a:p>
          <a:p>
            <a:r>
              <a:rPr lang="en-IN" sz="2400" b="1" dirty="0"/>
              <a:t>A Bingo Bonus of £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1000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and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Jackpot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of</a:t>
            </a:r>
            <a:r>
              <a:rPr lang="ja-JP" altLang="en-US" sz="2400" b="1" dirty="0"/>
              <a:t> </a:t>
            </a:r>
            <a:r>
              <a:rPr lang="en-IN" sz="2400" b="1" dirty="0"/>
              <a:t>£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10,000 is a safe pay-out amount</a:t>
            </a:r>
          </a:p>
          <a:p>
            <a:endParaRPr lang="en-IN" sz="2400" b="1" dirty="0"/>
          </a:p>
          <a:p>
            <a:r>
              <a:rPr lang="en-IN" sz="2400" b="1" dirty="0"/>
              <a:t>The initial hypothesis is thus, rejected based on results</a:t>
            </a:r>
          </a:p>
        </p:txBody>
      </p:sp>
    </p:spTree>
    <p:extLst>
      <p:ext uri="{BB962C8B-B14F-4D97-AF65-F5344CB8AC3E}">
        <p14:creationId xmlns:p14="http://schemas.microsoft.com/office/powerpoint/2010/main" val="254027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-6906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555255"/>
            <a:ext cx="5478085" cy="43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Statistical Summary for 1000 games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2BCE705-1AB6-41A0-8682-AEB4FC482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" y="2137412"/>
            <a:ext cx="6676317" cy="42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555255"/>
            <a:ext cx="5478085" cy="43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Statistical Summary for 10,000 games</a:t>
            </a:r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6159445-7BCF-46DB-A2D5-D4F1E254A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" y="1987826"/>
            <a:ext cx="6642337" cy="48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79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3" y="506896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3" y="2069720"/>
            <a:ext cx="5272888" cy="3479122"/>
          </a:xfrm>
        </p:spPr>
        <p:txBody>
          <a:bodyPr anchor="t">
            <a:normAutofit/>
          </a:bodyPr>
          <a:lstStyle/>
          <a:p>
            <a:r>
              <a:rPr lang="en-IN" b="1" dirty="0"/>
              <a:t>Simulate a particular scenario of the game to understand Monte Carlo simulation and its application in real world</a:t>
            </a:r>
          </a:p>
          <a:p>
            <a:endParaRPr lang="en-IN" b="1" dirty="0"/>
          </a:p>
          <a:p>
            <a:r>
              <a:rPr lang="en-IN" b="1" dirty="0"/>
              <a:t>Based on the results, take an 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356962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-6906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70" y="39762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5" y="1082962"/>
            <a:ext cx="5478085" cy="43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Plot for 1000 games</a:t>
            </a:r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3CF0FA1-B0A3-4DE9-B6A9-8E8FAF9D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9" y="1598789"/>
            <a:ext cx="589639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28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77" y="477080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5" y="1897974"/>
            <a:ext cx="6266610" cy="404562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Each participant buys only one ticket for a game.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Minimum number of players in one game is 10.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Maximum number of players in one game is 100.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No coinciding winning occurs.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This simulation is applicable to British Bingo only.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9675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1686"/>
            <a:ext cx="7737651" cy="3955835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Suggestions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and/or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Feedback ?</a:t>
            </a:r>
          </a:p>
        </p:txBody>
      </p:sp>
    </p:spTree>
    <p:extLst>
      <p:ext uri="{BB962C8B-B14F-4D97-AF65-F5344CB8AC3E}">
        <p14:creationId xmlns:p14="http://schemas.microsoft.com/office/powerpoint/2010/main" val="243097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6519-4D7B-4B28-B27E-90538132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08722"/>
            <a:ext cx="10515600" cy="3988214"/>
          </a:xfrm>
        </p:spPr>
        <p:txBody>
          <a:bodyPr>
            <a:normAutofit/>
          </a:bodyPr>
          <a:lstStyle/>
          <a:p>
            <a:pPr algn="ctr"/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KEEP 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CALM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AND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PLAY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endParaRPr lang="en-IN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91B3-D733-4EDE-8C45-17FB89E7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96" y="3340540"/>
            <a:ext cx="9434920" cy="3517460"/>
          </a:xfrm>
          <a:prstGeom prst="rect">
            <a:avLst/>
          </a:prstGeom>
        </p:spPr>
      </p:pic>
      <p:pic>
        <p:nvPicPr>
          <p:cNvPr id="7" name="Graphic 6" descr="Crown">
            <a:extLst>
              <a:ext uri="{FF2B5EF4-FFF2-40B4-BE49-F238E27FC236}">
                <a16:creationId xmlns:a16="http://schemas.microsoft.com/office/drawing/2014/main" id="{6117DBBD-F7E2-4FF1-A15A-13BB3813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069" y="-695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1" y="238540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Let’s Talk 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5" y="1935541"/>
            <a:ext cx="5478085" cy="4604407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Bingo is a game of probability in which players mark off numbers on cards as the numbers are drawn randomly by a caller</a:t>
            </a:r>
          </a:p>
          <a:p>
            <a:endParaRPr lang="en-IN" sz="2400" b="1" dirty="0"/>
          </a:p>
          <a:p>
            <a:r>
              <a:rPr lang="en-IN" sz="2400" b="1" dirty="0"/>
              <a:t>The person, who strikes off all or some numbers first, wins</a:t>
            </a:r>
          </a:p>
          <a:p>
            <a:endParaRPr lang="en-IN" sz="2400" b="1" dirty="0"/>
          </a:p>
          <a:p>
            <a:r>
              <a:rPr lang="en-IN" sz="2400" b="1" dirty="0"/>
              <a:t>Two variations of the game:</a:t>
            </a:r>
          </a:p>
          <a:p>
            <a:pPr marL="0" indent="0">
              <a:buNone/>
            </a:pPr>
            <a:r>
              <a:rPr lang="en-IN" sz="2400" b="1" dirty="0"/>
              <a:t>	- American Bingo</a:t>
            </a:r>
          </a:p>
          <a:p>
            <a:pPr marL="0" indent="0">
              <a:buNone/>
            </a:pPr>
            <a:r>
              <a:rPr lang="en-IN" sz="2400" b="1" dirty="0"/>
              <a:t>	- British Bingo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32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4" y="145428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97" y="1433614"/>
            <a:ext cx="5478085" cy="4751333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Each player first buys a ticket in order to participate in the game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4 blanks and 5 random numbers in each row ranging between 1 and 90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2058F50-9A5D-4C5B-B18F-DBAFF141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4" y="2341591"/>
            <a:ext cx="4642694" cy="187332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6211A73-C8F4-41BC-8C6B-1E94CA0FC8A0}"/>
              </a:ext>
            </a:extLst>
          </p:cNvPr>
          <p:cNvSpPr/>
          <p:nvPr/>
        </p:nvSpPr>
        <p:spPr>
          <a:xfrm>
            <a:off x="4975022" y="2588324"/>
            <a:ext cx="712161" cy="137325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F895B6A-8167-416F-A92C-C020DA576432}"/>
              </a:ext>
            </a:extLst>
          </p:cNvPr>
          <p:cNvSpPr/>
          <p:nvPr/>
        </p:nvSpPr>
        <p:spPr>
          <a:xfrm rot="5400000">
            <a:off x="2540239" y="2273949"/>
            <a:ext cx="637762" cy="4153495"/>
          </a:xfrm>
          <a:prstGeom prst="rightBrace">
            <a:avLst>
              <a:gd name="adj1" fmla="val 8333"/>
              <a:gd name="adj2" fmla="val 50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2AC9D-CA76-4C60-9578-2408D253DE6F}"/>
              </a:ext>
            </a:extLst>
          </p:cNvPr>
          <p:cNvSpPr txBox="1"/>
          <p:nvPr/>
        </p:nvSpPr>
        <p:spPr>
          <a:xfrm>
            <a:off x="5797753" y="3041422"/>
            <a:ext cx="105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330A8-13F3-435B-918F-F34BEE8F5390}"/>
              </a:ext>
            </a:extLst>
          </p:cNvPr>
          <p:cNvSpPr txBox="1"/>
          <p:nvPr/>
        </p:nvSpPr>
        <p:spPr>
          <a:xfrm>
            <a:off x="2235695" y="4685408"/>
            <a:ext cx="140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9 columns</a:t>
            </a:r>
          </a:p>
        </p:txBody>
      </p:sp>
    </p:spTree>
    <p:extLst>
      <p:ext uri="{BB962C8B-B14F-4D97-AF65-F5344CB8AC3E}">
        <p14:creationId xmlns:p14="http://schemas.microsoft.com/office/powerpoint/2010/main" val="116836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Autofit/>
          </a:bodyPr>
          <a:lstStyle/>
          <a:p>
            <a:r>
              <a:rPr lang="en-IN" b="1" dirty="0"/>
              <a:t>The usual winning combinations are:</a:t>
            </a:r>
          </a:p>
          <a:p>
            <a:pPr marL="0" indent="0">
              <a:buNone/>
            </a:pPr>
            <a:r>
              <a:rPr lang="en-IN" b="1" dirty="0"/>
              <a:t>	1. Single line</a:t>
            </a:r>
          </a:p>
          <a:p>
            <a:pPr marL="0" indent="0">
              <a:buNone/>
            </a:pPr>
            <a:r>
              <a:rPr lang="en-IN" b="1" dirty="0"/>
              <a:t>	2. Double line</a:t>
            </a:r>
          </a:p>
          <a:p>
            <a:pPr marL="0" indent="0">
              <a:buNone/>
            </a:pPr>
            <a:r>
              <a:rPr lang="en-IN" b="1" dirty="0"/>
              <a:t>	3. Four Corners</a:t>
            </a:r>
          </a:p>
          <a:p>
            <a:pPr marL="0" indent="0">
              <a:buNone/>
            </a:pPr>
            <a:r>
              <a:rPr lang="en-IN" b="1" dirty="0"/>
              <a:t>	4. Full house</a:t>
            </a:r>
          </a:p>
          <a:p>
            <a:r>
              <a:rPr lang="en-IN" b="1" dirty="0"/>
              <a:t>Each winning combination is associated with a particular prize amount</a:t>
            </a:r>
          </a:p>
        </p:txBody>
      </p:sp>
    </p:spTree>
    <p:extLst>
      <p:ext uri="{BB962C8B-B14F-4D97-AF65-F5344CB8AC3E}">
        <p14:creationId xmlns:p14="http://schemas.microsoft.com/office/powerpoint/2010/main" val="187866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Autofit/>
          </a:bodyPr>
          <a:lstStyle/>
          <a:p>
            <a:r>
              <a:rPr lang="en-IN" sz="2400" b="1" dirty="0"/>
              <a:t>A Bingo Club is planning to make some changes to the game in order to attract more participants</a:t>
            </a:r>
          </a:p>
          <a:p>
            <a:endParaRPr lang="en-IN" sz="2400" b="1" dirty="0"/>
          </a:p>
          <a:p>
            <a:r>
              <a:rPr lang="en-IN" sz="2400" b="1" dirty="0"/>
              <a:t>The idea is to introduce 2 new Windfalls:</a:t>
            </a:r>
          </a:p>
          <a:p>
            <a:pPr marL="0" indent="0">
              <a:buNone/>
            </a:pPr>
            <a:endParaRPr lang="en-IN" sz="2400" b="1" dirty="0"/>
          </a:p>
          <a:p>
            <a:pPr marL="457200" indent="-457200">
              <a:buAutoNum type="arabicPeriod"/>
            </a:pPr>
            <a:r>
              <a:rPr lang="en-IN" sz="2400" b="1" i="1" dirty="0"/>
              <a:t>Bingo Bonus </a:t>
            </a:r>
            <a:r>
              <a:rPr lang="en-IN" sz="2400" b="1" dirty="0"/>
              <a:t>– requires buying a Lucky Star Ticket </a:t>
            </a:r>
          </a:p>
          <a:p>
            <a:pPr marL="457200" indent="-457200">
              <a:buAutoNum type="arabicPeriod"/>
            </a:pPr>
            <a:r>
              <a:rPr lang="en-IN" sz="2400" b="1" i="1" dirty="0"/>
              <a:t>Jackpot </a:t>
            </a:r>
            <a:r>
              <a:rPr lang="en-IN" sz="2400" b="1" dirty="0"/>
              <a:t>– requires buying a Special Ticket</a:t>
            </a:r>
          </a:p>
        </p:txBody>
      </p:sp>
    </p:spTree>
    <p:extLst>
      <p:ext uri="{BB962C8B-B14F-4D97-AF65-F5344CB8AC3E}">
        <p14:creationId xmlns:p14="http://schemas.microsoft.com/office/powerpoint/2010/main" val="409345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05289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3000" b="1" dirty="0"/>
              <a:t>These tickets are such that they cost more as compared to normal tickets but offer chances of winning big prize amounts </a:t>
            </a:r>
          </a:p>
          <a:p>
            <a:endParaRPr lang="en-IN" sz="3000" b="1" dirty="0"/>
          </a:p>
          <a:p>
            <a:r>
              <a:rPr lang="en-IN" sz="3000" b="1" dirty="0"/>
              <a:t> The profit perspective lies in the fact that it is highly uncertain whether a person, who bought these tickets, will win the jackpot amount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475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Autofit/>
          </a:bodyPr>
          <a:lstStyle/>
          <a:p>
            <a:r>
              <a:rPr lang="en-IN" b="1" dirty="0"/>
              <a:t>Uncertainty is equally unfortunate / fortunate for either of the parties</a:t>
            </a:r>
          </a:p>
          <a:p>
            <a:endParaRPr lang="en-IN" dirty="0"/>
          </a:p>
          <a:p>
            <a:r>
              <a:rPr lang="en-IN" b="1" dirty="0"/>
              <a:t>The aim of the this simulation is to inform the decision of the club on what pay-out amount should be designated for winning each windfall</a:t>
            </a:r>
          </a:p>
        </p:txBody>
      </p:sp>
    </p:spTree>
    <p:extLst>
      <p:ext uri="{BB962C8B-B14F-4D97-AF65-F5344CB8AC3E}">
        <p14:creationId xmlns:p14="http://schemas.microsoft.com/office/powerpoint/2010/main" val="611416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3200" b="1" dirty="0"/>
              <a:t>“ The pay-out amount for each windfall must be double the price of the ticket. ”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73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573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游ゴシック</vt:lpstr>
      <vt:lpstr>Aharoni</vt:lpstr>
      <vt:lpstr>AR CHRISTY</vt:lpstr>
      <vt:lpstr>AR JULIAN</vt:lpstr>
      <vt:lpstr>Arial</vt:lpstr>
      <vt:lpstr>Calibri</vt:lpstr>
      <vt:lpstr>Calibri Light</vt:lpstr>
      <vt:lpstr>Snap ITC</vt:lpstr>
      <vt:lpstr>Wingdings</vt:lpstr>
      <vt:lpstr>Office Theme</vt:lpstr>
      <vt:lpstr>BINGO</vt:lpstr>
      <vt:lpstr>Objective</vt:lpstr>
      <vt:lpstr>Let’s Talk About the Game</vt:lpstr>
      <vt:lpstr>British Bingo</vt:lpstr>
      <vt:lpstr>British Bingo</vt:lpstr>
      <vt:lpstr>Scenario</vt:lpstr>
      <vt:lpstr>Scenario</vt:lpstr>
      <vt:lpstr>Scenario</vt:lpstr>
      <vt:lpstr>Hypothesis</vt:lpstr>
      <vt:lpstr>Types of Ticket</vt:lpstr>
      <vt:lpstr>Types of Ticket</vt:lpstr>
      <vt:lpstr>Types of Ticket</vt:lpstr>
      <vt:lpstr>Pay-outs</vt:lpstr>
      <vt:lpstr>Simulation’s Variables of Uncertainty</vt:lpstr>
      <vt:lpstr>Code Execution</vt:lpstr>
      <vt:lpstr>Code Execution</vt:lpstr>
      <vt:lpstr>Results</vt:lpstr>
      <vt:lpstr>Result</vt:lpstr>
      <vt:lpstr>Result</vt:lpstr>
      <vt:lpstr>Result</vt:lpstr>
      <vt:lpstr>Limitations</vt:lpstr>
      <vt:lpstr>Suggestions and/or Feedback ?</vt:lpstr>
      <vt:lpstr> KEEP  CALM AND PLAY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BINGO!!</dc:title>
  <dc:creator>aarushi</dc:creator>
  <cp:lastModifiedBy>aarushi</cp:lastModifiedBy>
  <cp:revision>49</cp:revision>
  <dcterms:created xsi:type="dcterms:W3CDTF">2018-04-18T04:24:37Z</dcterms:created>
  <dcterms:modified xsi:type="dcterms:W3CDTF">2018-05-06T07:16:50Z</dcterms:modified>
</cp:coreProperties>
</file>