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59" r:id="rId7"/>
    <p:sldId id="297" r:id="rId8"/>
    <p:sldId id="298" r:id="rId9"/>
    <p:sldId id="263" r:id="rId10"/>
    <p:sldId id="262" r:id="rId11"/>
    <p:sldId id="290" r:id="rId12"/>
    <p:sldId id="260" r:id="rId13"/>
    <p:sldId id="292" r:id="rId14"/>
    <p:sldId id="288" r:id="rId15"/>
    <p:sldId id="294" r:id="rId16"/>
    <p:sldId id="293" r:id="rId17"/>
    <p:sldId id="299" r:id="rId18"/>
    <p:sldId id="296" r:id="rId19"/>
    <p:sldId id="289" r:id="rId20"/>
    <p:sldId id="295" r:id="rId21"/>
    <p:sldId id="279" r:id="rId22"/>
    <p:sldId id="278" r:id="rId23"/>
    <p:sldId id="280" r:id="rId24"/>
    <p:sldId id="282" r:id="rId25"/>
    <p:sldId id="283" r:id="rId26"/>
    <p:sldId id="284" r:id="rId27"/>
    <p:sldId id="264" r:id="rId28"/>
    <p:sldId id="265" r:id="rId29"/>
    <p:sldId id="266" r:id="rId30"/>
    <p:sldId id="267" r:id="rId31"/>
    <p:sldId id="276" r:id="rId32"/>
    <p:sldId id="277" r:id="rId33"/>
    <p:sldId id="268" r:id="rId34"/>
    <p:sldId id="269" r:id="rId35"/>
    <p:sldId id="270" r:id="rId36"/>
    <p:sldId id="271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86C-5943-4CFD-89FE-0B14C11D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7EFE-5E71-413A-8D91-6A4308EC2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327C-B780-4900-B52A-19C5E146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2366-C929-43C1-B827-FC4ACA73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08ED-CE45-4AB2-B3A5-C6073D86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4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A48-5F6F-4710-86EE-3BD11CF7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D659F-2BF2-4F80-9ADB-644674E6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6007-3B26-43C4-B392-50B7951B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A24B-30F9-41EC-95E9-8B533B32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2CA8-129C-47C7-BF32-5B424E6D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55218-AB96-4713-875D-95AD5005F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71F6-F6CB-4782-8D8D-FA7CD34C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CAE1-74A6-4895-909B-17AAFD55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E7A7-E56C-48D4-9927-A58477D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DA5E-54DF-4AB4-9C5B-22DD039B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9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76C2-74B3-4B63-8561-00E0583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FCD6-3189-4527-BA77-7159AAF6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2D88-1196-4966-88DC-7243BA5B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44BA-2C78-4409-BC82-5697A7D0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CFBA-DBB4-4EA9-B2E8-6068834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7A87-6C51-45C9-9E52-10ADBEAC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9EC5-11E0-4FF0-9B8F-ACD4D750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6421-7EA2-4071-B66B-F2E91623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2865-F3CA-4CAC-BC76-9F178E47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2267-F28A-441E-905B-CF60E0B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DEAD-CCC0-4EF9-A02E-9220632A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0D3B-5642-4B87-B0D0-F1114D49C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69C9B-E798-493C-9AB3-90F74BA3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4C95-F11E-4175-9F6A-A981E774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E120-9048-41A9-90A3-9CBC8484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EE74-A62F-4640-A9A6-3F124A99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7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5226-2DEB-4117-BD61-35F92B26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FD6E-B94A-4A7B-8C3E-B189B369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F2F1C-CFC0-44A6-8943-857DF16C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6524C-389B-407E-9CFC-0C345840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D8687-F692-49F7-9F8B-7E863F656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585CB-2A2A-4A9F-942B-F112FDF0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B8C4-B77C-4984-890B-AC904325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F4343-AD24-44E7-8A30-0B678ABA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4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DCEB-8D3C-47CD-B8B1-47F87FB7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DAE15-8EA2-44F3-AEE1-B316DB7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448F1-B7DE-4ED8-BB79-0A9A795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136D2-7A01-4AA0-BCDA-010AFAA0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E67EA-0821-4674-BD52-E764AB8E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06CDD-9582-4F0D-A0AE-CE58A55D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7913-621A-4D7F-9303-40E92A1B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CC61-8265-40A2-AA3A-28175689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4716-F709-46E8-9929-39C85175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3944-49D3-40C6-B89B-0222955F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88007-4119-4AED-BAF2-B67AE25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5F46-8821-4583-8C4F-43EF68B4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C560-E986-4529-8CD5-31E9A01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5EF5-8452-43CF-A431-EF1F0908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9D6EB-69BC-47EA-89BE-3ED553AF2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B5577-C5BB-4CD5-B6D6-75790E58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C5B1-8CA5-4981-8C6E-8029EAFE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F4D1-CE53-4799-A47F-708D9283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63C9-7C71-4DF9-8F42-61873B2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1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453C0-FC7B-45D5-B0F7-37A18550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684A-A128-42A0-A81D-B0953896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855D-2421-4929-8E91-8C87395A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BD20-A705-4658-BDBE-BA1A3FA439F7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D320-7C9B-4DCD-A78D-83AFBBF5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3A45-942A-4A96-B984-86A41AA4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3072-F799-4613-9011-EBFAB1DD8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TWZJZ78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>
            <a:extLst>
              <a:ext uri="{FF2B5EF4-FFF2-40B4-BE49-F238E27FC236}">
                <a16:creationId xmlns:a16="http://schemas.microsoft.com/office/drawing/2014/main" id="{9D545981-1F24-46A6-8AFC-3740CC5774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D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252F09FA-59B0-41E4-9F79-D0EB15CBAD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F5A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12022B2F-C34E-42AC-A514-49AF306FA9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3499239"/>
            <a:ext cx="2412380" cy="2887845"/>
          </a:xfrm>
          <a:prstGeom prst="rect">
            <a:avLst/>
          </a:prstGeom>
          <a:solidFill>
            <a:srgbClr val="F5A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4C1A7-0A94-46CF-9056-E836CBFB7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285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A66149-2431-4D78-A158-60F086A124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>
            <a:solidFill>
              <a:srgbClr val="3D7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FB98A08-FC4C-4C6C-8CAE-410223C6DD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E3B7F-5AD2-4981-AD2D-951EB894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148" y="2389403"/>
            <a:ext cx="6130670" cy="4326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BAAF1-5AE5-43BD-878D-136985EF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1069610"/>
            <a:ext cx="2412380" cy="1874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5B00B-E800-49EF-B7B5-CE764244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907856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IN" dirty="0" err="1">
                <a:latin typeface="MV Boli" panose="02000500030200090000" pitchFamily="2" charset="0"/>
                <a:cs typeface="MV Boli" panose="02000500030200090000" pitchFamily="2" charset="0"/>
              </a:rPr>
              <a:t>Instacart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IN" sz="3200" dirty="0">
                <a:latin typeface="MV Boli" panose="02000500030200090000" pitchFamily="2" charset="0"/>
                <a:cs typeface="MV Boli" panose="02000500030200090000" pitchFamily="2" charset="0"/>
              </a:rPr>
              <a:t>A System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8DC79-A89C-4623-BD4E-67EAB790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285" y="4552748"/>
            <a:ext cx="3989835" cy="2163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		Prepared By:</a:t>
            </a:r>
          </a:p>
          <a:p>
            <a:pPr algn="l"/>
            <a:r>
              <a:rPr lang="en-IN" dirty="0"/>
              <a:t>			Aarushi</a:t>
            </a:r>
          </a:p>
          <a:p>
            <a:pPr algn="l"/>
            <a:r>
              <a:rPr lang="en-IN" dirty="0"/>
              <a:t>			Alice</a:t>
            </a:r>
          </a:p>
          <a:p>
            <a:pPr algn="l"/>
            <a:r>
              <a:rPr lang="en-IN" dirty="0"/>
              <a:t>			Ravijot</a:t>
            </a:r>
          </a:p>
          <a:p>
            <a:pPr algn="l"/>
            <a:r>
              <a:rPr lang="en-IN" dirty="0"/>
              <a:t>			Saajan</a:t>
            </a:r>
          </a:p>
          <a:p>
            <a:pPr algn="l"/>
            <a:r>
              <a:rPr lang="en-IN" dirty="0"/>
              <a:t>			Shreya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01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7">
            <a:extLst>
              <a:ext uri="{FF2B5EF4-FFF2-40B4-BE49-F238E27FC236}">
                <a16:creationId xmlns:a16="http://schemas.microsoft.com/office/drawing/2014/main" id="{DEFD2014-7535-4EF2-808F-F045749C83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hand holding a cellphone&#10;&#10;Description generated with very high confidence">
            <a:extLst>
              <a:ext uri="{FF2B5EF4-FFF2-40B4-BE49-F238E27FC236}">
                <a16:creationId xmlns:a16="http://schemas.microsoft.com/office/drawing/2014/main" id="{A5B81EA4-D7D6-47D1-B738-BFF541AF6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>
          <a:xfrm>
            <a:off x="6587330" y="1691641"/>
            <a:ext cx="4004406" cy="2500885"/>
          </a:xfrm>
          <a:custGeom>
            <a:avLst/>
            <a:gdLst>
              <a:gd name="connsiteX0" fmla="*/ 1158807 w 4004406"/>
              <a:gd name="connsiteY0" fmla="*/ 0 h 2500885"/>
              <a:gd name="connsiteX1" fmla="*/ 4004406 w 4004406"/>
              <a:gd name="connsiteY1" fmla="*/ 0 h 2500885"/>
              <a:gd name="connsiteX2" fmla="*/ 2845598 w 4004406"/>
              <a:gd name="connsiteY2" fmla="*/ 2500885 h 2500885"/>
              <a:gd name="connsiteX3" fmla="*/ 0 w 4004406"/>
              <a:gd name="connsiteY3" fmla="*/ 2500885 h 250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4406" h="2500885">
                <a:moveTo>
                  <a:pt x="1158807" y="0"/>
                </a:moveTo>
                <a:lnTo>
                  <a:pt x="4004406" y="0"/>
                </a:lnTo>
                <a:lnTo>
                  <a:pt x="2845598" y="2500885"/>
                </a:lnTo>
                <a:lnTo>
                  <a:pt x="0" y="2500885"/>
                </a:lnTo>
                <a:close/>
              </a:path>
            </a:pathLst>
          </a:custGeom>
        </p:spPr>
      </p:pic>
      <p:pic>
        <p:nvPicPr>
          <p:cNvPr id="22" name="Picture 21" descr="A picture containing outdoor, ground, person&#10;&#10;Description generated with very high confidence">
            <a:extLst>
              <a:ext uri="{FF2B5EF4-FFF2-40B4-BE49-F238E27FC236}">
                <a16:creationId xmlns:a16="http://schemas.microsoft.com/office/drawing/2014/main" id="{7975BBB6-43B3-40DD-9115-9C4C00A2D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71"/>
          <a:stretch/>
        </p:blipFill>
        <p:spPr>
          <a:xfrm>
            <a:off x="4791075" y="4357117"/>
            <a:ext cx="4570758" cy="2500884"/>
          </a:xfrm>
          <a:custGeom>
            <a:avLst/>
            <a:gdLst>
              <a:gd name="connsiteX0" fmla="*/ 1717230 w 4570758"/>
              <a:gd name="connsiteY0" fmla="*/ 0 h 2500884"/>
              <a:gd name="connsiteX1" fmla="*/ 4570758 w 4570758"/>
              <a:gd name="connsiteY1" fmla="*/ 0 h 2500884"/>
              <a:gd name="connsiteX2" fmla="*/ 3411951 w 4570758"/>
              <a:gd name="connsiteY2" fmla="*/ 2500884 h 2500884"/>
              <a:gd name="connsiteX3" fmla="*/ 3405728 w 4570758"/>
              <a:gd name="connsiteY3" fmla="*/ 2500884 h 2500884"/>
              <a:gd name="connsiteX4" fmla="*/ 2215937 w 4570758"/>
              <a:gd name="connsiteY4" fmla="*/ 2500884 h 2500884"/>
              <a:gd name="connsiteX5" fmla="*/ 565892 w 4570758"/>
              <a:gd name="connsiteY5" fmla="*/ 2500884 h 2500884"/>
              <a:gd name="connsiteX6" fmla="*/ 0 w 4570758"/>
              <a:gd name="connsiteY6" fmla="*/ 2500884 h 2500884"/>
              <a:gd name="connsiteX7" fmla="*/ 0 w 4570758"/>
              <a:gd name="connsiteY7" fmla="*/ 2500883 h 2500884"/>
              <a:gd name="connsiteX8" fmla="*/ 552186 w 4570758"/>
              <a:gd name="connsiteY8" fmla="*/ 2500883 h 2500884"/>
              <a:gd name="connsiteX9" fmla="*/ 558423 w 4570758"/>
              <a:gd name="connsiteY9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0758" h="2500884">
                <a:moveTo>
                  <a:pt x="1717230" y="0"/>
                </a:moveTo>
                <a:lnTo>
                  <a:pt x="4570758" y="0"/>
                </a:lnTo>
                <a:lnTo>
                  <a:pt x="3411951" y="2500884"/>
                </a:lnTo>
                <a:lnTo>
                  <a:pt x="3405728" y="2500884"/>
                </a:lnTo>
                <a:lnTo>
                  <a:pt x="2215937" y="2500884"/>
                </a:lnTo>
                <a:lnTo>
                  <a:pt x="565892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pic>
        <p:nvPicPr>
          <p:cNvPr id="16" name="Picture 15" descr="A display in a store filled with lots of fresh produce&#10;&#10;Description generated with very high confidence">
            <a:extLst>
              <a:ext uri="{FF2B5EF4-FFF2-40B4-BE49-F238E27FC236}">
                <a16:creationId xmlns:a16="http://schemas.microsoft.com/office/drawing/2014/main" id="{D01B5DF3-005E-4AE7-8C02-6B01586148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/>
          <a:stretch/>
        </p:blipFill>
        <p:spPr>
          <a:xfrm>
            <a:off x="7823674" y="4357117"/>
            <a:ext cx="4368327" cy="2500884"/>
          </a:xfrm>
          <a:custGeom>
            <a:avLst/>
            <a:gdLst>
              <a:gd name="connsiteX0" fmla="*/ 1717230 w 4368327"/>
              <a:gd name="connsiteY0" fmla="*/ 0 h 2500884"/>
              <a:gd name="connsiteX1" fmla="*/ 4368327 w 4368327"/>
              <a:gd name="connsiteY1" fmla="*/ 0 h 2500884"/>
              <a:gd name="connsiteX2" fmla="*/ 4368327 w 4368327"/>
              <a:gd name="connsiteY2" fmla="*/ 2500884 h 2500884"/>
              <a:gd name="connsiteX3" fmla="*/ 0 w 4368327"/>
              <a:gd name="connsiteY3" fmla="*/ 2500884 h 2500884"/>
              <a:gd name="connsiteX4" fmla="*/ 0 w 4368327"/>
              <a:gd name="connsiteY4" fmla="*/ 2500883 h 2500884"/>
              <a:gd name="connsiteX5" fmla="*/ 552186 w 4368327"/>
              <a:gd name="connsiteY5" fmla="*/ 2500883 h 2500884"/>
              <a:gd name="connsiteX6" fmla="*/ 558423 w 4368327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8327" h="2500884">
                <a:moveTo>
                  <a:pt x="1717230" y="0"/>
                </a:moveTo>
                <a:lnTo>
                  <a:pt x="4368327" y="0"/>
                </a:lnTo>
                <a:lnTo>
                  <a:pt x="4368327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pic>
        <p:nvPicPr>
          <p:cNvPr id="28" name="Picture 27" descr="A person in a green shirt&#10;&#10;Description generated with very high confidence">
            <a:extLst>
              <a:ext uri="{FF2B5EF4-FFF2-40B4-BE49-F238E27FC236}">
                <a16:creationId xmlns:a16="http://schemas.microsoft.com/office/drawing/2014/main" id="{918D29C2-0D04-4C0E-8DA3-57430757A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9" r="-1" b="-1"/>
          <a:stretch/>
        </p:blipFill>
        <p:spPr>
          <a:xfrm>
            <a:off x="9597231" y="1691164"/>
            <a:ext cx="2594769" cy="2501837"/>
          </a:xfrm>
          <a:custGeom>
            <a:avLst/>
            <a:gdLst>
              <a:gd name="connsiteX0" fmla="*/ 1159248 w 2594769"/>
              <a:gd name="connsiteY0" fmla="*/ 0 h 2501837"/>
              <a:gd name="connsiteX1" fmla="*/ 2594769 w 2594769"/>
              <a:gd name="connsiteY1" fmla="*/ 0 h 2501837"/>
              <a:gd name="connsiteX2" fmla="*/ 2594769 w 2594769"/>
              <a:gd name="connsiteY2" fmla="*/ 2501837 h 2501837"/>
              <a:gd name="connsiteX3" fmla="*/ 0 w 2594769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769" h="2501837">
                <a:moveTo>
                  <a:pt x="1159248" y="0"/>
                </a:moveTo>
                <a:lnTo>
                  <a:pt x="2594769" y="0"/>
                </a:lnTo>
                <a:lnTo>
                  <a:pt x="2594769" y="2501837"/>
                </a:lnTo>
                <a:lnTo>
                  <a:pt x="0" y="25018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2D608-0D5A-479C-8254-8420DBB8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5136"/>
          </a:xfrm>
        </p:spPr>
        <p:txBody>
          <a:bodyPr>
            <a:normAutofit/>
          </a:bodyPr>
          <a:lstStyle/>
          <a:p>
            <a:r>
              <a:rPr lang="en-IN"/>
              <a:t>System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823E-0AFC-4F28-B33A-04715B8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Social Participants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Customers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Employees</a:t>
            </a:r>
          </a:p>
          <a:p>
            <a:pPr lvl="1"/>
            <a:r>
              <a:rPr lang="en-IN" sz="2000" dirty="0" err="1">
                <a:solidFill>
                  <a:schemeClr val="bg1"/>
                </a:solidFill>
              </a:rPr>
              <a:t>Instacart</a:t>
            </a:r>
            <a:r>
              <a:rPr lang="en-IN" sz="2000" dirty="0">
                <a:solidFill>
                  <a:schemeClr val="bg1"/>
                </a:solidFill>
              </a:rPr>
              <a:t> Shoppers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Store Partners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Stakeholders</a:t>
            </a:r>
          </a:p>
          <a:p>
            <a:pPr marL="457200" lvl="1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Technical Participants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Mobile app for Users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Mobile app for Shoppers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Website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lvl="1"/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8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24015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E94-3B37-424A-AAE2-0012F0C7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System (UML)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29204D-58B9-4010-9BA1-F51E88F93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479694" cy="6689035"/>
          </a:xfrm>
        </p:spPr>
      </p:pic>
    </p:spTree>
    <p:extLst>
      <p:ext uri="{BB962C8B-B14F-4D97-AF65-F5344CB8AC3E}">
        <p14:creationId xmlns:p14="http://schemas.microsoft.com/office/powerpoint/2010/main" val="373473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9698-B82F-4710-A2D3-F362860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E96036-81AD-40D4-ACFA-0C680F63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0"/>
            <a:ext cx="11529391" cy="6968435"/>
          </a:xfrm>
        </p:spPr>
      </p:pic>
    </p:spTree>
    <p:extLst>
      <p:ext uri="{BB962C8B-B14F-4D97-AF65-F5344CB8AC3E}">
        <p14:creationId xmlns:p14="http://schemas.microsoft.com/office/powerpoint/2010/main" val="62544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0602139-A77D-470F-967C-C0663859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6587"/>
            <a:ext cx="12191999" cy="5461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40014-5A81-49EF-A472-5624F244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Instacart Success</a:t>
            </a:r>
          </a:p>
        </p:txBody>
      </p:sp>
    </p:spTree>
    <p:extLst>
      <p:ext uri="{BB962C8B-B14F-4D97-AF65-F5344CB8AC3E}">
        <p14:creationId xmlns:p14="http://schemas.microsoft.com/office/powerpoint/2010/main" val="2037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8135645D-8B05-470B-A862-D3D85E69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388303"/>
            <a:ext cx="12032974" cy="546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5EE39-5867-4989-9E2D-89BC89C2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Motivation</a:t>
            </a:r>
          </a:p>
        </p:txBody>
      </p:sp>
    </p:spTree>
    <p:extLst>
      <p:ext uri="{BB962C8B-B14F-4D97-AF65-F5344CB8AC3E}">
        <p14:creationId xmlns:p14="http://schemas.microsoft.com/office/powerpoint/2010/main" val="226074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EA4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1A0FF15-D186-45FB-9033-A3BAF132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2900160"/>
            <a:ext cx="1527930" cy="1105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0C067-16CA-4652-827F-7CBF84F4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Survey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09EC-6B92-469A-A3A1-34F60CC6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15" y="1475603"/>
            <a:ext cx="8395197" cy="42220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3"/>
              </a:rPr>
              <a:t>https://www.surveymonkey.com/r/TWZJZ78</a:t>
            </a:r>
            <a:endParaRPr lang="en-IN" sz="3200" dirty="0"/>
          </a:p>
          <a:p>
            <a:endParaRPr lang="en-IN" sz="3200" dirty="0"/>
          </a:p>
        </p:txBody>
      </p:sp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0E50D08C-C808-43FF-A7F8-648496A83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790" y="106030"/>
            <a:ext cx="592292" cy="592292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82E219B0-8B7A-408E-8DCD-D592A80CE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75" y="883311"/>
            <a:ext cx="592292" cy="592292"/>
          </a:xfrm>
          <a:prstGeom prst="rect">
            <a:avLst/>
          </a:prstGeom>
        </p:spPr>
      </p:pic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586535F2-CD26-4E63-8570-8DABAFBB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27" y="6269888"/>
            <a:ext cx="592292" cy="592292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B34FF-D4E5-419C-A5C8-FD3F676FD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05" y="5040332"/>
            <a:ext cx="592292" cy="592292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27A1FA97-6ED7-4846-8BF3-87887D161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92" y="1605567"/>
            <a:ext cx="592292" cy="592292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F37BE79D-256F-483C-9746-7BF62E4A6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844" y="5649962"/>
            <a:ext cx="592292" cy="592292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3149EDB6-EC40-4067-B351-DAE7C6ED8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75" y="4516423"/>
            <a:ext cx="592292" cy="5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C3456-86D1-41C4-815B-5A6B89B40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544045" cy="3480284"/>
          </a:xfrm>
          <a:prstGeom prst="rect">
            <a:avLst/>
          </a:prstGeom>
        </p:spPr>
      </p:pic>
      <p:pic>
        <p:nvPicPr>
          <p:cNvPr id="7" name="Picture 6" descr="A plate of food with broccoli&#10;&#10;Description generated with very high confidence">
            <a:extLst>
              <a:ext uri="{FF2B5EF4-FFF2-40B4-BE49-F238E27FC236}">
                <a16:creationId xmlns:a16="http://schemas.microsoft.com/office/drawing/2014/main" id="{B83E513B-0DA8-4DB3-B64A-68A0892D7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0" y="485636"/>
            <a:ext cx="5903791" cy="3531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4A738-93A2-43A0-BFCC-9D149BED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334500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737F42-EBD5-4B44-8E60-F4528167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72073"/>
            <a:ext cx="5677953" cy="319384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32BCC8-2114-40D7-B171-D939BDDD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80199"/>
            <a:ext cx="5769698" cy="3637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3FFAC-1432-4949-A7A1-E9D30165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Good</a:t>
            </a:r>
          </a:p>
        </p:txBody>
      </p:sp>
    </p:spTree>
    <p:extLst>
      <p:ext uri="{BB962C8B-B14F-4D97-AF65-F5344CB8AC3E}">
        <p14:creationId xmlns:p14="http://schemas.microsoft.com/office/powerpoint/2010/main" val="333115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4B1D6B6-A6A8-463B-AFDC-0AB8367ED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1" y="772073"/>
            <a:ext cx="5769698" cy="3245455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0B071-F6FB-49B5-BC46-23E906809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4" y="772073"/>
            <a:ext cx="5769698" cy="3245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31E2E-4378-40B8-8A85-7F4C2C6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Bad</a:t>
            </a:r>
          </a:p>
        </p:txBody>
      </p:sp>
    </p:spTree>
    <p:extLst>
      <p:ext uri="{BB962C8B-B14F-4D97-AF65-F5344CB8AC3E}">
        <p14:creationId xmlns:p14="http://schemas.microsoft.com/office/powerpoint/2010/main" val="16087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the company</a:t>
            </a:r>
          </a:p>
        </p:txBody>
      </p:sp>
    </p:spTree>
    <p:extLst>
      <p:ext uri="{BB962C8B-B14F-4D97-AF65-F5344CB8AC3E}">
        <p14:creationId xmlns:p14="http://schemas.microsoft.com/office/powerpoint/2010/main" val="216970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9143DB-6D33-4535-86CE-8A722B89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51613"/>
            <a:ext cx="5455917" cy="3109872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4CB177-B601-47D7-BD22-E6BC0097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1" y="751613"/>
            <a:ext cx="5853369" cy="3109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0FEEE-8C39-4D06-8A5B-270D85D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Ugly</a:t>
            </a:r>
          </a:p>
        </p:txBody>
      </p:sp>
    </p:spTree>
    <p:extLst>
      <p:ext uri="{BB962C8B-B14F-4D97-AF65-F5344CB8AC3E}">
        <p14:creationId xmlns:p14="http://schemas.microsoft.com/office/powerpoint/2010/main" val="130492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Instacart Dataset</a:t>
            </a:r>
          </a:p>
        </p:txBody>
      </p:sp>
    </p:spTree>
    <p:extLst>
      <p:ext uri="{BB962C8B-B14F-4D97-AF65-F5344CB8AC3E}">
        <p14:creationId xmlns:p14="http://schemas.microsoft.com/office/powerpoint/2010/main" val="33233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picture containing stationary&#10;&#10;Description generated with very high confidence">
            <a:extLst>
              <a:ext uri="{FF2B5EF4-FFF2-40B4-BE49-F238E27FC236}">
                <a16:creationId xmlns:a16="http://schemas.microsoft.com/office/drawing/2014/main" id="{8DC4B91A-5E7F-48E0-A73F-F41C118E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r="1137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31372-DFA3-4F8D-AD5B-838A2E76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5DA3-8270-4D08-A52A-221ECADF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Open source their data to Kaggle community.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contain 3 million groceries order from 200,000 Instacart customers.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Data contain 4 to 100 orders of each user.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also contain product ,department and aisles data.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data also provide the week and the day the order was placed,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It also provide relative measure of time between orders.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6DD5CA-AF31-4290-B6F4-A03189527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12" y="11468"/>
            <a:ext cx="8194783" cy="4548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7D24E-5F86-4FAC-AF71-F4306186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Number of orders peak from 9 AM-4PM</a:t>
            </a:r>
          </a:p>
        </p:txBody>
      </p:sp>
      <p:pic>
        <p:nvPicPr>
          <p:cNvPr id="20" name="Picture 1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D815B4E-87AF-4CE8-86B2-B2349EC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229858"/>
            <a:ext cx="1983973" cy="1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4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6A860C74-83F6-449D-8263-C12DBB34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239797"/>
            <a:ext cx="1983973" cy="1844257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211C7-91F4-4915-977A-E4898060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65" y="129209"/>
            <a:ext cx="8393596" cy="4383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7D24E-5F86-4FAC-AF71-F4306186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Produce and dairy are the most ordered departments</a:t>
            </a:r>
          </a:p>
        </p:txBody>
      </p:sp>
    </p:spTree>
    <p:extLst>
      <p:ext uri="{BB962C8B-B14F-4D97-AF65-F5344CB8AC3E}">
        <p14:creationId xmlns:p14="http://schemas.microsoft.com/office/powerpoint/2010/main" val="1508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FEF9B0-1C2D-4D39-9AE0-CD3A36F2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2" y="69574"/>
            <a:ext cx="8163731" cy="4323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7D24E-5F86-4FAC-AF71-F4306186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Banana and bag of organic banana are the most ordered products</a:t>
            </a:r>
          </a:p>
        </p:txBody>
      </p:sp>
      <p:pic>
        <p:nvPicPr>
          <p:cNvPr id="18" name="Picture 1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041B47A-CB12-4084-B557-4CAD3762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229858"/>
            <a:ext cx="1983973" cy="1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2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51D6ED-764F-48B0-9C7A-95E8093BD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18" y="213894"/>
            <a:ext cx="8184543" cy="4253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7D24E-5F86-4FAC-AF71-F4306186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Banana and bag of organic banana are the most reordered products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22" name="Picture 2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C5A3F07-DC73-4903-8504-25959966C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229858"/>
            <a:ext cx="1983973" cy="1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Problems in the 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46146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4E1B04-DE42-4031-B174-66FEA70F7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r="9677" b="2"/>
          <a:stretch/>
        </p:blipFill>
        <p:spPr>
          <a:xfrm>
            <a:off x="6556270" y="2480396"/>
            <a:ext cx="5066755" cy="347314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FF5D1-E509-4F7A-92F8-7302B43F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Problems in the Current System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A30F-9A03-47B9-8EE1-DB78953B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2262947"/>
            <a:ext cx="4128169" cy="339951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Inadequately trained shoppers</a:t>
            </a:r>
          </a:p>
          <a:p>
            <a:r>
              <a:rPr lang="en-IN" sz="2000" dirty="0">
                <a:solidFill>
                  <a:schemeClr val="bg1"/>
                </a:solidFill>
              </a:rPr>
              <a:t>Over hiring</a:t>
            </a:r>
          </a:p>
          <a:p>
            <a:r>
              <a:rPr lang="en-IN" sz="2000" dirty="0">
                <a:solidFill>
                  <a:schemeClr val="bg1"/>
                </a:solidFill>
              </a:rPr>
              <a:t>Low wages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5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Proposed Solutions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302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39DE9-62FC-414C-BEA1-38A19F509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752231"/>
            <a:ext cx="4296585" cy="26853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E1D65-ECE3-4F60-A361-685FF108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0A7E-3386-482E-B00E-9BF9A4FC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2311039"/>
            <a:ext cx="4568687" cy="434817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It is a same-day grocery delivery service</a:t>
            </a:r>
          </a:p>
          <a:p>
            <a:r>
              <a:rPr lang="en-US" sz="2200" dirty="0">
                <a:solidFill>
                  <a:schemeClr val="bg1"/>
                </a:solidFill>
              </a:rPr>
              <a:t>Established in year 2012</a:t>
            </a:r>
          </a:p>
          <a:p>
            <a:r>
              <a:rPr lang="en-US" sz="2200" dirty="0">
                <a:solidFill>
                  <a:schemeClr val="bg1"/>
                </a:solidFill>
              </a:rPr>
              <a:t>HQ in San Francisco</a:t>
            </a:r>
          </a:p>
          <a:p>
            <a:r>
              <a:rPr lang="en-US" sz="2200" dirty="0">
                <a:solidFill>
                  <a:schemeClr val="bg1"/>
                </a:solidFill>
              </a:rPr>
              <a:t>Operates in selected cities of US and Canada</a:t>
            </a:r>
          </a:p>
          <a:p>
            <a:r>
              <a:rPr lang="en-US" sz="2200" dirty="0">
                <a:solidFill>
                  <a:schemeClr val="bg1"/>
                </a:solidFill>
              </a:rPr>
              <a:t>Partnership with Whole Foods Market, Petco, Costco, Loblaw Companies, Real Canadian Superstore, T &amp; T Supermarket</a:t>
            </a: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18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food on a table&#10;&#10;Description generated with very high confidence">
            <a:extLst>
              <a:ext uri="{FF2B5EF4-FFF2-40B4-BE49-F238E27FC236}">
                <a16:creationId xmlns:a16="http://schemas.microsoft.com/office/drawing/2014/main" id="{DC12439D-E137-46C9-9535-60BD7666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16285"/>
          <a:stretch/>
        </p:blipFill>
        <p:spPr>
          <a:xfrm>
            <a:off x="6716922" y="1700078"/>
            <a:ext cx="5475077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5319F55C-1464-43DA-B0B3-517BB88B0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151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2E14F-4D88-40AB-A959-9D51D95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Proposed Solutions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258D-A05B-4DA5-8858-E3662380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Over hiring</a:t>
            </a:r>
          </a:p>
          <a:p>
            <a:pPr marL="0" indent="0">
              <a:buNone/>
            </a:pPr>
            <a:endParaRPr lang="en-IN" sz="2000" dirty="0"/>
          </a:p>
          <a:p>
            <a:pPr lvl="1"/>
            <a:r>
              <a:rPr lang="en-IN" sz="2000" dirty="0"/>
              <a:t>Hiring of skilled shoppers</a:t>
            </a:r>
          </a:p>
          <a:p>
            <a:pPr lvl="1"/>
            <a:r>
              <a:rPr lang="en-IN" sz="2000" dirty="0"/>
              <a:t>Recognition to shoppers upon achievements</a:t>
            </a:r>
          </a:p>
          <a:p>
            <a:pPr lvl="1"/>
            <a:r>
              <a:rPr lang="en-IN" sz="2000" dirty="0"/>
              <a:t>Offer competitive pay and benefits</a:t>
            </a:r>
          </a:p>
          <a:p>
            <a:pPr lvl="1"/>
            <a:r>
              <a:rPr lang="en-IN" sz="2000" dirty="0"/>
              <a:t>Reveal career vision</a:t>
            </a:r>
          </a:p>
          <a:p>
            <a:pPr lvl="1"/>
            <a:r>
              <a:rPr lang="en-IN" sz="2000" dirty="0"/>
              <a:t>Provide better incentives</a:t>
            </a:r>
          </a:p>
        </p:txBody>
      </p:sp>
    </p:spTree>
    <p:extLst>
      <p:ext uri="{BB962C8B-B14F-4D97-AF65-F5344CB8AC3E}">
        <p14:creationId xmlns:p14="http://schemas.microsoft.com/office/powerpoint/2010/main" val="372009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792F05-2FD4-4F18-815E-15391E8B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food on a table&#10;&#10;Description generated with very high confidence">
            <a:extLst>
              <a:ext uri="{FF2B5EF4-FFF2-40B4-BE49-F238E27FC236}">
                <a16:creationId xmlns:a16="http://schemas.microsoft.com/office/drawing/2014/main" id="{DC12439D-E137-46C9-9535-60BD7666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16285"/>
          <a:stretch/>
        </p:blipFill>
        <p:spPr>
          <a:xfrm>
            <a:off x="6716922" y="1700078"/>
            <a:ext cx="5475077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5319F55C-1464-43DA-B0B3-517BB88B0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151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2E14F-4D88-40AB-A959-9D51D95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Proposed Solutions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258D-A05B-4DA5-8858-E3662380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/>
              <a:t>Inadequately trained shoppers</a:t>
            </a:r>
          </a:p>
          <a:p>
            <a:pPr lvl="1"/>
            <a:r>
              <a:rPr lang="en-IN" sz="2000"/>
              <a:t>Conducting In-house training</a:t>
            </a:r>
          </a:p>
          <a:p>
            <a:pPr lvl="1"/>
            <a:r>
              <a:rPr lang="en-IN" sz="2000"/>
              <a:t>Providing manuals</a:t>
            </a:r>
          </a:p>
          <a:p>
            <a:pPr lvl="1"/>
            <a:r>
              <a:rPr lang="en-IN" sz="2000"/>
              <a:t>Conducting surveys to enhance training</a:t>
            </a:r>
          </a:p>
          <a:p>
            <a:pPr lvl="1"/>
            <a:r>
              <a:rPr lang="en-IN" sz="2000"/>
              <a:t>Aligning training with company objectives</a:t>
            </a:r>
          </a:p>
          <a:p>
            <a:pPr lvl="1"/>
            <a:r>
              <a:rPr lang="en-IN" sz="2000"/>
              <a:t>Enabling the employee to establish goals, priorities, and measurements</a:t>
            </a:r>
          </a:p>
          <a:p>
            <a:pPr lvl="1"/>
            <a:r>
              <a:rPr lang="en-IN" sz="2000"/>
              <a:t>Peer training by employees</a:t>
            </a:r>
          </a:p>
          <a:p>
            <a:pPr lvl="1"/>
            <a:r>
              <a:rPr lang="en-IN" sz="2000"/>
              <a:t>Provide commonly needed training and information on company website</a:t>
            </a:r>
          </a:p>
          <a:p>
            <a:pPr lvl="1"/>
            <a:r>
              <a:rPr lang="en-IN" sz="2000"/>
              <a:t>Perform brown bag lunch format by experts</a:t>
            </a:r>
          </a:p>
        </p:txBody>
      </p:sp>
    </p:spTree>
    <p:extLst>
      <p:ext uri="{BB962C8B-B14F-4D97-AF65-F5344CB8AC3E}">
        <p14:creationId xmlns:p14="http://schemas.microsoft.com/office/powerpoint/2010/main" val="97769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792F05-2FD4-4F18-815E-15391E8B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food on a table&#10;&#10;Description generated with very high confidence">
            <a:extLst>
              <a:ext uri="{FF2B5EF4-FFF2-40B4-BE49-F238E27FC236}">
                <a16:creationId xmlns:a16="http://schemas.microsoft.com/office/drawing/2014/main" id="{DC12439D-E137-46C9-9535-60BD7666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16285"/>
          <a:stretch/>
        </p:blipFill>
        <p:spPr>
          <a:xfrm>
            <a:off x="6716922" y="1700078"/>
            <a:ext cx="5475077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5319F55C-1464-43DA-B0B3-517BB88B0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151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2E14F-4D88-40AB-A959-9D51D95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Proposed Solutions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258D-A05B-4DA5-8858-E3662380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Low wage</a:t>
            </a:r>
          </a:p>
          <a:p>
            <a:pPr marL="0" indent="0">
              <a:buNone/>
            </a:pPr>
            <a:endParaRPr lang="en-IN" sz="2000" dirty="0"/>
          </a:p>
          <a:p>
            <a:pPr lvl="1"/>
            <a:r>
              <a:rPr lang="en-IN" sz="2000" dirty="0"/>
              <a:t>Provide incentives to compensate low wage- Coupons, discounts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Differential wages based on achievements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Less hiring</a:t>
            </a:r>
          </a:p>
        </p:txBody>
      </p:sp>
    </p:spTree>
    <p:extLst>
      <p:ext uri="{BB962C8B-B14F-4D97-AF65-F5344CB8AC3E}">
        <p14:creationId xmlns:p14="http://schemas.microsoft.com/office/powerpoint/2010/main" val="354229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Issues in Proposed Solution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789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96B54D5-9080-4405-9CD2-20A71B71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9396">
            <a:off x="5920864" y="4952553"/>
            <a:ext cx="6122049" cy="1224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7F2CA-CDA2-4B43-94D5-BCAF4FFA3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90" y="1064156"/>
            <a:ext cx="3207359" cy="3207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728A54-9195-4839-9CD7-980EF53B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Issues in 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C927-B2D4-4CA1-9658-8ADA880F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Training would exclude implicit instructions</a:t>
            </a:r>
          </a:p>
          <a:p>
            <a:r>
              <a:rPr lang="en-IN" sz="2000" dirty="0"/>
              <a:t>Incentives in the form of coupons/discounts will not suffice as a motivation to most shoppers</a:t>
            </a:r>
          </a:p>
          <a:p>
            <a:r>
              <a:rPr lang="en-IN" sz="2000" dirty="0"/>
              <a:t>No proper way to determine achievements of a shopper</a:t>
            </a:r>
          </a:p>
          <a:p>
            <a:r>
              <a:rPr lang="en-IN" sz="2000" dirty="0"/>
              <a:t>Paying more towards getting skilled shoppers might still be ineffective in this scenario, as the shoppers work as independent contractors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517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Strategies for Solution Implementation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742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97083E6-A06F-4D8A-BA21-43C76624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042BA-3625-4A3A-8C39-B70F9245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Strategies for Solution Implementation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C466-BCA0-4B70-9D86-AA42C689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>
              <a:buClr>
                <a:srgbClr val="C08475"/>
              </a:buClr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rgbClr val="C08475"/>
              </a:buClr>
            </a:pPr>
            <a:r>
              <a:rPr lang="en-IN" sz="2000" dirty="0">
                <a:solidFill>
                  <a:schemeClr val="bg1"/>
                </a:solidFill>
              </a:rPr>
              <a:t>Guiding Principles </a:t>
            </a:r>
          </a:p>
          <a:p>
            <a:pPr>
              <a:buClr>
                <a:srgbClr val="C08475"/>
              </a:buClr>
            </a:pPr>
            <a:r>
              <a:rPr lang="en-IN" sz="2000" dirty="0">
                <a:solidFill>
                  <a:schemeClr val="bg1"/>
                </a:solidFill>
              </a:rPr>
              <a:t>Design a roadmap</a:t>
            </a:r>
          </a:p>
          <a:p>
            <a:pPr>
              <a:buClr>
                <a:srgbClr val="C08475"/>
              </a:buClr>
            </a:pPr>
            <a:r>
              <a:rPr lang="en-IN" sz="2000" dirty="0">
                <a:solidFill>
                  <a:schemeClr val="bg1"/>
                </a:solidFill>
              </a:rPr>
              <a:t>Implementing training checkpoints</a:t>
            </a:r>
          </a:p>
          <a:p>
            <a:pPr>
              <a:buClr>
                <a:srgbClr val="C08475"/>
              </a:buClr>
            </a:pPr>
            <a:r>
              <a:rPr lang="en-IN" sz="2000" dirty="0">
                <a:solidFill>
                  <a:schemeClr val="bg1"/>
                </a:solidFill>
              </a:rPr>
              <a:t>Governance</a:t>
            </a:r>
          </a:p>
          <a:p>
            <a:pPr>
              <a:buClr>
                <a:srgbClr val="C08475"/>
              </a:buClr>
            </a:pPr>
            <a:r>
              <a:rPr lang="en-IN" sz="2000" dirty="0">
                <a:solidFill>
                  <a:schemeClr val="bg1"/>
                </a:solidFill>
              </a:rPr>
              <a:t>Gap Analysis</a:t>
            </a:r>
          </a:p>
        </p:txBody>
      </p:sp>
    </p:spTree>
    <p:extLst>
      <p:ext uri="{BB962C8B-B14F-4D97-AF65-F5344CB8AC3E}">
        <p14:creationId xmlns:p14="http://schemas.microsoft.com/office/powerpoint/2010/main" val="1814907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FC1D6EF-4141-4847-B0DE-690D1A41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0" y="965200"/>
            <a:ext cx="5909729" cy="3989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883EF-0BCF-409E-8978-2C1A33C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Questions ??</a:t>
            </a:r>
          </a:p>
        </p:txBody>
      </p:sp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FAF02F8-814C-44A3-89C2-24D71EA6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46" y="303140"/>
            <a:ext cx="477665" cy="477665"/>
          </a:xfrm>
        </p:spPr>
      </p:pic>
      <p:pic>
        <p:nvPicPr>
          <p:cNvPr id="14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5679BE3-CBA6-4575-BA0D-7661E49A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99" y="487535"/>
            <a:ext cx="477665" cy="477665"/>
          </a:xfrm>
          <a:prstGeom prst="rect">
            <a:avLst/>
          </a:prstGeom>
        </p:spPr>
      </p:pic>
      <p:pic>
        <p:nvPicPr>
          <p:cNvPr id="1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C5A514C5-53DD-49B2-8BB0-DA45BEDDC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940"/>
            <a:ext cx="477665" cy="477665"/>
          </a:xfrm>
          <a:prstGeom prst="rect">
            <a:avLst/>
          </a:prstGeom>
        </p:spPr>
      </p:pic>
      <p:pic>
        <p:nvPicPr>
          <p:cNvPr id="17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9449062A-6682-41C4-8B42-414E05F66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19" y="3134466"/>
            <a:ext cx="477665" cy="477665"/>
          </a:xfrm>
          <a:prstGeom prst="rect">
            <a:avLst/>
          </a:prstGeom>
        </p:spPr>
      </p:pic>
      <p:pic>
        <p:nvPicPr>
          <p:cNvPr id="19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0B9EF4AC-F9DF-4294-B5D9-81BCC3F54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01" y="395939"/>
            <a:ext cx="477665" cy="477665"/>
          </a:xfrm>
          <a:prstGeom prst="rect">
            <a:avLst/>
          </a:prstGeom>
        </p:spPr>
      </p:pic>
      <p:pic>
        <p:nvPicPr>
          <p:cNvPr id="21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48E322D-0180-49AA-A9E8-6F0BCD86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4" y="4287212"/>
            <a:ext cx="477665" cy="477665"/>
          </a:xfrm>
          <a:prstGeom prst="rect">
            <a:avLst/>
          </a:prstGeom>
        </p:spPr>
      </p:pic>
      <p:pic>
        <p:nvPicPr>
          <p:cNvPr id="22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1C78BCB-2F0B-4E3F-9DB7-62B132A5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9" y="1835763"/>
            <a:ext cx="477665" cy="477665"/>
          </a:xfrm>
          <a:prstGeom prst="rect">
            <a:avLst/>
          </a:prstGeom>
        </p:spPr>
      </p:pic>
      <p:pic>
        <p:nvPicPr>
          <p:cNvPr id="23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19BAFBE1-DF1D-4A9E-B140-DF0E6DA92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891" y="248702"/>
            <a:ext cx="477665" cy="477665"/>
          </a:xfrm>
          <a:prstGeom prst="rect">
            <a:avLst/>
          </a:prstGeom>
        </p:spPr>
      </p:pic>
      <p:pic>
        <p:nvPicPr>
          <p:cNvPr id="24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89E8A31A-07BF-48B5-8BAF-BE19CD99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9" y="4816954"/>
            <a:ext cx="477665" cy="477665"/>
          </a:xfrm>
          <a:prstGeom prst="rect">
            <a:avLst/>
          </a:prstGeom>
        </p:spPr>
      </p:pic>
      <p:pic>
        <p:nvPicPr>
          <p:cNvPr id="25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D5C09C0-27CF-4B48-B8E6-28EFBDF5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97" y="3273993"/>
            <a:ext cx="477665" cy="477665"/>
          </a:xfrm>
          <a:prstGeom prst="rect">
            <a:avLst/>
          </a:prstGeom>
        </p:spPr>
      </p:pic>
      <p:pic>
        <p:nvPicPr>
          <p:cNvPr id="2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1D93565C-8278-4037-AA6E-FC9A24D3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545" y="1399901"/>
            <a:ext cx="477665" cy="477665"/>
          </a:xfrm>
          <a:prstGeom prst="rect">
            <a:avLst/>
          </a:prstGeom>
        </p:spPr>
      </p:pic>
      <p:pic>
        <p:nvPicPr>
          <p:cNvPr id="27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C17608A-0257-4B5E-9AC7-68E51D526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44" y="1547019"/>
            <a:ext cx="477665" cy="477665"/>
          </a:xfrm>
          <a:prstGeom prst="rect">
            <a:avLst/>
          </a:prstGeom>
        </p:spPr>
      </p:pic>
      <p:pic>
        <p:nvPicPr>
          <p:cNvPr id="28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1BF822C-9AC9-496C-9660-8350E4B6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9" y="366898"/>
            <a:ext cx="477665" cy="477665"/>
          </a:xfrm>
          <a:prstGeom prst="rect">
            <a:avLst/>
          </a:prstGeom>
        </p:spPr>
      </p:pic>
      <p:pic>
        <p:nvPicPr>
          <p:cNvPr id="29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CFC9619-F0F0-4386-A354-0E65D698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62" y="4476602"/>
            <a:ext cx="477665" cy="477665"/>
          </a:xfrm>
          <a:prstGeom prst="rect">
            <a:avLst/>
          </a:prstGeom>
        </p:spPr>
      </p:pic>
      <p:pic>
        <p:nvPicPr>
          <p:cNvPr id="30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5FF7599-989D-4BE2-BD0B-21E2AE88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19" y="2951335"/>
            <a:ext cx="477665" cy="477665"/>
          </a:xfrm>
          <a:prstGeom prst="rect">
            <a:avLst/>
          </a:prstGeom>
        </p:spPr>
      </p:pic>
      <p:pic>
        <p:nvPicPr>
          <p:cNvPr id="31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C08C2A1-1964-4A64-A774-FBDD331F4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1" y="333940"/>
            <a:ext cx="477665" cy="477665"/>
          </a:xfrm>
          <a:prstGeom prst="rect">
            <a:avLst/>
          </a:prstGeom>
        </p:spPr>
      </p:pic>
      <p:pic>
        <p:nvPicPr>
          <p:cNvPr id="32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36EAE3E-C5AF-469B-9288-62184F06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903" y="5682230"/>
            <a:ext cx="477665" cy="477665"/>
          </a:xfrm>
          <a:prstGeom prst="rect">
            <a:avLst/>
          </a:prstGeom>
        </p:spPr>
      </p:pic>
      <p:pic>
        <p:nvPicPr>
          <p:cNvPr id="33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59BAA11-2B2E-47F2-8B33-FC7BE147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86" y="6273347"/>
            <a:ext cx="477665" cy="477665"/>
          </a:xfrm>
          <a:prstGeom prst="rect">
            <a:avLst/>
          </a:prstGeom>
        </p:spPr>
      </p:pic>
      <p:pic>
        <p:nvPicPr>
          <p:cNvPr id="34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01C53AD3-7359-44E7-95BD-5A8E0E88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99" y="5493814"/>
            <a:ext cx="477665" cy="4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39DE9-62FC-414C-BEA1-38A19F509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5" y="2506919"/>
            <a:ext cx="4099262" cy="256203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E1D65-ECE3-4F60-A361-685FF108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0A7E-3386-482E-B00E-9BF9A4FC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Service provided by website and smartphone app for Android and iOS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User defined delivery time process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Supports Google Wallet</a:t>
            </a: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7D5E0EB4-2389-4EEB-964F-9111E708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129209" y="-9929"/>
            <a:ext cx="1219200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BA7651-18C7-4941-9582-A50F0A0E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>
                <a:solidFill>
                  <a:schemeClr val="bg1"/>
                </a:solidFill>
              </a:rPr>
              <a:t>Operates In Various Cities Across U.S.A.</a:t>
            </a:r>
          </a:p>
        </p:txBody>
      </p:sp>
    </p:spTree>
    <p:extLst>
      <p:ext uri="{BB962C8B-B14F-4D97-AF65-F5344CB8AC3E}">
        <p14:creationId xmlns:p14="http://schemas.microsoft.com/office/powerpoint/2010/main" val="61256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ABC595-D49B-4D28-A376-03588165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5" y="2012218"/>
            <a:ext cx="11619090" cy="3921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559DF-BF68-45BF-8770-99BC1B9E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b="1" kern="1200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Instacart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works?</a:t>
            </a:r>
          </a:p>
        </p:txBody>
      </p:sp>
    </p:spTree>
    <p:extLst>
      <p:ext uri="{BB962C8B-B14F-4D97-AF65-F5344CB8AC3E}">
        <p14:creationId xmlns:p14="http://schemas.microsoft.com/office/powerpoint/2010/main" val="262436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378363-548A-49B4-84ED-18AE766A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" y="307731"/>
            <a:ext cx="2248670" cy="3997637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34E80D-B1BD-472A-92A4-C3DA745D2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56" y="307731"/>
            <a:ext cx="2248670" cy="399763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B3FC69-BDFE-4222-B176-C28CAC21C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48" y="330045"/>
            <a:ext cx="224867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838B4-B405-4E19-B608-1478D6C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Instacart App </a:t>
            </a:r>
          </a:p>
        </p:txBody>
      </p:sp>
    </p:spTree>
    <p:extLst>
      <p:ext uri="{BB962C8B-B14F-4D97-AF65-F5344CB8AC3E}">
        <p14:creationId xmlns:p14="http://schemas.microsoft.com/office/powerpoint/2010/main" val="91367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65DB3-1F43-49D9-8EAF-35062B659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38" y="307731"/>
            <a:ext cx="1669013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8F1B3-F9CD-4E5F-993E-7E5E1417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56" y="307731"/>
            <a:ext cx="2248670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FD4D01-7A6D-4574-A156-0683DBD8F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35" y="330045"/>
            <a:ext cx="152909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F7D7-E29A-4A88-8FEF-29B77C1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Instacart App</a:t>
            </a:r>
          </a:p>
        </p:txBody>
      </p:sp>
    </p:spTree>
    <p:extLst>
      <p:ext uri="{BB962C8B-B14F-4D97-AF65-F5344CB8AC3E}">
        <p14:creationId xmlns:p14="http://schemas.microsoft.com/office/powerpoint/2010/main" val="333134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31A8B00-62CF-4E94-850C-F777BA45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739146"/>
            <a:ext cx="10901471" cy="218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20992-7ADC-4062-BF8A-F9651BD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Participants</a:t>
            </a:r>
          </a:p>
        </p:txBody>
      </p:sp>
    </p:spTree>
    <p:extLst>
      <p:ext uri="{BB962C8B-B14F-4D97-AF65-F5344CB8AC3E}">
        <p14:creationId xmlns:p14="http://schemas.microsoft.com/office/powerpoint/2010/main" val="387587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448</Words>
  <Application>Microsoft Office PowerPoint</Application>
  <PresentationFormat>Widescreen</PresentationFormat>
  <Paragraphs>108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MV Boli</vt:lpstr>
      <vt:lpstr>Office Theme</vt:lpstr>
      <vt:lpstr>  Instacart    A System Redesign</vt:lpstr>
      <vt:lpstr>About the company</vt:lpstr>
      <vt:lpstr>About the company</vt:lpstr>
      <vt:lpstr>About the company</vt:lpstr>
      <vt:lpstr>Operates In Various Cities Across U.S.A.</vt:lpstr>
      <vt:lpstr>How Instacart works?</vt:lpstr>
      <vt:lpstr>Instacart App </vt:lpstr>
      <vt:lpstr>Instacart App</vt:lpstr>
      <vt:lpstr>System Participants</vt:lpstr>
      <vt:lpstr>System Participants</vt:lpstr>
      <vt:lpstr>System Design</vt:lpstr>
      <vt:lpstr>Current System (UML)</vt:lpstr>
      <vt:lpstr>PowerPoint Presentation</vt:lpstr>
      <vt:lpstr>Instacart Success</vt:lpstr>
      <vt:lpstr>Our Motivation</vt:lpstr>
      <vt:lpstr>Survey Link</vt:lpstr>
      <vt:lpstr>Customer Reviews</vt:lpstr>
      <vt:lpstr>The Good</vt:lpstr>
      <vt:lpstr>The Bad</vt:lpstr>
      <vt:lpstr>The Ugly</vt:lpstr>
      <vt:lpstr>The Instacart Dataset</vt:lpstr>
      <vt:lpstr>About the Dataset</vt:lpstr>
      <vt:lpstr>Number of orders peak from 9 AM-4PM</vt:lpstr>
      <vt:lpstr>Produce and dairy are the most ordered departments</vt:lpstr>
      <vt:lpstr>Banana and bag of organic banana are the most ordered products</vt:lpstr>
      <vt:lpstr>Banana and bag of organic banana are the most reordered products</vt:lpstr>
      <vt:lpstr>Problems in the Current System</vt:lpstr>
      <vt:lpstr>Problems in the Current System</vt:lpstr>
      <vt:lpstr>Proposed Solutions</vt:lpstr>
      <vt:lpstr>Proposed Solutions</vt:lpstr>
      <vt:lpstr>Proposed Solutions</vt:lpstr>
      <vt:lpstr>Proposed Solutions</vt:lpstr>
      <vt:lpstr>Issues in Proposed Solution</vt:lpstr>
      <vt:lpstr>Issues in Proposed Solution</vt:lpstr>
      <vt:lpstr>Strategies for Solution Implementation</vt:lpstr>
      <vt:lpstr>Strategies for Solution Implementation</vt:lpstr>
      <vt:lpstr>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aarushi</dc:creator>
  <cp:lastModifiedBy>aarushi</cp:lastModifiedBy>
  <cp:revision>43</cp:revision>
  <dcterms:created xsi:type="dcterms:W3CDTF">2017-12-02T22:35:06Z</dcterms:created>
  <dcterms:modified xsi:type="dcterms:W3CDTF">2017-12-08T04:28:54Z</dcterms:modified>
</cp:coreProperties>
</file>