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4" r:id="rId5"/>
    <p:sldId id="262" r:id="rId6"/>
    <p:sldId id="259" r:id="rId7"/>
    <p:sldId id="267" r:id="rId8"/>
    <p:sldId id="268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1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85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3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5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5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8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7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8884-EA06-4C5A-A950-5155B7EB7BDC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79A7-5454-4C31-8B7F-6B08A45C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8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eam">
            <a:extLst>
              <a:ext uri="{FF2B5EF4-FFF2-40B4-BE49-F238E27FC236}">
                <a16:creationId xmlns:a16="http://schemas.microsoft.com/office/drawing/2014/main" id="{9939EFF4-4390-4FAC-8047-44430607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90251DC-6429-435E-9783-BD6C95E2E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5183" y="307731"/>
            <a:ext cx="3997637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9F13F-995E-4EA5-B50E-8DBCCCAF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20895"/>
            <a:ext cx="11139854" cy="930447"/>
          </a:xfrm>
        </p:spPr>
        <p:txBody>
          <a:bodyPr>
            <a:normAutofit/>
          </a:bodyPr>
          <a:lstStyle/>
          <a:p>
            <a:r>
              <a:rPr lang="en-IN" sz="4200" dirty="0">
                <a:solidFill>
                  <a:srgbClr val="FFFFFF"/>
                </a:solidFill>
              </a:rPr>
              <a:t>“Are men looking for similar dating partner?”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440DF-7EF3-485B-8A96-06B5B259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749450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rgbClr val="E7E6E6"/>
                </a:solidFill>
              </a:rPr>
              <a:t>An Analysis of Speed Dating Dataset</a:t>
            </a:r>
          </a:p>
          <a:p>
            <a:r>
              <a:rPr lang="en-IN" sz="2000" dirty="0">
                <a:solidFill>
                  <a:srgbClr val="E7E6E6"/>
                </a:solidFill>
              </a:rPr>
              <a:t>Presented By Aarushi Mishra (# 16)</a:t>
            </a:r>
          </a:p>
        </p:txBody>
      </p:sp>
    </p:spTree>
    <p:extLst>
      <p:ext uri="{BB962C8B-B14F-4D97-AF65-F5344CB8AC3E}">
        <p14:creationId xmlns:p14="http://schemas.microsoft.com/office/powerpoint/2010/main" val="636161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459D6-903D-46E6-AA6E-4AE6D26B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59" y="2834123"/>
            <a:ext cx="6174515" cy="1325563"/>
          </a:xfrm>
        </p:spPr>
        <p:txBody>
          <a:bodyPr>
            <a:normAutofit/>
          </a:bodyPr>
          <a:lstStyle/>
          <a:p>
            <a:r>
              <a:rPr lang="en-IN" b="1" dirty="0"/>
              <a:t>	Questions / Feedback?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95E525-E228-44DD-8FBD-5DDAEC29CC29}"/>
              </a:ext>
            </a:extLst>
          </p:cNvPr>
          <p:cNvCxnSpPr>
            <a:cxnSpLocks/>
          </p:cNvCxnSpPr>
          <p:nvPr/>
        </p:nvCxnSpPr>
        <p:spPr>
          <a:xfrm>
            <a:off x="3835552" y="4432851"/>
            <a:ext cx="7147187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Stars">
            <a:extLst>
              <a:ext uri="{FF2B5EF4-FFF2-40B4-BE49-F238E27FC236}">
                <a16:creationId xmlns:a16="http://schemas.microsoft.com/office/drawing/2014/main" id="{1631B2C9-A1B4-4684-939A-0078933AB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399" y="0"/>
            <a:ext cx="4159686" cy="41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7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6B90BC1-7D87-4683-8CC8-F00E64D03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96" y="380993"/>
            <a:ext cx="4695908" cy="5357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E10F1-F987-4B4B-8A64-5DA8225A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8" y="0"/>
            <a:ext cx="10520702" cy="1325563"/>
          </a:xfrm>
        </p:spPr>
        <p:txBody>
          <a:bodyPr>
            <a:normAutofit/>
          </a:bodyPr>
          <a:lstStyle/>
          <a:p>
            <a:r>
              <a:rPr lang="en-IN" b="1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5B59-5CC3-4609-8DF4-F80A321E1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067012"/>
            <a:ext cx="4936067" cy="3985155"/>
          </a:xfrm>
        </p:spPr>
        <p:txBody>
          <a:bodyPr>
            <a:noAutofit/>
          </a:bodyPr>
          <a:lstStyle/>
          <a:p>
            <a:pPr marL="285750" indent="-285750"/>
            <a:r>
              <a:rPr lang="en-IN" sz="2000" dirty="0"/>
              <a:t>The Speed Dating – Male dataset consist of 3413 observations and 59 variables, in total</a:t>
            </a:r>
          </a:p>
          <a:p>
            <a:pPr marL="0" indent="0">
              <a:buNone/>
            </a:pPr>
            <a:endParaRPr lang="en-IN" sz="2000" dirty="0"/>
          </a:p>
          <a:p>
            <a:pPr marL="285750" indent="-285750"/>
            <a:r>
              <a:rPr lang="en-IN" sz="2000" dirty="0"/>
              <a:t>For analysis, I used the data corresponding to 22 males who signed-up for the event</a:t>
            </a:r>
          </a:p>
          <a:p>
            <a:pPr marL="0" indent="0">
              <a:buNone/>
            </a:pPr>
            <a:endParaRPr lang="en-IN" sz="2000" dirty="0"/>
          </a:p>
          <a:p>
            <a:pPr marL="285750" indent="-285750"/>
            <a:r>
              <a:rPr lang="en-IN" sz="2000" dirty="0"/>
              <a:t>In addition to many other details, event authorities asked each participant to mention the qualities they are looking for in the opposite sex</a:t>
            </a:r>
          </a:p>
          <a:p>
            <a:pPr marL="285750" indent="-285750"/>
            <a:endParaRPr lang="en-IN" sz="2000" dirty="0"/>
          </a:p>
          <a:p>
            <a:pPr marL="285750" indent="-285750"/>
            <a:r>
              <a:rPr lang="en-IN" sz="2000" dirty="0"/>
              <a:t>Each participant was asked to distribute points out of 100 among the desired qualities</a:t>
            </a:r>
          </a:p>
          <a:p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F298A-F7FE-4908-8162-19D9800C1398}"/>
              </a:ext>
            </a:extLst>
          </p:cNvPr>
          <p:cNvSpPr txBox="1"/>
          <p:nvPr/>
        </p:nvSpPr>
        <p:spPr>
          <a:xfrm>
            <a:off x="11578324" y="2544417"/>
            <a:ext cx="61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FC229-1DDD-4297-A42F-877F229E2029}"/>
              </a:ext>
            </a:extLst>
          </p:cNvPr>
          <p:cNvSpPr txBox="1"/>
          <p:nvPr/>
        </p:nvSpPr>
        <p:spPr>
          <a:xfrm rot="5400000">
            <a:off x="8853496" y="6048871"/>
            <a:ext cx="1053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. . 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B71225-DCC4-4364-BEBD-CE9F8C41B49B}"/>
              </a:ext>
            </a:extLst>
          </p:cNvPr>
          <p:cNvCxnSpPr/>
          <p:nvPr/>
        </p:nvCxnSpPr>
        <p:spPr>
          <a:xfrm>
            <a:off x="108378" y="1003852"/>
            <a:ext cx="608400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459D6-903D-46E6-AA6E-4AE6D26B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8" y="32595"/>
            <a:ext cx="10520702" cy="1325563"/>
          </a:xfrm>
        </p:spPr>
        <p:txBody>
          <a:bodyPr>
            <a:normAutofit/>
          </a:bodyPr>
          <a:lstStyle/>
          <a:p>
            <a:r>
              <a:rPr lang="en-IN" b="1" dirty="0"/>
              <a:t>Data Description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3EC2-8667-4773-B68E-59D3E1EF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8" y="1123938"/>
            <a:ext cx="5288570" cy="4606799"/>
          </a:xfrm>
        </p:spPr>
        <p:txBody>
          <a:bodyPr>
            <a:noAutofit/>
          </a:bodyPr>
          <a:lstStyle/>
          <a:p>
            <a:pPr marL="285750" indent="-285750"/>
            <a:r>
              <a:rPr lang="en-IN" sz="2000" dirty="0"/>
              <a:t>These qualities include:</a:t>
            </a:r>
          </a:p>
          <a:p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Attractiveness		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attr1_1</a:t>
            </a:r>
          </a:p>
          <a:p>
            <a:pPr lvl="1"/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Sincerity			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sinc1_1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Intelligence		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ntel1_1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Fun			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fun1_1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Ambitious			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amb1_1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Shared Interests		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shar1_1</a:t>
            </a:r>
          </a:p>
          <a:p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87F33-11E7-4F18-800E-AF81327A10DD}"/>
              </a:ext>
            </a:extLst>
          </p:cNvPr>
          <p:cNvSpPr txBox="1"/>
          <p:nvPr/>
        </p:nvSpPr>
        <p:spPr>
          <a:xfrm>
            <a:off x="502343" y="5730737"/>
            <a:ext cx="5695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After sorting the data suitably, the final data looks like this  </a:t>
            </a:r>
          </a:p>
          <a:p>
            <a:endParaRPr lang="en-IN" sz="2000" dirty="0"/>
          </a:p>
        </p:txBody>
      </p:sp>
      <p:pic>
        <p:nvPicPr>
          <p:cNvPr id="21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377891B-7719-4773-BEEB-DB7B0E436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7" y="453001"/>
            <a:ext cx="5098774" cy="578556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10F878-04B8-436B-8CAB-741527A4C56D}"/>
              </a:ext>
            </a:extLst>
          </p:cNvPr>
          <p:cNvCxnSpPr>
            <a:cxnSpLocks/>
          </p:cNvCxnSpPr>
          <p:nvPr/>
        </p:nvCxnSpPr>
        <p:spPr>
          <a:xfrm flipV="1">
            <a:off x="5875684" y="4103336"/>
            <a:ext cx="881267" cy="171331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95E525-E228-44DD-8FBD-5DDAEC29CC29}"/>
              </a:ext>
            </a:extLst>
          </p:cNvPr>
          <p:cNvCxnSpPr/>
          <p:nvPr/>
        </p:nvCxnSpPr>
        <p:spPr>
          <a:xfrm>
            <a:off x="108378" y="1003852"/>
            <a:ext cx="608400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3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DC71B9-25AC-496B-814E-740754431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428" y="1697013"/>
            <a:ext cx="4105275" cy="410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DBBD1-D112-4C32-AC0F-7DF0E93D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30" y="229885"/>
            <a:ext cx="4906281" cy="1325563"/>
          </a:xfrm>
        </p:spPr>
        <p:txBody>
          <a:bodyPr>
            <a:normAutofit/>
          </a:bodyPr>
          <a:lstStyle/>
          <a:p>
            <a:r>
              <a:rPr lang="en-IN" b="1" dirty="0"/>
              <a:t>Objective of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DC48-3ED6-46F6-9094-21582BC25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0" y="1829109"/>
            <a:ext cx="5006336" cy="3181684"/>
          </a:xfrm>
        </p:spPr>
        <p:txBody>
          <a:bodyPr anchor="t">
            <a:noAutofit/>
          </a:bodyPr>
          <a:lstStyle/>
          <a:p>
            <a:pPr lvl="0"/>
            <a:r>
              <a:rPr lang="en-IN" sz="2400" dirty="0"/>
              <a:t>Based on the points distribution for these 6 qualities, perform clustering of observations</a:t>
            </a:r>
          </a:p>
          <a:p>
            <a:pPr lvl="0"/>
            <a:endParaRPr lang="en-IN" sz="2400" dirty="0"/>
          </a:p>
          <a:p>
            <a:r>
              <a:rPr lang="en-IN" sz="2400" dirty="0"/>
              <a:t>Infer if there is any pattern in the way the observations are clustered</a:t>
            </a:r>
          </a:p>
          <a:p>
            <a:endParaRPr lang="en-IN" sz="2400" dirty="0"/>
          </a:p>
          <a:p>
            <a:pPr lvl="0"/>
            <a:r>
              <a:rPr lang="en-IN" sz="2400" dirty="0"/>
              <a:t>Answer the question of analysis:</a:t>
            </a:r>
          </a:p>
          <a:p>
            <a:pPr lvl="0"/>
            <a:endParaRPr lang="en-US" sz="2400" dirty="0"/>
          </a:p>
          <a:p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F13-E39D-4645-8E17-321BE67B816C}"/>
              </a:ext>
            </a:extLst>
          </p:cNvPr>
          <p:cNvSpPr txBox="1"/>
          <p:nvPr/>
        </p:nvSpPr>
        <p:spPr>
          <a:xfrm>
            <a:off x="83846" y="5550897"/>
            <a:ext cx="7993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“ Are men looking for similar dating partners?”</a:t>
            </a:r>
            <a:endParaRPr lang="en-US" sz="3200" dirty="0"/>
          </a:p>
          <a:p>
            <a:endParaRPr lang="en-IN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F19CD-79E3-47B3-ADD1-64BB2437BB02}"/>
              </a:ext>
            </a:extLst>
          </p:cNvPr>
          <p:cNvCxnSpPr>
            <a:cxnSpLocks/>
          </p:cNvCxnSpPr>
          <p:nvPr/>
        </p:nvCxnSpPr>
        <p:spPr>
          <a:xfrm>
            <a:off x="197830" y="1306970"/>
            <a:ext cx="550194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EDF241F0-ECC2-44B9-80B2-00EDA27B5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234" y="483764"/>
            <a:ext cx="2426497" cy="24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1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D60ECE-8986-45DC-B7FE-EC7699B46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964194-5878-40D2-8EC0-DDC58387F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885F126A-2AA0-45B1-87E7-DD6B7030E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DBBD1-D112-4C32-AC0F-7DF0E93D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395821"/>
            <a:ext cx="5314536" cy="1325563"/>
          </a:xfrm>
        </p:spPr>
        <p:txBody>
          <a:bodyPr>
            <a:normAutofit/>
          </a:bodyPr>
          <a:lstStyle/>
          <a:p>
            <a:r>
              <a:rPr lang="en-IN" b="1" dirty="0"/>
              <a:t>SAS Procedures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DC48-3ED6-46F6-9094-21582BC25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Autofit/>
          </a:bodyPr>
          <a:lstStyle/>
          <a:p>
            <a:r>
              <a:rPr lang="en-IN" dirty="0"/>
              <a:t>PROC IMPORT</a:t>
            </a:r>
          </a:p>
          <a:p>
            <a:r>
              <a:rPr lang="en-IN" dirty="0"/>
              <a:t>PRIC PRINT</a:t>
            </a:r>
          </a:p>
          <a:p>
            <a:r>
              <a:rPr lang="en-IN" dirty="0"/>
              <a:t>PROC CLUSTER</a:t>
            </a:r>
          </a:p>
          <a:p>
            <a:r>
              <a:rPr lang="en-IN" dirty="0"/>
              <a:t>PROC TREE</a:t>
            </a:r>
          </a:p>
          <a:p>
            <a:r>
              <a:rPr lang="en-IN" dirty="0"/>
              <a:t>PROC SORT</a:t>
            </a:r>
          </a:p>
          <a:p>
            <a:r>
              <a:rPr lang="en-IN" dirty="0"/>
              <a:t>PROC TABULATE</a:t>
            </a:r>
          </a:p>
          <a:p>
            <a:r>
              <a:rPr lang="en-IN" dirty="0"/>
              <a:t>PROC MEANS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C1E3D7-7D11-41DE-A37D-117D5831BE67}"/>
              </a:ext>
            </a:extLst>
          </p:cNvPr>
          <p:cNvCxnSpPr>
            <a:cxnSpLocks/>
          </p:cNvCxnSpPr>
          <p:nvPr/>
        </p:nvCxnSpPr>
        <p:spPr>
          <a:xfrm>
            <a:off x="5866258" y="1396422"/>
            <a:ext cx="550194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639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A6325-CC8B-496F-B13A-EA9B6F3E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4" y="42579"/>
            <a:ext cx="2824598" cy="111351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SAS Output</a:t>
            </a:r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CB47CA-6EF2-4366-A4C6-D3D9AE17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" y="990024"/>
            <a:ext cx="3579721" cy="276953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379DAD8-AA6F-441B-83CD-1DCB09882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56" y="3385928"/>
            <a:ext cx="4122142" cy="3099240"/>
          </a:xfrm>
          <a:ln w="1905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ECBBBB7-24F9-4682-9CFF-D07209B6A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40" y="371055"/>
            <a:ext cx="5698196" cy="6029746"/>
          </a:xfrm>
          <a:prstGeom prst="rect">
            <a:avLst/>
          </a:prstGeom>
          <a:ln w="57150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4FAC97-ECD1-4F90-8B01-6A642C1E569F}"/>
              </a:ext>
            </a:extLst>
          </p:cNvPr>
          <p:cNvCxnSpPr>
            <a:cxnSpLocks/>
          </p:cNvCxnSpPr>
          <p:nvPr/>
        </p:nvCxnSpPr>
        <p:spPr>
          <a:xfrm>
            <a:off x="83854" y="909405"/>
            <a:ext cx="550194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030EFD-15FA-43B0-A646-006A8DDFAD72}"/>
              </a:ext>
            </a:extLst>
          </p:cNvPr>
          <p:cNvCxnSpPr>
            <a:cxnSpLocks/>
          </p:cNvCxnSpPr>
          <p:nvPr/>
        </p:nvCxnSpPr>
        <p:spPr>
          <a:xfrm flipV="1">
            <a:off x="6158364" y="5936690"/>
            <a:ext cx="672047" cy="2240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ACE6368-EF28-4DFF-ABC7-22BA942F1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11" y="5742866"/>
            <a:ext cx="504532" cy="59102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08A4B73-3DC9-4F47-BF55-B44AD1FBE968}"/>
              </a:ext>
            </a:extLst>
          </p:cNvPr>
          <p:cNvSpPr/>
          <p:nvPr/>
        </p:nvSpPr>
        <p:spPr>
          <a:xfrm>
            <a:off x="6830411" y="5791200"/>
            <a:ext cx="465739" cy="44814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819D01B-D92F-4A61-AF09-D4640A5CE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6" y="5322656"/>
            <a:ext cx="312447" cy="143144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447A9F-EF5E-4113-88E8-2E607DEE845F}"/>
              </a:ext>
            </a:extLst>
          </p:cNvPr>
          <p:cNvCxnSpPr>
            <a:cxnSpLocks/>
          </p:cNvCxnSpPr>
          <p:nvPr/>
        </p:nvCxnSpPr>
        <p:spPr>
          <a:xfrm flipH="1">
            <a:off x="723333" y="5936690"/>
            <a:ext cx="1447945" cy="4641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CE56487-3A2F-4225-AB81-683ACE3E15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58" y="4762537"/>
            <a:ext cx="297206" cy="112023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9DA339-50D4-4521-9D5A-C79CBED43D66}"/>
              </a:ext>
            </a:extLst>
          </p:cNvPr>
          <p:cNvCxnSpPr>
            <a:cxnSpLocks/>
          </p:cNvCxnSpPr>
          <p:nvPr/>
        </p:nvCxnSpPr>
        <p:spPr>
          <a:xfrm flipH="1">
            <a:off x="1520136" y="4959329"/>
            <a:ext cx="651142" cy="1630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Picture 37" descr="A picture containing transport, weapon&#10;&#10;Description generated with high confidence">
            <a:extLst>
              <a:ext uri="{FF2B5EF4-FFF2-40B4-BE49-F238E27FC236}">
                <a16:creationId xmlns:a16="http://schemas.microsoft.com/office/drawing/2014/main" id="{5212937E-353F-46CC-8B8C-6B33219812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36" y="3918543"/>
            <a:ext cx="312447" cy="76968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F39957-2F4C-4174-BA30-817854059C89}"/>
              </a:ext>
            </a:extLst>
          </p:cNvPr>
          <p:cNvCxnSpPr>
            <a:cxnSpLocks/>
          </p:cNvCxnSpPr>
          <p:nvPr/>
        </p:nvCxnSpPr>
        <p:spPr>
          <a:xfrm flipH="1">
            <a:off x="1823058" y="4067991"/>
            <a:ext cx="371327" cy="9872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8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8A4132F-DEC6-4332-A00C-A11AD4519B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92C5-14B5-48B7-AC82-00BCF78A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4" y="24822"/>
            <a:ext cx="5529943" cy="1325563"/>
          </a:xfrm>
        </p:spPr>
        <p:txBody>
          <a:bodyPr>
            <a:normAutofit/>
          </a:bodyPr>
          <a:lstStyle/>
          <a:p>
            <a:r>
              <a:rPr lang="en-IN" b="1" dirty="0"/>
              <a:t>SAS Output</a:t>
            </a:r>
            <a:endParaRPr lang="en-IN" dirty="0"/>
          </a:p>
        </p:txBody>
      </p:sp>
      <p:pic>
        <p:nvPicPr>
          <p:cNvPr id="1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8E21456-0796-49B5-8BFB-D73EFA1F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8" y="1822125"/>
            <a:ext cx="6262028" cy="4524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B2AA35-BB00-410F-96BE-CB4F2F0FBB41}"/>
              </a:ext>
            </a:extLst>
          </p:cNvPr>
          <p:cNvSpPr txBox="1"/>
          <p:nvPr/>
        </p:nvSpPr>
        <p:spPr>
          <a:xfrm>
            <a:off x="6748670" y="1441174"/>
            <a:ext cx="5287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While most of the subjects are looking for a combination of attributes, few of them have rated few attributes to be absolutely more desirable over the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Cluster 1: men looking for combination of attributes but most desired one is attractiveness and least is ambitious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Cluster 2: men do not desire for sincerity and sharing at all, attractiveness is highly rated!!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Cluster 3 : 1 person who wants partner to be attractive and fun loving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Cluster 4: 1 person who desires for only good looks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A54710-BE91-4399-9128-57D5DCE1F63E}"/>
              </a:ext>
            </a:extLst>
          </p:cNvPr>
          <p:cNvCxnSpPr>
            <a:cxnSpLocks/>
          </p:cNvCxnSpPr>
          <p:nvPr/>
        </p:nvCxnSpPr>
        <p:spPr>
          <a:xfrm>
            <a:off x="128256" y="1138004"/>
            <a:ext cx="550194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8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6A2225-94AF-4BC4-98F4-77746E7B10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48F5915-2CE1-4F74-88C5-D4366893D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EA0402-5843-4D53-BF9C-BE72058120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1B43EC4-7D6F-44CA-82DD-103883D236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le">
            <a:extLst>
              <a:ext uri="{FF2B5EF4-FFF2-40B4-BE49-F238E27FC236}">
                <a16:creationId xmlns:a16="http://schemas.microsoft.com/office/drawing/2014/main" id="{14E7FF51-5C4B-4BC2-AF56-DF1FB6B87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8827" y="244523"/>
            <a:ext cx="2580738" cy="2580738"/>
          </a:xfrm>
          <a:prstGeom prst="rect">
            <a:avLst/>
          </a:prstGeom>
        </p:spPr>
      </p:pic>
      <p:pic>
        <p:nvPicPr>
          <p:cNvPr id="9" name="Graphic 8" descr="Female">
            <a:extLst>
              <a:ext uri="{FF2B5EF4-FFF2-40B4-BE49-F238E27FC236}">
                <a16:creationId xmlns:a16="http://schemas.microsoft.com/office/drawing/2014/main" id="{F0987A5F-D722-4D9F-A75C-BA1FDE10D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1968" y="4769963"/>
            <a:ext cx="1922936" cy="1922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F6482-ED8E-4FBD-ADF4-E29AB38E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1" y="244523"/>
            <a:ext cx="6387102" cy="1325563"/>
          </a:xfrm>
        </p:spPr>
        <p:txBody>
          <a:bodyPr>
            <a:normAutofit/>
          </a:bodyPr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B86C81-A46F-47AD-B996-B7DC209F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4" y="1490870"/>
            <a:ext cx="6760816" cy="3279093"/>
          </a:xfrm>
        </p:spPr>
        <p:txBody>
          <a:bodyPr anchor="t">
            <a:normAutofit/>
          </a:bodyPr>
          <a:lstStyle/>
          <a:p>
            <a:r>
              <a:rPr lang="en-IN" sz="2400" dirty="0"/>
              <a:t>All the subjects can be broadly divided into 4 clusters / groups</a:t>
            </a:r>
          </a:p>
          <a:p>
            <a:endParaRPr lang="en-IN" sz="2400" dirty="0"/>
          </a:p>
          <a:p>
            <a:r>
              <a:rPr lang="en-IN" sz="2400" dirty="0"/>
              <a:t>Out of 6 qualities, “attractiveness” is highest rated quality that men are looking for, followed by “intelligence”</a:t>
            </a:r>
          </a:p>
          <a:p>
            <a:endParaRPr lang="en-IN" sz="2400" dirty="0"/>
          </a:p>
          <a:p>
            <a:r>
              <a:rPr lang="en-IN" sz="2400" dirty="0"/>
              <a:t>Majority of the subjects belong to one cluster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B9824-90A6-4D25-B481-DB5EB17E737C}"/>
              </a:ext>
            </a:extLst>
          </p:cNvPr>
          <p:cNvSpPr txBox="1"/>
          <p:nvPr/>
        </p:nvSpPr>
        <p:spPr>
          <a:xfrm>
            <a:off x="322020" y="5111666"/>
            <a:ext cx="81924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“Yes, most of the men are looking for similar dating partners!”</a:t>
            </a:r>
          </a:p>
          <a:p>
            <a:endParaRPr lang="en-IN" sz="4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0CF292-DAB9-45A9-9D7C-0CD0C33EC787}"/>
              </a:ext>
            </a:extLst>
          </p:cNvPr>
          <p:cNvCxnSpPr>
            <a:cxnSpLocks/>
          </p:cNvCxnSpPr>
          <p:nvPr/>
        </p:nvCxnSpPr>
        <p:spPr>
          <a:xfrm>
            <a:off x="197830" y="1306970"/>
            <a:ext cx="677944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12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459D6-903D-46E6-AA6E-4AE6D26B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711" y="2764556"/>
            <a:ext cx="4107555" cy="1325563"/>
          </a:xfrm>
        </p:spPr>
        <p:txBody>
          <a:bodyPr>
            <a:normAutofit/>
          </a:bodyPr>
          <a:lstStyle/>
          <a:p>
            <a:r>
              <a:rPr lang="en-IN" b="1" dirty="0"/>
              <a:t>	Thank You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95E525-E228-44DD-8FBD-5DDAEC29CC29}"/>
              </a:ext>
            </a:extLst>
          </p:cNvPr>
          <p:cNvCxnSpPr/>
          <p:nvPr/>
        </p:nvCxnSpPr>
        <p:spPr>
          <a:xfrm>
            <a:off x="3835552" y="4432851"/>
            <a:ext cx="608400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Stars">
            <a:extLst>
              <a:ext uri="{FF2B5EF4-FFF2-40B4-BE49-F238E27FC236}">
                <a16:creationId xmlns:a16="http://schemas.microsoft.com/office/drawing/2014/main" id="{1631B2C9-A1B4-4684-939A-0078933AB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399" y="0"/>
            <a:ext cx="4159686" cy="41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24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333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“Are men looking for similar dating partner?”</vt:lpstr>
      <vt:lpstr>Data Description</vt:lpstr>
      <vt:lpstr>Data Description</vt:lpstr>
      <vt:lpstr>Objective of Analysis </vt:lpstr>
      <vt:lpstr>SAS Procedures Used</vt:lpstr>
      <vt:lpstr>SAS Output</vt:lpstr>
      <vt:lpstr>SAS Output</vt:lpstr>
      <vt:lpstr>Conclusion</vt:lpstr>
      <vt:lpstr> Thank You</vt:lpstr>
      <vt:lpstr> Questions /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“Are all men looking for similar dating partner?”</dc:title>
  <dc:creator>aarushi</dc:creator>
  <cp:lastModifiedBy>aarushi</cp:lastModifiedBy>
  <cp:revision>27</cp:revision>
  <dcterms:created xsi:type="dcterms:W3CDTF">2018-04-30T18:56:30Z</dcterms:created>
  <dcterms:modified xsi:type="dcterms:W3CDTF">2018-05-08T01:52:03Z</dcterms:modified>
</cp:coreProperties>
</file>