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idi"/>
      <p:regular r:id="rId20"/>
      <p:bold r:id="rId21"/>
    </p:embeddedFont>
    <p:embeddedFont>
      <p:font typeface="Bebas Neue"/>
      <p:regular r:id="rId22"/>
    </p:embeddedFont>
    <p:embeddedFont>
      <p:font typeface="PT Sans"/>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idi-regular.fntdata"/><Relationship Id="rId22" Type="http://schemas.openxmlformats.org/officeDocument/2006/relationships/font" Target="fonts/BebasNeue-regular.fntdata"/><Relationship Id="rId21" Type="http://schemas.openxmlformats.org/officeDocument/2006/relationships/font" Target="fonts/Pridi-bold.fntdata"/><Relationship Id="rId24" Type="http://schemas.openxmlformats.org/officeDocument/2006/relationships/font" Target="fonts/PTSans-bold.fntdata"/><Relationship Id="rId23" Type="http://schemas.openxmlformats.org/officeDocument/2006/relationships/font" Target="fonts/PT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Italic.fntdata"/><Relationship Id="rId25" Type="http://schemas.openxmlformats.org/officeDocument/2006/relationships/font" Target="fonts/PTSans-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final presentation about blue bikes machine learning predictions.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bd9b367a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bd9b367a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Residuals vs. Fitted -&gt;  violations of linearity and constant variance assumptions, as data points were not evenly distributed around the y=0 line and showed occasional gaps and outliers.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Independence assumption might be violated-&gt; density above the y = 0 line. Finally, we see that the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residuals are right skewed on the Q-Q plot and Histogram of residuals, indicating violations of the normality assumption.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bd9b367a3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bd9b367a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then applied Polynomial Regression models to explore potential nonlinear relationships. Initially, this approach yielded an MSE of 627.869 and an R² value of 0.0035, performing worse than the Linear Regression models. To improve the model, we incorporated interaction terms and dummy variables (e.g., member_casual and rideable_type) with binary values of 0 and 1. This adjustment slightly improved the results, reducing the MSE to 599.699 and increasing the R² value to 0.0482. However, these metrics remained worse than those of the Linear Regression models, indicating limited improvement.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bd9b367a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bd9b367a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bd9b367a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bd9b367a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bd9b367a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bd9b367a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bd9b367a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bd9b367a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Urban traffic congestion is a major challenge. Bike-sharing systems like Blue Bike can offer sustainable alternatives, but their efficiency depends on understanding usage patterns. Our key research questions include: </a:t>
            </a:r>
            <a:endParaRPr sz="1200"/>
          </a:p>
          <a:p>
            <a:pPr indent="-304800" lvl="0" marL="457200" rtl="0" algn="l">
              <a:lnSpc>
                <a:spcPct val="115000"/>
              </a:lnSpc>
              <a:spcBef>
                <a:spcPts val="1200"/>
              </a:spcBef>
              <a:spcAft>
                <a:spcPts val="0"/>
              </a:spcAft>
              <a:buClr>
                <a:schemeClr val="dk1"/>
              </a:buClr>
              <a:buSzPts val="1200"/>
              <a:buAutoNum type="arabicPeriod"/>
            </a:pPr>
            <a:r>
              <a:rPr lang="en" sz="1200">
                <a:solidFill>
                  <a:schemeClr val="dk1"/>
                </a:solidFill>
              </a:rPr>
              <a:t>Are there peaks in bike usage during certain times?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Which stations have the most traffic, and how does usage vary geographically?</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How do demographics (e.g., age, gender, membership type) affect trip duration?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Can we predict trip durations using time of day, user demographics, and station data?</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bd9b367a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bd9b367a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used Blue Bike data collected via web scraping.</a:t>
            </a:r>
            <a:endParaRPr sz="1200"/>
          </a:p>
          <a:p>
            <a:pPr indent="0" lvl="0" marL="0" rtl="0" algn="l">
              <a:spcBef>
                <a:spcPts val="0"/>
              </a:spcBef>
              <a:spcAft>
                <a:spcPts val="0"/>
              </a:spcAft>
              <a:buNone/>
            </a:pPr>
            <a:r>
              <a:rPr lang="en" sz="1200"/>
              <a:t>To clean data we removed invalid values and negative durations, converted timestamps for accurate analysis, and excluded incomplete records.</a:t>
            </a:r>
            <a:endParaRPr sz="1200"/>
          </a:p>
          <a:p>
            <a:pPr indent="0" lvl="0" marL="0" rtl="0" algn="l">
              <a:spcBef>
                <a:spcPts val="0"/>
              </a:spcBef>
              <a:spcAft>
                <a:spcPts val="0"/>
              </a:spcAft>
              <a:buNone/>
            </a:pPr>
            <a:r>
              <a:rPr lang="en" sz="1200"/>
              <a:t>We visualized the data using libraries like Seaborn, Plotly, and Matplotlib, then applied regression models for prediction.</a:t>
            </a:r>
            <a:endParaRPr sz="1200"/>
          </a:p>
          <a:p>
            <a:pPr indent="0" lvl="0" marL="0" rtl="0" algn="l">
              <a:spcBef>
                <a:spcPts val="0"/>
              </a:spcBef>
              <a:spcAft>
                <a:spcPts val="0"/>
              </a:spcAft>
              <a:buNone/>
            </a:pPr>
            <a:r>
              <a:rPr lang="en" sz="1200"/>
              <a:t>To capture seasonal patterns, we analyzed January and July datasets. Features included time of day, user demographics, station locations, and ride type.</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d9b367a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bd9b367a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Before implementing our Machine learning models, we conducted an exploratory analysis and visualized plots to answer some of our focus questions. First, we started with our line plot, </a:t>
            </a:r>
            <a:r>
              <a:rPr lang="en" sz="1200"/>
              <a:t>where we analyzed bike trips per hour based on start time. We identified two peaks in bike usage during the day: in the morning around 8 am and in evening at 5 pm. Evening usage exceeds morning, with the highest peak at 5 PM. This reflects commuter behavior and highlights the need for more bikes during peak hours.</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bd9b367a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bd9b367a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Next, we mapped traffic intensity by station using the Heatmap. We found the high traffic areas near MIT, such as Pacific and Purrington St. Then, the low traffic is at South Station. This implies that </a:t>
            </a:r>
            <a:r>
              <a:rPr lang="en" sz="1200"/>
              <a:t>allocating</a:t>
            </a:r>
            <a:r>
              <a:rPr lang="en" sz="1200"/>
              <a:t> more bikes to these high-demand areas will enhance system efficiency.</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bd9b367a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bd9b367a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bd9b367a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bd9b367a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bd9b367a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bd9b367a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bd9b367a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bd9b367a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53125"/>
            <a:ext cx="4995000" cy="24306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b="0" sz="5700">
                <a:latin typeface="Pridi"/>
                <a:ea typeface="Pridi"/>
                <a:cs typeface="Pridi"/>
                <a:sym typeface="Pridi"/>
              </a:defRPr>
            </a:lvl1pPr>
            <a:lvl2pPr lvl="1" algn="ctr">
              <a:spcBef>
                <a:spcPts val="0"/>
              </a:spcBef>
              <a:spcAft>
                <a:spcPts val="0"/>
              </a:spcAft>
              <a:buClr>
                <a:schemeClr val="hlink"/>
              </a:buClr>
              <a:buSzPts val="5200"/>
              <a:buNone/>
              <a:defRPr sz="5200">
                <a:solidFill>
                  <a:schemeClr val="hlink"/>
                </a:solidFill>
              </a:defRPr>
            </a:lvl2pPr>
            <a:lvl3pPr lvl="2" algn="ctr">
              <a:spcBef>
                <a:spcPts val="0"/>
              </a:spcBef>
              <a:spcAft>
                <a:spcPts val="0"/>
              </a:spcAft>
              <a:buClr>
                <a:schemeClr val="hlink"/>
              </a:buClr>
              <a:buSzPts val="5200"/>
              <a:buNone/>
              <a:defRPr sz="5200">
                <a:solidFill>
                  <a:schemeClr val="hlink"/>
                </a:solidFill>
              </a:defRPr>
            </a:lvl3pPr>
            <a:lvl4pPr lvl="3" algn="ctr">
              <a:spcBef>
                <a:spcPts val="0"/>
              </a:spcBef>
              <a:spcAft>
                <a:spcPts val="0"/>
              </a:spcAft>
              <a:buClr>
                <a:schemeClr val="hlink"/>
              </a:buClr>
              <a:buSzPts val="5200"/>
              <a:buNone/>
              <a:defRPr sz="5200">
                <a:solidFill>
                  <a:schemeClr val="hlink"/>
                </a:solidFill>
              </a:defRPr>
            </a:lvl4pPr>
            <a:lvl5pPr lvl="4" algn="ctr">
              <a:spcBef>
                <a:spcPts val="0"/>
              </a:spcBef>
              <a:spcAft>
                <a:spcPts val="0"/>
              </a:spcAft>
              <a:buClr>
                <a:schemeClr val="hlink"/>
              </a:buClr>
              <a:buSzPts val="5200"/>
              <a:buNone/>
              <a:defRPr sz="5200">
                <a:solidFill>
                  <a:schemeClr val="hlink"/>
                </a:solidFill>
              </a:defRPr>
            </a:lvl5pPr>
            <a:lvl6pPr lvl="5" algn="ctr">
              <a:spcBef>
                <a:spcPts val="0"/>
              </a:spcBef>
              <a:spcAft>
                <a:spcPts val="0"/>
              </a:spcAft>
              <a:buClr>
                <a:schemeClr val="hlink"/>
              </a:buClr>
              <a:buSzPts val="5200"/>
              <a:buNone/>
              <a:defRPr sz="5200">
                <a:solidFill>
                  <a:schemeClr val="hlink"/>
                </a:solidFill>
              </a:defRPr>
            </a:lvl6pPr>
            <a:lvl7pPr lvl="6" algn="ctr">
              <a:spcBef>
                <a:spcPts val="0"/>
              </a:spcBef>
              <a:spcAft>
                <a:spcPts val="0"/>
              </a:spcAft>
              <a:buClr>
                <a:schemeClr val="hlink"/>
              </a:buClr>
              <a:buSzPts val="5200"/>
              <a:buNone/>
              <a:defRPr sz="5200">
                <a:solidFill>
                  <a:schemeClr val="hlink"/>
                </a:solidFill>
              </a:defRPr>
            </a:lvl7pPr>
            <a:lvl8pPr lvl="7" algn="ctr">
              <a:spcBef>
                <a:spcPts val="0"/>
              </a:spcBef>
              <a:spcAft>
                <a:spcPts val="0"/>
              </a:spcAft>
              <a:buClr>
                <a:schemeClr val="hlink"/>
              </a:buClr>
              <a:buSzPts val="5200"/>
              <a:buNone/>
              <a:defRPr sz="5200">
                <a:solidFill>
                  <a:schemeClr val="hlink"/>
                </a:solidFill>
              </a:defRPr>
            </a:lvl8pPr>
            <a:lvl9pPr lvl="8" algn="ctr">
              <a:spcBef>
                <a:spcPts val="0"/>
              </a:spcBef>
              <a:spcAft>
                <a:spcPts val="0"/>
              </a:spcAft>
              <a:buClr>
                <a:schemeClr val="hlink"/>
              </a:buClr>
              <a:buSzPts val="5200"/>
              <a:buNone/>
              <a:defRPr sz="5200">
                <a:solidFill>
                  <a:schemeClr val="hlink"/>
                </a:solidFill>
              </a:defRPr>
            </a:lvl9pPr>
          </a:lstStyle>
          <a:p/>
        </p:txBody>
      </p:sp>
      <p:sp>
        <p:nvSpPr>
          <p:cNvPr id="10" name="Google Shape;10;p2"/>
          <p:cNvSpPr txBox="1"/>
          <p:nvPr>
            <p:ph idx="1" type="subTitle"/>
          </p:nvPr>
        </p:nvSpPr>
        <p:spPr>
          <a:xfrm>
            <a:off x="713225" y="3624400"/>
            <a:ext cx="4687800" cy="366000"/>
          </a:xfrm>
          <a:prstGeom prst="rect">
            <a:avLst/>
          </a:prstGeom>
          <a:solidFill>
            <a:schemeClr val="accent2"/>
          </a:solid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12" name="Google Shape;12;p2"/>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747275" y="1905550"/>
            <a:ext cx="4756200" cy="12066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7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p:nvPr>
            <p:ph idx="1" type="subTitle"/>
          </p:nvPr>
        </p:nvSpPr>
        <p:spPr>
          <a:xfrm>
            <a:off x="747275" y="3073250"/>
            <a:ext cx="4756200" cy="366000"/>
          </a:xfrm>
          <a:prstGeom prst="rect">
            <a:avLst/>
          </a:prstGeom>
          <a:solidFill>
            <a:schemeClr val="accent2"/>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50" name="Google Shape;50;p11"/>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51" name="Google Shape;51;p11"/>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3" name="Shape 53"/>
        <p:cNvGrpSpPr/>
        <p:nvPr/>
      </p:nvGrpSpPr>
      <p:grpSpPr>
        <a:xfrm>
          <a:off x="0" y="0"/>
          <a:ext cx="0" cy="0"/>
          <a:chOff x="0" y="0"/>
          <a:chExt cx="0" cy="0"/>
        </a:xfrm>
      </p:grpSpPr>
      <p:sp>
        <p:nvSpPr>
          <p:cNvPr id="54" name="Google Shape;54;p13"/>
          <p:cNvSpPr txBox="1"/>
          <p:nvPr>
            <p:ph type="title"/>
          </p:nvPr>
        </p:nvSpPr>
        <p:spPr>
          <a:xfrm>
            <a:off x="72775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 name="Google Shape;55;p13"/>
          <p:cNvSpPr txBox="1"/>
          <p:nvPr>
            <p:ph hasCustomPrompt="1" idx="2" type="title"/>
          </p:nvPr>
        </p:nvSpPr>
        <p:spPr>
          <a:xfrm>
            <a:off x="761931" y="1390706"/>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hasCustomPrompt="1" idx="3" type="title"/>
          </p:nvPr>
        </p:nvSpPr>
        <p:spPr>
          <a:xfrm>
            <a:off x="761931" y="3170845"/>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p:nvPr>
            <p:ph hasCustomPrompt="1" idx="4" type="title"/>
          </p:nvPr>
        </p:nvSpPr>
        <p:spPr>
          <a:xfrm>
            <a:off x="3447229" y="1390706"/>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hasCustomPrompt="1" idx="5" type="title"/>
          </p:nvPr>
        </p:nvSpPr>
        <p:spPr>
          <a:xfrm>
            <a:off x="3447229" y="3170845"/>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hasCustomPrompt="1" idx="6" type="title"/>
          </p:nvPr>
        </p:nvSpPr>
        <p:spPr>
          <a:xfrm>
            <a:off x="6111562" y="1390706"/>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hasCustomPrompt="1" idx="7" type="title"/>
          </p:nvPr>
        </p:nvSpPr>
        <p:spPr>
          <a:xfrm>
            <a:off x="6111562" y="3170845"/>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1" type="subTitle"/>
          </p:nvPr>
        </p:nvSpPr>
        <p:spPr>
          <a:xfrm>
            <a:off x="720000" y="20648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 name="Google Shape;62;p13"/>
          <p:cNvSpPr txBox="1"/>
          <p:nvPr>
            <p:ph idx="8" type="subTitle"/>
          </p:nvPr>
        </p:nvSpPr>
        <p:spPr>
          <a:xfrm>
            <a:off x="3419275" y="20648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 name="Google Shape;63;p13"/>
          <p:cNvSpPr txBox="1"/>
          <p:nvPr>
            <p:ph idx="9" type="subTitle"/>
          </p:nvPr>
        </p:nvSpPr>
        <p:spPr>
          <a:xfrm>
            <a:off x="6069925" y="20648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 name="Google Shape;64;p13"/>
          <p:cNvSpPr txBox="1"/>
          <p:nvPr>
            <p:ph idx="13" type="subTitle"/>
          </p:nvPr>
        </p:nvSpPr>
        <p:spPr>
          <a:xfrm>
            <a:off x="720000" y="38031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 name="Google Shape;65;p13"/>
          <p:cNvSpPr txBox="1"/>
          <p:nvPr>
            <p:ph idx="14" type="subTitle"/>
          </p:nvPr>
        </p:nvSpPr>
        <p:spPr>
          <a:xfrm>
            <a:off x="3419275" y="38031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6" name="Google Shape;66;p13"/>
          <p:cNvSpPr txBox="1"/>
          <p:nvPr>
            <p:ph idx="15" type="subTitle"/>
          </p:nvPr>
        </p:nvSpPr>
        <p:spPr>
          <a:xfrm>
            <a:off x="6069925" y="38031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67" name="Google Shape;67;p13"/>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68" name="Google Shape;68;p13"/>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9" name="Shape 69"/>
        <p:cNvGrpSpPr/>
        <p:nvPr/>
      </p:nvGrpSpPr>
      <p:grpSpPr>
        <a:xfrm>
          <a:off x="0" y="0"/>
          <a:ext cx="0" cy="0"/>
          <a:chOff x="0" y="0"/>
          <a:chExt cx="0" cy="0"/>
        </a:xfrm>
      </p:grpSpPr>
      <p:sp>
        <p:nvSpPr>
          <p:cNvPr id="70" name="Google Shape;7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4"/>
          <p:cNvSpPr txBox="1"/>
          <p:nvPr>
            <p:ph idx="1" type="subTitle"/>
          </p:nvPr>
        </p:nvSpPr>
        <p:spPr>
          <a:xfrm>
            <a:off x="937625" y="2676990"/>
            <a:ext cx="2175300" cy="16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2" name="Google Shape;72;p14"/>
          <p:cNvSpPr txBox="1"/>
          <p:nvPr>
            <p:ph idx="2" type="subTitle"/>
          </p:nvPr>
        </p:nvSpPr>
        <p:spPr>
          <a:xfrm>
            <a:off x="3484347" y="2676990"/>
            <a:ext cx="2175300" cy="16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3" name="Google Shape;73;p14"/>
          <p:cNvSpPr txBox="1"/>
          <p:nvPr>
            <p:ph idx="3" type="subTitle"/>
          </p:nvPr>
        </p:nvSpPr>
        <p:spPr>
          <a:xfrm>
            <a:off x="6031075" y="2676990"/>
            <a:ext cx="2175300" cy="16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 name="Google Shape;74;p14"/>
          <p:cNvSpPr txBox="1"/>
          <p:nvPr>
            <p:ph idx="4" type="subTitle"/>
          </p:nvPr>
        </p:nvSpPr>
        <p:spPr>
          <a:xfrm>
            <a:off x="937625" y="2187776"/>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 name="Google Shape;75;p14"/>
          <p:cNvSpPr txBox="1"/>
          <p:nvPr>
            <p:ph idx="5" type="subTitle"/>
          </p:nvPr>
        </p:nvSpPr>
        <p:spPr>
          <a:xfrm>
            <a:off x="3484350" y="2187776"/>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 name="Google Shape;76;p14"/>
          <p:cNvSpPr txBox="1"/>
          <p:nvPr>
            <p:ph idx="6" type="subTitle"/>
          </p:nvPr>
        </p:nvSpPr>
        <p:spPr>
          <a:xfrm>
            <a:off x="6031075" y="2187776"/>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7" name="Shape 77"/>
        <p:cNvGrpSpPr/>
        <p:nvPr/>
      </p:nvGrpSpPr>
      <p:grpSpPr>
        <a:xfrm>
          <a:off x="0" y="0"/>
          <a:ext cx="0" cy="0"/>
          <a:chOff x="0" y="0"/>
          <a:chExt cx="0" cy="0"/>
        </a:xfrm>
      </p:grpSpPr>
      <p:sp>
        <p:nvSpPr>
          <p:cNvPr id="78" name="Google Shape;7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15"/>
          <p:cNvSpPr txBox="1"/>
          <p:nvPr>
            <p:ph idx="1" type="subTitle"/>
          </p:nvPr>
        </p:nvSpPr>
        <p:spPr>
          <a:xfrm>
            <a:off x="1253224" y="180413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0" name="Google Shape;80;p15"/>
          <p:cNvSpPr txBox="1"/>
          <p:nvPr>
            <p:ph idx="2" type="subTitle"/>
          </p:nvPr>
        </p:nvSpPr>
        <p:spPr>
          <a:xfrm>
            <a:off x="5079776" y="180413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 name="Google Shape;81;p15"/>
          <p:cNvSpPr txBox="1"/>
          <p:nvPr>
            <p:ph idx="3" type="subTitle"/>
          </p:nvPr>
        </p:nvSpPr>
        <p:spPr>
          <a:xfrm>
            <a:off x="1253224" y="339193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 name="Google Shape;82;p15"/>
          <p:cNvSpPr txBox="1"/>
          <p:nvPr>
            <p:ph idx="4" type="subTitle"/>
          </p:nvPr>
        </p:nvSpPr>
        <p:spPr>
          <a:xfrm>
            <a:off x="5079776" y="339193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 name="Google Shape;83;p15"/>
          <p:cNvSpPr txBox="1"/>
          <p:nvPr>
            <p:ph idx="5" type="subTitle"/>
          </p:nvPr>
        </p:nvSpPr>
        <p:spPr>
          <a:xfrm>
            <a:off x="1253225" y="1349146"/>
            <a:ext cx="2811000" cy="487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4" name="Google Shape;84;p15"/>
          <p:cNvSpPr txBox="1"/>
          <p:nvPr>
            <p:ph idx="6" type="subTitle"/>
          </p:nvPr>
        </p:nvSpPr>
        <p:spPr>
          <a:xfrm>
            <a:off x="1253225" y="2936896"/>
            <a:ext cx="2811000" cy="487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 name="Google Shape;85;p15"/>
          <p:cNvSpPr txBox="1"/>
          <p:nvPr>
            <p:ph idx="7" type="subTitle"/>
          </p:nvPr>
        </p:nvSpPr>
        <p:spPr>
          <a:xfrm>
            <a:off x="5079750" y="1349146"/>
            <a:ext cx="2811000" cy="487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6" name="Google Shape;86;p15"/>
          <p:cNvSpPr txBox="1"/>
          <p:nvPr>
            <p:ph idx="8" type="subTitle"/>
          </p:nvPr>
        </p:nvSpPr>
        <p:spPr>
          <a:xfrm>
            <a:off x="5079750" y="2936896"/>
            <a:ext cx="2811000" cy="487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87" name="Google Shape;87;p15"/>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88" name="Google Shape;88;p15"/>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9" name="Shape 89"/>
        <p:cNvGrpSpPr/>
        <p:nvPr/>
      </p:nvGrpSpPr>
      <p:grpSpPr>
        <a:xfrm>
          <a:off x="0" y="0"/>
          <a:ext cx="0" cy="0"/>
          <a:chOff x="0" y="0"/>
          <a:chExt cx="0" cy="0"/>
        </a:xfrm>
      </p:grpSpPr>
      <p:sp>
        <p:nvSpPr>
          <p:cNvPr id="90" name="Google Shape;9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16"/>
          <p:cNvSpPr txBox="1"/>
          <p:nvPr>
            <p:ph idx="1" type="subTitle"/>
          </p:nvPr>
        </p:nvSpPr>
        <p:spPr>
          <a:xfrm>
            <a:off x="723900" y="1689176"/>
            <a:ext cx="2133900" cy="102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2" name="Google Shape;92;p16"/>
          <p:cNvSpPr txBox="1"/>
          <p:nvPr>
            <p:ph idx="2" type="subTitle"/>
          </p:nvPr>
        </p:nvSpPr>
        <p:spPr>
          <a:xfrm>
            <a:off x="3486941" y="1689185"/>
            <a:ext cx="2133900" cy="102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3" name="Google Shape;93;p16"/>
          <p:cNvSpPr txBox="1"/>
          <p:nvPr>
            <p:ph idx="3" type="subTitle"/>
          </p:nvPr>
        </p:nvSpPr>
        <p:spPr>
          <a:xfrm>
            <a:off x="723900" y="3477825"/>
            <a:ext cx="2133900" cy="102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4" name="Google Shape;94;p16"/>
          <p:cNvSpPr txBox="1"/>
          <p:nvPr>
            <p:ph idx="4" type="subTitle"/>
          </p:nvPr>
        </p:nvSpPr>
        <p:spPr>
          <a:xfrm>
            <a:off x="3486941" y="3477825"/>
            <a:ext cx="2133900" cy="102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5" name="Google Shape;95;p16"/>
          <p:cNvSpPr txBox="1"/>
          <p:nvPr>
            <p:ph idx="5" type="subTitle"/>
          </p:nvPr>
        </p:nvSpPr>
        <p:spPr>
          <a:xfrm>
            <a:off x="6254169" y="1689185"/>
            <a:ext cx="2133900" cy="102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6"/>
          <p:cNvSpPr txBox="1"/>
          <p:nvPr>
            <p:ph idx="6" type="subTitle"/>
          </p:nvPr>
        </p:nvSpPr>
        <p:spPr>
          <a:xfrm>
            <a:off x="6254169" y="3477825"/>
            <a:ext cx="2133900" cy="102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 name="Google Shape;97;p16"/>
          <p:cNvSpPr txBox="1"/>
          <p:nvPr>
            <p:ph idx="7" type="subTitle"/>
          </p:nvPr>
        </p:nvSpPr>
        <p:spPr>
          <a:xfrm>
            <a:off x="732275" y="1251328"/>
            <a:ext cx="2125500" cy="46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 name="Google Shape;98;p16"/>
          <p:cNvSpPr txBox="1"/>
          <p:nvPr>
            <p:ph idx="8" type="subTitle"/>
          </p:nvPr>
        </p:nvSpPr>
        <p:spPr>
          <a:xfrm>
            <a:off x="3491124" y="1251334"/>
            <a:ext cx="2125500" cy="46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9" name="Google Shape;99;p16"/>
          <p:cNvSpPr txBox="1"/>
          <p:nvPr>
            <p:ph idx="9" type="subTitle"/>
          </p:nvPr>
        </p:nvSpPr>
        <p:spPr>
          <a:xfrm>
            <a:off x="6258350" y="1251334"/>
            <a:ext cx="2125500" cy="46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 name="Google Shape;100;p16"/>
          <p:cNvSpPr txBox="1"/>
          <p:nvPr>
            <p:ph idx="13" type="subTitle"/>
          </p:nvPr>
        </p:nvSpPr>
        <p:spPr>
          <a:xfrm>
            <a:off x="723900" y="3036900"/>
            <a:ext cx="2133900" cy="46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 name="Google Shape;101;p16"/>
          <p:cNvSpPr txBox="1"/>
          <p:nvPr>
            <p:ph idx="14" type="subTitle"/>
          </p:nvPr>
        </p:nvSpPr>
        <p:spPr>
          <a:xfrm>
            <a:off x="3491131" y="3036900"/>
            <a:ext cx="2125500" cy="46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2" name="Google Shape;102;p16"/>
          <p:cNvSpPr txBox="1"/>
          <p:nvPr>
            <p:ph idx="15" type="subTitle"/>
          </p:nvPr>
        </p:nvSpPr>
        <p:spPr>
          <a:xfrm>
            <a:off x="6258353" y="3036900"/>
            <a:ext cx="2125500" cy="46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103" name="Google Shape;103;p16"/>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104" name="Google Shape;104;p16"/>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5" name="Shape 105"/>
        <p:cNvGrpSpPr/>
        <p:nvPr/>
      </p:nvGrpSpPr>
      <p:grpSpPr>
        <a:xfrm>
          <a:off x="0" y="0"/>
          <a:ext cx="0" cy="0"/>
          <a:chOff x="0" y="0"/>
          <a:chExt cx="0" cy="0"/>
        </a:xfrm>
      </p:grpSpPr>
      <p:sp>
        <p:nvSpPr>
          <p:cNvPr id="106" name="Google Shape;106;p17"/>
          <p:cNvSpPr txBox="1"/>
          <p:nvPr>
            <p:ph hasCustomPrompt="1" type="title"/>
          </p:nvPr>
        </p:nvSpPr>
        <p:spPr>
          <a:xfrm>
            <a:off x="4835675" y="2181285"/>
            <a:ext cx="3492600" cy="53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7" name="Google Shape;107;p17"/>
          <p:cNvSpPr txBox="1"/>
          <p:nvPr>
            <p:ph idx="1" type="subTitle"/>
          </p:nvPr>
        </p:nvSpPr>
        <p:spPr>
          <a:xfrm>
            <a:off x="4835700" y="2708587"/>
            <a:ext cx="3492600" cy="366000"/>
          </a:xfrm>
          <a:prstGeom prst="rect">
            <a:avLst/>
          </a:prstGeom>
          <a:solidFill>
            <a:schemeClr val="accent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sz="15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08" name="Google Shape;108;p17"/>
          <p:cNvSpPr txBox="1"/>
          <p:nvPr>
            <p:ph hasCustomPrompt="1" idx="2" type="title"/>
          </p:nvPr>
        </p:nvSpPr>
        <p:spPr>
          <a:xfrm>
            <a:off x="4835688" y="946062"/>
            <a:ext cx="3492600" cy="53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9" name="Google Shape;109;p17"/>
          <p:cNvSpPr txBox="1"/>
          <p:nvPr>
            <p:ph idx="3" type="subTitle"/>
          </p:nvPr>
        </p:nvSpPr>
        <p:spPr>
          <a:xfrm>
            <a:off x="4835700" y="1485962"/>
            <a:ext cx="3492600" cy="366000"/>
          </a:xfrm>
          <a:prstGeom prst="rect">
            <a:avLst/>
          </a:prstGeom>
          <a:solidFill>
            <a:schemeClr val="accent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sz="15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10" name="Google Shape;110;p17"/>
          <p:cNvSpPr txBox="1"/>
          <p:nvPr>
            <p:ph hasCustomPrompt="1" idx="4" type="title"/>
          </p:nvPr>
        </p:nvSpPr>
        <p:spPr>
          <a:xfrm>
            <a:off x="4835675" y="3416508"/>
            <a:ext cx="3492600" cy="53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1" name="Google Shape;111;p17"/>
          <p:cNvSpPr txBox="1"/>
          <p:nvPr>
            <p:ph idx="5" type="subTitle"/>
          </p:nvPr>
        </p:nvSpPr>
        <p:spPr>
          <a:xfrm>
            <a:off x="4835700" y="3965497"/>
            <a:ext cx="3492600" cy="366000"/>
          </a:xfrm>
          <a:prstGeom prst="rect">
            <a:avLst/>
          </a:prstGeom>
          <a:solidFill>
            <a:schemeClr val="accent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sz="15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cxnSp>
        <p:nvCxnSpPr>
          <p:cNvPr id="112" name="Google Shape;112;p17"/>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113" name="Google Shape;113;p17"/>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14" name="Shape 114"/>
        <p:cNvGrpSpPr/>
        <p:nvPr/>
      </p:nvGrpSpPr>
      <p:grpSpPr>
        <a:xfrm>
          <a:off x="0" y="0"/>
          <a:ext cx="0" cy="0"/>
          <a:chOff x="0" y="0"/>
          <a:chExt cx="0" cy="0"/>
        </a:xfrm>
      </p:grpSpPr>
      <p:sp>
        <p:nvSpPr>
          <p:cNvPr id="115" name="Google Shape;115;p18"/>
          <p:cNvSpPr txBox="1"/>
          <p:nvPr>
            <p:ph type="title"/>
          </p:nvPr>
        </p:nvSpPr>
        <p:spPr>
          <a:xfrm>
            <a:off x="3899400" y="540000"/>
            <a:ext cx="4448100" cy="1113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7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18"/>
          <p:cNvSpPr txBox="1"/>
          <p:nvPr>
            <p:ph idx="1" type="subTitle"/>
          </p:nvPr>
        </p:nvSpPr>
        <p:spPr>
          <a:xfrm>
            <a:off x="3899350" y="1841450"/>
            <a:ext cx="4448100" cy="105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7" name="Google Shape;117;p18"/>
          <p:cNvSpPr txBox="1"/>
          <p:nvPr/>
        </p:nvSpPr>
        <p:spPr>
          <a:xfrm>
            <a:off x="3401700" y="3611950"/>
            <a:ext cx="49458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200">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b="1"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b="1" lang="en" sz="12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200" u="sng">
                <a:solidFill>
                  <a:schemeClr val="dk1"/>
                </a:solidFill>
                <a:latin typeface="Open Sans"/>
                <a:ea typeface="Open Sans"/>
                <a:cs typeface="Open Sans"/>
                <a:sym typeface="Open Sans"/>
              </a:rPr>
              <a:t> </a:t>
            </a:r>
            <a:endParaRPr b="1" sz="1200" u="sng">
              <a:solidFill>
                <a:schemeClr val="dk1"/>
              </a:solidFill>
              <a:latin typeface="Open Sans"/>
              <a:ea typeface="Open Sans"/>
              <a:cs typeface="Open Sans"/>
              <a:sym typeface="Open Sans"/>
            </a:endParaRPr>
          </a:p>
        </p:txBody>
      </p:sp>
      <p:cxnSp>
        <p:nvCxnSpPr>
          <p:cNvPr id="118" name="Google Shape;118;p18"/>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119" name="Google Shape;119;p18"/>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0" name="Shape 120"/>
        <p:cNvGrpSpPr/>
        <p:nvPr/>
      </p:nvGrpSpPr>
      <p:grpSpPr>
        <a:xfrm>
          <a:off x="0" y="0"/>
          <a:ext cx="0" cy="0"/>
          <a:chOff x="0" y="0"/>
          <a:chExt cx="0" cy="0"/>
        </a:xfrm>
      </p:grpSpPr>
      <p:cxnSp>
        <p:nvCxnSpPr>
          <p:cNvPr id="121" name="Google Shape;121;p19"/>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122" name="Google Shape;122;p19"/>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3" name="Shape 1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804525" y="2876775"/>
            <a:ext cx="43836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7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913200" y="847400"/>
            <a:ext cx="1805700" cy="1806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8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cxnSp>
        <p:nvCxnSpPr>
          <p:cNvPr id="16" name="Google Shape;16;p3"/>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17" name="Google Shape;17;p3"/>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720000" y="1215750"/>
            <a:ext cx="7704000" cy="3257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21" name="Google Shape;21;p4"/>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22" name="Google Shape;22;p4"/>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5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subTitle"/>
          </p:nvPr>
        </p:nvSpPr>
        <p:spPr>
          <a:xfrm>
            <a:off x="4923249" y="2650350"/>
            <a:ext cx="2505600" cy="16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 name="Google Shape;26;p5"/>
          <p:cNvSpPr txBox="1"/>
          <p:nvPr>
            <p:ph idx="2" type="subTitle"/>
          </p:nvPr>
        </p:nvSpPr>
        <p:spPr>
          <a:xfrm>
            <a:off x="1715375" y="2650350"/>
            <a:ext cx="2505600" cy="16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idx="3" type="subTitle"/>
          </p:nvPr>
        </p:nvSpPr>
        <p:spPr>
          <a:xfrm>
            <a:off x="1715375" y="2208724"/>
            <a:ext cx="2505600" cy="47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 name="Google Shape;28;p5"/>
          <p:cNvSpPr txBox="1"/>
          <p:nvPr>
            <p:ph idx="4" type="subTitle"/>
          </p:nvPr>
        </p:nvSpPr>
        <p:spPr>
          <a:xfrm>
            <a:off x="4923250" y="2208724"/>
            <a:ext cx="2505600" cy="47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29" name="Google Shape;29;p5"/>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30" name="Google Shape;30;p5"/>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3" name="Google Shape;33;p6"/>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34" name="Google Shape;34;p6"/>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693500" y="1074575"/>
            <a:ext cx="4717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 name="Google Shape;37;p7"/>
          <p:cNvSpPr txBox="1"/>
          <p:nvPr>
            <p:ph idx="1" type="subTitle"/>
          </p:nvPr>
        </p:nvSpPr>
        <p:spPr>
          <a:xfrm>
            <a:off x="3693500" y="1713625"/>
            <a:ext cx="47175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cxnSp>
        <p:nvCxnSpPr>
          <p:cNvPr id="38" name="Google Shape;38;p7"/>
          <p:cNvCxnSpPr/>
          <p:nvPr/>
        </p:nvCxnSpPr>
        <p:spPr>
          <a:xfrm>
            <a:off x="713225" y="261400"/>
            <a:ext cx="8623800" cy="0"/>
          </a:xfrm>
          <a:prstGeom prst="straightConnector1">
            <a:avLst/>
          </a:prstGeom>
          <a:noFill/>
          <a:ln cap="flat" cmpd="sng" w="28575">
            <a:solidFill>
              <a:schemeClr val="accent2"/>
            </a:solidFill>
            <a:prstDash val="dash"/>
            <a:round/>
            <a:headEnd len="med" w="med" type="none"/>
            <a:tailEnd len="med" w="med" type="none"/>
          </a:ln>
        </p:spPr>
      </p:cxnSp>
      <p:cxnSp>
        <p:nvCxnSpPr>
          <p:cNvPr id="39" name="Google Shape;39;p7"/>
          <p:cNvCxnSpPr/>
          <p:nvPr/>
        </p:nvCxnSpPr>
        <p:spPr>
          <a:xfrm>
            <a:off x="-192050" y="4882100"/>
            <a:ext cx="8623800" cy="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15000">
                <a:solidFill>
                  <a:schemeClr val="dk2"/>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4" name="Google Shape;44;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1pPr>
            <a:lvl2pPr lvl="1"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2pPr>
            <a:lvl3pPr lvl="2"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3pPr>
            <a:lvl4pPr lvl="3"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4pPr>
            <a:lvl5pPr lvl="4"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5pPr>
            <a:lvl6pPr lvl="5"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6pPr>
            <a:lvl7pPr lvl="6"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7pPr>
            <a:lvl8pPr lvl="7"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8pPr>
            <a:lvl9pPr lvl="8"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ctrTitle"/>
          </p:nvPr>
        </p:nvSpPr>
        <p:spPr>
          <a:xfrm>
            <a:off x="713225" y="1153125"/>
            <a:ext cx="5145600" cy="243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Blue Bikes ML Predictions</a:t>
            </a:r>
            <a:endParaRPr/>
          </a:p>
        </p:txBody>
      </p:sp>
      <p:sp>
        <p:nvSpPr>
          <p:cNvPr id="129" name="Google Shape;129;p21"/>
          <p:cNvSpPr txBox="1"/>
          <p:nvPr>
            <p:ph idx="1" type="subTitle"/>
          </p:nvPr>
        </p:nvSpPr>
        <p:spPr>
          <a:xfrm>
            <a:off x="713225" y="3624400"/>
            <a:ext cx="4687800" cy="3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Vita Khan, Aarushi Attray, and Quinn Reilly</a:t>
            </a:r>
            <a:endParaRPr/>
          </a:p>
        </p:txBody>
      </p:sp>
      <p:sp>
        <p:nvSpPr>
          <p:cNvPr id="130" name="Google Shape;130;p21"/>
          <p:cNvSpPr/>
          <p:nvPr/>
        </p:nvSpPr>
        <p:spPr>
          <a:xfrm>
            <a:off x="6021000" y="1282675"/>
            <a:ext cx="2578200" cy="2577900"/>
          </a:xfrm>
          <a:prstGeom prst="ellipse">
            <a:avLst/>
          </a:prstGeom>
          <a:noFill/>
          <a:ln cap="flat" cmpd="sng" w="19050">
            <a:solidFill>
              <a:srgbClr val="C2C7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6079925" y="1341600"/>
            <a:ext cx="2460300" cy="2460300"/>
          </a:xfrm>
          <a:prstGeom prst="ellipse">
            <a:avLst/>
          </a:prstGeom>
          <a:solidFill>
            <a:srgbClr val="D8E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21"/>
          <p:cNvGrpSpPr/>
          <p:nvPr/>
        </p:nvGrpSpPr>
        <p:grpSpPr>
          <a:xfrm>
            <a:off x="5793157" y="1599456"/>
            <a:ext cx="3034198" cy="1944873"/>
            <a:chOff x="4310325" y="2382500"/>
            <a:chExt cx="1711625" cy="1097125"/>
          </a:xfrm>
        </p:grpSpPr>
        <p:sp>
          <p:nvSpPr>
            <p:cNvPr id="133" name="Google Shape;133;p21"/>
            <p:cNvSpPr/>
            <p:nvPr/>
          </p:nvSpPr>
          <p:spPr>
            <a:xfrm>
              <a:off x="4681775" y="2702200"/>
              <a:ext cx="113700" cy="137025"/>
            </a:xfrm>
            <a:custGeom>
              <a:rect b="b" l="l" r="r" t="t"/>
              <a:pathLst>
                <a:path extrusionOk="0" h="5481" w="4548">
                  <a:moveTo>
                    <a:pt x="1" y="0"/>
                  </a:moveTo>
                  <a:lnTo>
                    <a:pt x="1" y="3573"/>
                  </a:lnTo>
                  <a:cubicBezTo>
                    <a:pt x="853" y="3573"/>
                    <a:pt x="1624" y="3410"/>
                    <a:pt x="2233" y="3207"/>
                  </a:cubicBezTo>
                  <a:lnTo>
                    <a:pt x="4223" y="5481"/>
                  </a:lnTo>
                  <a:cubicBezTo>
                    <a:pt x="4344" y="5237"/>
                    <a:pt x="4466" y="4912"/>
                    <a:pt x="4547" y="4669"/>
                  </a:cubicBezTo>
                  <a:lnTo>
                    <a:pt x="3005" y="2842"/>
                  </a:lnTo>
                  <a:cubicBezTo>
                    <a:pt x="3492" y="2558"/>
                    <a:pt x="3817" y="2193"/>
                    <a:pt x="3817" y="1787"/>
                  </a:cubicBezTo>
                  <a:cubicBezTo>
                    <a:pt x="3817" y="812"/>
                    <a:pt x="2112" y="0"/>
                    <a:pt x="41" y="0"/>
                  </a:cubicBez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5347025" y="2819925"/>
              <a:ext cx="674925" cy="395825"/>
            </a:xfrm>
            <a:custGeom>
              <a:rect b="b" l="l" r="r" t="t"/>
              <a:pathLst>
                <a:path extrusionOk="0" h="15833" w="26997">
                  <a:moveTo>
                    <a:pt x="14046" y="0"/>
                  </a:moveTo>
                  <a:cubicBezTo>
                    <a:pt x="6293" y="0"/>
                    <a:pt x="1" y="6293"/>
                    <a:pt x="1" y="14087"/>
                  </a:cubicBezTo>
                  <a:cubicBezTo>
                    <a:pt x="1" y="14655"/>
                    <a:pt x="41" y="15224"/>
                    <a:pt x="82" y="15833"/>
                  </a:cubicBezTo>
                  <a:lnTo>
                    <a:pt x="609" y="15833"/>
                  </a:lnTo>
                  <a:cubicBezTo>
                    <a:pt x="569" y="15305"/>
                    <a:pt x="488" y="14655"/>
                    <a:pt x="488" y="14087"/>
                  </a:cubicBezTo>
                  <a:cubicBezTo>
                    <a:pt x="488" y="6617"/>
                    <a:pt x="6577" y="528"/>
                    <a:pt x="14046" y="528"/>
                  </a:cubicBezTo>
                  <a:cubicBezTo>
                    <a:pt x="19649" y="528"/>
                    <a:pt x="24439" y="3979"/>
                    <a:pt x="26550" y="8810"/>
                  </a:cubicBezTo>
                  <a:cubicBezTo>
                    <a:pt x="26672" y="8728"/>
                    <a:pt x="26834" y="8647"/>
                    <a:pt x="26996" y="8607"/>
                  </a:cubicBezTo>
                  <a:cubicBezTo>
                    <a:pt x="24845" y="3573"/>
                    <a:pt x="19892" y="0"/>
                    <a:pt x="14046" y="0"/>
                  </a:cubicBezTo>
                  <a:close/>
                </a:path>
              </a:pathLst>
            </a:custGeom>
            <a:solidFill>
              <a:srgbClr val="6E8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4579775" y="2833125"/>
              <a:ext cx="378575" cy="346100"/>
            </a:xfrm>
            <a:custGeom>
              <a:rect b="b" l="l" r="r" t="t"/>
              <a:pathLst>
                <a:path extrusionOk="0" h="13844" w="15143">
                  <a:moveTo>
                    <a:pt x="1624" y="0"/>
                  </a:moveTo>
                  <a:cubicBezTo>
                    <a:pt x="1056" y="0"/>
                    <a:pt x="488" y="41"/>
                    <a:pt x="1" y="81"/>
                  </a:cubicBezTo>
                  <a:lnTo>
                    <a:pt x="1" y="609"/>
                  </a:lnTo>
                  <a:cubicBezTo>
                    <a:pt x="528" y="569"/>
                    <a:pt x="1056" y="487"/>
                    <a:pt x="1624" y="487"/>
                  </a:cubicBezTo>
                  <a:cubicBezTo>
                    <a:pt x="8810" y="487"/>
                    <a:pt x="14655" y="6333"/>
                    <a:pt x="14655" y="13559"/>
                  </a:cubicBezTo>
                  <a:lnTo>
                    <a:pt x="14655" y="13843"/>
                  </a:lnTo>
                  <a:lnTo>
                    <a:pt x="15143" y="13843"/>
                  </a:lnTo>
                  <a:lnTo>
                    <a:pt x="15143" y="13559"/>
                  </a:lnTo>
                  <a:cubicBezTo>
                    <a:pt x="15143" y="6089"/>
                    <a:pt x="9053" y="0"/>
                    <a:pt x="1624" y="0"/>
                  </a:cubicBezTo>
                  <a:close/>
                </a:path>
              </a:pathLst>
            </a:custGeom>
            <a:solidFill>
              <a:srgbClr val="6E8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5388125" y="2863575"/>
              <a:ext cx="617075" cy="616050"/>
            </a:xfrm>
            <a:custGeom>
              <a:rect b="b" l="l" r="r" t="t"/>
              <a:pathLst>
                <a:path extrusionOk="0" h="24642" w="24683">
                  <a:moveTo>
                    <a:pt x="12301" y="2030"/>
                  </a:moveTo>
                  <a:cubicBezTo>
                    <a:pt x="17984" y="2030"/>
                    <a:pt x="22612" y="6658"/>
                    <a:pt x="22612" y="12341"/>
                  </a:cubicBezTo>
                  <a:cubicBezTo>
                    <a:pt x="22612" y="18024"/>
                    <a:pt x="17984" y="22612"/>
                    <a:pt x="12301" y="22612"/>
                  </a:cubicBezTo>
                  <a:cubicBezTo>
                    <a:pt x="6618" y="22612"/>
                    <a:pt x="1990" y="18024"/>
                    <a:pt x="1990" y="12341"/>
                  </a:cubicBezTo>
                  <a:cubicBezTo>
                    <a:pt x="1990" y="6658"/>
                    <a:pt x="6618" y="2030"/>
                    <a:pt x="12301" y="2030"/>
                  </a:cubicBezTo>
                  <a:close/>
                  <a:moveTo>
                    <a:pt x="12341" y="0"/>
                  </a:moveTo>
                  <a:cubicBezTo>
                    <a:pt x="5562" y="0"/>
                    <a:pt x="1" y="5521"/>
                    <a:pt x="1" y="12341"/>
                  </a:cubicBezTo>
                  <a:cubicBezTo>
                    <a:pt x="1" y="19120"/>
                    <a:pt x="5562" y="24641"/>
                    <a:pt x="12341" y="24641"/>
                  </a:cubicBezTo>
                  <a:cubicBezTo>
                    <a:pt x="19161" y="24641"/>
                    <a:pt x="24682" y="19120"/>
                    <a:pt x="24682" y="12341"/>
                  </a:cubicBezTo>
                  <a:cubicBezTo>
                    <a:pt x="24682" y="5521"/>
                    <a:pt x="19161" y="0"/>
                    <a:pt x="12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4310325" y="2863575"/>
              <a:ext cx="616050" cy="616050"/>
            </a:xfrm>
            <a:custGeom>
              <a:rect b="b" l="l" r="r" t="t"/>
              <a:pathLst>
                <a:path extrusionOk="0" h="24642" w="24642">
                  <a:moveTo>
                    <a:pt x="12341" y="2030"/>
                  </a:moveTo>
                  <a:cubicBezTo>
                    <a:pt x="18025" y="2030"/>
                    <a:pt x="22612" y="6658"/>
                    <a:pt x="22612" y="12341"/>
                  </a:cubicBezTo>
                  <a:cubicBezTo>
                    <a:pt x="22612" y="18024"/>
                    <a:pt x="18025" y="22612"/>
                    <a:pt x="12341" y="22612"/>
                  </a:cubicBezTo>
                  <a:cubicBezTo>
                    <a:pt x="6658" y="22612"/>
                    <a:pt x="2030" y="18024"/>
                    <a:pt x="2030" y="12341"/>
                  </a:cubicBezTo>
                  <a:cubicBezTo>
                    <a:pt x="2030" y="6658"/>
                    <a:pt x="6658" y="2030"/>
                    <a:pt x="12341" y="2030"/>
                  </a:cubicBezTo>
                  <a:close/>
                  <a:moveTo>
                    <a:pt x="12341" y="0"/>
                  </a:moveTo>
                  <a:cubicBezTo>
                    <a:pt x="5521" y="0"/>
                    <a:pt x="0" y="5521"/>
                    <a:pt x="0" y="12341"/>
                  </a:cubicBezTo>
                  <a:cubicBezTo>
                    <a:pt x="0" y="19120"/>
                    <a:pt x="5521" y="24641"/>
                    <a:pt x="12341" y="24641"/>
                  </a:cubicBezTo>
                  <a:cubicBezTo>
                    <a:pt x="19121" y="24641"/>
                    <a:pt x="24642" y="19120"/>
                    <a:pt x="24642" y="12341"/>
                  </a:cubicBezTo>
                  <a:cubicBezTo>
                    <a:pt x="24642" y="5521"/>
                    <a:pt x="19121" y="0"/>
                    <a:pt x="12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4789350" y="2463700"/>
              <a:ext cx="126900" cy="66000"/>
            </a:xfrm>
            <a:custGeom>
              <a:rect b="b" l="l" r="r" t="t"/>
              <a:pathLst>
                <a:path extrusionOk="0" h="2640" w="5076">
                  <a:moveTo>
                    <a:pt x="1" y="1"/>
                  </a:moveTo>
                  <a:lnTo>
                    <a:pt x="1" y="2639"/>
                  </a:lnTo>
                  <a:lnTo>
                    <a:pt x="5075" y="2639"/>
                  </a:lnTo>
                  <a:lnTo>
                    <a:pt x="5075" y="1543"/>
                  </a:lnTo>
                  <a:lnTo>
                    <a:pt x="1" y="1"/>
                  </a:ln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4828925" y="2500050"/>
              <a:ext cx="106600" cy="211300"/>
            </a:xfrm>
            <a:custGeom>
              <a:rect b="b" l="l" r="r" t="t"/>
              <a:pathLst>
                <a:path extrusionOk="0" h="8452" w="4264">
                  <a:moveTo>
                    <a:pt x="3389" y="0"/>
                  </a:moveTo>
                  <a:cubicBezTo>
                    <a:pt x="3249" y="0"/>
                    <a:pt x="3116" y="115"/>
                    <a:pt x="3046" y="292"/>
                  </a:cubicBezTo>
                  <a:lnTo>
                    <a:pt x="1" y="7721"/>
                  </a:lnTo>
                  <a:cubicBezTo>
                    <a:pt x="366" y="7924"/>
                    <a:pt x="691" y="8208"/>
                    <a:pt x="1016" y="8452"/>
                  </a:cubicBezTo>
                  <a:lnTo>
                    <a:pt x="4142" y="739"/>
                  </a:lnTo>
                  <a:cubicBezTo>
                    <a:pt x="4263" y="536"/>
                    <a:pt x="4223" y="333"/>
                    <a:pt x="4060" y="292"/>
                  </a:cubicBezTo>
                  <a:lnTo>
                    <a:pt x="3452" y="8"/>
                  </a:lnTo>
                  <a:cubicBezTo>
                    <a:pt x="3431" y="3"/>
                    <a:pt x="3410" y="0"/>
                    <a:pt x="3389" y="0"/>
                  </a:cubicBez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5358700" y="2579200"/>
              <a:ext cx="129925" cy="310975"/>
            </a:xfrm>
            <a:custGeom>
              <a:rect b="b" l="l" r="r" t="t"/>
              <a:pathLst>
                <a:path extrusionOk="0" h="12439" w="5197">
                  <a:moveTo>
                    <a:pt x="4365" y="1"/>
                  </a:moveTo>
                  <a:cubicBezTo>
                    <a:pt x="4232" y="1"/>
                    <a:pt x="4126" y="116"/>
                    <a:pt x="4020" y="293"/>
                  </a:cubicBezTo>
                  <a:lnTo>
                    <a:pt x="82" y="11740"/>
                  </a:lnTo>
                  <a:cubicBezTo>
                    <a:pt x="1" y="11943"/>
                    <a:pt x="82" y="12187"/>
                    <a:pt x="163" y="12228"/>
                  </a:cubicBezTo>
                  <a:lnTo>
                    <a:pt x="772" y="12431"/>
                  </a:lnTo>
                  <a:cubicBezTo>
                    <a:pt x="793" y="12436"/>
                    <a:pt x="814" y="12438"/>
                    <a:pt x="835" y="12438"/>
                  </a:cubicBezTo>
                  <a:cubicBezTo>
                    <a:pt x="975" y="12438"/>
                    <a:pt x="1107" y="12323"/>
                    <a:pt x="1178" y="12146"/>
                  </a:cubicBezTo>
                  <a:lnTo>
                    <a:pt x="5156" y="699"/>
                  </a:lnTo>
                  <a:cubicBezTo>
                    <a:pt x="5197" y="496"/>
                    <a:pt x="5156" y="252"/>
                    <a:pt x="5034" y="211"/>
                  </a:cubicBezTo>
                  <a:lnTo>
                    <a:pt x="4426" y="8"/>
                  </a:lnTo>
                  <a:cubicBezTo>
                    <a:pt x="4405" y="3"/>
                    <a:pt x="4384" y="1"/>
                    <a:pt x="4365" y="1"/>
                  </a:cubicBez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5343975" y="2545375"/>
              <a:ext cx="257800" cy="86450"/>
            </a:xfrm>
            <a:custGeom>
              <a:rect b="b" l="l" r="r" t="t"/>
              <a:pathLst>
                <a:path extrusionOk="0" h="3458" w="10312">
                  <a:moveTo>
                    <a:pt x="9109" y="1"/>
                  </a:moveTo>
                  <a:cubicBezTo>
                    <a:pt x="9016" y="1"/>
                    <a:pt x="8916" y="8"/>
                    <a:pt x="8810" y="22"/>
                  </a:cubicBezTo>
                  <a:cubicBezTo>
                    <a:pt x="8810" y="22"/>
                    <a:pt x="3614" y="590"/>
                    <a:pt x="1909" y="631"/>
                  </a:cubicBezTo>
                  <a:cubicBezTo>
                    <a:pt x="1178" y="671"/>
                    <a:pt x="1" y="834"/>
                    <a:pt x="1" y="1443"/>
                  </a:cubicBezTo>
                  <a:lnTo>
                    <a:pt x="1" y="1849"/>
                  </a:lnTo>
                  <a:cubicBezTo>
                    <a:pt x="1" y="2579"/>
                    <a:pt x="1422" y="2782"/>
                    <a:pt x="2193" y="2945"/>
                  </a:cubicBezTo>
                  <a:lnTo>
                    <a:pt x="6374" y="3432"/>
                  </a:lnTo>
                  <a:cubicBezTo>
                    <a:pt x="6462" y="3449"/>
                    <a:pt x="6557" y="3458"/>
                    <a:pt x="6659" y="3458"/>
                  </a:cubicBezTo>
                  <a:cubicBezTo>
                    <a:pt x="7969" y="3458"/>
                    <a:pt x="10312" y="2080"/>
                    <a:pt x="10312" y="1402"/>
                  </a:cubicBezTo>
                  <a:cubicBezTo>
                    <a:pt x="10312" y="735"/>
                    <a:pt x="10075" y="1"/>
                    <a:pt x="9109" y="1"/>
                  </a:cubicBezTo>
                  <a:close/>
                </a:path>
              </a:pathLst>
            </a:custGeom>
            <a:solidFill>
              <a:srgbClr val="DF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5232350" y="2762950"/>
              <a:ext cx="206050" cy="482425"/>
            </a:xfrm>
            <a:custGeom>
              <a:rect b="b" l="l" r="r" t="t"/>
              <a:pathLst>
                <a:path extrusionOk="0" h="19297" w="8242">
                  <a:moveTo>
                    <a:pt x="6918" y="0"/>
                  </a:moveTo>
                  <a:cubicBezTo>
                    <a:pt x="6717" y="0"/>
                    <a:pt x="6447" y="161"/>
                    <a:pt x="6374" y="453"/>
                  </a:cubicBezTo>
                  <a:lnTo>
                    <a:pt x="122" y="18274"/>
                  </a:lnTo>
                  <a:cubicBezTo>
                    <a:pt x="0" y="18599"/>
                    <a:pt x="122" y="18883"/>
                    <a:pt x="325" y="19005"/>
                  </a:cubicBezTo>
                  <a:lnTo>
                    <a:pt x="1259" y="19289"/>
                  </a:lnTo>
                  <a:cubicBezTo>
                    <a:pt x="1283" y="19294"/>
                    <a:pt x="1310" y="19296"/>
                    <a:pt x="1337" y="19296"/>
                  </a:cubicBezTo>
                  <a:cubicBezTo>
                    <a:pt x="1537" y="19296"/>
                    <a:pt x="1796" y="19163"/>
                    <a:pt x="1868" y="18842"/>
                  </a:cubicBezTo>
                  <a:lnTo>
                    <a:pt x="8119" y="1021"/>
                  </a:lnTo>
                  <a:cubicBezTo>
                    <a:pt x="8241" y="737"/>
                    <a:pt x="8119" y="412"/>
                    <a:pt x="7916" y="331"/>
                  </a:cubicBezTo>
                  <a:lnTo>
                    <a:pt x="6983" y="6"/>
                  </a:lnTo>
                  <a:cubicBezTo>
                    <a:pt x="6962" y="2"/>
                    <a:pt x="6940" y="0"/>
                    <a:pt x="6918" y="0"/>
                  </a:cubicBezTo>
                  <a:close/>
                </a:path>
              </a:pathLst>
            </a:custGeom>
            <a:solidFill>
              <a:srgbClr val="6E8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4735050" y="2618075"/>
              <a:ext cx="162400" cy="326700"/>
            </a:xfrm>
            <a:custGeom>
              <a:rect b="b" l="l" r="r" t="t"/>
              <a:pathLst>
                <a:path extrusionOk="0" h="13068" w="6496">
                  <a:moveTo>
                    <a:pt x="5148" y="1"/>
                  </a:moveTo>
                  <a:cubicBezTo>
                    <a:pt x="4968" y="1"/>
                    <a:pt x="4766" y="183"/>
                    <a:pt x="4669" y="443"/>
                  </a:cubicBezTo>
                  <a:lnTo>
                    <a:pt x="1" y="11931"/>
                  </a:lnTo>
                  <a:cubicBezTo>
                    <a:pt x="528" y="12296"/>
                    <a:pt x="1015" y="12662"/>
                    <a:pt x="1543" y="13068"/>
                  </a:cubicBezTo>
                  <a:lnTo>
                    <a:pt x="6415" y="1092"/>
                  </a:lnTo>
                  <a:cubicBezTo>
                    <a:pt x="6496" y="767"/>
                    <a:pt x="6415" y="483"/>
                    <a:pt x="6212" y="361"/>
                  </a:cubicBezTo>
                  <a:lnTo>
                    <a:pt x="5278" y="37"/>
                  </a:lnTo>
                  <a:cubicBezTo>
                    <a:pt x="5237" y="12"/>
                    <a:pt x="5194" y="1"/>
                    <a:pt x="5148" y="1"/>
                  </a:cubicBezTo>
                  <a:close/>
                </a:path>
              </a:pathLst>
            </a:custGeom>
            <a:solidFill>
              <a:srgbClr val="6E8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4595925" y="2899475"/>
              <a:ext cx="183800" cy="271700"/>
            </a:xfrm>
            <a:custGeom>
              <a:rect b="b" l="l" r="r" t="t"/>
              <a:pathLst>
                <a:path extrusionOk="0" h="10868" w="7352">
                  <a:moveTo>
                    <a:pt x="6214" y="1"/>
                  </a:moveTo>
                  <a:cubicBezTo>
                    <a:pt x="6056" y="1"/>
                    <a:pt x="5914" y="124"/>
                    <a:pt x="5850" y="350"/>
                  </a:cubicBezTo>
                  <a:cubicBezTo>
                    <a:pt x="5850" y="350"/>
                    <a:pt x="3211" y="8591"/>
                    <a:pt x="369" y="10337"/>
                  </a:cubicBezTo>
                  <a:cubicBezTo>
                    <a:pt x="1" y="10521"/>
                    <a:pt x="492" y="10868"/>
                    <a:pt x="928" y="10868"/>
                  </a:cubicBezTo>
                  <a:cubicBezTo>
                    <a:pt x="1069" y="10868"/>
                    <a:pt x="1204" y="10832"/>
                    <a:pt x="1303" y="10743"/>
                  </a:cubicBezTo>
                  <a:cubicBezTo>
                    <a:pt x="4429" y="8104"/>
                    <a:pt x="7189" y="878"/>
                    <a:pt x="7271" y="878"/>
                  </a:cubicBezTo>
                  <a:cubicBezTo>
                    <a:pt x="7352" y="634"/>
                    <a:pt x="7311" y="391"/>
                    <a:pt x="7108" y="350"/>
                  </a:cubicBezTo>
                  <a:lnTo>
                    <a:pt x="6337" y="26"/>
                  </a:lnTo>
                  <a:cubicBezTo>
                    <a:pt x="6295" y="9"/>
                    <a:pt x="6254" y="1"/>
                    <a:pt x="6214" y="1"/>
                  </a:cubicBezTo>
                  <a:close/>
                </a:path>
              </a:pathLst>
            </a:custGeom>
            <a:solidFill>
              <a:srgbClr val="6E8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5392700" y="2822425"/>
              <a:ext cx="334925" cy="372100"/>
            </a:xfrm>
            <a:custGeom>
              <a:rect b="b" l="l" r="r" t="t"/>
              <a:pathLst>
                <a:path extrusionOk="0" h="14884" w="13397">
                  <a:moveTo>
                    <a:pt x="807" y="1"/>
                  </a:moveTo>
                  <a:cubicBezTo>
                    <a:pt x="750" y="1"/>
                    <a:pt x="695" y="18"/>
                    <a:pt x="650" y="63"/>
                  </a:cubicBezTo>
                  <a:lnTo>
                    <a:pt x="163" y="469"/>
                  </a:lnTo>
                  <a:cubicBezTo>
                    <a:pt x="41" y="550"/>
                    <a:pt x="0" y="794"/>
                    <a:pt x="81" y="875"/>
                  </a:cubicBezTo>
                  <a:lnTo>
                    <a:pt x="12341" y="14799"/>
                  </a:lnTo>
                  <a:cubicBezTo>
                    <a:pt x="12391" y="14849"/>
                    <a:pt x="12488" y="14884"/>
                    <a:pt x="12583" y="14884"/>
                  </a:cubicBezTo>
                  <a:cubicBezTo>
                    <a:pt x="12642" y="14884"/>
                    <a:pt x="12701" y="14871"/>
                    <a:pt x="12747" y="14840"/>
                  </a:cubicBezTo>
                  <a:lnTo>
                    <a:pt x="13234" y="14434"/>
                  </a:lnTo>
                  <a:cubicBezTo>
                    <a:pt x="13356" y="14312"/>
                    <a:pt x="13397" y="14109"/>
                    <a:pt x="13275" y="14028"/>
                  </a:cubicBezTo>
                  <a:lnTo>
                    <a:pt x="1056" y="103"/>
                  </a:lnTo>
                  <a:cubicBezTo>
                    <a:pt x="1004" y="52"/>
                    <a:pt x="904" y="1"/>
                    <a:pt x="807" y="1"/>
                  </a:cubicBezTo>
                  <a:close/>
                </a:path>
              </a:pathLst>
            </a:custGeom>
            <a:solidFill>
              <a:srgbClr val="6E8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5267875" y="3162950"/>
              <a:ext cx="446550" cy="83250"/>
            </a:xfrm>
            <a:custGeom>
              <a:rect b="b" l="l" r="r" t="t"/>
              <a:pathLst>
                <a:path extrusionOk="0" h="3330" w="17862">
                  <a:moveTo>
                    <a:pt x="17578" y="1"/>
                  </a:moveTo>
                  <a:lnTo>
                    <a:pt x="203" y="1909"/>
                  </a:lnTo>
                  <a:lnTo>
                    <a:pt x="0" y="3329"/>
                  </a:lnTo>
                  <a:lnTo>
                    <a:pt x="0" y="3329"/>
                  </a:lnTo>
                  <a:lnTo>
                    <a:pt x="17456" y="1219"/>
                  </a:lnTo>
                  <a:cubicBezTo>
                    <a:pt x="17473" y="1223"/>
                    <a:pt x="17491" y="1225"/>
                    <a:pt x="17508" y="1225"/>
                  </a:cubicBezTo>
                  <a:cubicBezTo>
                    <a:pt x="17651" y="1225"/>
                    <a:pt x="17781" y="1084"/>
                    <a:pt x="17781" y="975"/>
                  </a:cubicBezTo>
                  <a:lnTo>
                    <a:pt x="17821" y="285"/>
                  </a:lnTo>
                  <a:cubicBezTo>
                    <a:pt x="17862" y="163"/>
                    <a:pt x="17740" y="1"/>
                    <a:pt x="17578" y="1"/>
                  </a:cubicBezTo>
                  <a:close/>
                </a:path>
              </a:pathLst>
            </a:custGeom>
            <a:solidFill>
              <a:srgbClr val="6E8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5135425" y="3109625"/>
              <a:ext cx="119775" cy="129000"/>
            </a:xfrm>
            <a:custGeom>
              <a:rect b="b" l="l" r="r" t="t"/>
              <a:pathLst>
                <a:path extrusionOk="0" h="5160" w="4791">
                  <a:moveTo>
                    <a:pt x="450" y="1"/>
                  </a:moveTo>
                  <a:cubicBezTo>
                    <a:pt x="362" y="1"/>
                    <a:pt x="275" y="33"/>
                    <a:pt x="204" y="104"/>
                  </a:cubicBezTo>
                  <a:cubicBezTo>
                    <a:pt x="82" y="266"/>
                    <a:pt x="1" y="510"/>
                    <a:pt x="163" y="672"/>
                  </a:cubicBezTo>
                  <a:lnTo>
                    <a:pt x="4020" y="5016"/>
                  </a:lnTo>
                  <a:cubicBezTo>
                    <a:pt x="4111" y="5107"/>
                    <a:pt x="4228" y="5160"/>
                    <a:pt x="4341" y="5160"/>
                  </a:cubicBezTo>
                  <a:cubicBezTo>
                    <a:pt x="4430" y="5160"/>
                    <a:pt x="4517" y="5128"/>
                    <a:pt x="4588" y="5057"/>
                  </a:cubicBezTo>
                  <a:cubicBezTo>
                    <a:pt x="4750" y="4935"/>
                    <a:pt x="4791" y="4651"/>
                    <a:pt x="4629" y="4529"/>
                  </a:cubicBezTo>
                  <a:lnTo>
                    <a:pt x="772" y="144"/>
                  </a:lnTo>
                  <a:cubicBezTo>
                    <a:pt x="681" y="53"/>
                    <a:pt x="564" y="1"/>
                    <a:pt x="450" y="1"/>
                  </a:cubicBez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5113100" y="3095800"/>
              <a:ext cx="80200" cy="50075"/>
            </a:xfrm>
            <a:custGeom>
              <a:rect b="b" l="l" r="r" t="t"/>
              <a:pathLst>
                <a:path extrusionOk="0" h="2003" w="3208">
                  <a:moveTo>
                    <a:pt x="2582" y="1"/>
                  </a:moveTo>
                  <a:cubicBezTo>
                    <a:pt x="2506" y="1"/>
                    <a:pt x="2429" y="16"/>
                    <a:pt x="2355" y="48"/>
                  </a:cubicBezTo>
                  <a:lnTo>
                    <a:pt x="447" y="900"/>
                  </a:lnTo>
                  <a:cubicBezTo>
                    <a:pt x="163" y="1063"/>
                    <a:pt x="0" y="1428"/>
                    <a:pt x="163" y="1672"/>
                  </a:cubicBezTo>
                  <a:cubicBezTo>
                    <a:pt x="283" y="1882"/>
                    <a:pt x="469" y="2003"/>
                    <a:pt x="689" y="2003"/>
                  </a:cubicBezTo>
                  <a:cubicBezTo>
                    <a:pt x="767" y="2003"/>
                    <a:pt x="849" y="1988"/>
                    <a:pt x="934" y="1956"/>
                  </a:cubicBezTo>
                  <a:lnTo>
                    <a:pt x="2801" y="1103"/>
                  </a:lnTo>
                  <a:cubicBezTo>
                    <a:pt x="3085" y="941"/>
                    <a:pt x="3207" y="657"/>
                    <a:pt x="3085" y="332"/>
                  </a:cubicBezTo>
                  <a:cubicBezTo>
                    <a:pt x="2995" y="122"/>
                    <a:pt x="2795" y="1"/>
                    <a:pt x="25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5655050" y="3131500"/>
              <a:ext cx="82225" cy="81200"/>
            </a:xfrm>
            <a:custGeom>
              <a:rect b="b" l="l" r="r" t="t"/>
              <a:pathLst>
                <a:path extrusionOk="0" h="3248" w="3289">
                  <a:moveTo>
                    <a:pt x="1664" y="0"/>
                  </a:moveTo>
                  <a:cubicBezTo>
                    <a:pt x="771" y="0"/>
                    <a:pt x="41" y="690"/>
                    <a:pt x="41" y="1624"/>
                  </a:cubicBezTo>
                  <a:cubicBezTo>
                    <a:pt x="0" y="2517"/>
                    <a:pt x="771" y="3248"/>
                    <a:pt x="1664" y="3248"/>
                  </a:cubicBezTo>
                  <a:cubicBezTo>
                    <a:pt x="2598" y="3248"/>
                    <a:pt x="3288" y="2517"/>
                    <a:pt x="3288" y="1624"/>
                  </a:cubicBezTo>
                  <a:cubicBezTo>
                    <a:pt x="3288" y="690"/>
                    <a:pt x="2598" y="0"/>
                    <a:pt x="1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4578250" y="3131500"/>
              <a:ext cx="81225" cy="81200"/>
            </a:xfrm>
            <a:custGeom>
              <a:rect b="b" l="l" r="r" t="t"/>
              <a:pathLst>
                <a:path extrusionOk="0" h="3248" w="3249">
                  <a:moveTo>
                    <a:pt x="1624" y="0"/>
                  </a:moveTo>
                  <a:cubicBezTo>
                    <a:pt x="691" y="0"/>
                    <a:pt x="1" y="690"/>
                    <a:pt x="1" y="1624"/>
                  </a:cubicBezTo>
                  <a:cubicBezTo>
                    <a:pt x="1" y="2517"/>
                    <a:pt x="691" y="3248"/>
                    <a:pt x="1624" y="3248"/>
                  </a:cubicBezTo>
                  <a:cubicBezTo>
                    <a:pt x="2517" y="3248"/>
                    <a:pt x="3248" y="2517"/>
                    <a:pt x="3248" y="1624"/>
                  </a:cubicBezTo>
                  <a:cubicBezTo>
                    <a:pt x="3248" y="690"/>
                    <a:pt x="2517" y="0"/>
                    <a:pt x="16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4948175" y="2426150"/>
              <a:ext cx="119775" cy="32500"/>
            </a:xfrm>
            <a:custGeom>
              <a:rect b="b" l="l" r="r" t="t"/>
              <a:pathLst>
                <a:path extrusionOk="0" h="1300" w="4791">
                  <a:moveTo>
                    <a:pt x="691" y="1"/>
                  </a:moveTo>
                  <a:cubicBezTo>
                    <a:pt x="325" y="1"/>
                    <a:pt x="1" y="285"/>
                    <a:pt x="1" y="650"/>
                  </a:cubicBezTo>
                  <a:cubicBezTo>
                    <a:pt x="1" y="1015"/>
                    <a:pt x="325" y="1300"/>
                    <a:pt x="691" y="1300"/>
                  </a:cubicBezTo>
                  <a:lnTo>
                    <a:pt x="4141" y="1300"/>
                  </a:lnTo>
                  <a:cubicBezTo>
                    <a:pt x="4466" y="1300"/>
                    <a:pt x="4791" y="1015"/>
                    <a:pt x="4791" y="650"/>
                  </a:cubicBezTo>
                  <a:cubicBezTo>
                    <a:pt x="4791" y="285"/>
                    <a:pt x="4466" y="1"/>
                    <a:pt x="4141" y="1"/>
                  </a:cubicBezTo>
                  <a:close/>
                </a:path>
              </a:pathLst>
            </a:custGeom>
            <a:solidFill>
              <a:srgbClr val="DF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4838075" y="2393675"/>
              <a:ext cx="129925" cy="131950"/>
            </a:xfrm>
            <a:custGeom>
              <a:rect b="b" l="l" r="r" t="t"/>
              <a:pathLst>
                <a:path extrusionOk="0" h="5278" w="5197">
                  <a:moveTo>
                    <a:pt x="3288" y="1"/>
                  </a:moveTo>
                  <a:cubicBezTo>
                    <a:pt x="1259" y="1"/>
                    <a:pt x="325" y="975"/>
                    <a:pt x="203" y="1827"/>
                  </a:cubicBezTo>
                  <a:cubicBezTo>
                    <a:pt x="0" y="2842"/>
                    <a:pt x="650" y="4263"/>
                    <a:pt x="3045" y="5278"/>
                  </a:cubicBezTo>
                  <a:lnTo>
                    <a:pt x="3248" y="5278"/>
                  </a:lnTo>
                  <a:cubicBezTo>
                    <a:pt x="3370" y="5278"/>
                    <a:pt x="3532" y="5197"/>
                    <a:pt x="3654" y="5075"/>
                  </a:cubicBezTo>
                  <a:cubicBezTo>
                    <a:pt x="3776" y="4872"/>
                    <a:pt x="3735" y="4628"/>
                    <a:pt x="3573" y="4425"/>
                  </a:cubicBezTo>
                  <a:cubicBezTo>
                    <a:pt x="3248" y="4019"/>
                    <a:pt x="2720" y="3248"/>
                    <a:pt x="2883" y="2883"/>
                  </a:cubicBezTo>
                  <a:cubicBezTo>
                    <a:pt x="2923" y="2802"/>
                    <a:pt x="3248" y="2396"/>
                    <a:pt x="4709" y="2396"/>
                  </a:cubicBezTo>
                  <a:cubicBezTo>
                    <a:pt x="4993" y="2396"/>
                    <a:pt x="5196" y="2152"/>
                    <a:pt x="5196" y="1868"/>
                  </a:cubicBezTo>
                  <a:cubicBezTo>
                    <a:pt x="5196" y="1584"/>
                    <a:pt x="4953" y="1381"/>
                    <a:pt x="4709" y="1381"/>
                  </a:cubicBezTo>
                  <a:cubicBezTo>
                    <a:pt x="3126" y="1381"/>
                    <a:pt x="2233" y="1746"/>
                    <a:pt x="1908" y="2477"/>
                  </a:cubicBezTo>
                  <a:cubicBezTo>
                    <a:pt x="1827" y="2802"/>
                    <a:pt x="1746" y="3086"/>
                    <a:pt x="1827" y="3411"/>
                  </a:cubicBezTo>
                  <a:cubicBezTo>
                    <a:pt x="1259" y="2883"/>
                    <a:pt x="1056" y="2396"/>
                    <a:pt x="1137" y="2030"/>
                  </a:cubicBezTo>
                  <a:cubicBezTo>
                    <a:pt x="1259" y="1421"/>
                    <a:pt x="2111" y="1015"/>
                    <a:pt x="3288" y="1015"/>
                  </a:cubicBezTo>
                  <a:cubicBezTo>
                    <a:pt x="3573" y="1015"/>
                    <a:pt x="3776" y="772"/>
                    <a:pt x="3776" y="528"/>
                  </a:cubicBezTo>
                  <a:cubicBezTo>
                    <a:pt x="3776" y="203"/>
                    <a:pt x="3532" y="1"/>
                    <a:pt x="3288" y="1"/>
                  </a:cubicBez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4582825" y="2419050"/>
              <a:ext cx="242575" cy="236500"/>
            </a:xfrm>
            <a:custGeom>
              <a:rect b="b" l="l" r="r" t="t"/>
              <a:pathLst>
                <a:path extrusionOk="0" h="9460" w="9703">
                  <a:moveTo>
                    <a:pt x="0" y="0"/>
                  </a:moveTo>
                  <a:lnTo>
                    <a:pt x="2314" y="9459"/>
                  </a:lnTo>
                  <a:lnTo>
                    <a:pt x="9703" y="9459"/>
                  </a:lnTo>
                  <a:lnTo>
                    <a:pt x="9703" y="0"/>
                  </a:lnTo>
                  <a:close/>
                </a:path>
              </a:pathLst>
            </a:custGeom>
            <a:solidFill>
              <a:srgbClr val="DF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4902500" y="2382500"/>
              <a:ext cx="150225" cy="40625"/>
            </a:xfrm>
            <a:custGeom>
              <a:rect b="b" l="l" r="r" t="t"/>
              <a:pathLst>
                <a:path extrusionOk="0" h="1625" w="6009">
                  <a:moveTo>
                    <a:pt x="813" y="1"/>
                  </a:moveTo>
                  <a:cubicBezTo>
                    <a:pt x="366" y="1"/>
                    <a:pt x="1" y="366"/>
                    <a:pt x="1" y="813"/>
                  </a:cubicBezTo>
                  <a:cubicBezTo>
                    <a:pt x="1" y="1259"/>
                    <a:pt x="366" y="1625"/>
                    <a:pt x="813" y="1625"/>
                  </a:cubicBezTo>
                  <a:lnTo>
                    <a:pt x="5197" y="1625"/>
                  </a:lnTo>
                  <a:cubicBezTo>
                    <a:pt x="5644" y="1625"/>
                    <a:pt x="6009" y="1259"/>
                    <a:pt x="6009" y="813"/>
                  </a:cubicBezTo>
                  <a:cubicBezTo>
                    <a:pt x="6009" y="366"/>
                    <a:pt x="5644" y="1"/>
                    <a:pt x="5197" y="1"/>
                  </a:cubicBezTo>
                  <a:close/>
                </a:path>
              </a:pathLst>
            </a:custGeom>
            <a:solidFill>
              <a:srgbClr val="DF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4849725" y="2675800"/>
              <a:ext cx="441500" cy="479050"/>
            </a:xfrm>
            <a:custGeom>
              <a:rect b="b" l="l" r="r" t="t"/>
              <a:pathLst>
                <a:path extrusionOk="0" h="19162" w="17660">
                  <a:moveTo>
                    <a:pt x="691" y="1"/>
                  </a:moveTo>
                  <a:lnTo>
                    <a:pt x="1" y="1056"/>
                  </a:lnTo>
                  <a:cubicBezTo>
                    <a:pt x="5075" y="4304"/>
                    <a:pt x="6699" y="8282"/>
                    <a:pt x="8160" y="11733"/>
                  </a:cubicBezTo>
                  <a:cubicBezTo>
                    <a:pt x="9825" y="15711"/>
                    <a:pt x="11246" y="19162"/>
                    <a:pt x="17660" y="19162"/>
                  </a:cubicBezTo>
                  <a:lnTo>
                    <a:pt x="17660" y="17903"/>
                  </a:lnTo>
                  <a:cubicBezTo>
                    <a:pt x="12139" y="17903"/>
                    <a:pt x="11002" y="15265"/>
                    <a:pt x="9338" y="11205"/>
                  </a:cubicBezTo>
                  <a:cubicBezTo>
                    <a:pt x="7917" y="7755"/>
                    <a:pt x="6090" y="3452"/>
                    <a:pt x="691" y="1"/>
                  </a:cubicBezTo>
                  <a:close/>
                </a:path>
              </a:pathLst>
            </a:custGeom>
            <a:solidFill>
              <a:srgbClr val="6E8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4797975" y="2823975"/>
              <a:ext cx="471950" cy="405975"/>
            </a:xfrm>
            <a:custGeom>
              <a:rect b="b" l="l" r="r" t="t"/>
              <a:pathLst>
                <a:path extrusionOk="0" h="16239" w="18878">
                  <a:moveTo>
                    <a:pt x="650" y="1"/>
                  </a:moveTo>
                  <a:lnTo>
                    <a:pt x="0" y="1138"/>
                  </a:lnTo>
                  <a:cubicBezTo>
                    <a:pt x="4466" y="3695"/>
                    <a:pt x="5968" y="6699"/>
                    <a:pt x="7308" y="9378"/>
                  </a:cubicBezTo>
                  <a:cubicBezTo>
                    <a:pt x="9175" y="13113"/>
                    <a:pt x="10758" y="16239"/>
                    <a:pt x="18877" y="16239"/>
                  </a:cubicBezTo>
                  <a:lnTo>
                    <a:pt x="18877" y="14980"/>
                  </a:lnTo>
                  <a:cubicBezTo>
                    <a:pt x="11570" y="14980"/>
                    <a:pt x="10230" y="12382"/>
                    <a:pt x="8444" y="8851"/>
                  </a:cubicBezTo>
                  <a:cubicBezTo>
                    <a:pt x="7105" y="6131"/>
                    <a:pt x="5400" y="2802"/>
                    <a:pt x="650" y="1"/>
                  </a:cubicBezTo>
                  <a:close/>
                </a:path>
              </a:pathLst>
            </a:custGeom>
            <a:solidFill>
              <a:srgbClr val="6E8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5145575" y="3140675"/>
              <a:ext cx="200975" cy="176500"/>
            </a:xfrm>
            <a:custGeom>
              <a:rect b="b" l="l" r="r" t="t"/>
              <a:pathLst>
                <a:path extrusionOk="0" h="7060" w="8039">
                  <a:moveTo>
                    <a:pt x="3167" y="707"/>
                  </a:moveTo>
                  <a:cubicBezTo>
                    <a:pt x="3356" y="707"/>
                    <a:pt x="3552" y="753"/>
                    <a:pt x="3735" y="851"/>
                  </a:cubicBezTo>
                  <a:cubicBezTo>
                    <a:pt x="4344" y="1095"/>
                    <a:pt x="4588" y="1785"/>
                    <a:pt x="4263" y="2394"/>
                  </a:cubicBezTo>
                  <a:cubicBezTo>
                    <a:pt x="4089" y="2829"/>
                    <a:pt x="3687" y="3098"/>
                    <a:pt x="3250" y="3098"/>
                  </a:cubicBezTo>
                  <a:cubicBezTo>
                    <a:pt x="3075" y="3098"/>
                    <a:pt x="2894" y="3055"/>
                    <a:pt x="2721" y="2962"/>
                  </a:cubicBezTo>
                  <a:cubicBezTo>
                    <a:pt x="2152" y="2678"/>
                    <a:pt x="1909" y="1947"/>
                    <a:pt x="2152" y="1379"/>
                  </a:cubicBezTo>
                  <a:cubicBezTo>
                    <a:pt x="2322" y="954"/>
                    <a:pt x="2730" y="707"/>
                    <a:pt x="3167" y="707"/>
                  </a:cubicBezTo>
                  <a:close/>
                  <a:moveTo>
                    <a:pt x="5771" y="2479"/>
                  </a:moveTo>
                  <a:cubicBezTo>
                    <a:pt x="5944" y="2479"/>
                    <a:pt x="6122" y="2517"/>
                    <a:pt x="6293" y="2597"/>
                  </a:cubicBezTo>
                  <a:cubicBezTo>
                    <a:pt x="6902" y="2881"/>
                    <a:pt x="7186" y="3571"/>
                    <a:pt x="6861" y="4180"/>
                  </a:cubicBezTo>
                  <a:cubicBezTo>
                    <a:pt x="6686" y="4617"/>
                    <a:pt x="6260" y="4866"/>
                    <a:pt x="5807" y="4866"/>
                  </a:cubicBezTo>
                  <a:cubicBezTo>
                    <a:pt x="5630" y="4866"/>
                    <a:pt x="5449" y="4828"/>
                    <a:pt x="5278" y="4748"/>
                  </a:cubicBezTo>
                  <a:cubicBezTo>
                    <a:pt x="4669" y="4505"/>
                    <a:pt x="4426" y="3774"/>
                    <a:pt x="4750" y="3165"/>
                  </a:cubicBezTo>
                  <a:cubicBezTo>
                    <a:pt x="4925" y="2727"/>
                    <a:pt x="5331" y="2479"/>
                    <a:pt x="5771" y="2479"/>
                  </a:cubicBezTo>
                  <a:close/>
                  <a:moveTo>
                    <a:pt x="3083" y="3800"/>
                  </a:moveTo>
                  <a:cubicBezTo>
                    <a:pt x="3259" y="3800"/>
                    <a:pt x="3440" y="3843"/>
                    <a:pt x="3614" y="3936"/>
                  </a:cubicBezTo>
                  <a:cubicBezTo>
                    <a:pt x="4223" y="4180"/>
                    <a:pt x="4466" y="4911"/>
                    <a:pt x="4182" y="5520"/>
                  </a:cubicBezTo>
                  <a:cubicBezTo>
                    <a:pt x="4009" y="5924"/>
                    <a:pt x="3589" y="6184"/>
                    <a:pt x="3142" y="6184"/>
                  </a:cubicBezTo>
                  <a:cubicBezTo>
                    <a:pt x="2961" y="6184"/>
                    <a:pt x="2775" y="6141"/>
                    <a:pt x="2599" y="6047"/>
                  </a:cubicBezTo>
                  <a:cubicBezTo>
                    <a:pt x="2030" y="5763"/>
                    <a:pt x="1787" y="5032"/>
                    <a:pt x="2030" y="4505"/>
                  </a:cubicBezTo>
                  <a:cubicBezTo>
                    <a:pt x="2233" y="4070"/>
                    <a:pt x="2643" y="3800"/>
                    <a:pt x="3083" y="3800"/>
                  </a:cubicBezTo>
                  <a:close/>
                  <a:moveTo>
                    <a:pt x="4023" y="1"/>
                  </a:moveTo>
                  <a:cubicBezTo>
                    <a:pt x="2692" y="1"/>
                    <a:pt x="1406" y="764"/>
                    <a:pt x="813" y="2069"/>
                  </a:cubicBezTo>
                  <a:cubicBezTo>
                    <a:pt x="1" y="3815"/>
                    <a:pt x="772" y="5925"/>
                    <a:pt x="2558" y="6737"/>
                  </a:cubicBezTo>
                  <a:cubicBezTo>
                    <a:pt x="3028" y="6956"/>
                    <a:pt x="3525" y="7060"/>
                    <a:pt x="4016" y="7060"/>
                  </a:cubicBezTo>
                  <a:cubicBezTo>
                    <a:pt x="5347" y="7060"/>
                    <a:pt x="6633" y="6297"/>
                    <a:pt x="7227" y="4992"/>
                  </a:cubicBezTo>
                  <a:cubicBezTo>
                    <a:pt x="8038" y="3206"/>
                    <a:pt x="7267" y="1135"/>
                    <a:pt x="5481" y="323"/>
                  </a:cubicBezTo>
                  <a:cubicBezTo>
                    <a:pt x="5011" y="105"/>
                    <a:pt x="4514" y="1"/>
                    <a:pt x="4023" y="1"/>
                  </a:cubicBez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5234900" y="3222600"/>
              <a:ext cx="118750" cy="128875"/>
            </a:xfrm>
            <a:custGeom>
              <a:rect b="b" l="l" r="r" t="t"/>
              <a:pathLst>
                <a:path extrusionOk="0" h="5155" w="4750">
                  <a:moveTo>
                    <a:pt x="426" y="0"/>
                  </a:moveTo>
                  <a:cubicBezTo>
                    <a:pt x="346" y="0"/>
                    <a:pt x="268" y="26"/>
                    <a:pt x="203" y="91"/>
                  </a:cubicBezTo>
                  <a:cubicBezTo>
                    <a:pt x="41" y="253"/>
                    <a:pt x="0" y="497"/>
                    <a:pt x="162" y="659"/>
                  </a:cubicBezTo>
                  <a:lnTo>
                    <a:pt x="4019" y="5003"/>
                  </a:lnTo>
                  <a:cubicBezTo>
                    <a:pt x="4093" y="5101"/>
                    <a:pt x="4226" y="5155"/>
                    <a:pt x="4347" y="5155"/>
                  </a:cubicBezTo>
                  <a:cubicBezTo>
                    <a:pt x="4425" y="5155"/>
                    <a:pt x="4499" y="5132"/>
                    <a:pt x="4547" y="5084"/>
                  </a:cubicBezTo>
                  <a:cubicBezTo>
                    <a:pt x="4709" y="4922"/>
                    <a:pt x="4750" y="4638"/>
                    <a:pt x="4628" y="4516"/>
                  </a:cubicBezTo>
                  <a:lnTo>
                    <a:pt x="771" y="132"/>
                  </a:lnTo>
                  <a:cubicBezTo>
                    <a:pt x="674" y="58"/>
                    <a:pt x="547" y="0"/>
                    <a:pt x="426" y="0"/>
                  </a:cubicBez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5303900" y="3321150"/>
              <a:ext cx="82225" cy="33750"/>
            </a:xfrm>
            <a:custGeom>
              <a:rect b="b" l="l" r="r" t="t"/>
              <a:pathLst>
                <a:path extrusionOk="0" h="1350" w="3289">
                  <a:moveTo>
                    <a:pt x="569" y="0"/>
                  </a:moveTo>
                  <a:cubicBezTo>
                    <a:pt x="285" y="0"/>
                    <a:pt x="78" y="199"/>
                    <a:pt x="41" y="533"/>
                  </a:cubicBezTo>
                  <a:cubicBezTo>
                    <a:pt x="0" y="817"/>
                    <a:pt x="244" y="1142"/>
                    <a:pt x="528" y="1142"/>
                  </a:cubicBezTo>
                  <a:lnTo>
                    <a:pt x="2639" y="1345"/>
                  </a:lnTo>
                  <a:cubicBezTo>
                    <a:pt x="2660" y="1348"/>
                    <a:pt x="2681" y="1350"/>
                    <a:pt x="2702" y="1350"/>
                  </a:cubicBezTo>
                  <a:cubicBezTo>
                    <a:pt x="2969" y="1350"/>
                    <a:pt x="3248" y="1118"/>
                    <a:pt x="3248" y="817"/>
                  </a:cubicBezTo>
                  <a:cubicBezTo>
                    <a:pt x="3288" y="533"/>
                    <a:pt x="3045" y="208"/>
                    <a:pt x="2720" y="208"/>
                  </a:cubicBezTo>
                  <a:lnTo>
                    <a:pt x="650" y="5"/>
                  </a:lnTo>
                  <a:cubicBezTo>
                    <a:pt x="622" y="2"/>
                    <a:pt x="595" y="0"/>
                    <a:pt x="5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4586875" y="2419050"/>
              <a:ext cx="237500" cy="237500"/>
            </a:xfrm>
            <a:custGeom>
              <a:rect b="b" l="l" r="r" t="t"/>
              <a:pathLst>
                <a:path extrusionOk="0" h="9500" w="9500">
                  <a:moveTo>
                    <a:pt x="4182" y="812"/>
                  </a:moveTo>
                  <a:lnTo>
                    <a:pt x="4304" y="2030"/>
                  </a:lnTo>
                  <a:lnTo>
                    <a:pt x="3086" y="2030"/>
                  </a:lnTo>
                  <a:lnTo>
                    <a:pt x="2883" y="812"/>
                  </a:lnTo>
                  <a:close/>
                  <a:moveTo>
                    <a:pt x="5643" y="812"/>
                  </a:moveTo>
                  <a:lnTo>
                    <a:pt x="5725" y="2030"/>
                  </a:lnTo>
                  <a:lnTo>
                    <a:pt x="4507" y="2030"/>
                  </a:lnTo>
                  <a:lnTo>
                    <a:pt x="4385" y="812"/>
                  </a:lnTo>
                  <a:close/>
                  <a:moveTo>
                    <a:pt x="7105" y="812"/>
                  </a:moveTo>
                  <a:lnTo>
                    <a:pt x="7145" y="2030"/>
                  </a:lnTo>
                  <a:lnTo>
                    <a:pt x="5928" y="2030"/>
                  </a:lnTo>
                  <a:lnTo>
                    <a:pt x="5846" y="812"/>
                  </a:lnTo>
                  <a:close/>
                  <a:moveTo>
                    <a:pt x="8566" y="812"/>
                  </a:moveTo>
                  <a:lnTo>
                    <a:pt x="8566" y="2030"/>
                  </a:lnTo>
                  <a:lnTo>
                    <a:pt x="7348" y="2030"/>
                  </a:lnTo>
                  <a:lnTo>
                    <a:pt x="7308" y="812"/>
                  </a:lnTo>
                  <a:close/>
                  <a:moveTo>
                    <a:pt x="2680" y="853"/>
                  </a:moveTo>
                  <a:lnTo>
                    <a:pt x="2883" y="2111"/>
                  </a:lnTo>
                  <a:lnTo>
                    <a:pt x="1665" y="2111"/>
                  </a:lnTo>
                  <a:lnTo>
                    <a:pt x="1422" y="853"/>
                  </a:lnTo>
                  <a:close/>
                  <a:moveTo>
                    <a:pt x="4385" y="2314"/>
                  </a:moveTo>
                  <a:lnTo>
                    <a:pt x="4507" y="3451"/>
                  </a:lnTo>
                  <a:lnTo>
                    <a:pt x="3370" y="3451"/>
                  </a:lnTo>
                  <a:lnTo>
                    <a:pt x="3167" y="2314"/>
                  </a:lnTo>
                  <a:close/>
                  <a:moveTo>
                    <a:pt x="5725" y="2233"/>
                  </a:moveTo>
                  <a:lnTo>
                    <a:pt x="5846" y="3451"/>
                  </a:lnTo>
                  <a:lnTo>
                    <a:pt x="4669" y="3451"/>
                  </a:lnTo>
                  <a:lnTo>
                    <a:pt x="4507" y="2233"/>
                  </a:lnTo>
                  <a:close/>
                  <a:moveTo>
                    <a:pt x="7145" y="2233"/>
                  </a:moveTo>
                  <a:lnTo>
                    <a:pt x="7227" y="3451"/>
                  </a:lnTo>
                  <a:lnTo>
                    <a:pt x="6049" y="3451"/>
                  </a:lnTo>
                  <a:lnTo>
                    <a:pt x="5928" y="2233"/>
                  </a:lnTo>
                  <a:close/>
                  <a:moveTo>
                    <a:pt x="8607" y="2233"/>
                  </a:moveTo>
                  <a:lnTo>
                    <a:pt x="8607" y="3451"/>
                  </a:lnTo>
                  <a:lnTo>
                    <a:pt x="7470" y="3451"/>
                  </a:lnTo>
                  <a:lnTo>
                    <a:pt x="7430" y="2233"/>
                  </a:lnTo>
                  <a:close/>
                  <a:moveTo>
                    <a:pt x="2964" y="2314"/>
                  </a:moveTo>
                  <a:lnTo>
                    <a:pt x="3127" y="3532"/>
                  </a:lnTo>
                  <a:lnTo>
                    <a:pt x="1990" y="3532"/>
                  </a:lnTo>
                  <a:lnTo>
                    <a:pt x="1746" y="2314"/>
                  </a:lnTo>
                  <a:close/>
                  <a:moveTo>
                    <a:pt x="4507" y="3654"/>
                  </a:moveTo>
                  <a:lnTo>
                    <a:pt x="4669" y="4872"/>
                  </a:lnTo>
                  <a:lnTo>
                    <a:pt x="3573" y="4872"/>
                  </a:lnTo>
                  <a:lnTo>
                    <a:pt x="3370" y="3654"/>
                  </a:lnTo>
                  <a:close/>
                  <a:moveTo>
                    <a:pt x="7267" y="3654"/>
                  </a:moveTo>
                  <a:lnTo>
                    <a:pt x="7308" y="4872"/>
                  </a:lnTo>
                  <a:lnTo>
                    <a:pt x="6212" y="4872"/>
                  </a:lnTo>
                  <a:lnTo>
                    <a:pt x="6090" y="3654"/>
                  </a:lnTo>
                  <a:close/>
                  <a:moveTo>
                    <a:pt x="3167" y="3735"/>
                  </a:moveTo>
                  <a:lnTo>
                    <a:pt x="3370" y="4953"/>
                  </a:lnTo>
                  <a:lnTo>
                    <a:pt x="2233" y="4953"/>
                  </a:lnTo>
                  <a:lnTo>
                    <a:pt x="1990" y="3735"/>
                  </a:lnTo>
                  <a:close/>
                  <a:moveTo>
                    <a:pt x="5887" y="3735"/>
                  </a:moveTo>
                  <a:lnTo>
                    <a:pt x="6009" y="4953"/>
                  </a:lnTo>
                  <a:lnTo>
                    <a:pt x="4872" y="4953"/>
                  </a:lnTo>
                  <a:lnTo>
                    <a:pt x="4710" y="3735"/>
                  </a:lnTo>
                  <a:close/>
                  <a:moveTo>
                    <a:pt x="8647" y="3735"/>
                  </a:moveTo>
                  <a:lnTo>
                    <a:pt x="8647" y="4953"/>
                  </a:lnTo>
                  <a:lnTo>
                    <a:pt x="7511" y="4953"/>
                  </a:lnTo>
                  <a:lnTo>
                    <a:pt x="7470" y="3735"/>
                  </a:lnTo>
                  <a:close/>
                  <a:moveTo>
                    <a:pt x="3411" y="5075"/>
                  </a:moveTo>
                  <a:lnTo>
                    <a:pt x="3614" y="6293"/>
                  </a:lnTo>
                  <a:lnTo>
                    <a:pt x="2518" y="6293"/>
                  </a:lnTo>
                  <a:lnTo>
                    <a:pt x="2274" y="5075"/>
                  </a:lnTo>
                  <a:close/>
                  <a:moveTo>
                    <a:pt x="4710" y="5075"/>
                  </a:moveTo>
                  <a:lnTo>
                    <a:pt x="4872" y="6293"/>
                  </a:lnTo>
                  <a:lnTo>
                    <a:pt x="3817" y="6293"/>
                  </a:lnTo>
                  <a:lnTo>
                    <a:pt x="3614" y="5075"/>
                  </a:lnTo>
                  <a:close/>
                  <a:moveTo>
                    <a:pt x="6009" y="5075"/>
                  </a:moveTo>
                  <a:lnTo>
                    <a:pt x="6090" y="6293"/>
                  </a:lnTo>
                  <a:lnTo>
                    <a:pt x="5034" y="6293"/>
                  </a:lnTo>
                  <a:lnTo>
                    <a:pt x="4872" y="5075"/>
                  </a:lnTo>
                  <a:close/>
                  <a:moveTo>
                    <a:pt x="7308" y="5075"/>
                  </a:moveTo>
                  <a:lnTo>
                    <a:pt x="7348" y="6293"/>
                  </a:lnTo>
                  <a:lnTo>
                    <a:pt x="6293" y="6293"/>
                  </a:lnTo>
                  <a:lnTo>
                    <a:pt x="6212" y="5075"/>
                  </a:lnTo>
                  <a:close/>
                  <a:moveTo>
                    <a:pt x="8647" y="5075"/>
                  </a:moveTo>
                  <a:lnTo>
                    <a:pt x="8647" y="6293"/>
                  </a:lnTo>
                  <a:lnTo>
                    <a:pt x="7551" y="6293"/>
                  </a:lnTo>
                  <a:lnTo>
                    <a:pt x="7511" y="5075"/>
                  </a:lnTo>
                  <a:close/>
                  <a:moveTo>
                    <a:pt x="3654" y="6496"/>
                  </a:moveTo>
                  <a:lnTo>
                    <a:pt x="3857" y="7713"/>
                  </a:lnTo>
                  <a:lnTo>
                    <a:pt x="2842" y="7713"/>
                  </a:lnTo>
                  <a:lnTo>
                    <a:pt x="2599" y="6496"/>
                  </a:lnTo>
                  <a:close/>
                  <a:moveTo>
                    <a:pt x="4872" y="6496"/>
                  </a:moveTo>
                  <a:lnTo>
                    <a:pt x="5034" y="7713"/>
                  </a:lnTo>
                  <a:lnTo>
                    <a:pt x="4020" y="7713"/>
                  </a:lnTo>
                  <a:lnTo>
                    <a:pt x="3817" y="6496"/>
                  </a:lnTo>
                  <a:close/>
                  <a:moveTo>
                    <a:pt x="6131" y="6496"/>
                  </a:moveTo>
                  <a:lnTo>
                    <a:pt x="6252" y="7713"/>
                  </a:lnTo>
                  <a:lnTo>
                    <a:pt x="5237" y="7713"/>
                  </a:lnTo>
                  <a:lnTo>
                    <a:pt x="5075" y="6496"/>
                  </a:lnTo>
                  <a:close/>
                  <a:moveTo>
                    <a:pt x="7348" y="6496"/>
                  </a:moveTo>
                  <a:lnTo>
                    <a:pt x="7430" y="7713"/>
                  </a:lnTo>
                  <a:lnTo>
                    <a:pt x="6415" y="7713"/>
                  </a:lnTo>
                  <a:lnTo>
                    <a:pt x="6293" y="6496"/>
                  </a:lnTo>
                  <a:close/>
                  <a:moveTo>
                    <a:pt x="8647" y="6496"/>
                  </a:moveTo>
                  <a:lnTo>
                    <a:pt x="8647" y="7713"/>
                  </a:lnTo>
                  <a:lnTo>
                    <a:pt x="7633" y="7713"/>
                  </a:lnTo>
                  <a:lnTo>
                    <a:pt x="7551" y="6496"/>
                  </a:lnTo>
                  <a:close/>
                  <a:moveTo>
                    <a:pt x="1016" y="0"/>
                  </a:moveTo>
                  <a:lnTo>
                    <a:pt x="1178" y="650"/>
                  </a:lnTo>
                  <a:lnTo>
                    <a:pt x="1" y="650"/>
                  </a:lnTo>
                  <a:lnTo>
                    <a:pt x="41" y="853"/>
                  </a:lnTo>
                  <a:lnTo>
                    <a:pt x="1219" y="853"/>
                  </a:lnTo>
                  <a:lnTo>
                    <a:pt x="1462" y="2111"/>
                  </a:lnTo>
                  <a:lnTo>
                    <a:pt x="366" y="2111"/>
                  </a:lnTo>
                  <a:lnTo>
                    <a:pt x="407" y="2314"/>
                  </a:lnTo>
                  <a:lnTo>
                    <a:pt x="1543" y="2314"/>
                  </a:lnTo>
                  <a:lnTo>
                    <a:pt x="1787" y="3532"/>
                  </a:lnTo>
                  <a:lnTo>
                    <a:pt x="731" y="3532"/>
                  </a:lnTo>
                  <a:lnTo>
                    <a:pt x="772" y="3735"/>
                  </a:lnTo>
                  <a:lnTo>
                    <a:pt x="1827" y="3735"/>
                  </a:lnTo>
                  <a:lnTo>
                    <a:pt x="2071" y="4953"/>
                  </a:lnTo>
                  <a:lnTo>
                    <a:pt x="1056" y="4953"/>
                  </a:lnTo>
                  <a:lnTo>
                    <a:pt x="1137" y="5156"/>
                  </a:lnTo>
                  <a:lnTo>
                    <a:pt x="2152" y="5156"/>
                  </a:lnTo>
                  <a:lnTo>
                    <a:pt x="2396" y="6374"/>
                  </a:lnTo>
                  <a:lnTo>
                    <a:pt x="1381" y="6374"/>
                  </a:lnTo>
                  <a:lnTo>
                    <a:pt x="1422" y="6577"/>
                  </a:lnTo>
                  <a:lnTo>
                    <a:pt x="2396" y="6577"/>
                  </a:lnTo>
                  <a:lnTo>
                    <a:pt x="2639" y="7795"/>
                  </a:lnTo>
                  <a:lnTo>
                    <a:pt x="1665" y="7795"/>
                  </a:lnTo>
                  <a:lnTo>
                    <a:pt x="1746" y="7998"/>
                  </a:lnTo>
                  <a:lnTo>
                    <a:pt x="2680" y="7998"/>
                  </a:lnTo>
                  <a:lnTo>
                    <a:pt x="3005" y="9500"/>
                  </a:lnTo>
                  <a:lnTo>
                    <a:pt x="3167" y="9500"/>
                  </a:lnTo>
                  <a:lnTo>
                    <a:pt x="2842" y="7998"/>
                  </a:lnTo>
                  <a:lnTo>
                    <a:pt x="3857" y="7998"/>
                  </a:lnTo>
                  <a:lnTo>
                    <a:pt x="4101" y="9500"/>
                  </a:lnTo>
                  <a:lnTo>
                    <a:pt x="4263" y="9500"/>
                  </a:lnTo>
                  <a:lnTo>
                    <a:pt x="4020" y="7998"/>
                  </a:lnTo>
                  <a:lnTo>
                    <a:pt x="5034" y="7998"/>
                  </a:lnTo>
                  <a:lnTo>
                    <a:pt x="5237" y="9500"/>
                  </a:lnTo>
                  <a:lnTo>
                    <a:pt x="5400" y="9500"/>
                  </a:lnTo>
                  <a:lnTo>
                    <a:pt x="5197" y="7998"/>
                  </a:lnTo>
                  <a:lnTo>
                    <a:pt x="6212" y="7998"/>
                  </a:lnTo>
                  <a:lnTo>
                    <a:pt x="6334" y="9500"/>
                  </a:lnTo>
                  <a:lnTo>
                    <a:pt x="6496" y="9500"/>
                  </a:lnTo>
                  <a:lnTo>
                    <a:pt x="6415" y="7998"/>
                  </a:lnTo>
                  <a:lnTo>
                    <a:pt x="7430" y="7998"/>
                  </a:lnTo>
                  <a:lnTo>
                    <a:pt x="7470" y="9500"/>
                  </a:lnTo>
                  <a:lnTo>
                    <a:pt x="7633" y="9500"/>
                  </a:lnTo>
                  <a:lnTo>
                    <a:pt x="7551" y="7998"/>
                  </a:lnTo>
                  <a:lnTo>
                    <a:pt x="8566" y="7998"/>
                  </a:lnTo>
                  <a:lnTo>
                    <a:pt x="8566" y="9500"/>
                  </a:lnTo>
                  <a:lnTo>
                    <a:pt x="8729" y="9500"/>
                  </a:lnTo>
                  <a:lnTo>
                    <a:pt x="8729" y="7998"/>
                  </a:lnTo>
                  <a:lnTo>
                    <a:pt x="9500" y="7998"/>
                  </a:lnTo>
                  <a:lnTo>
                    <a:pt x="9500" y="7795"/>
                  </a:lnTo>
                  <a:lnTo>
                    <a:pt x="8729" y="7795"/>
                  </a:lnTo>
                  <a:lnTo>
                    <a:pt x="8729" y="6577"/>
                  </a:lnTo>
                  <a:lnTo>
                    <a:pt x="9500" y="6577"/>
                  </a:lnTo>
                  <a:lnTo>
                    <a:pt x="9500" y="6374"/>
                  </a:lnTo>
                  <a:lnTo>
                    <a:pt x="8729" y="6374"/>
                  </a:lnTo>
                  <a:lnTo>
                    <a:pt x="8729" y="5156"/>
                  </a:lnTo>
                  <a:lnTo>
                    <a:pt x="9500" y="5156"/>
                  </a:lnTo>
                  <a:lnTo>
                    <a:pt x="9500" y="4953"/>
                  </a:lnTo>
                  <a:lnTo>
                    <a:pt x="8729" y="4953"/>
                  </a:lnTo>
                  <a:lnTo>
                    <a:pt x="8729" y="3735"/>
                  </a:lnTo>
                  <a:lnTo>
                    <a:pt x="9500" y="3735"/>
                  </a:lnTo>
                  <a:lnTo>
                    <a:pt x="9500" y="3532"/>
                  </a:lnTo>
                  <a:lnTo>
                    <a:pt x="8729" y="3532"/>
                  </a:lnTo>
                  <a:lnTo>
                    <a:pt x="8729" y="2314"/>
                  </a:lnTo>
                  <a:lnTo>
                    <a:pt x="9500" y="2314"/>
                  </a:lnTo>
                  <a:lnTo>
                    <a:pt x="9500" y="2111"/>
                  </a:lnTo>
                  <a:lnTo>
                    <a:pt x="8729" y="2111"/>
                  </a:lnTo>
                  <a:lnTo>
                    <a:pt x="8729" y="853"/>
                  </a:lnTo>
                  <a:lnTo>
                    <a:pt x="9500" y="853"/>
                  </a:lnTo>
                  <a:lnTo>
                    <a:pt x="9500" y="650"/>
                  </a:lnTo>
                  <a:lnTo>
                    <a:pt x="8729" y="650"/>
                  </a:lnTo>
                  <a:lnTo>
                    <a:pt x="8729" y="0"/>
                  </a:lnTo>
                  <a:lnTo>
                    <a:pt x="8526" y="0"/>
                  </a:lnTo>
                  <a:lnTo>
                    <a:pt x="8526" y="650"/>
                  </a:lnTo>
                  <a:lnTo>
                    <a:pt x="7267" y="650"/>
                  </a:lnTo>
                  <a:lnTo>
                    <a:pt x="7227" y="0"/>
                  </a:lnTo>
                  <a:lnTo>
                    <a:pt x="7024" y="0"/>
                  </a:lnTo>
                  <a:lnTo>
                    <a:pt x="7064" y="650"/>
                  </a:lnTo>
                  <a:lnTo>
                    <a:pt x="5806" y="650"/>
                  </a:lnTo>
                  <a:lnTo>
                    <a:pt x="5725" y="0"/>
                  </a:lnTo>
                  <a:lnTo>
                    <a:pt x="5522" y="0"/>
                  </a:lnTo>
                  <a:lnTo>
                    <a:pt x="5603" y="650"/>
                  </a:lnTo>
                  <a:lnTo>
                    <a:pt x="4304" y="650"/>
                  </a:lnTo>
                  <a:lnTo>
                    <a:pt x="4223" y="0"/>
                  </a:lnTo>
                  <a:lnTo>
                    <a:pt x="4020" y="0"/>
                  </a:lnTo>
                  <a:lnTo>
                    <a:pt x="4101" y="650"/>
                  </a:lnTo>
                  <a:lnTo>
                    <a:pt x="2842" y="650"/>
                  </a:lnTo>
                  <a:lnTo>
                    <a:pt x="2761" y="0"/>
                  </a:lnTo>
                  <a:lnTo>
                    <a:pt x="2558" y="0"/>
                  </a:lnTo>
                  <a:lnTo>
                    <a:pt x="2639" y="650"/>
                  </a:lnTo>
                  <a:lnTo>
                    <a:pt x="1381" y="650"/>
                  </a:lnTo>
                  <a:lnTo>
                    <a:pt x="12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1"/>
          <p:cNvSpPr/>
          <p:nvPr/>
        </p:nvSpPr>
        <p:spPr>
          <a:xfrm>
            <a:off x="6332525" y="1153125"/>
            <a:ext cx="270556" cy="270537"/>
          </a:xfrm>
          <a:custGeom>
            <a:rect b="b" l="l" r="r" t="t"/>
            <a:pathLst>
              <a:path extrusionOk="0" h="13965" w="13966">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8641625" y="1878497"/>
            <a:ext cx="340107" cy="340083"/>
          </a:xfrm>
          <a:custGeom>
            <a:rect b="b" l="l" r="r" t="t"/>
            <a:pathLst>
              <a:path extrusionOk="0" h="13965" w="13966">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6308850" y="3801900"/>
            <a:ext cx="225306" cy="225290"/>
          </a:xfrm>
          <a:custGeom>
            <a:rect b="b" l="l" r="r" t="t"/>
            <a:pathLst>
              <a:path extrusionOk="0" h="13965" w="13966">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rgbClr val="C2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720000" y="445025"/>
            <a:ext cx="256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3</a:t>
            </a:r>
            <a:endParaRPr/>
          </a:p>
        </p:txBody>
      </p:sp>
      <p:pic>
        <p:nvPicPr>
          <p:cNvPr id="222" name="Google Shape;222;p30"/>
          <p:cNvPicPr preferRelativeResize="0"/>
          <p:nvPr/>
        </p:nvPicPr>
        <p:blipFill>
          <a:blip r:embed="rId3">
            <a:alphaModFix/>
          </a:blip>
          <a:stretch>
            <a:fillRect/>
          </a:stretch>
        </p:blipFill>
        <p:spPr>
          <a:xfrm>
            <a:off x="3562150" y="383575"/>
            <a:ext cx="5448300" cy="2352675"/>
          </a:xfrm>
          <a:prstGeom prst="rect">
            <a:avLst/>
          </a:prstGeom>
          <a:noFill/>
          <a:ln>
            <a:noFill/>
          </a:ln>
        </p:spPr>
      </p:pic>
      <p:pic>
        <p:nvPicPr>
          <p:cNvPr id="223" name="Google Shape;223;p30"/>
          <p:cNvPicPr preferRelativeResize="0"/>
          <p:nvPr/>
        </p:nvPicPr>
        <p:blipFill>
          <a:blip r:embed="rId4">
            <a:alphaModFix/>
          </a:blip>
          <a:stretch>
            <a:fillRect/>
          </a:stretch>
        </p:blipFill>
        <p:spPr>
          <a:xfrm>
            <a:off x="3566913" y="2736250"/>
            <a:ext cx="5438775" cy="1943100"/>
          </a:xfrm>
          <a:prstGeom prst="rect">
            <a:avLst/>
          </a:prstGeom>
          <a:noFill/>
          <a:ln>
            <a:noFill/>
          </a:ln>
        </p:spPr>
      </p:pic>
      <p:sp>
        <p:nvSpPr>
          <p:cNvPr id="224" name="Google Shape;224;p30"/>
          <p:cNvSpPr txBox="1"/>
          <p:nvPr>
            <p:ph idx="1" type="body"/>
          </p:nvPr>
        </p:nvSpPr>
        <p:spPr>
          <a:xfrm>
            <a:off x="720000" y="1017725"/>
            <a:ext cx="2378700" cy="288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300"/>
              <a:t>Linear Regression: </a:t>
            </a:r>
            <a:endParaRPr b="1" sz="1300"/>
          </a:p>
          <a:p>
            <a:pPr indent="0" lvl="0" marL="0" rtl="0" algn="l">
              <a:lnSpc>
                <a:spcPct val="115000"/>
              </a:lnSpc>
              <a:spcBef>
                <a:spcPts val="1200"/>
              </a:spcBef>
              <a:spcAft>
                <a:spcPts val="0"/>
              </a:spcAft>
              <a:buNone/>
            </a:pPr>
            <a:r>
              <a:rPr b="1" lang="en" sz="1300"/>
              <a:t>Starting and Ending Stations</a:t>
            </a:r>
            <a:endParaRPr sz="1300"/>
          </a:p>
          <a:p>
            <a:pPr indent="0" lvl="0" marL="0" rtl="0" algn="l">
              <a:lnSpc>
                <a:spcPct val="115000"/>
              </a:lnSpc>
              <a:spcBef>
                <a:spcPts val="1200"/>
              </a:spcBef>
              <a:spcAft>
                <a:spcPts val="0"/>
              </a:spcAft>
              <a:buNone/>
            </a:pPr>
            <a:r>
              <a:rPr lang="en" sz="1300"/>
              <a:t>MSE = 514.076</a:t>
            </a:r>
            <a:endParaRPr sz="1300"/>
          </a:p>
          <a:p>
            <a:pPr indent="0" lvl="0" marL="0" rtl="0" algn="l">
              <a:lnSpc>
                <a:spcPct val="115000"/>
              </a:lnSpc>
              <a:spcBef>
                <a:spcPts val="1200"/>
              </a:spcBef>
              <a:spcAft>
                <a:spcPts val="0"/>
              </a:spcAft>
              <a:buNone/>
            </a:pPr>
            <a:r>
              <a:rPr lang="en" sz="1300"/>
              <a:t>R² = 0.0478</a:t>
            </a:r>
            <a:endParaRPr sz="1300"/>
          </a:p>
          <a:p>
            <a:pPr indent="0" lvl="0" marL="0" rtl="0" algn="l">
              <a:spcBef>
                <a:spcPts val="1200"/>
              </a:spcBef>
              <a:spcAft>
                <a:spcPts val="0"/>
              </a:spcAft>
              <a:buNone/>
            </a:pPr>
            <a:r>
              <a:rPr lang="en" sz="1300"/>
              <a:t>Violations of linearity and constant variance assumptions.</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Polynomial Regression and PCA</a:t>
            </a:r>
            <a:endParaRPr/>
          </a:p>
        </p:txBody>
      </p:sp>
      <p:sp>
        <p:nvSpPr>
          <p:cNvPr id="230" name="Google Shape;230;p31"/>
          <p:cNvSpPr txBox="1"/>
          <p:nvPr>
            <p:ph idx="1" type="body"/>
          </p:nvPr>
        </p:nvSpPr>
        <p:spPr>
          <a:xfrm>
            <a:off x="720000" y="1215750"/>
            <a:ext cx="7704000" cy="32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Polynomial Regression:</a:t>
            </a:r>
            <a:endParaRPr b="1" sz="1400"/>
          </a:p>
          <a:p>
            <a:pPr indent="0" lvl="0" marL="0" rtl="0" algn="l">
              <a:spcBef>
                <a:spcPts val="0"/>
              </a:spcBef>
              <a:spcAft>
                <a:spcPts val="0"/>
              </a:spcAft>
              <a:buNone/>
            </a:pPr>
            <a:r>
              <a:t/>
            </a:r>
            <a:endParaRPr sz="1300"/>
          </a:p>
          <a:p>
            <a:pPr indent="457200" lvl="0" marL="0" rtl="0" algn="l">
              <a:spcBef>
                <a:spcPts val="0"/>
              </a:spcBef>
              <a:spcAft>
                <a:spcPts val="0"/>
              </a:spcAft>
              <a:buNone/>
            </a:pPr>
            <a:r>
              <a:rPr lang="en" sz="1300"/>
              <a:t>Initial model: R² = 0.0035, MSE = 627.869.</a:t>
            </a:r>
            <a:endParaRPr sz="1300"/>
          </a:p>
          <a:p>
            <a:pPr indent="0" lvl="0" marL="0" rtl="0" algn="l">
              <a:spcBef>
                <a:spcPts val="0"/>
              </a:spcBef>
              <a:spcAft>
                <a:spcPts val="0"/>
              </a:spcAft>
              <a:buNone/>
            </a:pPr>
            <a:r>
              <a:t/>
            </a:r>
            <a:endParaRPr sz="1300"/>
          </a:p>
          <a:p>
            <a:pPr indent="457200" lvl="0" marL="0" rtl="0" algn="l">
              <a:spcBef>
                <a:spcPts val="0"/>
              </a:spcBef>
              <a:spcAft>
                <a:spcPts val="0"/>
              </a:spcAft>
              <a:buNone/>
            </a:pPr>
            <a:r>
              <a:rPr lang="en" sz="1300"/>
              <a:t>Improved model (interaction terms): R² = 0.0482, MSE = 599.699.</a:t>
            </a:r>
            <a:endParaRPr sz="1300"/>
          </a:p>
          <a:p>
            <a:pPr indent="0" lvl="0" marL="0" rtl="0" algn="l">
              <a:spcBef>
                <a:spcPts val="0"/>
              </a:spcBef>
              <a:spcAft>
                <a:spcPts val="0"/>
              </a:spcAft>
              <a:buNone/>
            </a:pPr>
            <a:r>
              <a:t/>
            </a:r>
            <a:endParaRPr sz="1300"/>
          </a:p>
          <a:p>
            <a:pPr indent="457200" lvl="0" marL="0" rtl="0" algn="l">
              <a:spcBef>
                <a:spcPts val="0"/>
              </a:spcBef>
              <a:spcAft>
                <a:spcPts val="0"/>
              </a:spcAft>
              <a:buNone/>
            </a:pPr>
            <a:r>
              <a:rPr lang="en" sz="1300"/>
              <a:t>Still underperformed compared to Linear Regression (</a:t>
            </a:r>
            <a:r>
              <a:rPr lang="en" sz="1300"/>
              <a:t>R² = 0.059, MSE = 508.001)</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400"/>
              <a:t>PCA + Regression:</a:t>
            </a:r>
            <a:endParaRPr b="1" sz="1400"/>
          </a:p>
          <a:p>
            <a:pPr indent="0" lvl="0" marL="0" rtl="0" algn="l">
              <a:spcBef>
                <a:spcPts val="0"/>
              </a:spcBef>
              <a:spcAft>
                <a:spcPts val="0"/>
              </a:spcAft>
              <a:buNone/>
            </a:pPr>
            <a:r>
              <a:t/>
            </a:r>
            <a:endParaRPr sz="1300"/>
          </a:p>
          <a:p>
            <a:pPr indent="457200" lvl="0" marL="0" rtl="0" algn="l">
              <a:spcBef>
                <a:spcPts val="0"/>
              </a:spcBef>
              <a:spcAft>
                <a:spcPts val="0"/>
              </a:spcAft>
              <a:buNone/>
            </a:pPr>
            <a:r>
              <a:rPr lang="en" sz="1300"/>
              <a:t>Simplified predictor relationships but failed to improve R² or MSE.</a:t>
            </a:r>
            <a:endParaRPr sz="1300"/>
          </a:p>
          <a:p>
            <a:pPr indent="0" lvl="0" marL="0" rtl="0" algn="l">
              <a:spcBef>
                <a:spcPts val="0"/>
              </a:spcBef>
              <a:spcAft>
                <a:spcPts val="0"/>
              </a:spcAft>
              <a:buNone/>
            </a:pPr>
            <a:r>
              <a:t/>
            </a:r>
            <a:endParaRPr sz="1300"/>
          </a:p>
          <a:p>
            <a:pPr indent="457200" lvl="0" marL="0" rtl="0" algn="l">
              <a:spcBef>
                <a:spcPts val="0"/>
              </a:spcBef>
              <a:spcAft>
                <a:spcPts val="0"/>
              </a:spcAft>
              <a:buNone/>
            </a:pPr>
            <a:r>
              <a:rPr lang="en" sz="1300"/>
              <a:t>All models exhibited significant limitations due to violations of fundamental assumptions</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36" name="Google Shape;236;p32"/>
          <p:cNvSpPr txBox="1"/>
          <p:nvPr>
            <p:ph idx="1" type="body"/>
          </p:nvPr>
        </p:nvSpPr>
        <p:spPr>
          <a:xfrm>
            <a:off x="720000" y="1017725"/>
            <a:ext cx="7704000" cy="3537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300"/>
              <a:t>Limitations:</a:t>
            </a:r>
            <a:endParaRPr b="1" sz="1300"/>
          </a:p>
          <a:p>
            <a:pPr indent="-311150" lvl="0" marL="457200" rtl="0" algn="l">
              <a:lnSpc>
                <a:spcPct val="115000"/>
              </a:lnSpc>
              <a:spcBef>
                <a:spcPts val="1200"/>
              </a:spcBef>
              <a:spcAft>
                <a:spcPts val="0"/>
              </a:spcAft>
              <a:buSzPts val="1300"/>
              <a:buFont typeface="Open Sans"/>
              <a:buChar char="●"/>
            </a:pPr>
            <a:r>
              <a:rPr lang="en" sz="1300"/>
              <a:t>Critical assumption violations across all models:</a:t>
            </a:r>
            <a:endParaRPr sz="1300"/>
          </a:p>
          <a:p>
            <a:pPr indent="-311150" lvl="1" marL="914400" rtl="0" algn="l">
              <a:lnSpc>
                <a:spcPct val="115000"/>
              </a:lnSpc>
              <a:spcBef>
                <a:spcPts val="0"/>
              </a:spcBef>
              <a:spcAft>
                <a:spcPts val="0"/>
              </a:spcAft>
              <a:buSzPts val="1300"/>
              <a:buFont typeface="Open Sans"/>
              <a:buChar char="○"/>
            </a:pPr>
            <a:r>
              <a:rPr lang="en" sz="1300"/>
              <a:t>Nonlinearity in predictor relationships.</a:t>
            </a:r>
            <a:endParaRPr sz="1300"/>
          </a:p>
          <a:p>
            <a:pPr indent="-311150" lvl="1" marL="914400" rtl="0" algn="l">
              <a:lnSpc>
                <a:spcPct val="115000"/>
              </a:lnSpc>
              <a:spcBef>
                <a:spcPts val="0"/>
              </a:spcBef>
              <a:spcAft>
                <a:spcPts val="0"/>
              </a:spcAft>
              <a:buSzPts val="1300"/>
              <a:buFont typeface="Open Sans"/>
              <a:buChar char="○"/>
            </a:pPr>
            <a:r>
              <a:rPr lang="en" sz="1300"/>
              <a:t>Heteroscedasticity (non-constant variance of residuals).</a:t>
            </a:r>
            <a:endParaRPr sz="1300"/>
          </a:p>
          <a:p>
            <a:pPr indent="-311150" lvl="1" marL="914400" rtl="0" algn="l">
              <a:lnSpc>
                <a:spcPct val="115000"/>
              </a:lnSpc>
              <a:spcBef>
                <a:spcPts val="0"/>
              </a:spcBef>
              <a:spcAft>
                <a:spcPts val="0"/>
              </a:spcAft>
              <a:buSzPts val="1300"/>
              <a:buFont typeface="Open Sans"/>
              <a:buChar char="○"/>
            </a:pPr>
            <a:r>
              <a:rPr lang="en" sz="1300"/>
              <a:t>Skewed residual distributions violating normality assumptions.</a:t>
            </a:r>
            <a:endParaRPr sz="1300"/>
          </a:p>
          <a:p>
            <a:pPr indent="-311150" lvl="0" marL="457200" rtl="0" algn="l">
              <a:lnSpc>
                <a:spcPct val="115000"/>
              </a:lnSpc>
              <a:spcBef>
                <a:spcPts val="0"/>
              </a:spcBef>
              <a:spcAft>
                <a:spcPts val="0"/>
              </a:spcAft>
              <a:buSzPts val="1300"/>
              <a:buFont typeface="Arial"/>
              <a:buChar char="●"/>
            </a:pPr>
            <a:r>
              <a:rPr b="1" lang="en" sz="1300"/>
              <a:t>Low R² Values</a:t>
            </a:r>
            <a:r>
              <a:rPr lang="en" sz="1300"/>
              <a:t>: Models explained &lt;6% of trip duration variability, likely due to missing critical features (e.g., weather, traffic).</a:t>
            </a:r>
            <a:endParaRPr sz="1300"/>
          </a:p>
          <a:p>
            <a:pPr indent="0" lvl="0" marL="0" rtl="0" algn="l">
              <a:lnSpc>
                <a:spcPct val="115000"/>
              </a:lnSpc>
              <a:spcBef>
                <a:spcPts val="1200"/>
              </a:spcBef>
              <a:spcAft>
                <a:spcPts val="0"/>
              </a:spcAft>
              <a:buClr>
                <a:schemeClr val="dk1"/>
              </a:buClr>
              <a:buSzPts val="1100"/>
              <a:buFont typeface="Arial"/>
              <a:buNone/>
            </a:pPr>
            <a:r>
              <a:rPr b="1" lang="en" sz="1300"/>
              <a:t>Future Research Directions:</a:t>
            </a:r>
            <a:endParaRPr b="1" sz="1300"/>
          </a:p>
          <a:p>
            <a:pPr indent="-311150" lvl="0" marL="457200" rtl="0" algn="l">
              <a:lnSpc>
                <a:spcPct val="115000"/>
              </a:lnSpc>
              <a:spcBef>
                <a:spcPts val="1200"/>
              </a:spcBef>
              <a:spcAft>
                <a:spcPts val="0"/>
              </a:spcAft>
              <a:buSzPts val="1300"/>
              <a:buFont typeface="Open Sans"/>
              <a:buAutoNum type="arabicPeriod"/>
            </a:pPr>
            <a:r>
              <a:rPr lang="en" sz="1300"/>
              <a:t>Include richer datasets (e.g., weather, socioeconomic factors).</a:t>
            </a:r>
            <a:endParaRPr sz="1300"/>
          </a:p>
          <a:p>
            <a:pPr indent="-311150" lvl="0" marL="457200" rtl="0" algn="l">
              <a:lnSpc>
                <a:spcPct val="115000"/>
              </a:lnSpc>
              <a:spcBef>
                <a:spcPts val="0"/>
              </a:spcBef>
              <a:spcAft>
                <a:spcPts val="0"/>
              </a:spcAft>
              <a:buSzPts val="1300"/>
              <a:buFont typeface="Open Sans"/>
              <a:buAutoNum type="arabicPeriod"/>
            </a:pPr>
            <a:r>
              <a:rPr lang="en" sz="1300"/>
              <a:t>Explore non-parametric models (e.g., Random Forest, Gradient Boosting).</a:t>
            </a:r>
            <a:endParaRPr sz="1300"/>
          </a:p>
          <a:p>
            <a:pPr indent="-311150" lvl="0" marL="457200" rtl="0" algn="l">
              <a:lnSpc>
                <a:spcPct val="115000"/>
              </a:lnSpc>
              <a:spcBef>
                <a:spcPts val="0"/>
              </a:spcBef>
              <a:spcAft>
                <a:spcPts val="0"/>
              </a:spcAft>
              <a:buSzPts val="1300"/>
              <a:buFont typeface="Open Sans"/>
              <a:buAutoNum type="arabicPeriod"/>
            </a:pPr>
            <a:r>
              <a:rPr lang="en" sz="1300"/>
              <a:t>Use geospatial modeling to account for station-specific factors.</a:t>
            </a:r>
            <a:endParaRPr sz="1300"/>
          </a:p>
          <a:p>
            <a:pPr indent="-311150" lvl="0" marL="457200" rtl="0" algn="l">
              <a:lnSpc>
                <a:spcPct val="115000"/>
              </a:lnSpc>
              <a:spcBef>
                <a:spcPts val="0"/>
              </a:spcBef>
              <a:spcAft>
                <a:spcPts val="0"/>
              </a:spcAft>
              <a:buSzPts val="1300"/>
              <a:buFont typeface="Arial"/>
              <a:buAutoNum type="arabicPeriod"/>
            </a:pPr>
            <a:r>
              <a:rPr lang="en" sz="1300"/>
              <a:t>Consider mixed-effects models to address hierarchical structures in the data.</a:t>
            </a:r>
            <a:endParaRPr sz="1300"/>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2" name="Google Shape;242;p33"/>
          <p:cNvSpPr txBox="1"/>
          <p:nvPr>
            <p:ph idx="1" type="body"/>
          </p:nvPr>
        </p:nvSpPr>
        <p:spPr>
          <a:xfrm>
            <a:off x="720000" y="1017725"/>
            <a:ext cx="7704000" cy="3257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300"/>
              <a:t>Summary</a:t>
            </a:r>
            <a:endParaRPr b="1" sz="1300"/>
          </a:p>
          <a:p>
            <a:pPr indent="-311150" lvl="0" marL="457200" rtl="0" algn="l">
              <a:lnSpc>
                <a:spcPct val="115000"/>
              </a:lnSpc>
              <a:spcBef>
                <a:spcPts val="1200"/>
              </a:spcBef>
              <a:spcAft>
                <a:spcPts val="0"/>
              </a:spcAft>
              <a:buSzPts val="1300"/>
              <a:buFont typeface="Open Sans"/>
              <a:buChar char="●"/>
            </a:pPr>
            <a:r>
              <a:rPr lang="en" sz="1300"/>
              <a:t>Linear Regression was the best model but revealed the complexity of predicting real-world trip durations.</a:t>
            </a:r>
            <a:endParaRPr sz="1300"/>
          </a:p>
          <a:p>
            <a:pPr indent="-311150" lvl="0" marL="457200" rtl="0" algn="l">
              <a:lnSpc>
                <a:spcPct val="115000"/>
              </a:lnSpc>
              <a:spcBef>
                <a:spcPts val="0"/>
              </a:spcBef>
              <a:spcAft>
                <a:spcPts val="0"/>
              </a:spcAft>
              <a:buSzPts val="1300"/>
              <a:buFont typeface="Open Sans"/>
              <a:buChar char="●"/>
            </a:pPr>
            <a:r>
              <a:rPr lang="en" sz="1300"/>
              <a:t>All models suffered from assumption violations and low predictive accuracy.</a:t>
            </a:r>
            <a:endParaRPr sz="1300"/>
          </a:p>
          <a:p>
            <a:pPr indent="0" lvl="0" marL="0" rtl="0" algn="l">
              <a:lnSpc>
                <a:spcPct val="115000"/>
              </a:lnSpc>
              <a:spcBef>
                <a:spcPts val="1200"/>
              </a:spcBef>
              <a:spcAft>
                <a:spcPts val="0"/>
              </a:spcAft>
              <a:buClr>
                <a:schemeClr val="dk1"/>
              </a:buClr>
              <a:buSzPts val="1100"/>
              <a:buFont typeface="Arial"/>
              <a:buNone/>
            </a:pPr>
            <a:r>
              <a:rPr b="1" lang="en" sz="1300"/>
              <a:t>Takeaway</a:t>
            </a:r>
            <a:endParaRPr b="1" sz="1300"/>
          </a:p>
          <a:p>
            <a:pPr indent="-311150" lvl="0" marL="457200" rtl="0" algn="l">
              <a:lnSpc>
                <a:spcPct val="115000"/>
              </a:lnSpc>
              <a:spcBef>
                <a:spcPts val="1200"/>
              </a:spcBef>
              <a:spcAft>
                <a:spcPts val="0"/>
              </a:spcAft>
              <a:buSzPts val="1300"/>
              <a:buFont typeface="Open Sans"/>
              <a:buChar char="●"/>
            </a:pPr>
            <a:r>
              <a:rPr lang="en" sz="1300"/>
              <a:t>Effective trip duration prediction requires richer datasets and advanced modeling techniques.</a:t>
            </a:r>
            <a:endParaRPr sz="1300"/>
          </a:p>
          <a:p>
            <a:pPr indent="0" lvl="0" marL="0" rtl="0" algn="l">
              <a:lnSpc>
                <a:spcPct val="115000"/>
              </a:lnSpc>
              <a:spcBef>
                <a:spcPts val="1200"/>
              </a:spcBef>
              <a:spcAft>
                <a:spcPts val="0"/>
              </a:spcAft>
              <a:buClr>
                <a:schemeClr val="dk1"/>
              </a:buClr>
              <a:buSzPts val="1100"/>
              <a:buFont typeface="Arial"/>
              <a:buNone/>
            </a:pPr>
            <a:r>
              <a:rPr b="1" lang="en" sz="1300"/>
              <a:t>Broader Implications</a:t>
            </a:r>
            <a:endParaRPr b="1" sz="1300"/>
          </a:p>
          <a:p>
            <a:pPr indent="-311150" lvl="0" marL="457200" rtl="0" algn="l">
              <a:lnSpc>
                <a:spcPct val="115000"/>
              </a:lnSpc>
              <a:spcBef>
                <a:spcPts val="1200"/>
              </a:spcBef>
              <a:spcAft>
                <a:spcPts val="0"/>
              </a:spcAft>
              <a:buSzPts val="1300"/>
              <a:buFont typeface="Open Sans"/>
              <a:buChar char="●"/>
            </a:pPr>
            <a:r>
              <a:rPr lang="en" sz="1300"/>
              <a:t>Results provide insights for improving bike-sharing system optimization through data-driven strategies.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759575" y="1999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69" name="Google Shape;169;p22"/>
          <p:cNvSpPr txBox="1"/>
          <p:nvPr>
            <p:ph idx="1" type="body"/>
          </p:nvPr>
        </p:nvSpPr>
        <p:spPr>
          <a:xfrm>
            <a:off x="720000" y="1017725"/>
            <a:ext cx="7704000" cy="3257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t>Why Predict Blue Bike Trip Durations?</a:t>
            </a:r>
            <a:endParaRPr b="1" sz="1300"/>
          </a:p>
          <a:p>
            <a:pPr indent="-311150" lvl="0" marL="457200" rtl="0" algn="l">
              <a:lnSpc>
                <a:spcPct val="115000"/>
              </a:lnSpc>
              <a:spcBef>
                <a:spcPts val="1200"/>
              </a:spcBef>
              <a:spcAft>
                <a:spcPts val="0"/>
              </a:spcAft>
              <a:buSzPts val="1300"/>
              <a:buFont typeface="Open Sans"/>
              <a:buChar char="●"/>
            </a:pPr>
            <a:r>
              <a:rPr lang="en" sz="1300"/>
              <a:t>Urban traffic congestion is a growing challenge, necessitating sustainable alternatives like bike-sharing.</a:t>
            </a:r>
            <a:endParaRPr sz="1300"/>
          </a:p>
          <a:p>
            <a:pPr indent="-311150" lvl="0" marL="457200" rtl="0" algn="l">
              <a:lnSpc>
                <a:spcPct val="115000"/>
              </a:lnSpc>
              <a:spcBef>
                <a:spcPts val="0"/>
              </a:spcBef>
              <a:spcAft>
                <a:spcPts val="0"/>
              </a:spcAft>
              <a:buSzPts val="1300"/>
              <a:buFont typeface="Open Sans"/>
              <a:buChar char="●"/>
            </a:pPr>
            <a:r>
              <a:rPr lang="en" sz="1300"/>
              <a:t>Understanding patterns in Blue Bike usage can help optimize availability and system efficiency.</a:t>
            </a:r>
            <a:endParaRPr sz="1300"/>
          </a:p>
          <a:p>
            <a:pPr indent="0" lvl="0" marL="0" rtl="0" algn="l">
              <a:lnSpc>
                <a:spcPct val="115000"/>
              </a:lnSpc>
              <a:spcBef>
                <a:spcPts val="1200"/>
              </a:spcBef>
              <a:spcAft>
                <a:spcPts val="0"/>
              </a:spcAft>
              <a:buNone/>
            </a:pPr>
            <a:r>
              <a:rPr b="1" lang="en" sz="1300"/>
              <a:t>Key Research Questions</a:t>
            </a:r>
            <a:r>
              <a:rPr lang="en" sz="1300"/>
              <a:t>:</a:t>
            </a:r>
            <a:endParaRPr sz="1300"/>
          </a:p>
          <a:p>
            <a:pPr indent="-311150" lvl="0" marL="457200" rtl="0" algn="l">
              <a:lnSpc>
                <a:spcPct val="115000"/>
              </a:lnSpc>
              <a:spcBef>
                <a:spcPts val="1200"/>
              </a:spcBef>
              <a:spcAft>
                <a:spcPts val="0"/>
              </a:spcAft>
              <a:buSzPts val="1300"/>
              <a:buFont typeface="Open Sans"/>
              <a:buAutoNum type="arabicPeriod"/>
            </a:pPr>
            <a:r>
              <a:rPr lang="en" sz="1300"/>
              <a:t>Are there peaks in bike usage during certain times?</a:t>
            </a:r>
            <a:endParaRPr sz="1300"/>
          </a:p>
          <a:p>
            <a:pPr indent="-311150" lvl="0" marL="457200" rtl="0" algn="l">
              <a:lnSpc>
                <a:spcPct val="115000"/>
              </a:lnSpc>
              <a:spcBef>
                <a:spcPts val="0"/>
              </a:spcBef>
              <a:spcAft>
                <a:spcPts val="0"/>
              </a:spcAft>
              <a:buSzPts val="1300"/>
              <a:buFont typeface="Open Sans"/>
              <a:buAutoNum type="arabicPeriod"/>
            </a:pPr>
            <a:r>
              <a:rPr lang="en" sz="1300"/>
              <a:t>Which stations have the most traffic, and how does usage vary geographically?</a:t>
            </a:r>
            <a:endParaRPr sz="1300"/>
          </a:p>
          <a:p>
            <a:pPr indent="-311150" lvl="0" marL="457200" rtl="0" algn="l">
              <a:lnSpc>
                <a:spcPct val="115000"/>
              </a:lnSpc>
              <a:spcBef>
                <a:spcPts val="0"/>
              </a:spcBef>
              <a:spcAft>
                <a:spcPts val="0"/>
              </a:spcAft>
              <a:buSzPts val="1300"/>
              <a:buFont typeface="Open Sans"/>
              <a:buAutoNum type="arabicPeriod"/>
            </a:pPr>
            <a:r>
              <a:rPr lang="en" sz="1300"/>
              <a:t>How do demographics (e.g., age, gender, membership type) affect trip duration?</a:t>
            </a:r>
            <a:endParaRPr sz="1300"/>
          </a:p>
          <a:p>
            <a:pPr indent="-311150" lvl="0" marL="457200" rtl="0" algn="l">
              <a:lnSpc>
                <a:spcPct val="115000"/>
              </a:lnSpc>
              <a:spcBef>
                <a:spcPts val="0"/>
              </a:spcBef>
              <a:spcAft>
                <a:spcPts val="0"/>
              </a:spcAft>
              <a:buSzPts val="1300"/>
              <a:buFont typeface="Open Sans"/>
              <a:buAutoNum type="arabicPeriod"/>
            </a:pPr>
            <a:r>
              <a:rPr lang="en" sz="1300"/>
              <a:t>Can we predict trip durations using time of day, user demographics, and station data?</a:t>
            </a:r>
            <a:endParaRPr sz="1300"/>
          </a:p>
          <a:p>
            <a:pPr indent="0" lvl="0" marL="0" rtl="0" algn="l">
              <a:spcBef>
                <a:spcPts val="120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 and Pipeline</a:t>
            </a:r>
            <a:endParaRPr/>
          </a:p>
        </p:txBody>
      </p:sp>
      <p:sp>
        <p:nvSpPr>
          <p:cNvPr id="175" name="Google Shape;175;p23"/>
          <p:cNvSpPr txBox="1"/>
          <p:nvPr>
            <p:ph idx="1" type="body"/>
          </p:nvPr>
        </p:nvSpPr>
        <p:spPr>
          <a:xfrm>
            <a:off x="720000" y="1017725"/>
            <a:ext cx="7704000" cy="3257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t>Data Collection &amp; Cleaning</a:t>
            </a:r>
            <a:endParaRPr b="1" sz="1300"/>
          </a:p>
          <a:p>
            <a:pPr indent="-311150" lvl="0" marL="457200" rtl="0" algn="l">
              <a:lnSpc>
                <a:spcPct val="115000"/>
              </a:lnSpc>
              <a:spcBef>
                <a:spcPts val="1200"/>
              </a:spcBef>
              <a:spcAft>
                <a:spcPts val="0"/>
              </a:spcAft>
              <a:buSzPts val="1300"/>
              <a:buFont typeface="Arial"/>
              <a:buChar char="●"/>
            </a:pPr>
            <a:r>
              <a:rPr b="1" lang="en" sz="1300"/>
              <a:t>Source</a:t>
            </a:r>
            <a:r>
              <a:rPr lang="en" sz="1300"/>
              <a:t>: Blue Bike data obtained via web scraping.</a:t>
            </a:r>
            <a:endParaRPr sz="1300"/>
          </a:p>
          <a:p>
            <a:pPr indent="-311150" lvl="0" marL="457200" rtl="0" algn="l">
              <a:lnSpc>
                <a:spcPct val="115000"/>
              </a:lnSpc>
              <a:spcBef>
                <a:spcPts val="0"/>
              </a:spcBef>
              <a:spcAft>
                <a:spcPts val="0"/>
              </a:spcAft>
              <a:buSzPts val="1300"/>
              <a:buFont typeface="Arial"/>
              <a:buChar char="●"/>
            </a:pPr>
            <a:r>
              <a:rPr b="1" lang="en" sz="1300"/>
              <a:t>Cleaning Steps</a:t>
            </a:r>
            <a:r>
              <a:rPr lang="en" sz="1300"/>
              <a:t>:</a:t>
            </a:r>
            <a:endParaRPr sz="1300"/>
          </a:p>
          <a:p>
            <a:pPr indent="-311150" lvl="1" marL="914400" rtl="0" algn="l">
              <a:lnSpc>
                <a:spcPct val="115000"/>
              </a:lnSpc>
              <a:spcBef>
                <a:spcPts val="0"/>
              </a:spcBef>
              <a:spcAft>
                <a:spcPts val="0"/>
              </a:spcAft>
              <a:buSzPts val="1300"/>
              <a:buFont typeface="Open Sans"/>
              <a:buChar char="○"/>
            </a:pPr>
            <a:r>
              <a:rPr lang="en" sz="1300"/>
              <a:t>Removed invalid values (e.g., NaN, 0, negative durations).</a:t>
            </a:r>
            <a:endParaRPr sz="1300"/>
          </a:p>
          <a:p>
            <a:pPr indent="-311150" lvl="1" marL="914400" rtl="0" algn="l">
              <a:lnSpc>
                <a:spcPct val="115000"/>
              </a:lnSpc>
              <a:spcBef>
                <a:spcPts val="0"/>
              </a:spcBef>
              <a:spcAft>
                <a:spcPts val="0"/>
              </a:spcAft>
              <a:buSzPts val="1300"/>
              <a:buFont typeface="Open Sans"/>
              <a:buChar char="○"/>
            </a:pPr>
            <a:r>
              <a:rPr lang="en" sz="1300"/>
              <a:t>Converted timestamps to DateTime format.</a:t>
            </a:r>
            <a:endParaRPr sz="1300"/>
          </a:p>
          <a:p>
            <a:pPr indent="-311150" lvl="1" marL="914400" rtl="0" algn="l">
              <a:lnSpc>
                <a:spcPct val="115000"/>
              </a:lnSpc>
              <a:spcBef>
                <a:spcPts val="0"/>
              </a:spcBef>
              <a:spcAft>
                <a:spcPts val="0"/>
              </a:spcAft>
              <a:buSzPts val="1300"/>
              <a:buFont typeface="Open Sans"/>
              <a:buChar char="○"/>
            </a:pPr>
            <a:r>
              <a:rPr lang="en" sz="1300"/>
              <a:t>Excluded unanalyzable records (e.g., trips with incomplete data).</a:t>
            </a:r>
            <a:endParaRPr sz="1300"/>
          </a:p>
          <a:p>
            <a:pPr indent="-311150" lvl="0" marL="457200" rtl="0" algn="l">
              <a:lnSpc>
                <a:spcPct val="115000"/>
              </a:lnSpc>
              <a:spcBef>
                <a:spcPts val="0"/>
              </a:spcBef>
              <a:spcAft>
                <a:spcPts val="0"/>
              </a:spcAft>
              <a:buSzPts val="1300"/>
              <a:buFont typeface="Arial"/>
              <a:buChar char="●"/>
            </a:pPr>
            <a:r>
              <a:rPr b="1" lang="en" sz="1300"/>
              <a:t>Visualize</a:t>
            </a:r>
            <a:r>
              <a:rPr lang="en" sz="1300"/>
              <a:t> using plotting libraries, such as Seaborn, Plotly, and Matplotlib</a:t>
            </a:r>
            <a:endParaRPr sz="1300"/>
          </a:p>
          <a:p>
            <a:pPr indent="-311150" lvl="0" marL="457200" rtl="0" algn="l">
              <a:lnSpc>
                <a:spcPct val="115000"/>
              </a:lnSpc>
              <a:spcBef>
                <a:spcPts val="0"/>
              </a:spcBef>
              <a:spcAft>
                <a:spcPts val="0"/>
              </a:spcAft>
              <a:buSzPts val="1300"/>
              <a:buFont typeface="Arial"/>
              <a:buChar char="●"/>
            </a:pPr>
            <a:r>
              <a:rPr b="1" lang="en" sz="1300"/>
              <a:t>Implement Machine Learning</a:t>
            </a:r>
            <a:r>
              <a:rPr lang="en" sz="1300"/>
              <a:t> models and perform regression analysis</a:t>
            </a:r>
            <a:endParaRPr sz="1300"/>
          </a:p>
          <a:p>
            <a:pPr indent="0" lvl="0" marL="0" rtl="0" algn="l">
              <a:lnSpc>
                <a:spcPct val="115000"/>
              </a:lnSpc>
              <a:spcBef>
                <a:spcPts val="1200"/>
              </a:spcBef>
              <a:spcAft>
                <a:spcPts val="0"/>
              </a:spcAft>
              <a:buNone/>
            </a:pPr>
            <a:r>
              <a:rPr b="1" lang="en" sz="1300"/>
              <a:t>Scope of Analysis</a:t>
            </a:r>
            <a:r>
              <a:rPr lang="en" sz="1300"/>
              <a:t>:</a:t>
            </a:r>
            <a:endParaRPr sz="1300"/>
          </a:p>
          <a:p>
            <a:pPr indent="-311150" lvl="0" marL="457200" rtl="0" algn="l">
              <a:lnSpc>
                <a:spcPct val="115000"/>
              </a:lnSpc>
              <a:spcBef>
                <a:spcPts val="1200"/>
              </a:spcBef>
              <a:spcAft>
                <a:spcPts val="0"/>
              </a:spcAft>
              <a:buSzPts val="1300"/>
              <a:buFont typeface="Open Sans"/>
              <a:buChar char="●"/>
            </a:pPr>
            <a:r>
              <a:rPr lang="en" sz="1300"/>
              <a:t>Selected two datasets (January for winter, July for summer) to explore seasonal usage patterns.</a:t>
            </a:r>
            <a:endParaRPr sz="1300"/>
          </a:p>
          <a:p>
            <a:pPr indent="-311150" lvl="0" marL="457200" rtl="0" algn="l">
              <a:lnSpc>
                <a:spcPct val="115000"/>
              </a:lnSpc>
              <a:spcBef>
                <a:spcPts val="0"/>
              </a:spcBef>
              <a:spcAft>
                <a:spcPts val="0"/>
              </a:spcAft>
              <a:buSzPts val="1300"/>
              <a:buFont typeface="Open Sans"/>
              <a:buChar char="●"/>
            </a:pPr>
            <a:r>
              <a:rPr lang="en" sz="1300"/>
              <a:t>Features used: time of day, user demographics (age, membership type), station locations, and ride type.</a:t>
            </a:r>
            <a:endParaRPr sz="1300"/>
          </a:p>
          <a:p>
            <a:pPr indent="0" lvl="0" marL="0" rtl="0" algn="l">
              <a:spcBef>
                <a:spcPts val="120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idx="1" type="body"/>
          </p:nvPr>
        </p:nvSpPr>
        <p:spPr>
          <a:xfrm>
            <a:off x="6325825" y="1114225"/>
            <a:ext cx="2586900" cy="36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Plot Insights: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Displays bike trips per hour based on start time.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Answers:</a:t>
            </a:r>
            <a:endParaRPr/>
          </a:p>
          <a:p>
            <a:pPr indent="0" lvl="0" marL="0" rtl="0" algn="l">
              <a:spcBef>
                <a:spcPts val="0"/>
              </a:spcBef>
              <a:spcAft>
                <a:spcPts val="0"/>
              </a:spcAft>
              <a:buNone/>
            </a:pPr>
            <a:r>
              <a:rPr lang="en"/>
              <a:t>Are there peaks in bike usage during the 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Key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clear peaks:</a:t>
            </a:r>
            <a:endParaRPr/>
          </a:p>
          <a:p>
            <a:pPr indent="0" lvl="0" marL="0" rtl="0" algn="l">
              <a:spcBef>
                <a:spcPts val="0"/>
              </a:spcBef>
              <a:spcAft>
                <a:spcPts val="0"/>
              </a:spcAft>
              <a:buNone/>
            </a:pPr>
            <a:r>
              <a:rPr lang="en"/>
              <a:t>Morning: ~8 AM (commute to work/stations).</a:t>
            </a:r>
            <a:endParaRPr/>
          </a:p>
          <a:p>
            <a:pPr indent="0" lvl="0" marL="0" rtl="0" algn="l">
              <a:spcBef>
                <a:spcPts val="0"/>
              </a:spcBef>
              <a:spcAft>
                <a:spcPts val="0"/>
              </a:spcAft>
              <a:buNone/>
            </a:pPr>
            <a:r>
              <a:rPr lang="en"/>
              <a:t>Evening: ~5 PM (commute back home/stations).</a:t>
            </a:r>
            <a:endParaRPr/>
          </a:p>
          <a:p>
            <a:pPr indent="0" lvl="0" marL="0" rtl="0" algn="l">
              <a:spcBef>
                <a:spcPts val="0"/>
              </a:spcBef>
              <a:spcAft>
                <a:spcPts val="0"/>
              </a:spcAft>
              <a:buNone/>
            </a:pPr>
            <a:r>
              <a:rPr lang="en"/>
              <a:t>Evening usage exceeds morning usage, with the highest peak at 5 PM.</a:t>
            </a:r>
            <a:endParaRPr/>
          </a:p>
          <a:p>
            <a:pPr indent="0" lvl="0" marL="0" rtl="0" algn="l">
              <a:spcBef>
                <a:spcPts val="0"/>
              </a:spcBef>
              <a:spcAft>
                <a:spcPts val="0"/>
              </a:spcAft>
              <a:buNone/>
            </a:pPr>
            <a:r>
              <a:t/>
            </a:r>
            <a:endParaRPr/>
          </a:p>
        </p:txBody>
      </p:sp>
      <p:pic>
        <p:nvPicPr>
          <p:cNvPr id="181" name="Google Shape;181;p24"/>
          <p:cNvPicPr preferRelativeResize="0"/>
          <p:nvPr/>
        </p:nvPicPr>
        <p:blipFill>
          <a:blip r:embed="rId3">
            <a:alphaModFix/>
          </a:blip>
          <a:stretch>
            <a:fillRect/>
          </a:stretch>
        </p:blipFill>
        <p:spPr>
          <a:xfrm>
            <a:off x="87750" y="1114225"/>
            <a:ext cx="6135223" cy="3257100"/>
          </a:xfrm>
          <a:prstGeom prst="rect">
            <a:avLst/>
          </a:prstGeom>
          <a:noFill/>
          <a:ln>
            <a:noFill/>
          </a:ln>
        </p:spPr>
      </p:pic>
      <p:sp>
        <p:nvSpPr>
          <p:cNvPr id="182" name="Google Shape;182;p24"/>
          <p:cNvSpPr txBox="1"/>
          <p:nvPr>
            <p:ph type="title"/>
          </p:nvPr>
        </p:nvSpPr>
        <p:spPr>
          <a:xfrm>
            <a:off x="546625" y="3872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 and Plotting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idx="1" type="body"/>
          </p:nvPr>
        </p:nvSpPr>
        <p:spPr>
          <a:xfrm>
            <a:off x="6300425" y="366325"/>
            <a:ext cx="2438700" cy="45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Heatmap Insights: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Identifies high and low-traffic stations geographically.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Answers:</a:t>
            </a:r>
            <a:endParaRPr/>
          </a:p>
          <a:p>
            <a:pPr indent="0" lvl="0" marL="0" rtl="0" algn="l">
              <a:spcBef>
                <a:spcPts val="0"/>
              </a:spcBef>
              <a:spcAft>
                <a:spcPts val="0"/>
              </a:spcAft>
              <a:buClr>
                <a:schemeClr val="dk1"/>
              </a:buClr>
              <a:buSzPts val="1100"/>
              <a:buFont typeface="Arial"/>
              <a:buNone/>
            </a:pPr>
            <a:r>
              <a:rPr lang="en"/>
              <a:t>Which stations have the highest traffic?</a:t>
            </a:r>
            <a:endParaRPr/>
          </a:p>
          <a:p>
            <a:pPr indent="0" lvl="0" marL="0" rtl="0" algn="l">
              <a:spcBef>
                <a:spcPts val="0"/>
              </a:spcBef>
              <a:spcAft>
                <a:spcPts val="0"/>
              </a:spcAft>
              <a:buClr>
                <a:schemeClr val="dk1"/>
              </a:buClr>
              <a:buSzPts val="1100"/>
              <a:buFont typeface="Arial"/>
              <a:buNone/>
            </a:pPr>
            <a:r>
              <a:rPr lang="en"/>
              <a:t>Where are high-demand areas for more bikes?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Key Findings: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High traffic: MIT area (e.g., Pacific St &amp; Purrington St, Stata Center).</a:t>
            </a:r>
            <a:endParaRPr/>
          </a:p>
          <a:p>
            <a:pPr indent="0" lvl="0" marL="0" rtl="0" algn="l">
              <a:spcBef>
                <a:spcPts val="0"/>
              </a:spcBef>
              <a:spcAft>
                <a:spcPts val="0"/>
              </a:spcAft>
              <a:buClr>
                <a:schemeClr val="dk1"/>
              </a:buClr>
              <a:buSzPts val="1100"/>
              <a:buFont typeface="Arial"/>
              <a:buNone/>
            </a:pPr>
            <a:r>
              <a:rPr lang="en"/>
              <a:t>Low traffic: South Station.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Implication: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Guides bike placement and supply in high-demand areas.</a:t>
            </a:r>
            <a:endParaRPr/>
          </a:p>
          <a:p>
            <a:pPr indent="0" lvl="0" marL="0" rtl="0" algn="l">
              <a:spcBef>
                <a:spcPts val="0"/>
              </a:spcBef>
              <a:spcAft>
                <a:spcPts val="0"/>
              </a:spcAft>
              <a:buNone/>
            </a:pPr>
            <a:r>
              <a:t/>
            </a:r>
            <a:endParaRPr/>
          </a:p>
        </p:txBody>
      </p:sp>
      <p:pic>
        <p:nvPicPr>
          <p:cNvPr id="188" name="Google Shape;188;p25"/>
          <p:cNvPicPr preferRelativeResize="0"/>
          <p:nvPr/>
        </p:nvPicPr>
        <p:blipFill>
          <a:blip r:embed="rId3">
            <a:alphaModFix/>
          </a:blip>
          <a:stretch>
            <a:fillRect/>
          </a:stretch>
        </p:blipFill>
        <p:spPr>
          <a:xfrm>
            <a:off x="434075" y="366325"/>
            <a:ext cx="5738199" cy="4305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idx="1" type="body"/>
          </p:nvPr>
        </p:nvSpPr>
        <p:spPr>
          <a:xfrm>
            <a:off x="6520025" y="444650"/>
            <a:ext cx="2207700" cy="45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Histogram Insights: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Visualizes frequency distribution of trip durations by gender.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Answers:</a:t>
            </a:r>
            <a:endParaRPr/>
          </a:p>
          <a:p>
            <a:pPr indent="0" lvl="0" marL="0" rtl="0" algn="l">
              <a:spcBef>
                <a:spcPts val="0"/>
              </a:spcBef>
              <a:spcAft>
                <a:spcPts val="0"/>
              </a:spcAft>
              <a:buClr>
                <a:schemeClr val="dk1"/>
              </a:buClr>
              <a:buSzPts val="1100"/>
              <a:buFont typeface="Arial"/>
              <a:buNone/>
            </a:pPr>
            <a:r>
              <a:rPr lang="en"/>
              <a:t>How does trip duration vary by user type (e.g., gender)?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Key Findings: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Males take trips more frequently than females.</a:t>
            </a:r>
            <a:endParaRPr/>
          </a:p>
          <a:p>
            <a:pPr indent="0" lvl="0" marL="0" rtl="0" algn="l">
              <a:spcBef>
                <a:spcPts val="0"/>
              </a:spcBef>
              <a:spcAft>
                <a:spcPts val="0"/>
              </a:spcAft>
              <a:buClr>
                <a:schemeClr val="dk1"/>
              </a:buClr>
              <a:buSzPts val="1100"/>
              <a:buFont typeface="Arial"/>
              <a:buNone/>
            </a:pPr>
            <a:r>
              <a:rPr lang="en"/>
              <a:t>Most common trip durations: 5–8 minutes.</a:t>
            </a:r>
            <a:endParaRPr/>
          </a:p>
          <a:p>
            <a:pPr indent="0" lvl="0" marL="0" rtl="0" algn="l">
              <a:spcBef>
                <a:spcPts val="0"/>
              </a:spcBef>
              <a:spcAft>
                <a:spcPts val="0"/>
              </a:spcAft>
              <a:buClr>
                <a:schemeClr val="dk1"/>
              </a:buClr>
              <a:buSzPts val="1100"/>
              <a:buFont typeface="Arial"/>
              <a:buNone/>
            </a:pPr>
            <a:r>
              <a:rPr lang="en"/>
              <a:t>Both genders prefer short trips (&lt;10 minutes).</a:t>
            </a:r>
            <a:endParaRPr/>
          </a:p>
          <a:p>
            <a:pPr indent="0" lvl="0" marL="0" rtl="0" algn="l">
              <a:spcBef>
                <a:spcPts val="0"/>
              </a:spcBef>
              <a:spcAft>
                <a:spcPts val="0"/>
              </a:spcAft>
              <a:buClr>
                <a:schemeClr val="dk1"/>
              </a:buClr>
              <a:buSzPts val="1100"/>
              <a:buFont typeface="Arial"/>
              <a:buNone/>
            </a:pPr>
            <a:r>
              <a:rPr lang="en"/>
              <a:t>Long trips (&gt;30 minutes) are rare.</a:t>
            </a:r>
            <a:endParaRPr/>
          </a:p>
          <a:p>
            <a:pPr indent="0" lvl="0" marL="0" rtl="0" algn="l">
              <a:spcBef>
                <a:spcPts val="0"/>
              </a:spcBef>
              <a:spcAft>
                <a:spcPts val="0"/>
              </a:spcAft>
              <a:buNone/>
            </a:pPr>
            <a:r>
              <a:t/>
            </a:r>
            <a:endParaRPr/>
          </a:p>
        </p:txBody>
      </p:sp>
      <p:pic>
        <p:nvPicPr>
          <p:cNvPr id="194" name="Google Shape;194;p26"/>
          <p:cNvPicPr preferRelativeResize="0"/>
          <p:nvPr/>
        </p:nvPicPr>
        <p:blipFill>
          <a:blip r:embed="rId3">
            <a:alphaModFix/>
          </a:blip>
          <a:stretch>
            <a:fillRect/>
          </a:stretch>
        </p:blipFill>
        <p:spPr>
          <a:xfrm>
            <a:off x="437627" y="386875"/>
            <a:ext cx="5955251" cy="4369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200" name="Google Shape;200;p27"/>
          <p:cNvSpPr txBox="1"/>
          <p:nvPr>
            <p:ph idx="1" type="body"/>
          </p:nvPr>
        </p:nvSpPr>
        <p:spPr>
          <a:xfrm>
            <a:off x="720000" y="827625"/>
            <a:ext cx="7704000" cy="3832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300"/>
              <a:t>Linear Regression </a:t>
            </a:r>
            <a:endParaRPr b="1" sz="1300"/>
          </a:p>
          <a:p>
            <a:pPr indent="-311150" lvl="0" marL="457200" rtl="0" algn="l">
              <a:lnSpc>
                <a:spcPct val="115000"/>
              </a:lnSpc>
              <a:spcBef>
                <a:spcPts val="1200"/>
              </a:spcBef>
              <a:spcAft>
                <a:spcPts val="0"/>
              </a:spcAft>
              <a:buSzPts val="1300"/>
              <a:buFont typeface="Open Sans"/>
              <a:buChar char="●"/>
            </a:pPr>
            <a:r>
              <a:rPr lang="en" sz="1300"/>
              <a:t>Assumes linear relationships between predictors (time of day, demographics) and trip duration.</a:t>
            </a:r>
            <a:endParaRPr sz="1300"/>
          </a:p>
          <a:p>
            <a:pPr indent="-311150" lvl="0" marL="457200" rtl="0" algn="l">
              <a:lnSpc>
                <a:spcPct val="115000"/>
              </a:lnSpc>
              <a:spcBef>
                <a:spcPts val="0"/>
              </a:spcBef>
              <a:spcAft>
                <a:spcPts val="0"/>
              </a:spcAft>
              <a:buSzPts val="1300"/>
              <a:buFont typeface="Open Sans"/>
              <a:buChar char="●"/>
            </a:pPr>
            <a:r>
              <a:rPr lang="en" sz="1300"/>
              <a:t>Significant violations of linearity, independence, and constant variance assumptions.</a:t>
            </a:r>
            <a:endParaRPr sz="1300"/>
          </a:p>
          <a:p>
            <a:pPr indent="0" lvl="0" marL="0" rtl="0" algn="l">
              <a:lnSpc>
                <a:spcPct val="115000"/>
              </a:lnSpc>
              <a:spcBef>
                <a:spcPts val="1200"/>
              </a:spcBef>
              <a:spcAft>
                <a:spcPts val="0"/>
              </a:spcAft>
              <a:buClr>
                <a:schemeClr val="dk1"/>
              </a:buClr>
              <a:buSzPts val="1100"/>
              <a:buFont typeface="Arial"/>
              <a:buNone/>
            </a:pPr>
            <a:r>
              <a:rPr b="1" lang="en" sz="1300"/>
              <a:t>Polynomial Regression </a:t>
            </a:r>
            <a:endParaRPr b="1" sz="1300"/>
          </a:p>
          <a:p>
            <a:pPr indent="-311150" lvl="0" marL="457200" rtl="0" algn="l">
              <a:lnSpc>
                <a:spcPct val="115000"/>
              </a:lnSpc>
              <a:spcBef>
                <a:spcPts val="1200"/>
              </a:spcBef>
              <a:spcAft>
                <a:spcPts val="0"/>
              </a:spcAft>
              <a:buSzPts val="1300"/>
              <a:buFont typeface="Open Sans"/>
              <a:buChar char="●"/>
            </a:pPr>
            <a:r>
              <a:rPr lang="en" sz="1300"/>
              <a:t>Explored nonlinear relationships and included interaction terms (e.g., membership type × ride type).</a:t>
            </a:r>
            <a:endParaRPr sz="1300"/>
          </a:p>
          <a:p>
            <a:pPr indent="-311150" lvl="0" marL="457200" rtl="0" algn="l">
              <a:lnSpc>
                <a:spcPct val="115000"/>
              </a:lnSpc>
              <a:spcBef>
                <a:spcPts val="0"/>
              </a:spcBef>
              <a:spcAft>
                <a:spcPts val="0"/>
              </a:spcAft>
              <a:buSzPts val="1300"/>
              <a:buFont typeface="Open Sans"/>
              <a:buChar char="●"/>
            </a:pPr>
            <a:r>
              <a:rPr lang="en" sz="1300"/>
              <a:t>Slightly improved metrics but underperformed Linear Regression.</a:t>
            </a:r>
            <a:endParaRPr sz="1300"/>
          </a:p>
          <a:p>
            <a:pPr indent="0" lvl="0" marL="0" rtl="0" algn="l">
              <a:lnSpc>
                <a:spcPct val="115000"/>
              </a:lnSpc>
              <a:spcBef>
                <a:spcPts val="1200"/>
              </a:spcBef>
              <a:spcAft>
                <a:spcPts val="0"/>
              </a:spcAft>
              <a:buNone/>
            </a:pPr>
            <a:r>
              <a:rPr b="1" lang="en" sz="1300"/>
              <a:t>PCA + Regression </a:t>
            </a:r>
            <a:endParaRPr b="1" sz="1300"/>
          </a:p>
          <a:p>
            <a:pPr indent="-311150" lvl="0" marL="457200" rtl="0" algn="l">
              <a:lnSpc>
                <a:spcPct val="115000"/>
              </a:lnSpc>
              <a:spcBef>
                <a:spcPts val="1200"/>
              </a:spcBef>
              <a:spcAft>
                <a:spcPts val="0"/>
              </a:spcAft>
              <a:buSzPts val="1300"/>
              <a:buFont typeface="Open Sans"/>
              <a:buChar char="●"/>
            </a:pPr>
            <a:r>
              <a:rPr lang="en" sz="1300"/>
              <a:t>Addressed multicollinearity by simplifying predictors while retaining maximum variance.</a:t>
            </a:r>
            <a:endParaRPr sz="1300"/>
          </a:p>
          <a:p>
            <a:pPr indent="-311150" lvl="0" marL="457200" rtl="0" algn="l">
              <a:lnSpc>
                <a:spcPct val="115000"/>
              </a:lnSpc>
              <a:spcBef>
                <a:spcPts val="0"/>
              </a:spcBef>
              <a:spcAft>
                <a:spcPts val="0"/>
              </a:spcAft>
              <a:buSzPts val="1300"/>
              <a:buFont typeface="Open Sans"/>
              <a:buChar char="●"/>
            </a:pPr>
            <a:r>
              <a:rPr lang="en" sz="1300"/>
              <a:t>Simplified analysis but did not improve predictive performance</a:t>
            </a:r>
            <a:endParaRPr sz="1300"/>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720000" y="445025"/>
            <a:ext cx="250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a:t>
            </a:r>
            <a:endParaRPr/>
          </a:p>
        </p:txBody>
      </p:sp>
      <p:pic>
        <p:nvPicPr>
          <p:cNvPr id="206" name="Google Shape;206;p28"/>
          <p:cNvPicPr preferRelativeResize="0"/>
          <p:nvPr/>
        </p:nvPicPr>
        <p:blipFill>
          <a:blip r:embed="rId3">
            <a:alphaModFix/>
          </a:blip>
          <a:stretch>
            <a:fillRect/>
          </a:stretch>
        </p:blipFill>
        <p:spPr>
          <a:xfrm>
            <a:off x="3307850" y="314225"/>
            <a:ext cx="5486400" cy="2352675"/>
          </a:xfrm>
          <a:prstGeom prst="rect">
            <a:avLst/>
          </a:prstGeom>
          <a:noFill/>
          <a:ln>
            <a:noFill/>
          </a:ln>
        </p:spPr>
      </p:pic>
      <p:pic>
        <p:nvPicPr>
          <p:cNvPr id="207" name="Google Shape;207;p28"/>
          <p:cNvPicPr preferRelativeResize="0"/>
          <p:nvPr/>
        </p:nvPicPr>
        <p:blipFill>
          <a:blip r:embed="rId4">
            <a:alphaModFix/>
          </a:blip>
          <a:stretch>
            <a:fillRect/>
          </a:stretch>
        </p:blipFill>
        <p:spPr>
          <a:xfrm>
            <a:off x="3303075" y="2666900"/>
            <a:ext cx="5495925" cy="2000250"/>
          </a:xfrm>
          <a:prstGeom prst="rect">
            <a:avLst/>
          </a:prstGeom>
          <a:noFill/>
          <a:ln>
            <a:noFill/>
          </a:ln>
        </p:spPr>
      </p:pic>
      <p:sp>
        <p:nvSpPr>
          <p:cNvPr id="208" name="Google Shape;208;p28"/>
          <p:cNvSpPr txBox="1"/>
          <p:nvPr>
            <p:ph idx="1" type="body"/>
          </p:nvPr>
        </p:nvSpPr>
        <p:spPr>
          <a:xfrm>
            <a:off x="720000" y="1017725"/>
            <a:ext cx="2378700" cy="288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t>Linear Regression: </a:t>
            </a:r>
            <a:endParaRPr b="1" sz="1300"/>
          </a:p>
          <a:p>
            <a:pPr indent="0" lvl="0" marL="0" rtl="0" algn="l">
              <a:lnSpc>
                <a:spcPct val="115000"/>
              </a:lnSpc>
              <a:spcBef>
                <a:spcPts val="1200"/>
              </a:spcBef>
              <a:spcAft>
                <a:spcPts val="0"/>
              </a:spcAft>
              <a:buNone/>
            </a:pPr>
            <a:r>
              <a:rPr b="1" lang="en" sz="1300"/>
              <a:t>Time of Day</a:t>
            </a:r>
            <a:endParaRPr sz="1300"/>
          </a:p>
          <a:p>
            <a:pPr indent="0" lvl="0" marL="0" rtl="0" algn="l">
              <a:lnSpc>
                <a:spcPct val="115000"/>
              </a:lnSpc>
              <a:spcBef>
                <a:spcPts val="1200"/>
              </a:spcBef>
              <a:spcAft>
                <a:spcPts val="0"/>
              </a:spcAft>
              <a:buNone/>
            </a:pPr>
            <a:r>
              <a:rPr lang="en" sz="1300"/>
              <a:t>MSE =  514</a:t>
            </a:r>
            <a:endParaRPr sz="1300"/>
          </a:p>
          <a:p>
            <a:pPr indent="0" lvl="0" marL="0" rtl="0" algn="l">
              <a:lnSpc>
                <a:spcPct val="115000"/>
              </a:lnSpc>
              <a:spcBef>
                <a:spcPts val="1200"/>
              </a:spcBef>
              <a:spcAft>
                <a:spcPts val="0"/>
              </a:spcAft>
              <a:buClr>
                <a:schemeClr val="dk1"/>
              </a:buClr>
              <a:buSzPts val="1100"/>
              <a:buFont typeface="Arial"/>
              <a:buNone/>
            </a:pPr>
            <a:r>
              <a:rPr lang="en" sz="1300"/>
              <a:t>R² = 0.0477</a:t>
            </a:r>
            <a:endParaRPr sz="1300"/>
          </a:p>
          <a:p>
            <a:pPr indent="0" lvl="0" marL="0" rtl="0" algn="l">
              <a:lnSpc>
                <a:spcPct val="115000"/>
              </a:lnSpc>
              <a:spcBef>
                <a:spcPts val="1200"/>
              </a:spcBef>
              <a:spcAft>
                <a:spcPts val="1200"/>
              </a:spcAft>
              <a:buNone/>
            </a:pPr>
            <a:r>
              <a:rPr lang="en" sz="1300"/>
              <a:t>Significant assumption violations observed (e.g., nonlinear patterns in residual plots).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720000" y="445025"/>
            <a:ext cx="239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2</a:t>
            </a:r>
            <a:endParaRPr/>
          </a:p>
        </p:txBody>
      </p:sp>
      <p:pic>
        <p:nvPicPr>
          <p:cNvPr id="214" name="Google Shape;214;p29"/>
          <p:cNvPicPr preferRelativeResize="0"/>
          <p:nvPr/>
        </p:nvPicPr>
        <p:blipFill>
          <a:blip r:embed="rId3">
            <a:alphaModFix/>
          </a:blip>
          <a:stretch>
            <a:fillRect/>
          </a:stretch>
        </p:blipFill>
        <p:spPr>
          <a:xfrm>
            <a:off x="3330950" y="302675"/>
            <a:ext cx="5648325" cy="2428875"/>
          </a:xfrm>
          <a:prstGeom prst="rect">
            <a:avLst/>
          </a:prstGeom>
          <a:noFill/>
          <a:ln>
            <a:noFill/>
          </a:ln>
        </p:spPr>
      </p:pic>
      <p:pic>
        <p:nvPicPr>
          <p:cNvPr id="215" name="Google Shape;215;p29"/>
          <p:cNvPicPr preferRelativeResize="0"/>
          <p:nvPr/>
        </p:nvPicPr>
        <p:blipFill>
          <a:blip r:embed="rId4">
            <a:alphaModFix/>
          </a:blip>
          <a:stretch>
            <a:fillRect/>
          </a:stretch>
        </p:blipFill>
        <p:spPr>
          <a:xfrm>
            <a:off x="3330950" y="2571750"/>
            <a:ext cx="5629275" cy="2028825"/>
          </a:xfrm>
          <a:prstGeom prst="rect">
            <a:avLst/>
          </a:prstGeom>
          <a:noFill/>
          <a:ln>
            <a:noFill/>
          </a:ln>
        </p:spPr>
      </p:pic>
      <p:sp>
        <p:nvSpPr>
          <p:cNvPr id="216" name="Google Shape;216;p29"/>
          <p:cNvSpPr txBox="1"/>
          <p:nvPr>
            <p:ph idx="1" type="body"/>
          </p:nvPr>
        </p:nvSpPr>
        <p:spPr>
          <a:xfrm>
            <a:off x="720000" y="1017725"/>
            <a:ext cx="2378700" cy="288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t>Linear Regression: </a:t>
            </a:r>
            <a:endParaRPr b="1" sz="1300"/>
          </a:p>
          <a:p>
            <a:pPr indent="0" lvl="0" marL="0" rtl="0" algn="l">
              <a:lnSpc>
                <a:spcPct val="115000"/>
              </a:lnSpc>
              <a:spcBef>
                <a:spcPts val="1200"/>
              </a:spcBef>
              <a:spcAft>
                <a:spcPts val="0"/>
              </a:spcAft>
              <a:buNone/>
            </a:pPr>
            <a:r>
              <a:rPr b="1" lang="en" sz="1300"/>
              <a:t>User Demographics</a:t>
            </a:r>
            <a:endParaRPr sz="1300"/>
          </a:p>
          <a:p>
            <a:pPr indent="0" lvl="0" marL="0" rtl="0" algn="l">
              <a:lnSpc>
                <a:spcPct val="115000"/>
              </a:lnSpc>
              <a:spcBef>
                <a:spcPts val="1200"/>
              </a:spcBef>
              <a:spcAft>
                <a:spcPts val="0"/>
              </a:spcAft>
              <a:buNone/>
            </a:pPr>
            <a:r>
              <a:rPr lang="en" sz="1300"/>
              <a:t>MSE = 508.001</a:t>
            </a:r>
            <a:endParaRPr sz="1300"/>
          </a:p>
          <a:p>
            <a:pPr indent="0" lvl="0" marL="0" rtl="0" algn="l">
              <a:lnSpc>
                <a:spcPct val="115000"/>
              </a:lnSpc>
              <a:spcBef>
                <a:spcPts val="1200"/>
              </a:spcBef>
              <a:spcAft>
                <a:spcPts val="0"/>
              </a:spcAft>
              <a:buNone/>
            </a:pPr>
            <a:r>
              <a:rPr lang="en" sz="1300"/>
              <a:t>R² = 0.059</a:t>
            </a:r>
            <a:endParaRPr sz="1300"/>
          </a:p>
          <a:p>
            <a:pPr indent="0" lvl="0" marL="0" rtl="0" algn="l">
              <a:lnSpc>
                <a:spcPct val="115000"/>
              </a:lnSpc>
              <a:spcBef>
                <a:spcPts val="1200"/>
              </a:spcBef>
              <a:spcAft>
                <a:spcPts val="0"/>
              </a:spcAft>
              <a:buNone/>
            </a:pPr>
            <a:r>
              <a:rPr lang="en" sz="1300"/>
              <a:t>Highest R² among all models</a:t>
            </a:r>
            <a:endParaRPr sz="1300"/>
          </a:p>
          <a:p>
            <a:pPr indent="0" lvl="0" marL="0" rtl="0" algn="l">
              <a:lnSpc>
                <a:spcPct val="115000"/>
              </a:lnSpc>
              <a:spcBef>
                <a:spcPts val="1200"/>
              </a:spcBef>
              <a:spcAft>
                <a:spcPts val="0"/>
              </a:spcAft>
              <a:buNone/>
            </a:pPr>
            <a:r>
              <a:rPr lang="en" sz="1300"/>
              <a:t>Violations of linearity and constant variance, potential independence violation, non-normal distribution</a:t>
            </a:r>
            <a:endParaRPr sz="1300"/>
          </a:p>
          <a:p>
            <a:pPr indent="0" lvl="0" marL="0" rtl="0" algn="l">
              <a:lnSpc>
                <a:spcPct val="115000"/>
              </a:lnSpc>
              <a:spcBef>
                <a:spcPts val="1200"/>
              </a:spcBef>
              <a:spcAft>
                <a:spcPts val="0"/>
              </a:spcAft>
              <a:buNone/>
            </a:pPr>
            <a:r>
              <a:t/>
            </a:r>
            <a:endParaRPr b="1" sz="1300"/>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ycling Equipment Brand Pitch Deck by Slidesgo">
  <a:themeElements>
    <a:clrScheme name="Simple Light">
      <a:dk1>
        <a:srgbClr val="000000"/>
      </a:dk1>
      <a:lt1>
        <a:srgbClr val="FCF8F4"/>
      </a:lt1>
      <a:dk2>
        <a:srgbClr val="6E8FC3"/>
      </a:dk2>
      <a:lt2>
        <a:srgbClr val="D8E1F1"/>
      </a:lt2>
      <a:accent1>
        <a:srgbClr val="DFB05E"/>
      </a:accent1>
      <a:accent2>
        <a:srgbClr val="E4D1AD"/>
      </a:accent2>
      <a:accent3>
        <a:srgbClr val="6B3A32"/>
      </a:accent3>
      <a:accent4>
        <a:srgbClr val="C2C7CC"/>
      </a:accent4>
      <a:accent5>
        <a:srgbClr val="676D6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