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6" r:id="rId3"/>
    <p:sldId id="260" r:id="rId4"/>
    <p:sldId id="263" r:id="rId5"/>
    <p:sldId id="265" r:id="rId6"/>
    <p:sldId id="274" r:id="rId7"/>
    <p:sldId id="275" r:id="rId8"/>
    <p:sldId id="277" r:id="rId9"/>
    <p:sldId id="278" r:id="rId10"/>
    <p:sldId id="279" r:id="rId11"/>
    <p:sldId id="280" r:id="rId12"/>
    <p:sldId id="281" r:id="rId13"/>
    <p:sldId id="282" r:id="rId14"/>
    <p:sldId id="283" r:id="rId15"/>
    <p:sldId id="284" r:id="rId16"/>
    <p:sldId id="276" r:id="rId17"/>
    <p:sldId id="267" r:id="rId18"/>
    <p:sldId id="271" r:id="rId19"/>
    <p:sldId id="272" r:id="rId20"/>
    <p:sldId id="268" r:id="rId21"/>
    <p:sldId id="269"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8" autoAdjust="0"/>
    <p:restoredTop sz="94706" autoAdjust="0"/>
  </p:normalViewPr>
  <p:slideViewPr>
    <p:cSldViewPr snapToGrid="0">
      <p:cViewPr varScale="1">
        <p:scale>
          <a:sx n="79" d="100"/>
          <a:sy n="79" d="100"/>
        </p:scale>
        <p:origin x="6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5A706-79F8-4B44-9EC0-DE0B42D398F9}" type="datetimeFigureOut">
              <a:rPr lang="en-IN" smtClean="0"/>
              <a:t>15-05-2021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D521A-CD6D-480D-981B-7BC9A094CB5C}" type="slidenum">
              <a:rPr lang="en-IN" smtClean="0"/>
              <a:t>‹#›</a:t>
            </a:fld>
            <a:endParaRPr lang="en-IN"/>
          </a:p>
        </p:txBody>
      </p:sp>
    </p:spTree>
    <p:extLst>
      <p:ext uri="{BB962C8B-B14F-4D97-AF65-F5344CB8AC3E}">
        <p14:creationId xmlns:p14="http://schemas.microsoft.com/office/powerpoint/2010/main" val="846419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BD521A-CD6D-480D-981B-7BC9A094CB5C}" type="slidenum">
              <a:rPr lang="en-IN" smtClean="0"/>
              <a:t>16</a:t>
            </a:fld>
            <a:endParaRPr lang="en-IN"/>
          </a:p>
        </p:txBody>
      </p:sp>
    </p:spTree>
    <p:extLst>
      <p:ext uri="{BB962C8B-B14F-4D97-AF65-F5344CB8AC3E}">
        <p14:creationId xmlns:p14="http://schemas.microsoft.com/office/powerpoint/2010/main" val="418908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88CF-C922-4A94-8C0A-4939EA897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D67595-54D4-4F98-975B-E8854A773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DF72C6-BEB7-4000-9008-A48C5F3BA867}"/>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5" name="Footer Placeholder 4">
            <a:extLst>
              <a:ext uri="{FF2B5EF4-FFF2-40B4-BE49-F238E27FC236}">
                <a16:creationId xmlns:a16="http://schemas.microsoft.com/office/drawing/2014/main" id="{E13E1527-1DAE-4894-9BFA-1B391B338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BB04B-429C-4282-B7E7-AAE346E1C683}"/>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415829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BBFB-627A-4FE0-B669-B2DD3985EB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871E16-986C-49DD-90C2-F085050BF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B4A098-7C07-4035-9F79-99AD20B04423}"/>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5" name="Footer Placeholder 4">
            <a:extLst>
              <a:ext uri="{FF2B5EF4-FFF2-40B4-BE49-F238E27FC236}">
                <a16:creationId xmlns:a16="http://schemas.microsoft.com/office/drawing/2014/main" id="{CD1D1A85-0FA3-490D-B26E-A9CE877992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B8CE23-F593-439C-8884-6E401DC486F8}"/>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8316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170CA-D491-43A7-A38A-AD4C9B66B3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D735CF-E64B-47A0-B569-5A8F0E001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ADC2A-9F90-44F6-8FAB-0B5FEC0E5ECE}"/>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5" name="Footer Placeholder 4">
            <a:extLst>
              <a:ext uri="{FF2B5EF4-FFF2-40B4-BE49-F238E27FC236}">
                <a16:creationId xmlns:a16="http://schemas.microsoft.com/office/drawing/2014/main" id="{FB887B00-2DB6-48CC-AACF-B3BED2648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95650-5CCC-4DB2-BF96-163675D8E3DE}"/>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1252499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EC80-EA92-4139-8303-3994BD0CE5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D10AD5-0FC9-4780-86DD-47A197C880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E61098-7BF6-4F8C-BE61-6DC22DFB8797}"/>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5" name="Footer Placeholder 4">
            <a:extLst>
              <a:ext uri="{FF2B5EF4-FFF2-40B4-BE49-F238E27FC236}">
                <a16:creationId xmlns:a16="http://schemas.microsoft.com/office/drawing/2014/main" id="{93972C7E-DE08-4839-9776-A1099B427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3454A-F9B3-429C-8089-64EEFC6CD26C}"/>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9787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6A72-0DB5-4E40-8E69-90CEB675A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9476BF-E88A-4360-894B-D8FC77980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5F5096-F060-45DA-BBB8-4F4212E4F8E1}"/>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5" name="Footer Placeholder 4">
            <a:extLst>
              <a:ext uri="{FF2B5EF4-FFF2-40B4-BE49-F238E27FC236}">
                <a16:creationId xmlns:a16="http://schemas.microsoft.com/office/drawing/2014/main" id="{213ED071-540A-4E8E-83B8-04C73B009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F0AC2-80C3-457B-B3EB-0DAFED6CD8CE}"/>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80015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8912-78F5-4E44-96B8-BBE231442A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1253C8-9388-4855-9FE2-00D5D22A71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63AFCA-F92A-4F83-8506-A3BACBB7AF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CBD135-CBCA-422D-B248-C4A08A88497D}"/>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6" name="Footer Placeholder 5">
            <a:extLst>
              <a:ext uri="{FF2B5EF4-FFF2-40B4-BE49-F238E27FC236}">
                <a16:creationId xmlns:a16="http://schemas.microsoft.com/office/drawing/2014/main" id="{C5C4891A-D32A-4CA1-96D6-CBAA8E0AF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65F6DE-C70D-4C7C-B78E-D5AE1D5347D9}"/>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121267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6C84-0CEA-425F-AF55-3BCAB48B34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897B12-100D-438C-8224-2EF369C0E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E0A65C-F0E9-427C-9E6D-D85B689673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A8CB39-15A4-4A7F-8D80-3CDBC9274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FC3941-A457-4CBC-A060-8D22072C9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D05137-3CB5-43B6-860A-268661A4BCD7}"/>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8" name="Footer Placeholder 7">
            <a:extLst>
              <a:ext uri="{FF2B5EF4-FFF2-40B4-BE49-F238E27FC236}">
                <a16:creationId xmlns:a16="http://schemas.microsoft.com/office/drawing/2014/main" id="{EF8A7C7F-FD3C-41F5-AE85-255F3768D4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9FF16C-D9CB-4CCD-9FA9-5784B2FE3E5C}"/>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414170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40A-5A5B-4903-8732-E89425630F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E8F776-299D-476E-ABE6-F56BC7E40934}"/>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4" name="Footer Placeholder 3">
            <a:extLst>
              <a:ext uri="{FF2B5EF4-FFF2-40B4-BE49-F238E27FC236}">
                <a16:creationId xmlns:a16="http://schemas.microsoft.com/office/drawing/2014/main" id="{E05B5235-7A78-4CC5-9053-D6512573FE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091737-ECDE-4EE8-A1BE-FF7EC72795FC}"/>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279562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C24FD-1795-4A63-9FA7-70AA28E22CD8}"/>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3" name="Footer Placeholder 2">
            <a:extLst>
              <a:ext uri="{FF2B5EF4-FFF2-40B4-BE49-F238E27FC236}">
                <a16:creationId xmlns:a16="http://schemas.microsoft.com/office/drawing/2014/main" id="{B293D937-F18F-4515-9009-9DE6326B2D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B12F7C-2AA5-47F7-9F84-997D7F773DDF}"/>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184942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EC46-08C6-4449-8C41-6F524918A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06154F-F554-47C1-8C5E-667E5A160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BABB1-0833-45FF-826C-F0583B7F7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01355-F6FD-4270-870B-37D70E66B970}"/>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6" name="Footer Placeholder 5">
            <a:extLst>
              <a:ext uri="{FF2B5EF4-FFF2-40B4-BE49-F238E27FC236}">
                <a16:creationId xmlns:a16="http://schemas.microsoft.com/office/drawing/2014/main" id="{835E557A-9A2E-4563-9F97-B6B172AAA4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A2F15-B854-4193-9BEC-1CD745C43988}"/>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39340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614-40E7-4231-BF2A-2C6616189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05B549-5864-4984-8C9E-9AC21E505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D67034-6E86-48BC-A2E4-7496C46E0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80876-A470-421F-BE8A-4B4D4EE85F3E}"/>
              </a:ext>
            </a:extLst>
          </p:cNvPr>
          <p:cNvSpPr>
            <a:spLocks noGrp="1"/>
          </p:cNvSpPr>
          <p:nvPr>
            <p:ph type="dt" sz="half" idx="10"/>
          </p:nvPr>
        </p:nvSpPr>
        <p:spPr/>
        <p:txBody>
          <a:bodyPr/>
          <a:lstStyle/>
          <a:p>
            <a:fld id="{40F6EC18-8F2C-4A40-92AF-D14C4BA83464}" type="datetimeFigureOut">
              <a:rPr lang="en-IN" smtClean="0"/>
              <a:t>15-05-2021</a:t>
            </a:fld>
            <a:endParaRPr lang="en-IN"/>
          </a:p>
        </p:txBody>
      </p:sp>
      <p:sp>
        <p:nvSpPr>
          <p:cNvPr id="6" name="Footer Placeholder 5">
            <a:extLst>
              <a:ext uri="{FF2B5EF4-FFF2-40B4-BE49-F238E27FC236}">
                <a16:creationId xmlns:a16="http://schemas.microsoft.com/office/drawing/2014/main" id="{918A2B1E-86F3-4A32-A3C7-55FC5A7804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D9FB76-42D4-41ED-8FC2-B782705FCC4B}"/>
              </a:ext>
            </a:extLst>
          </p:cNvPr>
          <p:cNvSpPr>
            <a:spLocks noGrp="1"/>
          </p:cNvSpPr>
          <p:nvPr>
            <p:ph type="sldNum" sz="quarter" idx="12"/>
          </p:nvPr>
        </p:nvSpPr>
        <p:spPr/>
        <p:txBody>
          <a:bodyPr/>
          <a:lstStyle/>
          <a:p>
            <a:fld id="{B75B7094-D2A1-4C0E-AFDF-F9EE31F9FD16}" type="slidenum">
              <a:rPr lang="en-IN" smtClean="0"/>
              <a:t>‹#›</a:t>
            </a:fld>
            <a:endParaRPr lang="en-IN"/>
          </a:p>
        </p:txBody>
      </p:sp>
    </p:spTree>
    <p:extLst>
      <p:ext uri="{BB962C8B-B14F-4D97-AF65-F5344CB8AC3E}">
        <p14:creationId xmlns:p14="http://schemas.microsoft.com/office/powerpoint/2010/main" val="93249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E28FC8-5A6A-4EEA-91D3-F194CDFC6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3FEC08-B021-41AC-870A-14555F3A3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E25D05-C9D5-4E24-8F86-C1136E154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6EC18-8F2C-4A40-92AF-D14C4BA83464}" type="datetimeFigureOut">
              <a:rPr lang="en-IN" smtClean="0"/>
              <a:t>15-05-2021</a:t>
            </a:fld>
            <a:endParaRPr lang="en-IN"/>
          </a:p>
        </p:txBody>
      </p:sp>
      <p:sp>
        <p:nvSpPr>
          <p:cNvPr id="5" name="Footer Placeholder 4">
            <a:extLst>
              <a:ext uri="{FF2B5EF4-FFF2-40B4-BE49-F238E27FC236}">
                <a16:creationId xmlns:a16="http://schemas.microsoft.com/office/drawing/2014/main" id="{C95D8347-D2E2-464A-BB22-DDB14DFF0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317E36-38F8-49E1-8D4B-8563198A06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B7094-D2A1-4C0E-AFDF-F9EE31F9FD16}" type="slidenum">
              <a:rPr lang="en-IN" smtClean="0"/>
              <a:t>‹#›</a:t>
            </a:fld>
            <a:endParaRPr lang="en-IN"/>
          </a:p>
        </p:txBody>
      </p:sp>
    </p:spTree>
    <p:extLst>
      <p:ext uri="{BB962C8B-B14F-4D97-AF65-F5344CB8AC3E}">
        <p14:creationId xmlns:p14="http://schemas.microsoft.com/office/powerpoint/2010/main" val="255051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8" Type="http://schemas.openxmlformats.org/officeDocument/2006/relationships/hyperlink" Target="https://sitesmatrix.com/blog/amazon-ads-strategy-preface/" TargetMode="External"/><Relationship Id="rId3" Type="http://schemas.openxmlformats.org/officeDocument/2006/relationships/image" Target="../media/image2.svg"/><Relationship Id="rId7" Type="http://schemas.openxmlformats.org/officeDocument/2006/relationships/image" Target="../media/image23.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hyperlink" Target="https://commons.wikimedia.org/wiki/File:Amazon_logo.svg" TargetMode="Externa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hyperlink" Target="https://www.danbp.org/p/node/133" TargetMode="External"/><Relationship Id="rId13" Type="http://schemas.openxmlformats.org/officeDocument/2006/relationships/image" Target="../media/image29.png"/><Relationship Id="rId3" Type="http://schemas.openxmlformats.org/officeDocument/2006/relationships/image" Target="../media/image2.svg"/><Relationship Id="rId7" Type="http://schemas.openxmlformats.org/officeDocument/2006/relationships/image" Target="../media/image26.png"/><Relationship Id="rId12" Type="http://schemas.openxmlformats.org/officeDocument/2006/relationships/hyperlink" Target="https://commons.wikimedia.org/wiki/File:Google_Calendar_icon_(2020).svg"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privateinternetaccess.com/blog/2016/10/google-now-tracking-private-personally-identifiable-information-sources-possible-ie-gmail-chrome-doubleclick-default/" TargetMode="External"/><Relationship Id="rId11" Type="http://schemas.openxmlformats.org/officeDocument/2006/relationships/image" Target="../media/image28.png"/><Relationship Id="rId5" Type="http://schemas.openxmlformats.org/officeDocument/2006/relationships/image" Target="../media/image25.png"/><Relationship Id="rId10" Type="http://schemas.openxmlformats.org/officeDocument/2006/relationships/hyperlink" Target="https://commons.wikimedia.org/wiki/File:Google_mic.svg" TargetMode="External"/><Relationship Id="rId4" Type="http://schemas.openxmlformats.org/officeDocument/2006/relationships/image" Target="../media/image24.jpeg"/><Relationship Id="rId9" Type="http://schemas.openxmlformats.org/officeDocument/2006/relationships/image" Target="../media/image27.png"/><Relationship Id="rId14" Type="http://schemas.openxmlformats.org/officeDocument/2006/relationships/hyperlink" Target="https://commons.wikimedia.org/wiki/File:Google_Maps_Logo_2020.svg"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targetadvisor.com.br/noticias/infosys-adquire-consultoria-de-ti-para-industrias-de-petroleo-e-gas-por-us-70-milhoes/" TargetMode="External"/><Relationship Id="rId3" Type="http://schemas.openxmlformats.org/officeDocument/2006/relationships/image" Target="../media/image2.svg"/><Relationship Id="rId7" Type="http://schemas.openxmlformats.org/officeDocument/2006/relationships/image" Target="../media/image32.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en.wikipedia.org/wiki/Infosys" TargetMode="External"/><Relationship Id="rId5" Type="http://schemas.openxmlformats.org/officeDocument/2006/relationships/image" Target="../media/image31.png"/><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8" Type="http://schemas.openxmlformats.org/officeDocument/2006/relationships/hyperlink" Target="http://www.motc.gov.qa/en/courses/overview-ibm-cognos-analytics-v110" TargetMode="External"/><Relationship Id="rId3" Type="http://schemas.openxmlformats.org/officeDocument/2006/relationships/image" Target="../media/image2.svg"/><Relationship Id="rId7" Type="http://schemas.openxmlformats.org/officeDocument/2006/relationships/image" Target="../media/image35.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www.seaflection.com/smarter-energy-initiatives-at-ibm-research/" TargetMode="External"/><Relationship Id="rId5" Type="http://schemas.openxmlformats.org/officeDocument/2006/relationships/image" Target="../media/image34.jpg"/><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8" Type="http://schemas.openxmlformats.org/officeDocument/2006/relationships/hyperlink" Target="https://www.scirp.org/journal/PaperInformation.aspx?PaperID=88120" TargetMode="External"/><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commons.wikimedia.org/wiki/File:Capgemini_201x_logo.svg" TargetMode="External"/><Relationship Id="rId11" Type="http://schemas.openxmlformats.org/officeDocument/2006/relationships/image" Target="../media/image39.jpeg"/><Relationship Id="rId5" Type="http://schemas.openxmlformats.org/officeDocument/2006/relationships/image" Target="../media/image36.png"/><Relationship Id="rId10" Type="http://schemas.openxmlformats.org/officeDocument/2006/relationships/hyperlink" Target="https://www.peoplemattersglobal.com/article/culture/culture-is-no-1-obstacle-to-digital-transformation-capgemini-report-15634" TargetMode="External"/><Relationship Id="rId4" Type="http://schemas.openxmlformats.org/officeDocument/2006/relationships/image" Target="../media/image2.svg"/><Relationship Id="rId9" Type="http://schemas.openxmlformats.org/officeDocument/2006/relationships/image" Target="../media/image38.jp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0" y="0"/>
            <a:ext cx="12191999" cy="684130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8D5717F-362F-48C3-9500-54DA21C11ADD}"/>
              </a:ext>
            </a:extLst>
          </p:cNvPr>
          <p:cNvSpPr/>
          <p:nvPr/>
        </p:nvSpPr>
        <p:spPr>
          <a:xfrm>
            <a:off x="232683" y="1898046"/>
            <a:ext cx="12290056" cy="156966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r>
              <a:rPr lang="en-US" sz="9600" b="1" u="sng" cap="none" spc="0" dirty="0">
                <a:ln w="0"/>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rPr>
              <a:t>CAREER HUB</a:t>
            </a: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Tree>
    <p:extLst>
      <p:ext uri="{BB962C8B-B14F-4D97-AF65-F5344CB8AC3E}">
        <p14:creationId xmlns:p14="http://schemas.microsoft.com/office/powerpoint/2010/main" val="328607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470600" y="1358337"/>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15" name="Rectangle 14">
            <a:extLst>
              <a:ext uri="{FF2B5EF4-FFF2-40B4-BE49-F238E27FC236}">
                <a16:creationId xmlns:a16="http://schemas.microsoft.com/office/drawing/2014/main" id="{87B7DFB2-A49E-4979-9AA9-31C03AB39CB7}"/>
              </a:ext>
            </a:extLst>
          </p:cNvPr>
          <p:cNvSpPr/>
          <p:nvPr/>
        </p:nvSpPr>
        <p:spPr>
          <a:xfrm>
            <a:off x="440238" y="1314643"/>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428794" y="5751268"/>
            <a:ext cx="7382865" cy="432609"/>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Diagonal Corners Rounded 8">
            <a:extLst>
              <a:ext uri="{FF2B5EF4-FFF2-40B4-BE49-F238E27FC236}">
                <a16:creationId xmlns:a16="http://schemas.microsoft.com/office/drawing/2014/main" id="{58F4CB26-E025-44A2-A3B7-D3F91941978F}"/>
              </a:ext>
            </a:extLst>
          </p:cNvPr>
          <p:cNvSpPr/>
          <p:nvPr/>
        </p:nvSpPr>
        <p:spPr>
          <a:xfrm>
            <a:off x="8274996" y="2593036"/>
            <a:ext cx="3349557" cy="433962"/>
          </a:xfrm>
          <a:prstGeom prst="round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4C6F74A9-0E8E-41E9-AA86-0C2834F3B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966" y="1896878"/>
            <a:ext cx="6017105" cy="2952142"/>
          </a:xfrm>
          <a:prstGeom prst="rect">
            <a:avLst/>
          </a:prstGeom>
        </p:spPr>
      </p:pic>
      <p:pic>
        <p:nvPicPr>
          <p:cNvPr id="11" name="Graphic 10" descr="Lecturer">
            <a:extLst>
              <a:ext uri="{FF2B5EF4-FFF2-40B4-BE49-F238E27FC236}">
                <a16:creationId xmlns:a16="http://schemas.microsoft.com/office/drawing/2014/main" id="{72ADC658-D018-47C0-A7E2-86F7938C44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12342" y="418700"/>
            <a:ext cx="2171653" cy="2171653"/>
          </a:xfrm>
          <a:prstGeom prst="rect">
            <a:avLst/>
          </a:prstGeom>
        </p:spPr>
      </p:pic>
      <p:sp>
        <p:nvSpPr>
          <p:cNvPr id="12" name="TextBox 11">
            <a:extLst>
              <a:ext uri="{FF2B5EF4-FFF2-40B4-BE49-F238E27FC236}">
                <a16:creationId xmlns:a16="http://schemas.microsoft.com/office/drawing/2014/main" id="{8471CA45-630A-407B-AB6C-7A4409FD830A}"/>
              </a:ext>
            </a:extLst>
          </p:cNvPr>
          <p:cNvSpPr txBox="1"/>
          <p:nvPr/>
        </p:nvSpPr>
        <p:spPr>
          <a:xfrm>
            <a:off x="8560340" y="2610459"/>
            <a:ext cx="3176080" cy="461665"/>
          </a:xfrm>
          <a:prstGeom prst="rect">
            <a:avLst/>
          </a:prstGeom>
          <a:noFill/>
        </p:spPr>
        <p:txBody>
          <a:bodyPr wrap="square" rtlCol="0">
            <a:spAutoFit/>
          </a:bodyPr>
          <a:lstStyle/>
          <a:p>
            <a:r>
              <a:rPr lang="en-US" sz="2400" dirty="0">
                <a:solidFill>
                  <a:schemeClr val="bg1"/>
                </a:solidFill>
              </a:rPr>
              <a:t>ADMIN LOGIN PAGE</a:t>
            </a:r>
            <a:endParaRPr lang="en-IN" sz="2400" dirty="0">
              <a:solidFill>
                <a:schemeClr val="bg1"/>
              </a:solidFill>
            </a:endParaRPr>
          </a:p>
        </p:txBody>
      </p:sp>
      <p:cxnSp>
        <p:nvCxnSpPr>
          <p:cNvPr id="18" name="Straight Connector 17">
            <a:extLst>
              <a:ext uri="{FF2B5EF4-FFF2-40B4-BE49-F238E27FC236}">
                <a16:creationId xmlns:a16="http://schemas.microsoft.com/office/drawing/2014/main" id="{DF29E0DA-9BEA-4201-AACD-8947628ADA40}"/>
              </a:ext>
            </a:extLst>
          </p:cNvPr>
          <p:cNvCxnSpPr>
            <a:cxnSpLocks/>
          </p:cNvCxnSpPr>
          <p:nvPr/>
        </p:nvCxnSpPr>
        <p:spPr>
          <a:xfrm flipH="1">
            <a:off x="470600" y="5590573"/>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03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483701" y="1367828"/>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15" name="Rectangle 14">
            <a:extLst>
              <a:ext uri="{FF2B5EF4-FFF2-40B4-BE49-F238E27FC236}">
                <a16:creationId xmlns:a16="http://schemas.microsoft.com/office/drawing/2014/main" id="{87B7DFB2-A49E-4979-9AA9-31C03AB39CB7}"/>
              </a:ext>
            </a:extLst>
          </p:cNvPr>
          <p:cNvSpPr/>
          <p:nvPr/>
        </p:nvSpPr>
        <p:spPr>
          <a:xfrm>
            <a:off x="442185" y="1324134"/>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428794" y="5751268"/>
            <a:ext cx="7382865" cy="432609"/>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CE9C62D-AA11-4A74-8355-DE538F53D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844" y="1864701"/>
            <a:ext cx="5920759" cy="3122275"/>
          </a:xfrm>
          <a:prstGeom prst="rect">
            <a:avLst/>
          </a:prstGeom>
        </p:spPr>
      </p:pic>
      <p:pic>
        <p:nvPicPr>
          <p:cNvPr id="8" name="Graphic 7" descr="Table">
            <a:extLst>
              <a:ext uri="{FF2B5EF4-FFF2-40B4-BE49-F238E27FC236}">
                <a16:creationId xmlns:a16="http://schemas.microsoft.com/office/drawing/2014/main" id="{D75C4CCC-6753-41F5-A5FF-12AA1C1119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58528" y="825021"/>
            <a:ext cx="3462451" cy="2219524"/>
          </a:xfrm>
          <a:prstGeom prst="rect">
            <a:avLst/>
          </a:prstGeom>
        </p:spPr>
      </p:pic>
      <p:sp>
        <p:nvSpPr>
          <p:cNvPr id="10" name="TextBox 9">
            <a:extLst>
              <a:ext uri="{FF2B5EF4-FFF2-40B4-BE49-F238E27FC236}">
                <a16:creationId xmlns:a16="http://schemas.microsoft.com/office/drawing/2014/main" id="{9EBFB43B-8031-469C-86F9-0400206D3687}"/>
              </a:ext>
            </a:extLst>
          </p:cNvPr>
          <p:cNvSpPr txBox="1"/>
          <p:nvPr/>
        </p:nvSpPr>
        <p:spPr>
          <a:xfrm>
            <a:off x="8803532" y="1423286"/>
            <a:ext cx="2548647" cy="923330"/>
          </a:xfrm>
          <a:prstGeom prst="rect">
            <a:avLst/>
          </a:prstGeom>
          <a:noFill/>
        </p:spPr>
        <p:txBody>
          <a:bodyPr wrap="square" rtlCol="0">
            <a:spAutoFit/>
          </a:bodyPr>
          <a:lstStyle/>
          <a:p>
            <a:r>
              <a:rPr lang="en-US" dirty="0"/>
              <a:t> ABC          DEF          GHI </a:t>
            </a:r>
          </a:p>
          <a:p>
            <a:endParaRPr lang="en-US" dirty="0"/>
          </a:p>
          <a:p>
            <a:endParaRPr lang="en-IN" dirty="0"/>
          </a:p>
        </p:txBody>
      </p:sp>
      <p:sp>
        <p:nvSpPr>
          <p:cNvPr id="13" name="TextBox 12">
            <a:extLst>
              <a:ext uri="{FF2B5EF4-FFF2-40B4-BE49-F238E27FC236}">
                <a16:creationId xmlns:a16="http://schemas.microsoft.com/office/drawing/2014/main" id="{709DE01D-30C2-4714-A6FA-B8E9DC7C31D6}"/>
              </a:ext>
            </a:extLst>
          </p:cNvPr>
          <p:cNvSpPr txBox="1"/>
          <p:nvPr/>
        </p:nvSpPr>
        <p:spPr>
          <a:xfrm>
            <a:off x="8803532" y="1747686"/>
            <a:ext cx="2629151" cy="369332"/>
          </a:xfrm>
          <a:prstGeom prst="rect">
            <a:avLst/>
          </a:prstGeom>
          <a:noFill/>
        </p:spPr>
        <p:txBody>
          <a:bodyPr wrap="square" rtlCol="0">
            <a:spAutoFit/>
          </a:bodyPr>
          <a:lstStyle/>
          <a:p>
            <a:r>
              <a:rPr lang="en-US" dirty="0"/>
              <a:t>  JKL           MNO       PQR</a:t>
            </a:r>
            <a:endParaRPr lang="en-IN" dirty="0"/>
          </a:p>
        </p:txBody>
      </p:sp>
      <p:sp>
        <p:nvSpPr>
          <p:cNvPr id="14" name="TextBox 13">
            <a:extLst>
              <a:ext uri="{FF2B5EF4-FFF2-40B4-BE49-F238E27FC236}">
                <a16:creationId xmlns:a16="http://schemas.microsoft.com/office/drawing/2014/main" id="{616C703C-A16D-4C35-8961-B790CD717FD0}"/>
              </a:ext>
            </a:extLst>
          </p:cNvPr>
          <p:cNvSpPr txBox="1"/>
          <p:nvPr/>
        </p:nvSpPr>
        <p:spPr>
          <a:xfrm>
            <a:off x="8677072" y="2141545"/>
            <a:ext cx="2727256" cy="369332"/>
          </a:xfrm>
          <a:prstGeom prst="rect">
            <a:avLst/>
          </a:prstGeom>
          <a:noFill/>
        </p:spPr>
        <p:txBody>
          <a:bodyPr wrap="square" rtlCol="0">
            <a:spAutoFit/>
          </a:bodyPr>
          <a:lstStyle/>
          <a:p>
            <a:r>
              <a:rPr lang="en-US" dirty="0"/>
              <a:t>   STU          VWX        YZ#*</a:t>
            </a:r>
            <a:endParaRPr lang="en-IN" dirty="0"/>
          </a:p>
        </p:txBody>
      </p:sp>
      <p:sp>
        <p:nvSpPr>
          <p:cNvPr id="17" name="TextBox 16">
            <a:extLst>
              <a:ext uri="{FF2B5EF4-FFF2-40B4-BE49-F238E27FC236}">
                <a16:creationId xmlns:a16="http://schemas.microsoft.com/office/drawing/2014/main" id="{804B9F4C-4836-471D-9DA3-23BE8922D0C8}"/>
              </a:ext>
            </a:extLst>
          </p:cNvPr>
          <p:cNvSpPr txBox="1"/>
          <p:nvPr/>
        </p:nvSpPr>
        <p:spPr>
          <a:xfrm>
            <a:off x="7928043" y="3044545"/>
            <a:ext cx="4153710" cy="1754326"/>
          </a:xfrm>
          <a:prstGeom prst="rect">
            <a:avLst/>
          </a:prstGeom>
          <a:noFill/>
        </p:spPr>
        <p:txBody>
          <a:bodyPr wrap="square" rtlCol="0">
            <a:spAutoFit/>
          </a:bodyPr>
          <a:lstStyle/>
          <a:p>
            <a:r>
              <a:rPr lang="en-US" sz="3600" dirty="0">
                <a:solidFill>
                  <a:srgbClr val="FFFF00"/>
                </a:solidFill>
                <a:latin typeface="Lucida Calligraphy" panose="03010101010101010101" pitchFamily="66" charset="0"/>
              </a:rPr>
              <a:t>TABULAR INFO ABOUT COMPANIES.....</a:t>
            </a:r>
            <a:endParaRPr lang="en-IN" sz="3600" dirty="0">
              <a:solidFill>
                <a:srgbClr val="FFFF00"/>
              </a:solidFill>
              <a:latin typeface="Lucida Calligraphy" panose="03010101010101010101" pitchFamily="66" charset="0"/>
            </a:endParaRPr>
          </a:p>
        </p:txBody>
      </p:sp>
      <p:cxnSp>
        <p:nvCxnSpPr>
          <p:cNvPr id="21" name="Straight Connector 20">
            <a:extLst>
              <a:ext uri="{FF2B5EF4-FFF2-40B4-BE49-F238E27FC236}">
                <a16:creationId xmlns:a16="http://schemas.microsoft.com/office/drawing/2014/main" id="{20FC4C29-7582-40F1-8216-02F288313A9B}"/>
              </a:ext>
            </a:extLst>
          </p:cNvPr>
          <p:cNvCxnSpPr>
            <a:cxnSpLocks/>
          </p:cNvCxnSpPr>
          <p:nvPr/>
        </p:nvCxnSpPr>
        <p:spPr>
          <a:xfrm flipH="1">
            <a:off x="418872" y="5590573"/>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88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474607" y="1332689"/>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15" name="Rectangle 14">
            <a:extLst>
              <a:ext uri="{FF2B5EF4-FFF2-40B4-BE49-F238E27FC236}">
                <a16:creationId xmlns:a16="http://schemas.microsoft.com/office/drawing/2014/main" id="{87B7DFB2-A49E-4979-9AA9-31C03AB39CB7}"/>
              </a:ext>
            </a:extLst>
          </p:cNvPr>
          <p:cNvSpPr/>
          <p:nvPr/>
        </p:nvSpPr>
        <p:spPr>
          <a:xfrm>
            <a:off x="447209" y="1324134"/>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420423" y="5762785"/>
            <a:ext cx="7382865" cy="432609"/>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E7E60DF1-43C7-41EC-BBB6-FE3E39AEF5F8}"/>
              </a:ext>
            </a:extLst>
          </p:cNvPr>
          <p:cNvCxnSpPr>
            <a:cxnSpLocks/>
          </p:cNvCxnSpPr>
          <p:nvPr/>
        </p:nvCxnSpPr>
        <p:spPr>
          <a:xfrm flipH="1">
            <a:off x="420422" y="5613722"/>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3B36A7B-F404-4398-B150-1322D7A21BA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708831" y="450868"/>
            <a:ext cx="4168555" cy="1253822"/>
          </a:xfrm>
          <a:prstGeom prst="rect">
            <a:avLst/>
          </a:prstGeom>
        </p:spPr>
      </p:pic>
      <p:pic>
        <p:nvPicPr>
          <p:cNvPr id="12" name="Picture 11">
            <a:extLst>
              <a:ext uri="{FF2B5EF4-FFF2-40B4-BE49-F238E27FC236}">
                <a16:creationId xmlns:a16="http://schemas.microsoft.com/office/drawing/2014/main" id="{EDC0A6A5-B5D3-4CD9-AF08-9F35DEB0F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1160" y="1997997"/>
            <a:ext cx="5861388" cy="2862006"/>
          </a:xfrm>
          <a:prstGeom prst="rect">
            <a:avLst/>
          </a:prstGeom>
        </p:spPr>
      </p:pic>
      <p:pic>
        <p:nvPicPr>
          <p:cNvPr id="19" name="Picture 18">
            <a:extLst>
              <a:ext uri="{FF2B5EF4-FFF2-40B4-BE49-F238E27FC236}">
                <a16:creationId xmlns:a16="http://schemas.microsoft.com/office/drawing/2014/main" id="{486B27BB-005D-41FC-BF25-8D6AA76B07D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055565" y="2363042"/>
            <a:ext cx="3788950" cy="2131916"/>
          </a:xfrm>
          <a:prstGeom prst="rect">
            <a:avLst/>
          </a:prstGeom>
        </p:spPr>
      </p:pic>
    </p:spTree>
    <p:extLst>
      <p:ext uri="{BB962C8B-B14F-4D97-AF65-F5344CB8AC3E}">
        <p14:creationId xmlns:p14="http://schemas.microsoft.com/office/powerpoint/2010/main" val="181365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4559254" y="1187059"/>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15" name="Rectangle 14">
            <a:extLst>
              <a:ext uri="{FF2B5EF4-FFF2-40B4-BE49-F238E27FC236}">
                <a16:creationId xmlns:a16="http://schemas.microsoft.com/office/drawing/2014/main" id="{87B7DFB2-A49E-4979-9AA9-31C03AB39CB7}"/>
              </a:ext>
            </a:extLst>
          </p:cNvPr>
          <p:cNvSpPr/>
          <p:nvPr/>
        </p:nvSpPr>
        <p:spPr>
          <a:xfrm>
            <a:off x="4583563" y="1230510"/>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4583563" y="5763254"/>
            <a:ext cx="7382865" cy="432609"/>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E7E60DF1-43C7-41EC-BBB6-FE3E39AEF5F8}"/>
              </a:ext>
            </a:extLst>
          </p:cNvPr>
          <p:cNvCxnSpPr>
            <a:cxnSpLocks/>
          </p:cNvCxnSpPr>
          <p:nvPr/>
        </p:nvCxnSpPr>
        <p:spPr>
          <a:xfrm flipH="1">
            <a:off x="4583563" y="5532699"/>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1991023-7D77-4F3D-B0E3-BEB622620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9824" y="1787112"/>
            <a:ext cx="5910342" cy="2904379"/>
          </a:xfrm>
          <a:prstGeom prst="rect">
            <a:avLst/>
          </a:prstGeom>
        </p:spPr>
      </p:pic>
      <p:pic>
        <p:nvPicPr>
          <p:cNvPr id="20" name="Picture 19">
            <a:extLst>
              <a:ext uri="{FF2B5EF4-FFF2-40B4-BE49-F238E27FC236}">
                <a16:creationId xmlns:a16="http://schemas.microsoft.com/office/drawing/2014/main" id="{2FDECF3C-078A-4328-8864-CFFD5070401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270237" y="3791741"/>
            <a:ext cx="4342653" cy="3066999"/>
          </a:xfrm>
          <a:prstGeom prst="rect">
            <a:avLst/>
          </a:prstGeom>
        </p:spPr>
      </p:pic>
      <p:pic>
        <p:nvPicPr>
          <p:cNvPr id="23" name="Picture 22">
            <a:extLst>
              <a:ext uri="{FF2B5EF4-FFF2-40B4-BE49-F238E27FC236}">
                <a16:creationId xmlns:a16="http://schemas.microsoft.com/office/drawing/2014/main" id="{A4E3EA9F-5A69-40E4-89FF-B083877DFDA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flipH="1">
            <a:off x="159791" y="218772"/>
            <a:ext cx="1817020" cy="1817020"/>
          </a:xfrm>
          <a:prstGeom prst="rect">
            <a:avLst/>
          </a:prstGeom>
        </p:spPr>
      </p:pic>
      <p:pic>
        <p:nvPicPr>
          <p:cNvPr id="26" name="Picture 25">
            <a:extLst>
              <a:ext uri="{FF2B5EF4-FFF2-40B4-BE49-F238E27FC236}">
                <a16:creationId xmlns:a16="http://schemas.microsoft.com/office/drawing/2014/main" id="{010F45F2-6EF8-4F32-BB47-28E02F26E5CB}"/>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68908" y="4586575"/>
            <a:ext cx="1030096" cy="1477329"/>
          </a:xfrm>
          <a:prstGeom prst="rect">
            <a:avLst/>
          </a:prstGeom>
        </p:spPr>
      </p:pic>
      <p:pic>
        <p:nvPicPr>
          <p:cNvPr id="30" name="Picture 29">
            <a:extLst>
              <a:ext uri="{FF2B5EF4-FFF2-40B4-BE49-F238E27FC236}">
                <a16:creationId xmlns:a16="http://schemas.microsoft.com/office/drawing/2014/main" id="{3B922B88-BF32-4570-9820-009BC3887ED1}"/>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2825022" y="463784"/>
            <a:ext cx="1417781" cy="1446550"/>
          </a:xfrm>
          <a:prstGeom prst="rect">
            <a:avLst/>
          </a:prstGeom>
        </p:spPr>
      </p:pic>
      <p:pic>
        <p:nvPicPr>
          <p:cNvPr id="33" name="Picture 32">
            <a:extLst>
              <a:ext uri="{FF2B5EF4-FFF2-40B4-BE49-F238E27FC236}">
                <a16:creationId xmlns:a16="http://schemas.microsoft.com/office/drawing/2014/main" id="{541E3A23-4AF0-438C-8D2B-AF3449F58283}"/>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068301" y="2271425"/>
            <a:ext cx="2223325" cy="2041596"/>
          </a:xfrm>
          <a:prstGeom prst="rect">
            <a:avLst/>
          </a:prstGeom>
        </p:spPr>
      </p:pic>
    </p:spTree>
    <p:extLst>
      <p:ext uri="{BB962C8B-B14F-4D97-AF65-F5344CB8AC3E}">
        <p14:creationId xmlns:p14="http://schemas.microsoft.com/office/powerpoint/2010/main" val="137739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474607" y="1332689"/>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15" name="Rectangle 14">
            <a:extLst>
              <a:ext uri="{FF2B5EF4-FFF2-40B4-BE49-F238E27FC236}">
                <a16:creationId xmlns:a16="http://schemas.microsoft.com/office/drawing/2014/main" id="{87B7DFB2-A49E-4979-9AA9-31C03AB39CB7}"/>
              </a:ext>
            </a:extLst>
          </p:cNvPr>
          <p:cNvSpPr/>
          <p:nvPr/>
        </p:nvSpPr>
        <p:spPr>
          <a:xfrm>
            <a:off x="447209" y="1324134"/>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420423" y="5762785"/>
            <a:ext cx="7382865" cy="432609"/>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E7E60DF1-43C7-41EC-BBB6-FE3E39AEF5F8}"/>
              </a:ext>
            </a:extLst>
          </p:cNvPr>
          <p:cNvCxnSpPr>
            <a:cxnSpLocks/>
          </p:cNvCxnSpPr>
          <p:nvPr/>
        </p:nvCxnSpPr>
        <p:spPr>
          <a:xfrm flipH="1">
            <a:off x="420422" y="5613722"/>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DEA756B-B8C1-4231-A7AB-8279B8B594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4390" y="1973589"/>
            <a:ext cx="5984272" cy="2794087"/>
          </a:xfrm>
          <a:prstGeom prst="rect">
            <a:avLst/>
          </a:prstGeom>
        </p:spPr>
      </p:pic>
      <p:pic>
        <p:nvPicPr>
          <p:cNvPr id="7" name="Picture 6">
            <a:extLst>
              <a:ext uri="{FF2B5EF4-FFF2-40B4-BE49-F238E27FC236}">
                <a16:creationId xmlns:a16="http://schemas.microsoft.com/office/drawing/2014/main" id="{41739A92-09BF-4499-8F65-6665E2EDC32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93692" y="1046502"/>
            <a:ext cx="3955554" cy="1582222"/>
          </a:xfrm>
          <a:prstGeom prst="rect">
            <a:avLst/>
          </a:prstGeom>
        </p:spPr>
      </p:pic>
      <p:sp>
        <p:nvSpPr>
          <p:cNvPr id="8" name="TextBox 7">
            <a:extLst>
              <a:ext uri="{FF2B5EF4-FFF2-40B4-BE49-F238E27FC236}">
                <a16:creationId xmlns:a16="http://schemas.microsoft.com/office/drawing/2014/main" id="{6D358EB1-CC6C-4D40-94DE-7163B7F4D532}"/>
              </a:ext>
            </a:extLst>
          </p:cNvPr>
          <p:cNvSpPr txBox="1"/>
          <p:nvPr/>
        </p:nvSpPr>
        <p:spPr>
          <a:xfrm>
            <a:off x="-570338" y="4259589"/>
            <a:ext cx="11430000" cy="230832"/>
          </a:xfrm>
          <a:prstGeom prst="rect">
            <a:avLst/>
          </a:prstGeom>
          <a:noFill/>
        </p:spPr>
        <p:txBody>
          <a:bodyPr wrap="square" rtlCol="0">
            <a:spAutoFit/>
          </a:bodyPr>
          <a:lstStyle/>
          <a:p>
            <a:r>
              <a:rPr lang="en-IN" sz="900" dirty="0"/>
              <a:t>A</a:t>
            </a:r>
          </a:p>
        </p:txBody>
      </p:sp>
      <p:pic>
        <p:nvPicPr>
          <p:cNvPr id="11" name="Picture 10">
            <a:extLst>
              <a:ext uri="{FF2B5EF4-FFF2-40B4-BE49-F238E27FC236}">
                <a16:creationId xmlns:a16="http://schemas.microsoft.com/office/drawing/2014/main" id="{6A343862-1F53-4391-B35C-296FD66C0A0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225115" y="2853685"/>
            <a:ext cx="3492278" cy="1776046"/>
          </a:xfrm>
          <a:prstGeom prst="rect">
            <a:avLst/>
          </a:prstGeom>
        </p:spPr>
      </p:pic>
    </p:spTree>
    <p:extLst>
      <p:ext uri="{BB962C8B-B14F-4D97-AF65-F5344CB8AC3E}">
        <p14:creationId xmlns:p14="http://schemas.microsoft.com/office/powerpoint/2010/main" val="55957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2524122" y="1110846"/>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15" name="Rectangle 14">
            <a:extLst>
              <a:ext uri="{FF2B5EF4-FFF2-40B4-BE49-F238E27FC236}">
                <a16:creationId xmlns:a16="http://schemas.microsoft.com/office/drawing/2014/main" id="{87B7DFB2-A49E-4979-9AA9-31C03AB39CB7}"/>
              </a:ext>
            </a:extLst>
          </p:cNvPr>
          <p:cNvSpPr/>
          <p:nvPr/>
        </p:nvSpPr>
        <p:spPr>
          <a:xfrm>
            <a:off x="2524122" y="1086638"/>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2497335" y="5689868"/>
            <a:ext cx="7382865" cy="432609"/>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E7E60DF1-43C7-41EC-BBB6-FE3E39AEF5F8}"/>
              </a:ext>
            </a:extLst>
          </p:cNvPr>
          <p:cNvCxnSpPr>
            <a:cxnSpLocks/>
          </p:cNvCxnSpPr>
          <p:nvPr/>
        </p:nvCxnSpPr>
        <p:spPr>
          <a:xfrm flipH="1">
            <a:off x="2497336" y="5497975"/>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9A9C422-04E5-42F6-B4E1-A73BC982E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2242" y="1695473"/>
            <a:ext cx="5908246" cy="3004897"/>
          </a:xfrm>
          <a:prstGeom prst="rect">
            <a:avLst/>
          </a:prstGeom>
        </p:spPr>
      </p:pic>
      <p:pic>
        <p:nvPicPr>
          <p:cNvPr id="8" name="Picture 7">
            <a:extLst>
              <a:ext uri="{FF2B5EF4-FFF2-40B4-BE49-F238E27FC236}">
                <a16:creationId xmlns:a16="http://schemas.microsoft.com/office/drawing/2014/main" id="{17223EC3-2E4F-42C6-8140-34BAAF02D55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426077" y="3893578"/>
            <a:ext cx="2444488" cy="1485049"/>
          </a:xfrm>
          <a:prstGeom prst="rect">
            <a:avLst/>
          </a:prstGeom>
        </p:spPr>
      </p:pic>
      <p:pic>
        <p:nvPicPr>
          <p:cNvPr id="14" name="Picture 13">
            <a:extLst>
              <a:ext uri="{FF2B5EF4-FFF2-40B4-BE49-F238E27FC236}">
                <a16:creationId xmlns:a16="http://schemas.microsoft.com/office/drawing/2014/main" id="{979C455F-86B3-41F5-A472-72D7D8B6191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5754" y="-92598"/>
            <a:ext cx="3163110" cy="1744800"/>
          </a:xfrm>
          <a:prstGeom prst="rect">
            <a:avLst/>
          </a:prstGeom>
        </p:spPr>
      </p:pic>
    </p:spTree>
    <p:extLst>
      <p:ext uri="{BB962C8B-B14F-4D97-AF65-F5344CB8AC3E}">
        <p14:creationId xmlns:p14="http://schemas.microsoft.com/office/powerpoint/2010/main" val="191381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0" y="0"/>
            <a:ext cx="12192000" cy="685800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100000" b="100000"/>
            </a:path>
            <a:tileRect t="-100000" r="-100000"/>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9" name="Rectangle 8">
            <a:extLst>
              <a:ext uri="{FF2B5EF4-FFF2-40B4-BE49-F238E27FC236}">
                <a16:creationId xmlns:a16="http://schemas.microsoft.com/office/drawing/2014/main" id="{AEC544E4-394A-4605-AD76-0A562395379B}"/>
              </a:ext>
            </a:extLst>
          </p:cNvPr>
          <p:cNvSpPr/>
          <p:nvPr/>
        </p:nvSpPr>
        <p:spPr>
          <a:xfrm>
            <a:off x="455580" y="1423286"/>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Top Corners Snipped 9">
            <a:extLst>
              <a:ext uri="{FF2B5EF4-FFF2-40B4-BE49-F238E27FC236}">
                <a16:creationId xmlns:a16="http://schemas.microsoft.com/office/drawing/2014/main" id="{7B5E87B9-F026-4D9F-A109-A0CCAA9FC689}"/>
              </a:ext>
            </a:extLst>
          </p:cNvPr>
          <p:cNvSpPr/>
          <p:nvPr/>
        </p:nvSpPr>
        <p:spPr>
          <a:xfrm>
            <a:off x="428794" y="5751268"/>
            <a:ext cx="7382865" cy="432609"/>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14EFB32-FED8-43AB-857D-2D23538591DE}"/>
              </a:ext>
            </a:extLst>
          </p:cNvPr>
          <p:cNvSpPr/>
          <p:nvPr/>
        </p:nvSpPr>
        <p:spPr>
          <a:xfrm>
            <a:off x="548976" y="1498060"/>
            <a:ext cx="7184513" cy="392513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60FC74C-C1C3-4D04-8BEC-A01C4A29B90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9959" y="96343"/>
            <a:ext cx="7733328" cy="1263646"/>
          </a:xfrm>
          <a:prstGeom prst="rect">
            <a:avLst/>
          </a:prstGeom>
        </p:spPr>
      </p:pic>
      <p:pic>
        <p:nvPicPr>
          <p:cNvPr id="15" name="Picture 14">
            <a:extLst>
              <a:ext uri="{FF2B5EF4-FFF2-40B4-BE49-F238E27FC236}">
                <a16:creationId xmlns:a16="http://schemas.microsoft.com/office/drawing/2014/main" id="{3B902558-6EAE-4966-AC13-45D934DBEE1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002726" y="3690138"/>
            <a:ext cx="3842891" cy="1637322"/>
          </a:xfrm>
          <a:prstGeom prst="rect">
            <a:avLst/>
          </a:prstGeom>
        </p:spPr>
      </p:pic>
      <p:pic>
        <p:nvPicPr>
          <p:cNvPr id="16" name="Picture 15">
            <a:extLst>
              <a:ext uri="{FF2B5EF4-FFF2-40B4-BE49-F238E27FC236}">
                <a16:creationId xmlns:a16="http://schemas.microsoft.com/office/drawing/2014/main" id="{4A15C745-C185-4623-8413-A11A69BF3040}"/>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002726" y="1498060"/>
            <a:ext cx="3413998" cy="1920374"/>
          </a:xfrm>
          <a:prstGeom prst="rect">
            <a:avLst/>
          </a:prstGeom>
        </p:spPr>
      </p:pic>
      <p:pic>
        <p:nvPicPr>
          <p:cNvPr id="12" name="Picture 11">
            <a:extLst>
              <a:ext uri="{FF2B5EF4-FFF2-40B4-BE49-F238E27FC236}">
                <a16:creationId xmlns:a16="http://schemas.microsoft.com/office/drawing/2014/main" id="{69555CC0-02BA-4DB9-9C96-AE2B896966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8021" y="2071353"/>
            <a:ext cx="5972536" cy="2836314"/>
          </a:xfrm>
          <a:prstGeom prst="rect">
            <a:avLst/>
          </a:prstGeom>
        </p:spPr>
      </p:pic>
    </p:spTree>
    <p:extLst>
      <p:ext uri="{BB962C8B-B14F-4D97-AF65-F5344CB8AC3E}">
        <p14:creationId xmlns:p14="http://schemas.microsoft.com/office/powerpoint/2010/main" val="2626316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0" y="-225920"/>
            <a:ext cx="12191999" cy="2033081"/>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6" name="Rectangle 5">
            <a:extLst>
              <a:ext uri="{FF2B5EF4-FFF2-40B4-BE49-F238E27FC236}">
                <a16:creationId xmlns:a16="http://schemas.microsoft.com/office/drawing/2014/main" id="{B2D4123E-EEBC-4457-B656-D7104D5596E7}"/>
              </a:ext>
            </a:extLst>
          </p:cNvPr>
          <p:cNvSpPr/>
          <p:nvPr/>
        </p:nvSpPr>
        <p:spPr>
          <a:xfrm>
            <a:off x="3710120" y="87389"/>
            <a:ext cx="4771756" cy="2123658"/>
          </a:xfrm>
          <a:prstGeom prst="rect">
            <a:avLst/>
          </a:prstGeom>
          <a:noFill/>
          <a:effectLst>
            <a:outerShdw blurRad="50800" dist="50800" dir="5400000" algn="ctr" rotWithShape="0">
              <a:schemeClr val="tx1"/>
            </a:outerShdw>
          </a:effectLst>
        </p:spPr>
        <p:txBody>
          <a:bodyPr wrap="none" lIns="91440" tIns="45720" rIns="91440" bIns="45720">
            <a:spAutoFit/>
          </a:bodyPr>
          <a:lstStyle/>
          <a:p>
            <a:pPr algn="ctr"/>
            <a:r>
              <a:rPr lang="en-US" sz="6600" b="1" u="sng" dirty="0">
                <a:ln w="0"/>
                <a:solidFill>
                  <a:schemeClr val="bg2">
                    <a:lumMod val="50000"/>
                  </a:schemeClr>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rPr>
              <a:t>WORKING</a:t>
            </a:r>
            <a:endParaRPr lang="en-US" sz="6600" b="1" u="sng" cap="none" spc="0" dirty="0">
              <a:ln w="0"/>
              <a:solidFill>
                <a:schemeClr val="bg2">
                  <a:lumMod val="50000"/>
                </a:schemeClr>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endParaRPr>
          </a:p>
          <a:p>
            <a:pPr algn="ctr"/>
            <a:endParaRPr lang="en-US" sz="6600" dirty="0">
              <a:ln w="0"/>
              <a:solidFill>
                <a:schemeClr val="bg2">
                  <a:lumMod val="50000"/>
                </a:schemeClr>
              </a:solidFill>
              <a:effectLst>
                <a:outerShdw blurRad="38100" dist="19050" dir="2700000" algn="tl" rotWithShape="0">
                  <a:schemeClr val="dk1">
                    <a:alpha val="40000"/>
                  </a:schemeClr>
                </a:outerShdw>
              </a:effectLst>
              <a:latin typeface="Cooper Black" panose="0208090404030B020404" pitchFamily="18" charset="0"/>
            </a:endParaRPr>
          </a:p>
        </p:txBody>
      </p:sp>
      <p:sp>
        <p:nvSpPr>
          <p:cNvPr id="7" name="Rectangle 6">
            <a:extLst>
              <a:ext uri="{FF2B5EF4-FFF2-40B4-BE49-F238E27FC236}">
                <a16:creationId xmlns:a16="http://schemas.microsoft.com/office/drawing/2014/main" id="{FA6E3402-8328-433D-BB2D-CF0A111A4539}"/>
              </a:ext>
            </a:extLst>
          </p:cNvPr>
          <p:cNvSpPr/>
          <p:nvPr/>
        </p:nvSpPr>
        <p:spPr>
          <a:xfrm>
            <a:off x="52811" y="2071353"/>
            <a:ext cx="12009487" cy="3539430"/>
          </a:xfrm>
          <a:prstGeom prst="rect">
            <a:avLst/>
          </a:prstGeom>
          <a:noFill/>
        </p:spPr>
        <p:txBody>
          <a:bodyPr wrap="squar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latin typeface="Comic Sans MS" panose="030F0702030302020204" pitchFamily="66" charset="0"/>
              </a:rPr>
              <a:t>Let Our Advanced Worrying Become Advanced Thinking And Planning. So here goes the working of the project and the ways by which we have tried to make our project attractive. Firstly, if we would talk about our task bar on the very first page of our project there are three options namely- </a:t>
            </a:r>
            <a:r>
              <a:rPr lang="en-US" sz="3200" b="1" spc="50" dirty="0">
                <a:ln w="0"/>
                <a:solidFill>
                  <a:srgbClr val="FFFF00"/>
                </a:solidFill>
                <a:effectLst>
                  <a:innerShdw blurRad="63500" dist="50800" dir="13500000">
                    <a:srgbClr val="000000">
                      <a:alpha val="50000"/>
                    </a:srgbClr>
                  </a:innerShdw>
                </a:effectLst>
                <a:latin typeface="Comic Sans MS" panose="030F0702030302020204" pitchFamily="66" charset="0"/>
              </a:rPr>
              <a:t>HOME</a:t>
            </a:r>
            <a:r>
              <a:rPr lang="en-US" sz="3200" b="1" spc="50" dirty="0">
                <a:ln w="0"/>
                <a:solidFill>
                  <a:schemeClr val="bg1"/>
                </a:solidFill>
                <a:effectLst>
                  <a:innerShdw blurRad="63500" dist="50800" dir="13500000">
                    <a:srgbClr val="000000">
                      <a:alpha val="50000"/>
                    </a:srgbClr>
                  </a:innerShdw>
                </a:effectLst>
                <a:latin typeface="Comic Sans MS" panose="030F0702030302020204" pitchFamily="66" charset="0"/>
              </a:rPr>
              <a:t>,</a:t>
            </a:r>
            <a:r>
              <a:rPr lang="en-US" sz="3200" b="1" spc="50" dirty="0">
                <a:ln w="0"/>
                <a:solidFill>
                  <a:srgbClr val="FFFF00"/>
                </a:solidFill>
                <a:effectLst>
                  <a:innerShdw blurRad="63500" dist="50800" dir="13500000">
                    <a:srgbClr val="000000">
                      <a:alpha val="50000"/>
                    </a:srgbClr>
                  </a:innerShdw>
                </a:effectLst>
                <a:latin typeface="Comic Sans MS" panose="030F0702030302020204" pitchFamily="66" charset="0"/>
              </a:rPr>
              <a:t> CONTACT US</a:t>
            </a:r>
            <a:r>
              <a:rPr lang="en-US" sz="3200" b="1" spc="50" dirty="0">
                <a:ln w="0"/>
                <a:solidFill>
                  <a:schemeClr val="bg1"/>
                </a:solidFill>
                <a:effectLst>
                  <a:innerShdw blurRad="63500" dist="50800" dir="13500000">
                    <a:srgbClr val="000000">
                      <a:alpha val="50000"/>
                    </a:srgbClr>
                  </a:innerShdw>
                </a:effectLst>
                <a:latin typeface="Comic Sans MS" panose="030F0702030302020204" pitchFamily="66" charset="0"/>
              </a:rPr>
              <a:t>,</a:t>
            </a:r>
            <a:r>
              <a:rPr lang="en-US" sz="3200" b="1" spc="50" dirty="0">
                <a:ln w="0"/>
                <a:solidFill>
                  <a:srgbClr val="FFFF00"/>
                </a:solidFill>
                <a:effectLst>
                  <a:innerShdw blurRad="63500" dist="50800" dir="13500000">
                    <a:srgbClr val="000000">
                      <a:alpha val="50000"/>
                    </a:srgbClr>
                  </a:innerShdw>
                </a:effectLst>
                <a:latin typeface="Comic Sans MS" panose="030F0702030302020204" pitchFamily="66" charset="0"/>
              </a:rPr>
              <a:t> ABOUT US</a:t>
            </a:r>
            <a:r>
              <a:rPr lang="en-US" sz="3200" b="1" spc="50" dirty="0">
                <a:ln w="0"/>
                <a:solidFill>
                  <a:schemeClr val="bg1"/>
                </a:solidFill>
                <a:effectLst>
                  <a:innerShdw blurRad="63500" dist="50800" dir="13500000">
                    <a:srgbClr val="000000">
                      <a:alpha val="50000"/>
                    </a:srgbClr>
                  </a:innerShdw>
                </a:effectLst>
                <a:latin typeface="Comic Sans MS" panose="030F0702030302020204" pitchFamily="66" charset="0"/>
              </a:rPr>
              <a:t>.</a:t>
            </a:r>
            <a:r>
              <a:rPr lang="en-US" sz="3200" b="1" spc="50" dirty="0">
                <a:ln w="0"/>
                <a:solidFill>
                  <a:srgbClr val="FFFF00"/>
                </a:solidFill>
                <a:effectLst>
                  <a:innerShdw blurRad="63500" dist="50800" dir="13500000">
                    <a:srgbClr val="000000">
                      <a:alpha val="50000"/>
                    </a:srgbClr>
                  </a:innerShdw>
                </a:effectLst>
                <a:latin typeface="Comic Sans MS" panose="030F0702030302020204" pitchFamily="66" charset="0"/>
              </a:rPr>
              <a:t> </a:t>
            </a:r>
            <a:endParaRPr lang="en-US" sz="3200" b="1" spc="50" dirty="0">
              <a:ln w="0"/>
              <a:solidFill>
                <a:srgbClr val="FFFF00"/>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2578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D5717F-362F-48C3-9500-54DA21C11ADD}"/>
              </a:ext>
            </a:extLst>
          </p:cNvPr>
          <p:cNvSpPr/>
          <p:nvPr/>
        </p:nvSpPr>
        <p:spPr>
          <a:xfrm>
            <a:off x="-3210909" y="87389"/>
            <a:ext cx="12290056" cy="584775"/>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r>
              <a:rPr lang="en-US" sz="3200" cap="none" spc="0" dirty="0">
                <a:ln w="0"/>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rPr>
              <a:t>TO BE CONTINUED……………</a:t>
            </a: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2" name="TextBox 1">
            <a:extLst>
              <a:ext uri="{FF2B5EF4-FFF2-40B4-BE49-F238E27FC236}">
                <a16:creationId xmlns:a16="http://schemas.microsoft.com/office/drawing/2014/main" id="{02E9632B-82B9-4C42-B09A-628DDCDCD1BF}"/>
              </a:ext>
            </a:extLst>
          </p:cNvPr>
          <p:cNvSpPr txBox="1"/>
          <p:nvPr/>
        </p:nvSpPr>
        <p:spPr>
          <a:xfrm>
            <a:off x="136187" y="672164"/>
            <a:ext cx="11887200" cy="5693866"/>
          </a:xfrm>
          <a:prstGeom prst="rect">
            <a:avLst/>
          </a:prstGeom>
          <a:noFill/>
        </p:spPr>
        <p:txBody>
          <a:bodyPr wrap="square" rtlCol="0">
            <a:spAutoFit/>
          </a:bodyPr>
          <a:lstStyle/>
          <a:p>
            <a:r>
              <a:rPr lang="en-US" sz="1800" dirty="0">
                <a:latin typeface="Comic Sans MS" panose="030F0702030302020204" pitchFamily="66" charset="0"/>
              </a:rPr>
              <a:t>. </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By words the meaning is very clear about their work,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HOME</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 is going to take you to the home page of our project, on clocking on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CONTACT US </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you would be able to see our website and moreover if you have any query you should type and submit to us by clicking on the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SEND</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 button. if you click on the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ABOUT US </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option you would be able to go through our webpages. Now coming down there are two buttons-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ADMIN </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and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STUDENT</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 If anyone wants to gain some best of their knowledge and built their future by having good placements they need to click on the suitable button-</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 ADMIN </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or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STUDENT</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 and enter their username and password. there will be a respective login button by which on clicking it you will get into the page where your destination lies. </a:t>
            </a:r>
            <a:endParaRPr lang="en-IN" sz="2800" dirty="0"/>
          </a:p>
        </p:txBody>
      </p:sp>
    </p:spTree>
    <p:extLst>
      <p:ext uri="{BB962C8B-B14F-4D97-AF65-F5344CB8AC3E}">
        <p14:creationId xmlns:p14="http://schemas.microsoft.com/office/powerpoint/2010/main" val="71276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D5717F-362F-48C3-9500-54DA21C11ADD}"/>
              </a:ext>
            </a:extLst>
          </p:cNvPr>
          <p:cNvSpPr/>
          <p:nvPr/>
        </p:nvSpPr>
        <p:spPr>
          <a:xfrm>
            <a:off x="-3210909" y="87389"/>
            <a:ext cx="12290056" cy="584775"/>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r>
              <a:rPr lang="en-US" sz="3200" cap="none" spc="0" dirty="0">
                <a:ln w="0"/>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rPr>
              <a:t>TO BE CONTINUED……………</a:t>
            </a: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2" name="TextBox 1">
            <a:extLst>
              <a:ext uri="{FF2B5EF4-FFF2-40B4-BE49-F238E27FC236}">
                <a16:creationId xmlns:a16="http://schemas.microsoft.com/office/drawing/2014/main" id="{02E9632B-82B9-4C42-B09A-628DDCDCD1BF}"/>
              </a:ext>
            </a:extLst>
          </p:cNvPr>
          <p:cNvSpPr txBox="1"/>
          <p:nvPr/>
        </p:nvSpPr>
        <p:spPr>
          <a:xfrm>
            <a:off x="136187" y="672164"/>
            <a:ext cx="11887200" cy="5693866"/>
          </a:xfrm>
          <a:prstGeom prst="rect">
            <a:avLst/>
          </a:prstGeom>
          <a:noFill/>
        </p:spPr>
        <p:txBody>
          <a:bodyPr wrap="square" rtlCol="0">
            <a:spAutoFit/>
          </a:bodyPr>
          <a:lstStyle/>
          <a:p>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You will find a table having multiple columns-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COMPANY NAME</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STARTING SALARY</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QUALIFICATION REQUIRED </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and some or the more columns. Now here comes the more interesting part. On clicking any of the company name you will be visiting on their page which would provide you some more knowledge with brief introduction. on the right hand side there are </a:t>
            </a:r>
            <a:r>
              <a:rPr lang="en-US" sz="2800" b="1" spc="50" dirty="0">
                <a:ln w="0"/>
                <a:solidFill>
                  <a:srgbClr val="FFFF00"/>
                </a:solidFill>
                <a:effectLst>
                  <a:innerShdw blurRad="63500" dist="50800" dir="13500000">
                    <a:srgbClr val="000000">
                      <a:alpha val="50000"/>
                    </a:srgbClr>
                  </a:innerShdw>
                </a:effectLst>
                <a:latin typeface="Comic Sans MS" panose="030F0702030302020204" pitchFamily="66" charset="0"/>
              </a:rPr>
              <a:t>FLIP CARDS</a:t>
            </a:r>
            <a:r>
              <a:rPr lang="en-US" sz="2800" b="1" spc="50" dirty="0">
                <a:ln w="0"/>
                <a:solidFill>
                  <a:schemeClr val="bg2"/>
                </a:solidFill>
                <a:effectLst>
                  <a:innerShdw blurRad="63500" dist="50800" dir="13500000">
                    <a:srgbClr val="000000">
                      <a:alpha val="50000"/>
                    </a:srgbClr>
                  </a:innerShdw>
                </a:effectLst>
                <a:latin typeface="Comic Sans MS" panose="030F0702030302020204" pitchFamily="66" charset="0"/>
              </a:rPr>
              <a:t>, on hovering over them they will turn up and provides you some expensive knowledge. By seeing the image of the flip card you will be able to guess the words which could be written inside it. So, how much seems to be interesting you will found it more by working through it. Now what are you waiting for...HURRY UP!! GO AND TRY IT OUT!!..Hope you would enjoy and gain best of your knowledge.</a:t>
            </a:r>
            <a:endParaRPr lang="en-IN" sz="28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95503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0" y="4866"/>
            <a:ext cx="12191999" cy="685313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2281978" y="466530"/>
            <a:ext cx="7776421" cy="1015663"/>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r>
              <a:rPr lang="en-US" sz="6000" b="0" u="sng" cap="none" spc="0" dirty="0">
                <a:ln w="0"/>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rPr>
              <a:t>CAREER SEEKERS</a:t>
            </a: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graphicFrame>
        <p:nvGraphicFramePr>
          <p:cNvPr id="36" name="Table 36">
            <a:extLst>
              <a:ext uri="{FF2B5EF4-FFF2-40B4-BE49-F238E27FC236}">
                <a16:creationId xmlns:a16="http://schemas.microsoft.com/office/drawing/2014/main" id="{AE406493-AD97-49CA-BB6B-F10EB158D6C1}"/>
              </a:ext>
            </a:extLst>
          </p:cNvPr>
          <p:cNvGraphicFramePr>
            <a:graphicFrameLocks noGrp="1"/>
          </p:cNvGraphicFramePr>
          <p:nvPr>
            <p:extLst>
              <p:ext uri="{D42A27DB-BD31-4B8C-83A1-F6EECF244321}">
                <p14:modId xmlns:p14="http://schemas.microsoft.com/office/powerpoint/2010/main" val="3360850321"/>
              </p:ext>
            </p:extLst>
          </p:nvPr>
        </p:nvGraphicFramePr>
        <p:xfrm>
          <a:off x="575357" y="2628230"/>
          <a:ext cx="11167353" cy="3472416"/>
        </p:xfrm>
        <a:graphic>
          <a:graphicData uri="http://schemas.openxmlformats.org/drawingml/2006/table">
            <a:tbl>
              <a:tblPr firstRow="1" bandRow="1">
                <a:effectLst/>
                <a:tableStyleId>{5C22544A-7EE6-4342-B048-85BDC9FD1C3A}</a:tableStyleId>
              </a:tblPr>
              <a:tblGrid>
                <a:gridCol w="2762655">
                  <a:extLst>
                    <a:ext uri="{9D8B030D-6E8A-4147-A177-3AD203B41FA5}">
                      <a16:colId xmlns:a16="http://schemas.microsoft.com/office/drawing/2014/main" val="1515269742"/>
                    </a:ext>
                  </a:extLst>
                </a:gridCol>
                <a:gridCol w="2801566">
                  <a:extLst>
                    <a:ext uri="{9D8B030D-6E8A-4147-A177-3AD203B41FA5}">
                      <a16:colId xmlns:a16="http://schemas.microsoft.com/office/drawing/2014/main" val="517373774"/>
                    </a:ext>
                  </a:extLst>
                </a:gridCol>
                <a:gridCol w="2284575">
                  <a:extLst>
                    <a:ext uri="{9D8B030D-6E8A-4147-A177-3AD203B41FA5}">
                      <a16:colId xmlns:a16="http://schemas.microsoft.com/office/drawing/2014/main" val="4092978247"/>
                    </a:ext>
                  </a:extLst>
                </a:gridCol>
                <a:gridCol w="3318557">
                  <a:extLst>
                    <a:ext uri="{9D8B030D-6E8A-4147-A177-3AD203B41FA5}">
                      <a16:colId xmlns:a16="http://schemas.microsoft.com/office/drawing/2014/main" val="3493972788"/>
                    </a:ext>
                  </a:extLst>
                </a:gridCol>
              </a:tblGrid>
              <a:tr h="692844">
                <a:tc>
                  <a:txBody>
                    <a:bodyPr/>
                    <a:lstStyle/>
                    <a:p>
                      <a:r>
                        <a:rPr lang="en-US" sz="4000" dirty="0">
                          <a:solidFill>
                            <a:schemeClr val="tx1"/>
                          </a:solidFill>
                          <a:latin typeface="Cooper Black" panose="0208090404030B020404" pitchFamily="18" charset="0"/>
                        </a:rPr>
                        <a:t>   NAME</a:t>
                      </a:r>
                      <a:endParaRPr lang="en-IN" sz="4000" dirty="0">
                        <a:solidFill>
                          <a:schemeClr val="tx1"/>
                        </a:solidFill>
                        <a:latin typeface="Cooper Black" panose="0208090404030B020404" pitchFamily="18" charset="0"/>
                      </a:endParaRPr>
                    </a:p>
                  </a:txBody>
                  <a:tcPr>
                    <a:gradFill flip="none" rotWithShape="1">
                      <a:gsLst>
                        <a:gs pos="2000">
                          <a:schemeClr val="bg1">
                            <a:lumMod val="50000"/>
                          </a:schemeClr>
                        </a:gs>
                        <a:gs pos="48000">
                          <a:schemeClr val="accent3">
                            <a:lumMod val="97000"/>
                            <a:lumOff val="3000"/>
                          </a:schemeClr>
                        </a:gs>
                        <a:gs pos="100000">
                          <a:schemeClr val="accent3">
                            <a:lumMod val="60000"/>
                            <a:lumOff val="40000"/>
                          </a:schemeClr>
                        </a:gs>
                      </a:gsLst>
                      <a:path path="circle">
                        <a:fillToRect l="100000" t="100000"/>
                      </a:path>
                      <a:tileRect r="-100000" b="-100000"/>
                    </a:gradFill>
                  </a:tcPr>
                </a:tc>
                <a:tc>
                  <a:txBody>
                    <a:bodyPr/>
                    <a:lstStyle/>
                    <a:p>
                      <a:r>
                        <a:rPr lang="en-US" sz="4000" dirty="0">
                          <a:solidFill>
                            <a:schemeClr val="tx1"/>
                          </a:solidFill>
                          <a:latin typeface="Cooper Black" panose="0208090404030B020404" pitchFamily="18" charset="0"/>
                        </a:rPr>
                        <a:t>ROLL NO.</a:t>
                      </a:r>
                      <a:endParaRPr lang="en-IN" sz="4000" dirty="0">
                        <a:solidFill>
                          <a:schemeClr val="tx1"/>
                        </a:solidFill>
                        <a:latin typeface="Cooper Black" panose="0208090404030B020404" pitchFamily="18" charset="0"/>
                      </a:endParaRPr>
                    </a:p>
                  </a:txBody>
                  <a:tcPr>
                    <a:gradFill flip="none" rotWithShape="1">
                      <a:gsLst>
                        <a:gs pos="2000">
                          <a:schemeClr val="bg1">
                            <a:lumMod val="50000"/>
                          </a:schemeClr>
                        </a:gs>
                        <a:gs pos="48000">
                          <a:schemeClr val="accent3">
                            <a:lumMod val="97000"/>
                            <a:lumOff val="3000"/>
                          </a:schemeClr>
                        </a:gs>
                        <a:gs pos="100000">
                          <a:schemeClr val="accent3">
                            <a:lumMod val="60000"/>
                            <a:lumOff val="40000"/>
                          </a:schemeClr>
                        </a:gs>
                      </a:gsLst>
                      <a:path path="circle">
                        <a:fillToRect l="100000" t="100000"/>
                      </a:path>
                      <a:tileRect r="-100000" b="-100000"/>
                    </a:gradFill>
                  </a:tcPr>
                </a:tc>
                <a:tc>
                  <a:txBody>
                    <a:bodyPr/>
                    <a:lstStyle/>
                    <a:p>
                      <a:r>
                        <a:rPr lang="en-US" sz="4000" dirty="0">
                          <a:solidFill>
                            <a:schemeClr val="tx1"/>
                          </a:solidFill>
                          <a:latin typeface="Cooper Black" panose="0208090404030B020404" pitchFamily="18" charset="0"/>
                        </a:rPr>
                        <a:t>   ROLL</a:t>
                      </a:r>
                      <a:endParaRPr lang="en-IN" sz="4000" dirty="0">
                        <a:solidFill>
                          <a:schemeClr val="tx1"/>
                        </a:solidFill>
                        <a:latin typeface="Cooper Black" panose="0208090404030B020404" pitchFamily="18" charset="0"/>
                      </a:endParaRPr>
                    </a:p>
                  </a:txBody>
                  <a:tcPr>
                    <a:gradFill flip="none" rotWithShape="1">
                      <a:gsLst>
                        <a:gs pos="2000">
                          <a:schemeClr val="bg1">
                            <a:lumMod val="50000"/>
                          </a:schemeClr>
                        </a:gs>
                        <a:gs pos="48000">
                          <a:schemeClr val="accent3">
                            <a:lumMod val="97000"/>
                            <a:lumOff val="3000"/>
                          </a:schemeClr>
                        </a:gs>
                        <a:gs pos="100000">
                          <a:schemeClr val="accent3">
                            <a:lumMod val="60000"/>
                            <a:lumOff val="40000"/>
                          </a:schemeClr>
                        </a:gs>
                      </a:gsLst>
                      <a:path path="circle">
                        <a:fillToRect l="100000" t="100000"/>
                      </a:path>
                      <a:tileRect r="-100000" b="-100000"/>
                    </a:gradFill>
                  </a:tcPr>
                </a:tc>
                <a:tc>
                  <a:txBody>
                    <a:bodyPr/>
                    <a:lstStyle/>
                    <a:p>
                      <a:r>
                        <a:rPr lang="en-US" sz="4000" dirty="0">
                          <a:solidFill>
                            <a:schemeClr val="tx1"/>
                          </a:solidFill>
                          <a:latin typeface="Cooper Black" panose="0208090404030B020404" pitchFamily="18" charset="0"/>
                        </a:rPr>
                        <a:t>GROUP NO.</a:t>
                      </a:r>
                      <a:endParaRPr lang="en-IN" sz="4000" dirty="0">
                        <a:solidFill>
                          <a:schemeClr val="tx1"/>
                        </a:solidFill>
                        <a:latin typeface="Cooper Black" panose="0208090404030B020404" pitchFamily="18" charset="0"/>
                      </a:endParaRPr>
                    </a:p>
                  </a:txBody>
                  <a:tcPr>
                    <a:gradFill flip="none" rotWithShape="1">
                      <a:gsLst>
                        <a:gs pos="2000">
                          <a:schemeClr val="bg1">
                            <a:lumMod val="50000"/>
                          </a:schemeClr>
                        </a:gs>
                        <a:gs pos="48000">
                          <a:schemeClr val="accent3">
                            <a:lumMod val="97000"/>
                            <a:lumOff val="3000"/>
                          </a:schemeClr>
                        </a:gs>
                        <a:gs pos="100000">
                          <a:schemeClr val="accent3">
                            <a:lumMod val="60000"/>
                            <a:lumOff val="40000"/>
                          </a:schemeClr>
                        </a:gs>
                      </a:gsLst>
                      <a:path path="circle">
                        <a:fillToRect l="100000" t="100000"/>
                      </a:path>
                      <a:tileRect r="-100000" b="-100000"/>
                    </a:gradFill>
                  </a:tcPr>
                </a:tc>
                <a:extLst>
                  <a:ext uri="{0D108BD9-81ED-4DB2-BD59-A6C34878D82A}">
                    <a16:rowId xmlns:a16="http://schemas.microsoft.com/office/drawing/2014/main" val="2335668556"/>
                  </a:ext>
                </a:extLst>
              </a:tr>
              <a:tr h="692844">
                <a:tc>
                  <a:txBody>
                    <a:bodyPr/>
                    <a:lstStyle/>
                    <a:p>
                      <a:r>
                        <a:rPr lang="en-US" sz="2800" dirty="0">
                          <a:solidFill>
                            <a:schemeClr val="bg1"/>
                          </a:solidFill>
                        </a:rPr>
                        <a:t>DEVANSHI</a:t>
                      </a:r>
                      <a:endParaRPr lang="en-IN" sz="2800" dirty="0">
                        <a:solidFill>
                          <a:schemeClr val="bg1"/>
                        </a:solidFill>
                      </a:endParaRPr>
                    </a:p>
                  </a:txBody>
                  <a:tcPr>
                    <a:solidFill>
                      <a:schemeClr val="tx1"/>
                    </a:solidFill>
                  </a:tcPr>
                </a:tc>
                <a:tc>
                  <a:txBody>
                    <a:bodyPr/>
                    <a:lstStyle/>
                    <a:p>
                      <a:r>
                        <a:rPr lang="en-US" sz="2800" dirty="0">
                          <a:solidFill>
                            <a:schemeClr val="bg1"/>
                          </a:solidFill>
                        </a:rPr>
                        <a:t>2010991529</a:t>
                      </a:r>
                      <a:endParaRPr lang="en-IN" sz="2800" dirty="0">
                        <a:solidFill>
                          <a:schemeClr val="bg1"/>
                        </a:solidFill>
                      </a:endParaRPr>
                    </a:p>
                  </a:txBody>
                  <a:tcPr>
                    <a:solidFill>
                      <a:schemeClr val="tx1"/>
                    </a:solidFill>
                  </a:tcPr>
                </a:tc>
                <a:tc>
                  <a:txBody>
                    <a:bodyPr/>
                    <a:lstStyle/>
                    <a:p>
                      <a:r>
                        <a:rPr lang="en-US" sz="2800" dirty="0">
                          <a:solidFill>
                            <a:schemeClr val="bg1"/>
                          </a:solidFill>
                        </a:rPr>
                        <a:t>  JAVASCRIPT</a:t>
                      </a:r>
                      <a:endParaRPr lang="en-IN" sz="2800" dirty="0">
                        <a:solidFill>
                          <a:schemeClr val="bg1"/>
                        </a:solidFill>
                      </a:endParaRPr>
                    </a:p>
                  </a:txBody>
                  <a:tcPr>
                    <a:solidFill>
                      <a:schemeClr val="tx1"/>
                    </a:solidFill>
                  </a:tcPr>
                </a:tc>
                <a:tc>
                  <a:txBody>
                    <a:bodyPr/>
                    <a:lstStyle/>
                    <a:p>
                      <a:r>
                        <a:rPr lang="en-US" sz="3200" dirty="0">
                          <a:solidFill>
                            <a:schemeClr val="bg1"/>
                          </a:solidFill>
                        </a:rPr>
                        <a:t>               4</a:t>
                      </a:r>
                      <a:endParaRPr lang="en-IN" sz="3200" dirty="0">
                        <a:solidFill>
                          <a:schemeClr val="bg1"/>
                        </a:solidFill>
                      </a:endParaRPr>
                    </a:p>
                  </a:txBody>
                  <a:tcPr>
                    <a:solidFill>
                      <a:schemeClr val="tx1"/>
                    </a:solidFill>
                  </a:tcPr>
                </a:tc>
                <a:extLst>
                  <a:ext uri="{0D108BD9-81ED-4DB2-BD59-A6C34878D82A}">
                    <a16:rowId xmlns:a16="http://schemas.microsoft.com/office/drawing/2014/main" val="659583119"/>
                  </a:ext>
                </a:extLst>
              </a:tr>
              <a:tr h="692844">
                <a:tc>
                  <a:txBody>
                    <a:bodyPr/>
                    <a:lstStyle/>
                    <a:p>
                      <a:r>
                        <a:rPr lang="en-US" sz="2800" dirty="0">
                          <a:solidFill>
                            <a:schemeClr val="bg1"/>
                          </a:solidFill>
                        </a:rPr>
                        <a:t>AARUSHI</a:t>
                      </a:r>
                      <a:endParaRPr lang="en-IN" sz="2800" dirty="0">
                        <a:solidFill>
                          <a:schemeClr val="bg1"/>
                        </a:solidFill>
                      </a:endParaRPr>
                    </a:p>
                  </a:txBody>
                  <a:tcPr>
                    <a:solidFill>
                      <a:schemeClr val="tx1"/>
                    </a:solidFill>
                  </a:tcPr>
                </a:tc>
                <a:tc>
                  <a:txBody>
                    <a:bodyPr/>
                    <a:lstStyle/>
                    <a:p>
                      <a:r>
                        <a:rPr lang="en-US" sz="2800" dirty="0">
                          <a:solidFill>
                            <a:schemeClr val="bg1"/>
                          </a:solidFill>
                        </a:rPr>
                        <a:t>2010991435</a:t>
                      </a:r>
                      <a:endParaRPr lang="en-IN" sz="2800" dirty="0">
                        <a:solidFill>
                          <a:schemeClr val="bg1"/>
                        </a:solidFill>
                      </a:endParaRPr>
                    </a:p>
                  </a:txBody>
                  <a:tcPr>
                    <a:solidFill>
                      <a:schemeClr val="tx1"/>
                    </a:solidFill>
                  </a:tcPr>
                </a:tc>
                <a:tc>
                  <a:txBody>
                    <a:bodyPr/>
                    <a:lstStyle/>
                    <a:p>
                      <a:r>
                        <a:rPr lang="en-US" sz="2800" dirty="0">
                          <a:solidFill>
                            <a:schemeClr val="bg1"/>
                          </a:solidFill>
                        </a:rPr>
                        <a:t>       HTML</a:t>
                      </a:r>
                      <a:endParaRPr lang="en-IN" sz="2800" dirty="0">
                        <a:solidFill>
                          <a:schemeClr val="bg1"/>
                        </a:solidFill>
                      </a:endParaRPr>
                    </a:p>
                  </a:txBody>
                  <a:tcPr>
                    <a:solidFill>
                      <a:schemeClr val="tx1"/>
                    </a:solidFill>
                  </a:tcPr>
                </a:tc>
                <a:tc>
                  <a:txBody>
                    <a:bodyPr/>
                    <a:lstStyle/>
                    <a:p>
                      <a:r>
                        <a:rPr lang="en-US" sz="3200" dirty="0"/>
                        <a:t>               </a:t>
                      </a:r>
                      <a:r>
                        <a:rPr lang="en-US" sz="3200" dirty="0">
                          <a:solidFill>
                            <a:schemeClr val="bg1"/>
                          </a:solidFill>
                        </a:rPr>
                        <a:t>4</a:t>
                      </a:r>
                      <a:endParaRPr lang="en-IN" sz="3200" dirty="0"/>
                    </a:p>
                  </a:txBody>
                  <a:tcPr>
                    <a:solidFill>
                      <a:schemeClr val="tx1"/>
                    </a:solidFill>
                  </a:tcPr>
                </a:tc>
                <a:extLst>
                  <a:ext uri="{0D108BD9-81ED-4DB2-BD59-A6C34878D82A}">
                    <a16:rowId xmlns:a16="http://schemas.microsoft.com/office/drawing/2014/main" val="1854574938"/>
                  </a:ext>
                </a:extLst>
              </a:tr>
              <a:tr h="692844">
                <a:tc>
                  <a:txBody>
                    <a:bodyPr/>
                    <a:lstStyle/>
                    <a:p>
                      <a:r>
                        <a:rPr lang="en-US" sz="2800" dirty="0">
                          <a:solidFill>
                            <a:schemeClr val="bg1"/>
                          </a:solidFill>
                        </a:rPr>
                        <a:t>ABHAY</a:t>
                      </a:r>
                      <a:endParaRPr lang="en-IN" sz="2800" dirty="0">
                        <a:solidFill>
                          <a:schemeClr val="bg1"/>
                        </a:solidFill>
                      </a:endParaRPr>
                    </a:p>
                  </a:txBody>
                  <a:tcPr>
                    <a:solidFill>
                      <a:schemeClr val="tx1"/>
                    </a:solidFill>
                  </a:tcPr>
                </a:tc>
                <a:tc>
                  <a:txBody>
                    <a:bodyPr/>
                    <a:lstStyle/>
                    <a:p>
                      <a:r>
                        <a:rPr lang="en-US" sz="2800" dirty="0">
                          <a:solidFill>
                            <a:schemeClr val="bg1"/>
                          </a:solidFill>
                        </a:rPr>
                        <a:t>2010991441</a:t>
                      </a:r>
                      <a:endParaRPr lang="en-IN" sz="2800" dirty="0">
                        <a:solidFill>
                          <a:schemeClr val="bg1"/>
                        </a:solidFill>
                      </a:endParaRPr>
                    </a:p>
                  </a:txBody>
                  <a:tcPr>
                    <a:solidFill>
                      <a:schemeClr val="tx1"/>
                    </a:solidFill>
                  </a:tcPr>
                </a:tc>
                <a:tc>
                  <a:txBody>
                    <a:bodyPr/>
                    <a:lstStyle/>
                    <a:p>
                      <a:r>
                        <a:rPr lang="en-US" dirty="0"/>
                        <a:t> </a:t>
                      </a:r>
                      <a:r>
                        <a:rPr lang="en-US" sz="2800" dirty="0">
                          <a:solidFill>
                            <a:schemeClr val="bg1"/>
                          </a:solidFill>
                        </a:rPr>
                        <a:t>        CSS</a:t>
                      </a:r>
                      <a:endParaRPr lang="en-IN" dirty="0"/>
                    </a:p>
                  </a:txBody>
                  <a:tcPr>
                    <a:solidFill>
                      <a:schemeClr val="tx1"/>
                    </a:solidFill>
                  </a:tcPr>
                </a:tc>
                <a:tc>
                  <a:txBody>
                    <a:bodyPr/>
                    <a:lstStyle/>
                    <a:p>
                      <a:r>
                        <a:rPr lang="en-US" sz="3200" dirty="0">
                          <a:solidFill>
                            <a:schemeClr val="bg1"/>
                          </a:solidFill>
                        </a:rPr>
                        <a:t>               4</a:t>
                      </a:r>
                      <a:endParaRPr lang="en-IN" sz="3200" dirty="0">
                        <a:solidFill>
                          <a:schemeClr val="bg1"/>
                        </a:solidFill>
                      </a:endParaRPr>
                    </a:p>
                  </a:txBody>
                  <a:tcPr>
                    <a:solidFill>
                      <a:schemeClr val="tx1"/>
                    </a:solidFill>
                  </a:tcPr>
                </a:tc>
                <a:extLst>
                  <a:ext uri="{0D108BD9-81ED-4DB2-BD59-A6C34878D82A}">
                    <a16:rowId xmlns:a16="http://schemas.microsoft.com/office/drawing/2014/main" val="687281251"/>
                  </a:ext>
                </a:extLst>
              </a:tr>
              <a:tr h="692844">
                <a:tc>
                  <a:txBody>
                    <a:bodyPr/>
                    <a:lstStyle/>
                    <a:p>
                      <a:r>
                        <a:rPr lang="en-US" sz="2800" dirty="0">
                          <a:solidFill>
                            <a:schemeClr val="bg1"/>
                          </a:solidFill>
                        </a:rPr>
                        <a:t>AARZOO</a:t>
                      </a:r>
                      <a:endParaRPr lang="en-IN" sz="2800" dirty="0">
                        <a:solidFill>
                          <a:schemeClr val="bg1"/>
                        </a:solidFill>
                      </a:endParaRPr>
                    </a:p>
                  </a:txBody>
                  <a:tcPr>
                    <a:solidFill>
                      <a:schemeClr val="tx1"/>
                    </a:solidFill>
                  </a:tcPr>
                </a:tc>
                <a:tc>
                  <a:txBody>
                    <a:bodyPr/>
                    <a:lstStyle/>
                    <a:p>
                      <a:r>
                        <a:rPr lang="en-US" sz="2800" dirty="0">
                          <a:solidFill>
                            <a:schemeClr val="bg1"/>
                          </a:solidFill>
                        </a:rPr>
                        <a:t>2010991437</a:t>
                      </a:r>
                      <a:endParaRPr lang="en-IN" sz="2800" dirty="0">
                        <a:solidFill>
                          <a:schemeClr val="bg1"/>
                        </a:solidFill>
                      </a:endParaRPr>
                    </a:p>
                  </a:txBody>
                  <a:tcPr>
                    <a:solidFill>
                      <a:schemeClr val="tx1"/>
                    </a:solidFill>
                  </a:tcPr>
                </a:tc>
                <a:tc>
                  <a:txBody>
                    <a:bodyPr/>
                    <a:lstStyle/>
                    <a:p>
                      <a:r>
                        <a:rPr lang="en-US" sz="2800" dirty="0"/>
                        <a:t>     </a:t>
                      </a:r>
                      <a:r>
                        <a:rPr lang="en-US" sz="2800" dirty="0">
                          <a:solidFill>
                            <a:schemeClr val="bg1"/>
                          </a:solidFill>
                        </a:rPr>
                        <a:t>JQUERY</a:t>
                      </a:r>
                      <a:endParaRPr lang="en-IN" sz="2800" dirty="0"/>
                    </a:p>
                  </a:txBody>
                  <a:tcPr>
                    <a:solidFill>
                      <a:schemeClr val="tx1"/>
                    </a:solidFill>
                  </a:tcPr>
                </a:tc>
                <a:tc>
                  <a:txBody>
                    <a:bodyPr/>
                    <a:lstStyle/>
                    <a:p>
                      <a:r>
                        <a:rPr lang="en-US" sz="3200" dirty="0">
                          <a:solidFill>
                            <a:schemeClr val="bg1"/>
                          </a:solidFill>
                        </a:rPr>
                        <a:t>               4</a:t>
                      </a:r>
                      <a:endParaRPr lang="en-IN" sz="3200" dirty="0">
                        <a:solidFill>
                          <a:schemeClr val="bg1"/>
                        </a:solidFill>
                      </a:endParaRPr>
                    </a:p>
                  </a:txBody>
                  <a:tcPr>
                    <a:solidFill>
                      <a:schemeClr val="tx1"/>
                    </a:solidFill>
                  </a:tcPr>
                </a:tc>
                <a:extLst>
                  <a:ext uri="{0D108BD9-81ED-4DB2-BD59-A6C34878D82A}">
                    <a16:rowId xmlns:a16="http://schemas.microsoft.com/office/drawing/2014/main" val="729309204"/>
                  </a:ext>
                </a:extLst>
              </a:tr>
            </a:tbl>
          </a:graphicData>
        </a:graphic>
      </p:graphicFrame>
      <p:sp>
        <p:nvSpPr>
          <p:cNvPr id="37" name="Rectangle 36">
            <a:extLst>
              <a:ext uri="{FF2B5EF4-FFF2-40B4-BE49-F238E27FC236}">
                <a16:creationId xmlns:a16="http://schemas.microsoft.com/office/drawing/2014/main" id="{87D4EDDC-A2D3-48F5-9DED-EDED1F38488C}"/>
              </a:ext>
            </a:extLst>
          </p:cNvPr>
          <p:cNvSpPr/>
          <p:nvPr/>
        </p:nvSpPr>
        <p:spPr>
          <a:xfrm flipH="1">
            <a:off x="564204" y="2597285"/>
            <a:ext cx="11189660" cy="351072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808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0" y="0"/>
            <a:ext cx="12191999" cy="1805651"/>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8D5717F-362F-48C3-9500-54DA21C11ADD}"/>
              </a:ext>
            </a:extLst>
          </p:cNvPr>
          <p:cNvSpPr/>
          <p:nvPr/>
        </p:nvSpPr>
        <p:spPr>
          <a:xfrm>
            <a:off x="70353" y="251165"/>
            <a:ext cx="12290056" cy="1107996"/>
          </a:xfrm>
          <a:prstGeom prst="rect">
            <a:avLst/>
          </a:prstGeom>
          <a:noFill/>
          <a:effectLst>
            <a:outerShdw blurRad="50800" dist="38100" dir="13500000" algn="br" rotWithShape="0">
              <a:schemeClr val="bg1">
                <a:alpha val="40000"/>
              </a:schemeClr>
            </a:outerShdw>
          </a:effectLst>
          <a:scene3d>
            <a:camera prst="obliqueBottomRight"/>
            <a:lightRig rig="twoPt" dir="t"/>
          </a:scene3d>
        </p:spPr>
        <p:txBody>
          <a:bodyPr wrap="square" lIns="91440" tIns="45720" rIns="91440" bIns="45720">
            <a:spAutoFit/>
          </a:bodyPr>
          <a:lstStyle/>
          <a:p>
            <a:pPr algn="ctr"/>
            <a:r>
              <a:rPr lang="en-US" sz="6600" u="sng" dirty="0">
                <a:ln w="0"/>
                <a:solidFill>
                  <a:schemeClr val="bg2">
                    <a:lumMod val="50000"/>
                  </a:schemeClr>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rPr>
              <a:t>FUTURE SCOPE</a:t>
            </a:r>
            <a:endParaRPr lang="en-US" sz="6600" u="sng" cap="none" spc="0" dirty="0">
              <a:ln w="0"/>
              <a:solidFill>
                <a:schemeClr val="bg2">
                  <a:lumMod val="50000"/>
                </a:schemeClr>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2" name="Rectangle 1">
            <a:extLst>
              <a:ext uri="{FF2B5EF4-FFF2-40B4-BE49-F238E27FC236}">
                <a16:creationId xmlns:a16="http://schemas.microsoft.com/office/drawing/2014/main" id="{2C77C6D0-7482-4075-9796-CADE6FCD9E3C}"/>
              </a:ext>
            </a:extLst>
          </p:cNvPr>
          <p:cNvSpPr/>
          <p:nvPr/>
        </p:nvSpPr>
        <p:spPr>
          <a:xfrm>
            <a:off x="43225" y="2338628"/>
            <a:ext cx="12148773" cy="4247317"/>
          </a:xfrm>
          <a:prstGeom prst="rect">
            <a:avLst/>
          </a:prstGeom>
          <a:noFill/>
        </p:spPr>
        <p:txBody>
          <a:bodyPr wrap="square" lIns="91440" tIns="45720" rIns="91440" bIns="45720">
            <a:spAutoFit/>
          </a:bodyPr>
          <a:lstStyle/>
          <a:p>
            <a:pPr algn="ctr"/>
            <a:r>
              <a:rPr lang="en-IN" sz="3600" b="1" spc="50" dirty="0">
                <a:ln w="0"/>
                <a:solidFill>
                  <a:schemeClr val="bg2"/>
                </a:solidFill>
                <a:effectLst>
                  <a:innerShdw blurRad="63500" dist="50800" dir="13500000">
                    <a:srgbClr val="000000">
                      <a:alpha val="50000"/>
                    </a:srgbClr>
                  </a:innerShdw>
                </a:effectLst>
                <a:latin typeface="Comic Sans MS" panose="030F0702030302020204" pitchFamily="66" charset="0"/>
              </a:rPr>
              <a:t>It is beneficial for the youth preparing themselves for IT department. As during the time of placements there is a lot of tension and confusion what to do and what not to. So our webpage makes it easy by guiding the aspirants what things to be focused  for different companies.</a:t>
            </a:r>
          </a:p>
          <a:p>
            <a:pPr algn="ct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656866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0" y="-225920"/>
            <a:ext cx="12191999" cy="2033081"/>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2" name="Rectangle 1">
            <a:extLst>
              <a:ext uri="{FF2B5EF4-FFF2-40B4-BE49-F238E27FC236}">
                <a16:creationId xmlns:a16="http://schemas.microsoft.com/office/drawing/2014/main" id="{44ED5CA8-623C-490D-A33C-B83D68869724}"/>
              </a:ext>
            </a:extLst>
          </p:cNvPr>
          <p:cNvSpPr/>
          <p:nvPr/>
        </p:nvSpPr>
        <p:spPr>
          <a:xfrm>
            <a:off x="55122" y="2440405"/>
            <a:ext cx="12081753" cy="3970318"/>
          </a:xfrm>
          <a:prstGeom prst="rect">
            <a:avLst/>
          </a:prstGeom>
          <a:noFill/>
        </p:spPr>
        <p:txBody>
          <a:bodyPr wrap="square" lIns="91440" tIns="45720" rIns="91440" bIns="45720">
            <a:spAutoFit/>
          </a:bodyPr>
          <a:lstStyle/>
          <a:p>
            <a:r>
              <a:rPr lang="en-US" sz="3600" dirty="0">
                <a:solidFill>
                  <a:schemeClr val="bg1"/>
                </a:solidFill>
                <a:latin typeface="Comic Sans MS" panose="030F0702030302020204" pitchFamily="66" charset="0"/>
              </a:rPr>
              <a:t> </a:t>
            </a:r>
            <a:r>
              <a:rPr lang="en-US" sz="3600" b="1" spc="50" dirty="0">
                <a:ln w="0"/>
                <a:solidFill>
                  <a:schemeClr val="bg2"/>
                </a:solidFill>
                <a:effectLst>
                  <a:innerShdw blurRad="63500" dist="50800" dir="13500000">
                    <a:srgbClr val="000000">
                      <a:alpha val="50000"/>
                    </a:srgbClr>
                  </a:innerShdw>
                </a:effectLst>
                <a:latin typeface="Comic Sans MS" panose="030F0702030302020204" pitchFamily="66" charset="0"/>
              </a:rPr>
              <a:t>It concludes that you can get an appropriate knowledge about requirements and salary packages of a company which can help you to take right decision During preparation for your placements to get a well settled job. Here you can contact us for further queries also.</a:t>
            </a:r>
            <a:endParaRPr lang="en-IN" sz="3600" b="1" spc="50" dirty="0">
              <a:ln w="0"/>
              <a:solidFill>
                <a:schemeClr val="bg2"/>
              </a:solidFill>
              <a:effectLst>
                <a:innerShdw blurRad="63500" dist="50800" dir="13500000">
                  <a:srgbClr val="000000">
                    <a:alpha val="50000"/>
                  </a:srgbClr>
                </a:innerShdw>
              </a:effectLst>
              <a:latin typeface="Comic Sans MS" panose="030F0702030302020204" pitchFamily="66" charset="0"/>
            </a:endParaRPr>
          </a:p>
          <a:p>
            <a:endParaRPr lang="en-IN" sz="3600" dirty="0">
              <a:solidFill>
                <a:schemeClr val="bg1"/>
              </a:solidFill>
              <a:latin typeface="Comic Sans MS" panose="030F0702030302020204" pitchFamily="66" charset="0"/>
            </a:endParaRPr>
          </a:p>
        </p:txBody>
      </p:sp>
      <p:sp>
        <p:nvSpPr>
          <p:cNvPr id="6" name="Rectangle 5">
            <a:extLst>
              <a:ext uri="{FF2B5EF4-FFF2-40B4-BE49-F238E27FC236}">
                <a16:creationId xmlns:a16="http://schemas.microsoft.com/office/drawing/2014/main" id="{B2D4123E-EEBC-4457-B656-D7104D5596E7}"/>
              </a:ext>
            </a:extLst>
          </p:cNvPr>
          <p:cNvSpPr/>
          <p:nvPr/>
        </p:nvSpPr>
        <p:spPr>
          <a:xfrm>
            <a:off x="2979151" y="87389"/>
            <a:ext cx="6233694" cy="2123658"/>
          </a:xfrm>
          <a:prstGeom prst="rect">
            <a:avLst/>
          </a:prstGeom>
          <a:noFill/>
          <a:effectLst>
            <a:innerShdw blurRad="63500" dist="50800" dir="13500000">
              <a:prstClr val="black">
                <a:alpha val="50000"/>
              </a:prstClr>
            </a:innerShdw>
          </a:effectLst>
        </p:spPr>
        <p:txBody>
          <a:bodyPr wrap="none" lIns="91440" tIns="45720" rIns="91440" bIns="45720">
            <a:spAutoFit/>
          </a:bodyPr>
          <a:lstStyle/>
          <a:p>
            <a:pPr algn="ctr"/>
            <a:r>
              <a:rPr lang="en-US" sz="6600" b="1" u="sng" cap="none" spc="0" dirty="0">
                <a:ln w="0"/>
                <a:solidFill>
                  <a:schemeClr val="bg2">
                    <a:lumMod val="50000"/>
                  </a:schemeClr>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rPr>
              <a:t>CONCLUSION</a:t>
            </a:r>
          </a:p>
          <a:p>
            <a:pPr algn="ctr"/>
            <a:endParaRPr lang="en-US" sz="6600" dirty="0">
              <a:ln w="0"/>
              <a:solidFill>
                <a:schemeClr val="bg2">
                  <a:lumMod val="50000"/>
                </a:schemeClr>
              </a:solidFill>
              <a:effectLst>
                <a:outerShdw blurRad="38100" dist="19050" dir="2700000" algn="tl" rotWithShape="0">
                  <a:schemeClr val="dk1">
                    <a:alpha val="40000"/>
                  </a:schemeClr>
                </a:outerShdw>
              </a:effectLst>
              <a:latin typeface="Cooper Black" panose="0208090404030B020404" pitchFamily="18" charset="0"/>
            </a:endParaRPr>
          </a:p>
        </p:txBody>
      </p:sp>
    </p:spTree>
    <p:extLst>
      <p:ext uri="{BB962C8B-B14F-4D97-AF65-F5344CB8AC3E}">
        <p14:creationId xmlns:p14="http://schemas.microsoft.com/office/powerpoint/2010/main" val="79812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0" y="-87550"/>
            <a:ext cx="12191999" cy="694554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latin typeface="Algerian" panose="04020705040A02060702" pitchFamily="82" charset="0"/>
            </a:endParaRPr>
          </a:p>
        </p:txBody>
      </p:sp>
      <p:sp>
        <p:nvSpPr>
          <p:cNvPr id="5" name="Rectangle 4">
            <a:extLst>
              <a:ext uri="{FF2B5EF4-FFF2-40B4-BE49-F238E27FC236}">
                <a16:creationId xmlns:a16="http://schemas.microsoft.com/office/drawing/2014/main" id="{18D5717F-362F-48C3-9500-54DA21C11ADD}"/>
              </a:ext>
            </a:extLst>
          </p:cNvPr>
          <p:cNvSpPr/>
          <p:nvPr/>
        </p:nvSpPr>
        <p:spPr>
          <a:xfrm>
            <a:off x="549301" y="476817"/>
            <a:ext cx="12290056" cy="4893647"/>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r>
              <a:rPr lang="en-US" sz="4800" b="1" u="sng" dirty="0">
                <a:latin typeface="Forte" panose="03060902040502070203" pitchFamily="66" charset="0"/>
              </a:rPr>
              <a:t>CAREER HUB </a:t>
            </a:r>
          </a:p>
          <a:p>
            <a:endParaRPr lang="en-US" sz="4800" b="1" u="sng" dirty="0">
              <a:latin typeface="Forte" panose="03060902040502070203" pitchFamily="66" charset="0"/>
            </a:endParaRPr>
          </a:p>
          <a:p>
            <a:r>
              <a:rPr lang="en-US" sz="3600" dirty="0">
                <a:latin typeface="Arial Rounded MT Bold" panose="020F0704030504030204" pitchFamily="34" charset="0"/>
              </a:rPr>
              <a:t>               </a:t>
            </a:r>
            <a:r>
              <a:rPr lang="en-US" sz="3600" dirty="0">
                <a:solidFill>
                  <a:schemeClr val="bg1"/>
                </a:solidFill>
                <a:latin typeface="Arial Rounded MT Bold" panose="020F0704030504030204" pitchFamily="34" charset="0"/>
              </a:rPr>
              <a:t>THANKING YOU…..</a:t>
            </a:r>
          </a:p>
          <a:p>
            <a:r>
              <a:rPr lang="en-US" sz="3600" dirty="0">
                <a:solidFill>
                  <a:schemeClr val="bg1"/>
                </a:solidFill>
                <a:latin typeface="Arial Rounded MT Bold" panose="020F0704030504030204" pitchFamily="34" charset="0"/>
              </a:rPr>
              <a:t>               THIS PROJECT IS A TEAMWORK OF </a:t>
            </a:r>
          </a:p>
          <a:p>
            <a:endParaRPr lang="en-US" sz="3600" dirty="0">
              <a:solidFill>
                <a:srgbClr val="FFFF00"/>
              </a:solidFill>
              <a:latin typeface="Arial Rounded MT Bold" panose="020F0704030504030204" pitchFamily="34" charset="0"/>
            </a:endParaRPr>
          </a:p>
          <a:p>
            <a:r>
              <a:rPr lang="en-US" sz="3600" dirty="0">
                <a:latin typeface="Forte" panose="03060902040502070203" pitchFamily="66" charset="0"/>
              </a:rPr>
              <a:t>CAREER SEEKERS</a:t>
            </a:r>
            <a:endParaRPr lang="en-US" sz="3600" dirty="0">
              <a:latin typeface="Algerian" panose="04020705040A02060702" pitchFamily="82" charset="0"/>
            </a:endParaRPr>
          </a:p>
          <a:p>
            <a:pPr marL="285750" indent="-285750">
              <a:buFont typeface="Wingdings" panose="05000000000000000000" pitchFamily="2" charset="2"/>
              <a:buChar char="ü"/>
            </a:pPr>
            <a:r>
              <a:rPr lang="en-US" sz="3600" dirty="0">
                <a:latin typeface="Algerian" panose="04020705040A02060702" pitchFamily="82" charset="0"/>
              </a:rPr>
              <a:t>DEVANSHI</a:t>
            </a:r>
          </a:p>
          <a:p>
            <a:pPr marL="285750" indent="-285750">
              <a:buFont typeface="Wingdings" panose="05000000000000000000" pitchFamily="2" charset="2"/>
              <a:buChar char="ü"/>
            </a:pPr>
            <a:r>
              <a:rPr lang="en-US" sz="3600" dirty="0">
                <a:latin typeface="Algerian" panose="04020705040A02060702" pitchFamily="82" charset="0"/>
              </a:rPr>
              <a:t>ABHAY</a:t>
            </a: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2" name="TextBox 1">
            <a:extLst>
              <a:ext uri="{FF2B5EF4-FFF2-40B4-BE49-F238E27FC236}">
                <a16:creationId xmlns:a16="http://schemas.microsoft.com/office/drawing/2014/main" id="{BD9EBC84-4097-410A-9E56-C412250FC634}"/>
              </a:ext>
            </a:extLst>
          </p:cNvPr>
          <p:cNvSpPr txBox="1"/>
          <p:nvPr/>
        </p:nvSpPr>
        <p:spPr>
          <a:xfrm>
            <a:off x="6296628" y="4099021"/>
            <a:ext cx="3530278" cy="1477328"/>
          </a:xfrm>
          <a:prstGeom prst="rect">
            <a:avLst/>
          </a:prstGeom>
          <a:noFill/>
        </p:spPr>
        <p:txBody>
          <a:bodyPr wrap="square" rtlCol="0">
            <a:spAutoFit/>
          </a:bodyPr>
          <a:lstStyle/>
          <a:p>
            <a:pPr marL="285750" indent="-285750">
              <a:buFont typeface="Wingdings" panose="05000000000000000000" pitchFamily="2" charset="2"/>
              <a:buChar char="ü"/>
            </a:pPr>
            <a:r>
              <a:rPr lang="en-US" sz="3600" dirty="0">
                <a:latin typeface="Algerian" panose="04020705040A02060702" pitchFamily="82" charset="0"/>
              </a:rPr>
              <a:t>AARUSHI</a:t>
            </a:r>
          </a:p>
          <a:p>
            <a:pPr marL="285750" indent="-285750">
              <a:buFont typeface="Wingdings" panose="05000000000000000000" pitchFamily="2" charset="2"/>
              <a:buChar char="ü"/>
            </a:pPr>
            <a:r>
              <a:rPr lang="en-US" sz="3600" dirty="0">
                <a:latin typeface="Algerian" panose="04020705040A02060702" pitchFamily="82" charset="0"/>
              </a:rPr>
              <a:t>AARZOO</a:t>
            </a:r>
            <a:endParaRPr lang="en-US" sz="3600" b="1" u="sng" cap="none" spc="0" dirty="0">
              <a:ln w="0"/>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endParaRPr lang="en-IN" dirty="0"/>
          </a:p>
        </p:txBody>
      </p:sp>
    </p:spTree>
    <p:extLst>
      <p:ext uri="{BB962C8B-B14F-4D97-AF65-F5344CB8AC3E}">
        <p14:creationId xmlns:p14="http://schemas.microsoft.com/office/powerpoint/2010/main" val="58277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1" y="6974"/>
            <a:ext cx="8317148" cy="684130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100000" b="100000"/>
            </a:path>
            <a:tileRect t="-100000" r="-100000"/>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8D5717F-362F-48C3-9500-54DA21C11ADD}"/>
              </a:ext>
            </a:extLst>
          </p:cNvPr>
          <p:cNvSpPr/>
          <p:nvPr/>
        </p:nvSpPr>
        <p:spPr>
          <a:xfrm>
            <a:off x="385906" y="2161375"/>
            <a:ext cx="5117528" cy="1938992"/>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r>
              <a:rPr lang="en-US" sz="6000" dirty="0">
                <a:ln w="0"/>
                <a:solidFill>
                  <a:srgbClr val="7C7C7C"/>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rPr>
              <a:t>TABLE OF CONTENTS</a:t>
            </a:r>
            <a:endParaRPr lang="en-US" sz="6000" b="0" cap="none" spc="0" dirty="0">
              <a:ln w="0"/>
              <a:solidFill>
                <a:srgbClr val="7C7C7C"/>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endParaRPr>
          </a:p>
        </p:txBody>
      </p:sp>
      <p:sp>
        <p:nvSpPr>
          <p:cNvPr id="6" name="Rectangle 5">
            <a:extLst>
              <a:ext uri="{FF2B5EF4-FFF2-40B4-BE49-F238E27FC236}">
                <a16:creationId xmlns:a16="http://schemas.microsoft.com/office/drawing/2014/main" id="{D32414A6-14A1-4C39-BB3B-4EEA20ED27CD}"/>
              </a:ext>
            </a:extLst>
          </p:cNvPr>
          <p:cNvSpPr/>
          <p:nvPr/>
        </p:nvSpPr>
        <p:spPr>
          <a:xfrm>
            <a:off x="5992239" y="695525"/>
            <a:ext cx="2684834" cy="65175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60C32AE6-6708-4C4C-8628-B77D5650B33C}"/>
              </a:ext>
            </a:extLst>
          </p:cNvPr>
          <p:cNvSpPr/>
          <p:nvPr/>
        </p:nvSpPr>
        <p:spPr>
          <a:xfrm rot="16200000">
            <a:off x="5335621" y="676071"/>
            <a:ext cx="651754" cy="661482"/>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ight Triangle 8">
            <a:extLst>
              <a:ext uri="{FF2B5EF4-FFF2-40B4-BE49-F238E27FC236}">
                <a16:creationId xmlns:a16="http://schemas.microsoft.com/office/drawing/2014/main" id="{A3444803-85C0-4E11-A4F4-5B639A7537C2}"/>
              </a:ext>
            </a:extLst>
          </p:cNvPr>
          <p:cNvSpPr/>
          <p:nvPr/>
        </p:nvSpPr>
        <p:spPr>
          <a:xfrm>
            <a:off x="8317149" y="340467"/>
            <a:ext cx="359924" cy="340468"/>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D575ED9B-A43E-4569-B54C-4070D5EC6E9D}"/>
              </a:ext>
            </a:extLst>
          </p:cNvPr>
          <p:cNvCxnSpPr>
            <a:cxnSpLocks/>
          </p:cNvCxnSpPr>
          <p:nvPr/>
        </p:nvCxnSpPr>
        <p:spPr>
          <a:xfrm flipH="1">
            <a:off x="5992239" y="817123"/>
            <a:ext cx="2597285" cy="0"/>
          </a:xfrm>
          <a:prstGeom prst="line">
            <a:avLst/>
          </a:prstGeom>
          <a:ln w="38100">
            <a:solidFill>
              <a:srgbClr val="FFFF00"/>
            </a:solidFill>
            <a:prstDash val="dash"/>
          </a:ln>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B68092F1-7650-4002-821E-76001CF8A4F2}"/>
              </a:ext>
            </a:extLst>
          </p:cNvPr>
          <p:cNvCxnSpPr>
            <a:cxnSpLocks/>
          </p:cNvCxnSpPr>
          <p:nvPr/>
        </p:nvCxnSpPr>
        <p:spPr>
          <a:xfrm flipH="1">
            <a:off x="5992238" y="1183531"/>
            <a:ext cx="2597285" cy="0"/>
          </a:xfrm>
          <a:prstGeom prst="line">
            <a:avLst/>
          </a:prstGeom>
          <a:ln w="38100">
            <a:solidFill>
              <a:srgbClr val="FFFF00"/>
            </a:solidFill>
            <a:prstDash val="dash"/>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73366ED5-D883-44E6-8B51-90D1E119BB0D}"/>
              </a:ext>
            </a:extLst>
          </p:cNvPr>
          <p:cNvCxnSpPr>
            <a:cxnSpLocks/>
          </p:cNvCxnSpPr>
          <p:nvPr/>
        </p:nvCxnSpPr>
        <p:spPr>
          <a:xfrm flipH="1">
            <a:off x="5544766" y="817123"/>
            <a:ext cx="447473" cy="189689"/>
          </a:xfrm>
          <a:prstGeom prst="line">
            <a:avLst/>
          </a:prstGeom>
          <a:ln w="38100">
            <a:solidFill>
              <a:srgbClr val="FFFF00"/>
            </a:solidFill>
            <a:prstDash val="dash"/>
          </a:ln>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F8CEBDCB-7516-4D8D-B8AB-19FD309C4A9A}"/>
              </a:ext>
            </a:extLst>
          </p:cNvPr>
          <p:cNvCxnSpPr>
            <a:cxnSpLocks/>
          </p:cNvCxnSpPr>
          <p:nvPr/>
        </p:nvCxnSpPr>
        <p:spPr>
          <a:xfrm flipH="1" flipV="1">
            <a:off x="5661498" y="1021402"/>
            <a:ext cx="330742" cy="162130"/>
          </a:xfrm>
          <a:prstGeom prst="line">
            <a:avLst/>
          </a:prstGeom>
          <a:ln w="38100">
            <a:solidFill>
              <a:srgbClr val="FFFF00"/>
            </a:solidFill>
            <a:prstDash val="dash"/>
          </a:ln>
        </p:spPr>
        <p:style>
          <a:lnRef idx="3">
            <a:schemeClr val="accent5"/>
          </a:lnRef>
          <a:fillRef idx="0">
            <a:schemeClr val="accent5"/>
          </a:fillRef>
          <a:effectRef idx="2">
            <a:schemeClr val="accent5"/>
          </a:effectRef>
          <a:fontRef idx="minor">
            <a:schemeClr val="tx1"/>
          </a:fontRef>
        </p:style>
      </p:cxnSp>
      <p:cxnSp>
        <p:nvCxnSpPr>
          <p:cNvPr id="19" name="Straight Connector 18">
            <a:extLst>
              <a:ext uri="{FF2B5EF4-FFF2-40B4-BE49-F238E27FC236}">
                <a16:creationId xmlns:a16="http://schemas.microsoft.com/office/drawing/2014/main" id="{F056B28F-405F-4DF9-BFE2-92B86B9F81D9}"/>
              </a:ext>
            </a:extLst>
          </p:cNvPr>
          <p:cNvCxnSpPr>
            <a:cxnSpLocks/>
          </p:cNvCxnSpPr>
          <p:nvPr/>
        </p:nvCxnSpPr>
        <p:spPr>
          <a:xfrm>
            <a:off x="7769158" y="1332689"/>
            <a:ext cx="0" cy="5525311"/>
          </a:xfrm>
          <a:prstGeom prst="line">
            <a:avLst/>
          </a:prstGeom>
          <a:ln w="38100">
            <a:solidFill>
              <a:srgbClr val="FF0000"/>
            </a:solidFill>
            <a:prstDash val="dash"/>
          </a:ln>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47C5D45F-9976-4853-830B-B920FC96CFF0}"/>
              </a:ext>
            </a:extLst>
          </p:cNvPr>
          <p:cNvCxnSpPr>
            <a:cxnSpLocks/>
          </p:cNvCxnSpPr>
          <p:nvPr/>
        </p:nvCxnSpPr>
        <p:spPr>
          <a:xfrm flipH="1">
            <a:off x="7812933" y="50258"/>
            <a:ext cx="1" cy="630677"/>
          </a:xfrm>
          <a:prstGeom prst="line">
            <a:avLst/>
          </a:prstGeom>
          <a:ln w="38100">
            <a:solidFill>
              <a:srgbClr val="FF0000"/>
            </a:solidFill>
            <a:prstDash val="dash"/>
          </a:ln>
        </p:spPr>
        <p:style>
          <a:lnRef idx="3">
            <a:schemeClr val="accent5"/>
          </a:lnRef>
          <a:fillRef idx="0">
            <a:schemeClr val="accent5"/>
          </a:fillRef>
          <a:effectRef idx="2">
            <a:schemeClr val="accent5"/>
          </a:effectRef>
          <a:fontRef idx="minor">
            <a:schemeClr val="tx1"/>
          </a:fontRef>
        </p:style>
      </p:cxnSp>
      <p:sp>
        <p:nvSpPr>
          <p:cNvPr id="26" name="Rectangle 25">
            <a:extLst>
              <a:ext uri="{FF2B5EF4-FFF2-40B4-BE49-F238E27FC236}">
                <a16:creationId xmlns:a16="http://schemas.microsoft.com/office/drawing/2014/main" id="{F760E1DD-C34D-4332-8DF2-3DA9936F7029}"/>
              </a:ext>
            </a:extLst>
          </p:cNvPr>
          <p:cNvSpPr/>
          <p:nvPr/>
        </p:nvSpPr>
        <p:spPr>
          <a:xfrm>
            <a:off x="8236038" y="1276148"/>
            <a:ext cx="3841654" cy="646331"/>
          </a:xfrm>
          <a:prstGeom prst="rect">
            <a:avLst/>
          </a:prstGeom>
          <a:noFill/>
        </p:spPr>
        <p:txBody>
          <a:bodyPr wrap="square" lIns="91440" tIns="45720" rIns="91440" bIns="45720">
            <a:spAutoFit/>
          </a:bodyPr>
          <a:lstStyle/>
          <a:p>
            <a:pPr marL="457200" indent="-457200" algn="ctr">
              <a:buFont typeface="Wingdings" panose="05000000000000000000" pitchFamily="2" charset="2"/>
              <a:buChar char="Ø"/>
            </a:pPr>
            <a:r>
              <a:rPr lang="en-US" sz="3600" b="1" cap="none" spc="50" dirty="0">
                <a:ln w="0"/>
                <a:solidFill>
                  <a:schemeClr val="bg2"/>
                </a:solidFill>
                <a:effectLst>
                  <a:innerShdw blurRad="63500" dist="50800" dir="13500000">
                    <a:srgbClr val="000000">
                      <a:alpha val="50000"/>
                    </a:srgbClr>
                  </a:innerShdw>
                </a:effectLst>
              </a:rPr>
              <a:t>INTRODUCTION</a:t>
            </a:r>
          </a:p>
        </p:txBody>
      </p:sp>
      <p:sp>
        <p:nvSpPr>
          <p:cNvPr id="27" name="Rectangle 26">
            <a:extLst>
              <a:ext uri="{FF2B5EF4-FFF2-40B4-BE49-F238E27FC236}">
                <a16:creationId xmlns:a16="http://schemas.microsoft.com/office/drawing/2014/main" id="{5D451B6C-BC5E-430B-9A0B-31DA9A474742}"/>
              </a:ext>
            </a:extLst>
          </p:cNvPr>
          <p:cNvSpPr/>
          <p:nvPr/>
        </p:nvSpPr>
        <p:spPr>
          <a:xfrm>
            <a:off x="7975587" y="2161375"/>
            <a:ext cx="4516874" cy="1477328"/>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Ø"/>
            </a:pPr>
            <a:r>
              <a:rPr lang="en-US" sz="3600" b="1" spc="50" dirty="0">
                <a:ln w="0"/>
                <a:solidFill>
                  <a:schemeClr val="bg2"/>
                </a:solidFill>
                <a:effectLst>
                  <a:innerShdw blurRad="63500" dist="50800" dir="13500000">
                    <a:srgbClr val="000000">
                      <a:alpha val="50000"/>
                    </a:srgbClr>
                  </a:innerShdw>
                </a:effectLst>
              </a:rPr>
              <a:t>CODING</a:t>
            </a:r>
            <a:r>
              <a:rPr lang="en-US" sz="3600" b="1" spc="50" dirty="0">
                <a:ln w="0"/>
                <a:solidFill>
                  <a:schemeClr val="bg2"/>
                </a:solidFill>
                <a:effectLst>
                  <a:innerShdw blurRad="63500" dist="50800" dir="13500000">
                    <a:srgbClr val="000000">
                      <a:alpha val="50000"/>
                    </a:srgbClr>
                  </a:innerShdw>
                </a:effectLst>
                <a:latin typeface="Algerian" panose="04020705040A02060702" pitchFamily="82" charset="0"/>
              </a:rPr>
              <a:t> </a:t>
            </a:r>
            <a:r>
              <a:rPr lang="en-US" sz="3600" b="1" spc="50" dirty="0">
                <a:ln w="0"/>
                <a:solidFill>
                  <a:schemeClr val="bg2"/>
                </a:solidFill>
                <a:effectLst>
                  <a:innerShdw blurRad="63500" dist="50800" dir="13500000">
                    <a:srgbClr val="000000">
                      <a:alpha val="50000"/>
                    </a:srgbClr>
                  </a:innerShdw>
                </a:effectLst>
              </a:rPr>
              <a:t>MANIA</a:t>
            </a:r>
          </a:p>
          <a:p>
            <a:pPr algn="ctr"/>
            <a:endParaRPr lang="en-US" sz="5400" b="1" cap="none" spc="50" dirty="0">
              <a:ln w="0"/>
              <a:solidFill>
                <a:schemeClr val="bg2"/>
              </a:solidFill>
              <a:effectLst>
                <a:innerShdw blurRad="63500" dist="50800" dir="13500000">
                  <a:srgbClr val="000000">
                    <a:alpha val="50000"/>
                  </a:srgbClr>
                </a:innerShdw>
              </a:effectLst>
            </a:endParaRPr>
          </a:p>
        </p:txBody>
      </p:sp>
      <p:sp>
        <p:nvSpPr>
          <p:cNvPr id="29" name="Rectangle 28">
            <a:extLst>
              <a:ext uri="{FF2B5EF4-FFF2-40B4-BE49-F238E27FC236}">
                <a16:creationId xmlns:a16="http://schemas.microsoft.com/office/drawing/2014/main" id="{9483C007-3518-4EA4-B9ED-DEA3A103B35C}"/>
              </a:ext>
            </a:extLst>
          </p:cNvPr>
          <p:cNvSpPr/>
          <p:nvPr/>
        </p:nvSpPr>
        <p:spPr>
          <a:xfrm>
            <a:off x="8279010" y="2987784"/>
            <a:ext cx="3285799" cy="64633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Ø"/>
            </a:pPr>
            <a:r>
              <a:rPr lang="en-US" sz="3600" b="1" cap="none" spc="50" dirty="0">
                <a:ln w="0"/>
                <a:solidFill>
                  <a:schemeClr val="bg2"/>
                </a:solidFill>
                <a:effectLst>
                  <a:innerShdw blurRad="63500" dist="50800" dir="13500000">
                    <a:srgbClr val="000000">
                      <a:alpha val="50000"/>
                    </a:srgbClr>
                  </a:innerShdw>
                </a:effectLst>
              </a:rPr>
              <a:t>PICTO VIEW</a:t>
            </a:r>
          </a:p>
        </p:txBody>
      </p:sp>
      <p:sp>
        <p:nvSpPr>
          <p:cNvPr id="30" name="Rectangle 29">
            <a:extLst>
              <a:ext uri="{FF2B5EF4-FFF2-40B4-BE49-F238E27FC236}">
                <a16:creationId xmlns:a16="http://schemas.microsoft.com/office/drawing/2014/main" id="{6201E7E8-6309-44EF-AF41-49F5DE363E09}"/>
              </a:ext>
            </a:extLst>
          </p:cNvPr>
          <p:cNvSpPr/>
          <p:nvPr/>
        </p:nvSpPr>
        <p:spPr>
          <a:xfrm>
            <a:off x="7172530" y="3830369"/>
            <a:ext cx="5117528" cy="64633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Ø"/>
            </a:pPr>
            <a:r>
              <a:rPr lang="en-US" sz="3600" b="1" spc="50" dirty="0">
                <a:ln w="0"/>
                <a:solidFill>
                  <a:schemeClr val="bg2"/>
                </a:solidFill>
                <a:effectLst>
                  <a:innerShdw blurRad="63500" dist="50800" dir="13500000">
                    <a:srgbClr val="000000">
                      <a:alpha val="50000"/>
                    </a:srgbClr>
                  </a:innerShdw>
                </a:effectLst>
              </a:rPr>
              <a:t>WORKING</a:t>
            </a:r>
            <a:endParaRPr lang="en-US" sz="3600" b="1" cap="none" spc="50" dirty="0">
              <a:ln w="0"/>
              <a:solidFill>
                <a:schemeClr val="bg2"/>
              </a:solidFill>
              <a:effectLst>
                <a:innerShdw blurRad="63500" dist="50800" dir="13500000">
                  <a:srgbClr val="000000">
                    <a:alpha val="50000"/>
                  </a:srgbClr>
                </a:innerShdw>
              </a:effectLst>
            </a:endParaRPr>
          </a:p>
        </p:txBody>
      </p:sp>
      <p:sp>
        <p:nvSpPr>
          <p:cNvPr id="31" name="Rectangle 30">
            <a:extLst>
              <a:ext uri="{FF2B5EF4-FFF2-40B4-BE49-F238E27FC236}">
                <a16:creationId xmlns:a16="http://schemas.microsoft.com/office/drawing/2014/main" id="{9575E155-B0EE-4B38-8809-42C47701D884}"/>
              </a:ext>
            </a:extLst>
          </p:cNvPr>
          <p:cNvSpPr/>
          <p:nvPr/>
        </p:nvSpPr>
        <p:spPr>
          <a:xfrm>
            <a:off x="4679795" y="4703149"/>
            <a:ext cx="10996342" cy="64633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Ø"/>
            </a:pPr>
            <a:r>
              <a:rPr lang="en-US" sz="3600" b="1" cap="none" spc="50" dirty="0">
                <a:ln w="0"/>
                <a:solidFill>
                  <a:schemeClr val="bg2"/>
                </a:solidFill>
                <a:effectLst>
                  <a:innerShdw blurRad="63500" dist="50800" dir="13500000">
                    <a:srgbClr val="000000">
                      <a:alpha val="50000"/>
                    </a:srgbClr>
                  </a:innerShdw>
                </a:effectLst>
              </a:rPr>
              <a:t>FUTURE SCOPE</a:t>
            </a:r>
          </a:p>
        </p:txBody>
      </p:sp>
      <p:sp>
        <p:nvSpPr>
          <p:cNvPr id="32" name="Rectangle 31">
            <a:extLst>
              <a:ext uri="{FF2B5EF4-FFF2-40B4-BE49-F238E27FC236}">
                <a16:creationId xmlns:a16="http://schemas.microsoft.com/office/drawing/2014/main" id="{BDA81BF5-5379-4114-8003-C7BB1E28573B}"/>
              </a:ext>
            </a:extLst>
          </p:cNvPr>
          <p:cNvSpPr/>
          <p:nvPr/>
        </p:nvSpPr>
        <p:spPr>
          <a:xfrm>
            <a:off x="6096001" y="5556470"/>
            <a:ext cx="7888637" cy="646331"/>
          </a:xfrm>
          <a:prstGeom prst="rect">
            <a:avLst/>
          </a:prstGeom>
          <a:noFill/>
        </p:spPr>
        <p:txBody>
          <a:bodyPr wrap="square" lIns="91440" tIns="45720" rIns="91440" bIns="45720">
            <a:spAutoFit/>
          </a:bodyPr>
          <a:lstStyle/>
          <a:p>
            <a:pPr marL="571500" indent="-571500" algn="ctr">
              <a:buFont typeface="Wingdings" panose="05000000000000000000" pitchFamily="2" charset="2"/>
              <a:buChar char="Ø"/>
            </a:pPr>
            <a:r>
              <a:rPr lang="en-US" sz="3600" b="1" cap="none" spc="50" dirty="0">
                <a:ln w="0"/>
                <a:solidFill>
                  <a:schemeClr val="bg2"/>
                </a:solidFill>
                <a:effectLst>
                  <a:innerShdw blurRad="63500" dist="50800" dir="13500000">
                    <a:srgbClr val="000000">
                      <a:alpha val="50000"/>
                    </a:srgbClr>
                  </a:innerShdw>
                </a:effectLst>
              </a:rPr>
              <a:t>CONCLUSION</a:t>
            </a: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Tree>
    <p:extLst>
      <p:ext uri="{BB962C8B-B14F-4D97-AF65-F5344CB8AC3E}">
        <p14:creationId xmlns:p14="http://schemas.microsoft.com/office/powerpoint/2010/main" val="379610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0" y="0"/>
            <a:ext cx="12191999" cy="2033081"/>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8D5717F-362F-48C3-9500-54DA21C11ADD}"/>
              </a:ext>
            </a:extLst>
          </p:cNvPr>
          <p:cNvSpPr/>
          <p:nvPr/>
        </p:nvSpPr>
        <p:spPr>
          <a:xfrm>
            <a:off x="0" y="322165"/>
            <a:ext cx="12290056" cy="1107996"/>
          </a:xfrm>
          <a:prstGeom prst="rect">
            <a:avLst/>
          </a:prstGeom>
          <a:noFill/>
          <a:effectLst>
            <a:outerShdw blurRad="50800" dist="38100" dir="13500000" algn="br" rotWithShape="0">
              <a:schemeClr val="bg1">
                <a:alpha val="40000"/>
              </a:schemeClr>
            </a:outerShdw>
          </a:effectLst>
          <a:scene3d>
            <a:camera prst="obliqueBottomRight"/>
            <a:lightRig rig="twoPt" dir="t"/>
          </a:scene3d>
        </p:spPr>
        <p:txBody>
          <a:bodyPr wrap="square" lIns="91440" tIns="45720" rIns="91440" bIns="45720">
            <a:spAutoFit/>
          </a:bodyPr>
          <a:lstStyle/>
          <a:p>
            <a:pPr algn="ctr"/>
            <a:r>
              <a:rPr lang="en-US" sz="6600" u="sng" dirty="0">
                <a:ln w="0"/>
                <a:solidFill>
                  <a:schemeClr val="bg2">
                    <a:lumMod val="50000"/>
                  </a:schemeClr>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rPr>
              <a:t>INTRODUCTION</a:t>
            </a:r>
            <a:endParaRPr lang="en-US" sz="6600" u="sng" cap="none" spc="0" dirty="0">
              <a:ln w="0"/>
              <a:solidFill>
                <a:schemeClr val="bg2">
                  <a:lumMod val="50000"/>
                </a:schemeClr>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2" name="Rectangle 1">
            <a:extLst>
              <a:ext uri="{FF2B5EF4-FFF2-40B4-BE49-F238E27FC236}">
                <a16:creationId xmlns:a16="http://schemas.microsoft.com/office/drawing/2014/main" id="{44ED5CA8-623C-490D-A33C-B83D68869724}"/>
              </a:ext>
            </a:extLst>
          </p:cNvPr>
          <p:cNvSpPr/>
          <p:nvPr/>
        </p:nvSpPr>
        <p:spPr>
          <a:xfrm>
            <a:off x="55122" y="2411222"/>
            <a:ext cx="12081753" cy="3416320"/>
          </a:xfrm>
          <a:prstGeom prst="rect">
            <a:avLst/>
          </a:prstGeom>
          <a:noFill/>
        </p:spPr>
        <p:txBody>
          <a:bodyPr wrap="square" lIns="91440" tIns="45720" rIns="91440" bIns="45720">
            <a:spAutoFit/>
          </a:bodyPr>
          <a:lstStyle/>
          <a:p>
            <a:r>
              <a:rPr lang="en-US" sz="3600" dirty="0">
                <a:solidFill>
                  <a:schemeClr val="bg1"/>
                </a:solidFill>
                <a:latin typeface="Comic Sans MS" panose="030F0702030302020204" pitchFamily="66" charset="0"/>
              </a:rPr>
              <a:t>A hub providing information about job opportunities in future for a graduate engineer. With the help of this ,we can recognize that which particular company is suitable for us. By wrapping our relevant experience ,ability to contribute and uniqueness in a whole ,we can identify our future goals and purpose.</a:t>
            </a:r>
            <a:endParaRPr lang="en-IN" sz="36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89001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0" y="0"/>
            <a:ext cx="12191999" cy="2071991"/>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8D5717F-362F-48C3-9500-54DA21C11ADD}"/>
              </a:ext>
            </a:extLst>
          </p:cNvPr>
          <p:cNvSpPr/>
          <p:nvPr/>
        </p:nvSpPr>
        <p:spPr>
          <a:xfrm>
            <a:off x="70353" y="251165"/>
            <a:ext cx="12290056" cy="1200329"/>
          </a:xfrm>
          <a:prstGeom prst="rect">
            <a:avLst/>
          </a:prstGeom>
          <a:noFill/>
          <a:effectLst>
            <a:outerShdw blurRad="25400" dist="38100" dir="13500000" sx="80000" sy="80000" algn="br" rotWithShape="0">
              <a:schemeClr val="bg1">
                <a:alpha val="40000"/>
              </a:schemeClr>
            </a:outerShdw>
          </a:effectLst>
          <a:scene3d>
            <a:camera prst="obliqueBottomRight"/>
            <a:lightRig rig="twoPt" dir="t"/>
          </a:scene3d>
        </p:spPr>
        <p:txBody>
          <a:bodyPr wrap="square" lIns="91440" tIns="45720" rIns="91440" bIns="45720">
            <a:spAutoFit/>
          </a:bodyPr>
          <a:lstStyle/>
          <a:p>
            <a:pPr algn="ctr"/>
            <a:r>
              <a:rPr lang="en-US" sz="7200" u="sng" dirty="0">
                <a:ln w="0"/>
                <a:solidFill>
                  <a:schemeClr val="bg2">
                    <a:lumMod val="50000"/>
                  </a:schemeClr>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rPr>
              <a:t>CODING MANIA</a:t>
            </a:r>
            <a:endParaRPr lang="en-US" sz="7200" u="sng" cap="none" spc="0" dirty="0">
              <a:ln w="0"/>
              <a:solidFill>
                <a:schemeClr val="bg2">
                  <a:lumMod val="50000"/>
                </a:schemeClr>
              </a:solidFill>
              <a:effectLst>
                <a:glow rad="101600">
                  <a:schemeClr val="tx1">
                    <a:lumMod val="65000"/>
                    <a:lumOff val="35000"/>
                    <a:alpha val="40000"/>
                  </a:schemeClr>
                </a:glow>
                <a:innerShdw blurRad="63500" dist="50800" dir="18900000">
                  <a:schemeClr val="tx1">
                    <a:alpha val="50000"/>
                  </a:schemeClr>
                </a:innerShdw>
              </a:effectLst>
              <a:latin typeface="Cooper Black" panose="0208090404030B020404" pitchFamily="18"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2" name="Rectangle 1">
            <a:extLst>
              <a:ext uri="{FF2B5EF4-FFF2-40B4-BE49-F238E27FC236}">
                <a16:creationId xmlns:a16="http://schemas.microsoft.com/office/drawing/2014/main" id="{2C77C6D0-7482-4075-9796-CADE6FCD9E3C}"/>
              </a:ext>
            </a:extLst>
          </p:cNvPr>
          <p:cNvSpPr/>
          <p:nvPr/>
        </p:nvSpPr>
        <p:spPr>
          <a:xfrm>
            <a:off x="43225" y="2338628"/>
            <a:ext cx="12148773" cy="4247317"/>
          </a:xfrm>
          <a:prstGeom prst="rect">
            <a:avLst/>
          </a:prstGeom>
          <a:noFill/>
        </p:spPr>
        <p:txBody>
          <a:bodyPr wrap="square" lIns="91440" tIns="45720" rIns="91440" bIns="45720">
            <a:spAutoFit/>
          </a:bodyPr>
          <a:lstStyle/>
          <a:p>
            <a:pPr algn="ctr"/>
            <a:r>
              <a:rPr lang="en-US" sz="3600" dirty="0">
                <a:solidFill>
                  <a:schemeClr val="bg1"/>
                </a:solidFill>
                <a:latin typeface="Comic Sans MS" panose="030F0702030302020204" pitchFamily="66" charset="0"/>
              </a:rPr>
              <a:t>In this we have used html for the base of our webpage. For making it more attractive and creative we have used CSS (cascading style sheets).Also to make it user friendly or we can say interactive JavaScript is used. With the use of all these we made are webpage as best as we could. Hope you would like it…</a:t>
            </a:r>
            <a:endParaRPr lang="en-IN" sz="3600" dirty="0">
              <a:solidFill>
                <a:schemeClr val="bg1"/>
              </a:solidFill>
              <a:latin typeface="Comic Sans MS" panose="030F0702030302020204" pitchFamily="66" charset="0"/>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26552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474607" y="1457977"/>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pic>
        <p:nvPicPr>
          <p:cNvPr id="3" name="Picture 2">
            <a:extLst>
              <a:ext uri="{FF2B5EF4-FFF2-40B4-BE49-F238E27FC236}">
                <a16:creationId xmlns:a16="http://schemas.microsoft.com/office/drawing/2014/main" id="{CEBAFD43-B8E9-46CF-BD79-615D028423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485" y="1875714"/>
            <a:ext cx="6444082" cy="3151559"/>
          </a:xfrm>
          <a:prstGeom prst="rect">
            <a:avLst/>
          </a:prstGeom>
        </p:spPr>
      </p:pic>
      <p:sp>
        <p:nvSpPr>
          <p:cNvPr id="15" name="Rectangle 14">
            <a:extLst>
              <a:ext uri="{FF2B5EF4-FFF2-40B4-BE49-F238E27FC236}">
                <a16:creationId xmlns:a16="http://schemas.microsoft.com/office/drawing/2014/main" id="{87B7DFB2-A49E-4979-9AA9-31C03AB39CB7}"/>
              </a:ext>
            </a:extLst>
          </p:cNvPr>
          <p:cNvSpPr/>
          <p:nvPr/>
        </p:nvSpPr>
        <p:spPr>
          <a:xfrm>
            <a:off x="455580" y="1423286"/>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428794" y="5747840"/>
            <a:ext cx="7382865" cy="432609"/>
          </a:xfrm>
          <a:prstGeom prst="snip2SameRect">
            <a:avLst/>
          </a:prstGeom>
          <a:solidFill>
            <a:schemeClr val="bg2">
              <a:lumMod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Graphic 17" descr="House">
            <a:extLst>
              <a:ext uri="{FF2B5EF4-FFF2-40B4-BE49-F238E27FC236}">
                <a16:creationId xmlns:a16="http://schemas.microsoft.com/office/drawing/2014/main" id="{3C5CAE1B-0DFD-43C1-B37B-B780AEA0E7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42243" y="-325502"/>
            <a:ext cx="4618166" cy="4203600"/>
          </a:xfrm>
          <a:prstGeom prst="rect">
            <a:avLst/>
          </a:prstGeom>
        </p:spPr>
      </p:pic>
      <p:sp>
        <p:nvSpPr>
          <p:cNvPr id="19" name="TextBox 18">
            <a:extLst>
              <a:ext uri="{FF2B5EF4-FFF2-40B4-BE49-F238E27FC236}">
                <a16:creationId xmlns:a16="http://schemas.microsoft.com/office/drawing/2014/main" id="{664CC5AF-2FE2-46C4-9AD6-1DF749FD2A6C}"/>
              </a:ext>
            </a:extLst>
          </p:cNvPr>
          <p:cNvSpPr txBox="1"/>
          <p:nvPr/>
        </p:nvSpPr>
        <p:spPr>
          <a:xfrm>
            <a:off x="9022799" y="1716511"/>
            <a:ext cx="3283614" cy="523220"/>
          </a:xfrm>
          <a:prstGeom prst="rect">
            <a:avLst/>
          </a:prstGeom>
          <a:noFill/>
        </p:spPr>
        <p:txBody>
          <a:bodyPr wrap="square" rtlCol="0">
            <a:spAutoFit/>
          </a:bodyPr>
          <a:lstStyle/>
          <a:p>
            <a:r>
              <a:rPr lang="en-US" sz="2800" dirty="0">
                <a:solidFill>
                  <a:schemeClr val="bg1"/>
                </a:solidFill>
              </a:rPr>
              <a:t>HOME PAGE</a:t>
            </a:r>
            <a:endParaRPr lang="en-IN" sz="2800" dirty="0">
              <a:solidFill>
                <a:schemeClr val="bg1"/>
              </a:solidFill>
            </a:endParaRPr>
          </a:p>
        </p:txBody>
      </p:sp>
      <p:cxnSp>
        <p:nvCxnSpPr>
          <p:cNvPr id="21" name="Straight Connector 20">
            <a:extLst>
              <a:ext uri="{FF2B5EF4-FFF2-40B4-BE49-F238E27FC236}">
                <a16:creationId xmlns:a16="http://schemas.microsoft.com/office/drawing/2014/main" id="{318B40B4-736A-4E25-8B03-2529C102E3E7}"/>
              </a:ext>
            </a:extLst>
          </p:cNvPr>
          <p:cNvCxnSpPr>
            <a:cxnSpLocks/>
          </p:cNvCxnSpPr>
          <p:nvPr/>
        </p:nvCxnSpPr>
        <p:spPr>
          <a:xfrm flipH="1">
            <a:off x="428794" y="5648446"/>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96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4416318" y="370873"/>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15" name="Rectangle 14">
            <a:extLst>
              <a:ext uri="{FF2B5EF4-FFF2-40B4-BE49-F238E27FC236}">
                <a16:creationId xmlns:a16="http://schemas.microsoft.com/office/drawing/2014/main" id="{87B7DFB2-A49E-4979-9AA9-31C03AB39CB7}"/>
              </a:ext>
            </a:extLst>
          </p:cNvPr>
          <p:cNvSpPr/>
          <p:nvPr/>
        </p:nvSpPr>
        <p:spPr>
          <a:xfrm>
            <a:off x="4424077" y="335234"/>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4424077" y="4732942"/>
            <a:ext cx="7382865" cy="369332"/>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84F7E83C-E43C-45D6-AE93-E78A4B1BBF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953" y="1015891"/>
            <a:ext cx="5714568" cy="2785852"/>
          </a:xfrm>
          <a:prstGeom prst="rect">
            <a:avLst/>
          </a:prstGeom>
        </p:spPr>
      </p:pic>
      <p:pic>
        <p:nvPicPr>
          <p:cNvPr id="8" name="Graphic 7" descr="Telephone">
            <a:extLst>
              <a:ext uri="{FF2B5EF4-FFF2-40B4-BE49-F238E27FC236}">
                <a16:creationId xmlns:a16="http://schemas.microsoft.com/office/drawing/2014/main" id="{296B5C26-FCBB-42AB-8984-9E9A446CBE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175" y="2973874"/>
            <a:ext cx="4699248" cy="4699248"/>
          </a:xfrm>
          <a:prstGeom prst="rect">
            <a:avLst/>
          </a:prstGeom>
        </p:spPr>
      </p:pic>
      <p:sp>
        <p:nvSpPr>
          <p:cNvPr id="9" name="TextBox 8">
            <a:extLst>
              <a:ext uri="{FF2B5EF4-FFF2-40B4-BE49-F238E27FC236}">
                <a16:creationId xmlns:a16="http://schemas.microsoft.com/office/drawing/2014/main" id="{069F37A0-10E4-47E3-906E-274070F7B71F}"/>
              </a:ext>
            </a:extLst>
          </p:cNvPr>
          <p:cNvSpPr txBox="1"/>
          <p:nvPr/>
        </p:nvSpPr>
        <p:spPr>
          <a:xfrm>
            <a:off x="1019798" y="6256294"/>
            <a:ext cx="3785265" cy="461665"/>
          </a:xfrm>
          <a:prstGeom prst="rect">
            <a:avLst/>
          </a:prstGeom>
          <a:noFill/>
        </p:spPr>
        <p:txBody>
          <a:bodyPr wrap="square" rtlCol="0">
            <a:spAutoFit/>
          </a:bodyPr>
          <a:lstStyle/>
          <a:p>
            <a:r>
              <a:rPr lang="en-US" sz="2400" dirty="0">
                <a:solidFill>
                  <a:schemeClr val="bg1"/>
                </a:solidFill>
              </a:rPr>
              <a:t>CONTACT US</a:t>
            </a:r>
            <a:endParaRPr lang="en-IN" sz="2400" dirty="0">
              <a:solidFill>
                <a:schemeClr val="bg1"/>
              </a:solidFill>
            </a:endParaRPr>
          </a:p>
        </p:txBody>
      </p:sp>
      <p:cxnSp>
        <p:nvCxnSpPr>
          <p:cNvPr id="21" name="Straight Connector 20">
            <a:extLst>
              <a:ext uri="{FF2B5EF4-FFF2-40B4-BE49-F238E27FC236}">
                <a16:creationId xmlns:a16="http://schemas.microsoft.com/office/drawing/2014/main" id="{0360BA0A-CEC0-4322-B50E-568A033ED7BF}"/>
              </a:ext>
            </a:extLst>
          </p:cNvPr>
          <p:cNvCxnSpPr>
            <a:cxnSpLocks/>
          </p:cNvCxnSpPr>
          <p:nvPr/>
        </p:nvCxnSpPr>
        <p:spPr>
          <a:xfrm flipH="1">
            <a:off x="4424077" y="4618299"/>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91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474607" y="1332689"/>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pic>
        <p:nvPicPr>
          <p:cNvPr id="13" name="Graphic 12" descr="Thought bubble">
            <a:extLst>
              <a:ext uri="{FF2B5EF4-FFF2-40B4-BE49-F238E27FC236}">
                <a16:creationId xmlns:a16="http://schemas.microsoft.com/office/drawing/2014/main" id="{6034D942-DD2D-472A-970E-30696231CE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94329" y="-313227"/>
            <a:ext cx="5351652" cy="3054597"/>
          </a:xfrm>
          <a:prstGeom prst="rect">
            <a:avLst/>
          </a:prstGeom>
        </p:spPr>
      </p:pic>
      <p:sp>
        <p:nvSpPr>
          <p:cNvPr id="14" name="TextBox 13">
            <a:extLst>
              <a:ext uri="{FF2B5EF4-FFF2-40B4-BE49-F238E27FC236}">
                <a16:creationId xmlns:a16="http://schemas.microsoft.com/office/drawing/2014/main" id="{9389E4F1-1B23-464A-97CD-A11F469EB3C7}"/>
              </a:ext>
            </a:extLst>
          </p:cNvPr>
          <p:cNvSpPr txBox="1"/>
          <p:nvPr/>
        </p:nvSpPr>
        <p:spPr>
          <a:xfrm>
            <a:off x="8212298" y="575619"/>
            <a:ext cx="2535146" cy="523220"/>
          </a:xfrm>
          <a:prstGeom prst="rect">
            <a:avLst/>
          </a:prstGeom>
          <a:noFill/>
        </p:spPr>
        <p:txBody>
          <a:bodyPr wrap="square" rtlCol="0">
            <a:spAutoFit/>
          </a:bodyPr>
          <a:lstStyle/>
          <a:p>
            <a:r>
              <a:rPr lang="en-US" sz="2800" b="1" u="sng" dirty="0">
                <a:solidFill>
                  <a:schemeClr val="bg1"/>
                </a:solidFill>
                <a:latin typeface="Forte" panose="03060902040502070203" pitchFamily="66" charset="0"/>
              </a:rPr>
              <a:t>ABOUT US</a:t>
            </a:r>
            <a:endParaRPr lang="en-IN" sz="2800" b="1" u="sng" dirty="0">
              <a:solidFill>
                <a:schemeClr val="bg1"/>
              </a:solidFill>
              <a:latin typeface="Forte" panose="03060902040502070203" pitchFamily="66" charset="0"/>
            </a:endParaRPr>
          </a:p>
        </p:txBody>
      </p:sp>
      <p:sp>
        <p:nvSpPr>
          <p:cNvPr id="15" name="Rectangle 14">
            <a:extLst>
              <a:ext uri="{FF2B5EF4-FFF2-40B4-BE49-F238E27FC236}">
                <a16:creationId xmlns:a16="http://schemas.microsoft.com/office/drawing/2014/main" id="{87B7DFB2-A49E-4979-9AA9-31C03AB39CB7}"/>
              </a:ext>
            </a:extLst>
          </p:cNvPr>
          <p:cNvSpPr/>
          <p:nvPr/>
        </p:nvSpPr>
        <p:spPr>
          <a:xfrm>
            <a:off x="447209" y="1324134"/>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420423" y="5762785"/>
            <a:ext cx="7382865" cy="432609"/>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15AC3BD3-797C-4FA9-B5AC-15767F9C92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8476" y="1933422"/>
            <a:ext cx="6116100" cy="2991155"/>
          </a:xfrm>
          <a:prstGeom prst="rect">
            <a:avLst/>
          </a:prstGeom>
        </p:spPr>
      </p:pic>
      <p:cxnSp>
        <p:nvCxnSpPr>
          <p:cNvPr id="17" name="Straight Connector 16">
            <a:extLst>
              <a:ext uri="{FF2B5EF4-FFF2-40B4-BE49-F238E27FC236}">
                <a16:creationId xmlns:a16="http://schemas.microsoft.com/office/drawing/2014/main" id="{E7E60DF1-43C7-41EC-BBB6-FE3E39AEF5F8}"/>
              </a:ext>
            </a:extLst>
          </p:cNvPr>
          <p:cNvCxnSpPr>
            <a:cxnSpLocks/>
          </p:cNvCxnSpPr>
          <p:nvPr/>
        </p:nvCxnSpPr>
        <p:spPr>
          <a:xfrm flipH="1">
            <a:off x="420422" y="5613722"/>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45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A1214C-4A7F-4222-9D50-A8D41E1C1C07}"/>
              </a:ext>
            </a:extLst>
          </p:cNvPr>
          <p:cNvSpPr/>
          <p:nvPr/>
        </p:nvSpPr>
        <p:spPr>
          <a:xfrm>
            <a:off x="474607" y="1391055"/>
            <a:ext cx="7363838" cy="4075889"/>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a:innerShdw blurRad="114300">
              <a:prstClr val="black"/>
            </a:innerShdw>
            <a:softEdge rad="12700"/>
          </a:effectLst>
          <a:scene3d>
            <a:camera prst="orthographicFront"/>
            <a:lightRig rig="sunse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18D5717F-362F-48C3-9500-54DA21C11ADD}"/>
              </a:ext>
            </a:extLst>
          </p:cNvPr>
          <p:cNvSpPr/>
          <p:nvPr/>
        </p:nvSpPr>
        <p:spPr>
          <a:xfrm>
            <a:off x="-1542612" y="406634"/>
            <a:ext cx="12290056" cy="1446550"/>
          </a:xfrm>
          <a:prstGeom prst="rect">
            <a:avLst/>
          </a:prstGeom>
          <a:noFill/>
          <a:effectLst>
            <a:outerShdw blurRad="50800" dist="38100" dir="13500000" algn="br" rotWithShape="0">
              <a:prstClr val="black">
                <a:alpha val="40000"/>
              </a:prstClr>
            </a:outerShdw>
          </a:effectLst>
          <a:scene3d>
            <a:camera prst="obliqueBottomRight"/>
            <a:lightRig rig="twoPt" dir="t"/>
          </a:scene3d>
        </p:spPr>
        <p:txBody>
          <a:bodyPr wrap="square" lIns="91440" tIns="45720" rIns="91440" bIns="45720">
            <a:spAutoFit/>
          </a:bodyPr>
          <a:lstStyle/>
          <a:p>
            <a:pPr algn="ctr"/>
            <a:endParaRPr lang="en-US" sz="4400" b="1" u="sng" dirty="0">
              <a:ln w="0"/>
              <a:solidFill>
                <a:srgbClr val="FFFF00"/>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a:p>
            <a:pPr algn="ctr"/>
            <a:endParaRPr lang="en-US" sz="4400" b="1" u="sng" cap="none" spc="0" dirty="0">
              <a:ln w="0"/>
              <a:solidFill>
                <a:schemeClr val="bg1"/>
              </a:solidFill>
              <a:effectLst>
                <a:glow rad="101600">
                  <a:schemeClr val="tx1">
                    <a:lumMod val="65000"/>
                    <a:lumOff val="35000"/>
                    <a:alpha val="40000"/>
                  </a:schemeClr>
                </a:glow>
                <a:innerShdw blurRad="63500" dist="50800" dir="18900000">
                  <a:schemeClr val="tx1">
                    <a:alpha val="50000"/>
                  </a:schemeClr>
                </a:innerShdw>
              </a:effectLst>
              <a:latin typeface="Forte" panose="03060902040502070203" pitchFamily="66" charset="0"/>
            </a:endParaRPr>
          </a:p>
        </p:txBody>
      </p:sp>
      <p:sp>
        <p:nvSpPr>
          <p:cNvPr id="27" name="Rectangle 26">
            <a:extLst>
              <a:ext uri="{FF2B5EF4-FFF2-40B4-BE49-F238E27FC236}">
                <a16:creationId xmlns:a16="http://schemas.microsoft.com/office/drawing/2014/main" id="{5D451B6C-BC5E-430B-9A0B-31DA9A474742}"/>
              </a:ext>
            </a:extLst>
          </p:cNvPr>
          <p:cNvSpPr/>
          <p:nvPr/>
        </p:nvSpPr>
        <p:spPr>
          <a:xfrm>
            <a:off x="8274996" y="1332689"/>
            <a:ext cx="4085413" cy="1477328"/>
          </a:xfrm>
          <a:prstGeom prst="rect">
            <a:avLst/>
          </a:prstGeom>
          <a:noFill/>
        </p:spPr>
        <p:txBody>
          <a:bodyPr wrap="square" lIns="91440" tIns="45720" rIns="91440" bIns="45720">
            <a:spAutoFit/>
          </a:bodyPr>
          <a:lstStyle/>
          <a:p>
            <a:pPr algn="ctr"/>
            <a:endParaRPr lang="en-US" sz="3600" b="1" spc="50" dirty="0">
              <a:ln w="0"/>
              <a:solidFill>
                <a:schemeClr val="bg2"/>
              </a:solidFill>
              <a:effectLst>
                <a:innerShdw blurRad="63500" dist="50800" dir="13500000">
                  <a:srgbClr val="000000">
                    <a:alpha val="50000"/>
                  </a:srgbClr>
                </a:innerShdw>
              </a:effectLst>
            </a:endParaRPr>
          </a:p>
          <a:p>
            <a:pPr algn="ctr"/>
            <a:endParaRPr lang="en-US" sz="5400" b="1" cap="none" spc="50" dirty="0">
              <a:ln w="0"/>
              <a:solidFill>
                <a:schemeClr val="bg2"/>
              </a:solidFill>
              <a:effectLst>
                <a:innerShdw blurRad="63500" dist="50800" dir="13500000">
                  <a:srgbClr val="000000">
                    <a:alpha val="50000"/>
                  </a:srgbClr>
                </a:innerShdw>
              </a:effectLst>
            </a:endParaRPr>
          </a:p>
        </p:txBody>
      </p:sp>
      <p:pic>
        <p:nvPicPr>
          <p:cNvPr id="34" name="Graphic 33" descr="Bullseye">
            <a:extLst>
              <a:ext uri="{FF2B5EF4-FFF2-40B4-BE49-F238E27FC236}">
                <a16:creationId xmlns:a16="http://schemas.microsoft.com/office/drawing/2014/main" id="{1607D060-083C-4535-AACD-153BDECC1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66836" y="6195394"/>
            <a:ext cx="662606" cy="662606"/>
          </a:xfrm>
          <a:prstGeom prst="rect">
            <a:avLst/>
          </a:prstGeom>
        </p:spPr>
      </p:pic>
      <p:sp>
        <p:nvSpPr>
          <p:cNvPr id="35" name="Rectangle 34">
            <a:extLst>
              <a:ext uri="{FF2B5EF4-FFF2-40B4-BE49-F238E27FC236}">
                <a16:creationId xmlns:a16="http://schemas.microsoft.com/office/drawing/2014/main" id="{FD86497A-8F11-47CB-AC57-D453FD045846}"/>
              </a:ext>
            </a:extLst>
          </p:cNvPr>
          <p:cNvSpPr/>
          <p:nvPr/>
        </p:nvSpPr>
        <p:spPr>
          <a:xfrm>
            <a:off x="5814826" y="6401279"/>
            <a:ext cx="175900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CAREER SEEKERS</a:t>
            </a:r>
          </a:p>
        </p:txBody>
      </p:sp>
      <p:sp>
        <p:nvSpPr>
          <p:cNvPr id="15" name="Rectangle 14">
            <a:extLst>
              <a:ext uri="{FF2B5EF4-FFF2-40B4-BE49-F238E27FC236}">
                <a16:creationId xmlns:a16="http://schemas.microsoft.com/office/drawing/2014/main" id="{87B7DFB2-A49E-4979-9AA9-31C03AB39CB7}"/>
              </a:ext>
            </a:extLst>
          </p:cNvPr>
          <p:cNvSpPr/>
          <p:nvPr/>
        </p:nvSpPr>
        <p:spPr>
          <a:xfrm>
            <a:off x="437955" y="1332689"/>
            <a:ext cx="7356079" cy="4075889"/>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Top Corners Snipped 15">
            <a:extLst>
              <a:ext uri="{FF2B5EF4-FFF2-40B4-BE49-F238E27FC236}">
                <a16:creationId xmlns:a16="http://schemas.microsoft.com/office/drawing/2014/main" id="{16DF1688-5C87-4207-8A4B-48AC9DC4142F}"/>
              </a:ext>
            </a:extLst>
          </p:cNvPr>
          <p:cNvSpPr/>
          <p:nvPr/>
        </p:nvSpPr>
        <p:spPr>
          <a:xfrm>
            <a:off x="428794" y="5751268"/>
            <a:ext cx="7382865" cy="432609"/>
          </a:xfrm>
          <a:prstGeom prst="snip2Same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96EB2F9-A7E2-4757-88A0-B7F71C850C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300" y="1936158"/>
            <a:ext cx="6186452" cy="2985682"/>
          </a:xfrm>
          <a:prstGeom prst="rect">
            <a:avLst/>
          </a:prstGeom>
        </p:spPr>
      </p:pic>
      <p:pic>
        <p:nvPicPr>
          <p:cNvPr id="8" name="Graphic 7" descr="Users">
            <a:extLst>
              <a:ext uri="{FF2B5EF4-FFF2-40B4-BE49-F238E27FC236}">
                <a16:creationId xmlns:a16="http://schemas.microsoft.com/office/drawing/2014/main" id="{9F613309-94D4-413F-9638-57D97C5A72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76006" y="-397408"/>
            <a:ext cx="3641387" cy="3641387"/>
          </a:xfrm>
          <a:prstGeom prst="rect">
            <a:avLst/>
          </a:prstGeom>
        </p:spPr>
      </p:pic>
      <p:sp>
        <p:nvSpPr>
          <p:cNvPr id="9" name="Rectangle: Diagonal Corners Rounded 8">
            <a:extLst>
              <a:ext uri="{FF2B5EF4-FFF2-40B4-BE49-F238E27FC236}">
                <a16:creationId xmlns:a16="http://schemas.microsoft.com/office/drawing/2014/main" id="{58F4CB26-E025-44A2-A3B7-D3F91941978F}"/>
              </a:ext>
            </a:extLst>
          </p:cNvPr>
          <p:cNvSpPr/>
          <p:nvPr/>
        </p:nvSpPr>
        <p:spPr>
          <a:xfrm>
            <a:off x="8274996" y="2593036"/>
            <a:ext cx="3349557" cy="433962"/>
          </a:xfrm>
          <a:prstGeom prst="round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C0BC260-CD08-4474-9263-3952C6E6E98C}"/>
              </a:ext>
            </a:extLst>
          </p:cNvPr>
          <p:cNvSpPr txBox="1"/>
          <p:nvPr/>
        </p:nvSpPr>
        <p:spPr>
          <a:xfrm>
            <a:off x="8430998" y="2602763"/>
            <a:ext cx="3349557" cy="461665"/>
          </a:xfrm>
          <a:prstGeom prst="rect">
            <a:avLst/>
          </a:prstGeom>
          <a:noFill/>
        </p:spPr>
        <p:txBody>
          <a:bodyPr wrap="square" rtlCol="0">
            <a:spAutoFit/>
          </a:bodyPr>
          <a:lstStyle/>
          <a:p>
            <a:r>
              <a:rPr lang="en-US" sz="2400" dirty="0">
                <a:solidFill>
                  <a:schemeClr val="bg1"/>
                </a:solidFill>
              </a:rPr>
              <a:t>STUDENT LOGIN PAGE</a:t>
            </a:r>
            <a:endParaRPr lang="en-IN" sz="2400" dirty="0">
              <a:solidFill>
                <a:schemeClr val="bg1"/>
              </a:solidFill>
            </a:endParaRPr>
          </a:p>
        </p:txBody>
      </p:sp>
      <p:cxnSp>
        <p:nvCxnSpPr>
          <p:cNvPr id="18" name="Straight Connector 17">
            <a:extLst>
              <a:ext uri="{FF2B5EF4-FFF2-40B4-BE49-F238E27FC236}">
                <a16:creationId xmlns:a16="http://schemas.microsoft.com/office/drawing/2014/main" id="{B8E9A943-88BE-44D9-8D54-8258EF3912A7}"/>
              </a:ext>
            </a:extLst>
          </p:cNvPr>
          <p:cNvCxnSpPr>
            <a:cxnSpLocks/>
          </p:cNvCxnSpPr>
          <p:nvPr/>
        </p:nvCxnSpPr>
        <p:spPr>
          <a:xfrm flipH="1">
            <a:off x="411169" y="5614889"/>
            <a:ext cx="738286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180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743</Words>
  <Application>Microsoft Office PowerPoint</Application>
  <PresentationFormat>Widescreen</PresentationFormat>
  <Paragraphs>86</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Algerian</vt:lpstr>
      <vt:lpstr>Arial</vt:lpstr>
      <vt:lpstr>Arial Rounded MT Bold</vt:lpstr>
      <vt:lpstr>Calibri</vt:lpstr>
      <vt:lpstr>Calibri Light</vt:lpstr>
      <vt:lpstr>Comic Sans MS</vt:lpstr>
      <vt:lpstr>Cooper Black</vt:lpstr>
      <vt:lpstr>Forte</vt:lpstr>
      <vt:lpstr>Lucida Calligraphy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devanshig51@gmail.com</dc:creator>
  <cp:lastModifiedBy>Aarushi</cp:lastModifiedBy>
  <cp:revision>36</cp:revision>
  <dcterms:created xsi:type="dcterms:W3CDTF">2021-05-14T11:09:51Z</dcterms:created>
  <dcterms:modified xsi:type="dcterms:W3CDTF">2021-05-15T10:26:39Z</dcterms:modified>
</cp:coreProperties>
</file>