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2"/>
  </p:notesMasterIdLst>
  <p:sldIdLst>
    <p:sldId id="256" r:id="rId2"/>
    <p:sldId id="257" r:id="rId3"/>
    <p:sldId id="258" r:id="rId4"/>
    <p:sldId id="259" r:id="rId5"/>
    <p:sldId id="260" r:id="rId6"/>
    <p:sldId id="262" r:id="rId7"/>
    <p:sldId id="261" r:id="rId8"/>
    <p:sldId id="263" r:id="rId9"/>
    <p:sldId id="266" r:id="rId10"/>
    <p:sldId id="271" r:id="rId11"/>
    <p:sldId id="272" r:id="rId12"/>
    <p:sldId id="276" r:id="rId13"/>
    <p:sldId id="267" r:id="rId14"/>
    <p:sldId id="269" r:id="rId15"/>
    <p:sldId id="268" r:id="rId16"/>
    <p:sldId id="277" r:id="rId17"/>
    <p:sldId id="264" r:id="rId18"/>
    <p:sldId id="273" r:id="rId19"/>
    <p:sldId id="274"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CEDF"/>
    <a:srgbClr val="CC9900"/>
    <a:srgbClr val="5390B5"/>
    <a:srgbClr val="79DCFF"/>
    <a:srgbClr val="0652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31A35-F24D-41A6-8477-62F0F3576864}"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IN"/>
        </a:p>
      </dgm:t>
    </dgm:pt>
    <dgm:pt modelId="{DE74110B-635E-4FB8-86C1-7CE5F07215FE}">
      <dgm:prSet phldrT="[Text]"/>
      <dgm:spPr>
        <a:solidFill>
          <a:srgbClr val="06524E"/>
        </a:solidFill>
      </dgm:spPr>
      <dgm:t>
        <a:bodyPr/>
        <a:lstStyle/>
        <a:p>
          <a:r>
            <a:rPr lang="en-IN" u="sng" dirty="0"/>
            <a:t>1</a:t>
          </a:r>
          <a:r>
            <a:rPr lang="en-IN" u="sng" baseline="30000" dirty="0"/>
            <a:t>st</a:t>
          </a:r>
          <a:r>
            <a:rPr lang="en-IN" u="sng" dirty="0"/>
            <a:t> attempt</a:t>
          </a:r>
        </a:p>
        <a:p>
          <a:endParaRPr lang="en-IN" dirty="0"/>
        </a:p>
      </dgm:t>
    </dgm:pt>
    <dgm:pt modelId="{37397443-9643-4566-8022-64D600BDD597}" type="parTrans" cxnId="{A989910B-A0C8-4A22-A447-281F8FE40E18}">
      <dgm:prSet/>
      <dgm:spPr/>
      <dgm:t>
        <a:bodyPr/>
        <a:lstStyle/>
        <a:p>
          <a:endParaRPr lang="en-IN"/>
        </a:p>
      </dgm:t>
    </dgm:pt>
    <dgm:pt modelId="{C9230C6C-B26D-444F-A93D-84713A65A49A}" type="sibTrans" cxnId="{A989910B-A0C8-4A22-A447-281F8FE40E18}">
      <dgm:prSet/>
      <dgm:spPr/>
      <dgm:t>
        <a:bodyPr/>
        <a:lstStyle/>
        <a:p>
          <a:endParaRPr lang="en-IN"/>
        </a:p>
      </dgm:t>
    </dgm:pt>
    <dgm:pt modelId="{675C5225-74E0-49BA-B6D5-6F43DC4CFBE0}">
      <dgm:prSet phldrT="[Text]"/>
      <dgm:spPr/>
      <dgm:t>
        <a:bodyPr/>
        <a:lstStyle/>
        <a:p>
          <a:r>
            <a:rPr lang="en-IN" dirty="0">
              <a:solidFill>
                <a:schemeClr val="bg1"/>
              </a:solidFill>
              <a:latin typeface="Bell MT" panose="02020503060305020303" pitchFamily="18" charset="0"/>
              <a:ea typeface="+mj-ea"/>
              <a:cs typeface="+mj-cs"/>
            </a:rPr>
            <a:t>First, we converted every line of visdrone ann to yolo labels ann. Then, we converted it into an array and tried splitting the array using 2nd index(i.e. target id) of annotations. </a:t>
          </a:r>
          <a:endParaRPr lang="en-IN" dirty="0">
            <a:solidFill>
              <a:schemeClr val="bg1"/>
            </a:solidFill>
          </a:endParaRPr>
        </a:p>
      </dgm:t>
    </dgm:pt>
    <dgm:pt modelId="{1E1A522A-9FA5-44B6-95C8-42AA153C057F}" type="parTrans" cxnId="{59E65CA5-0068-4B94-B986-8369C38ABAFE}">
      <dgm:prSet/>
      <dgm:spPr/>
      <dgm:t>
        <a:bodyPr/>
        <a:lstStyle/>
        <a:p>
          <a:endParaRPr lang="en-IN"/>
        </a:p>
      </dgm:t>
    </dgm:pt>
    <dgm:pt modelId="{C554B88A-F6E1-4CDF-82A2-2C5070F1B13B}" type="sibTrans" cxnId="{59E65CA5-0068-4B94-B986-8369C38ABAFE}">
      <dgm:prSet/>
      <dgm:spPr/>
      <dgm:t>
        <a:bodyPr/>
        <a:lstStyle/>
        <a:p>
          <a:endParaRPr lang="en-IN"/>
        </a:p>
      </dgm:t>
    </dgm:pt>
    <dgm:pt modelId="{3AD136B7-C1BB-4DD8-BCCD-91CCE29C9626}">
      <dgm:prSet phldrT="[Text]"/>
      <dgm:spPr>
        <a:solidFill>
          <a:srgbClr val="06524E"/>
        </a:solidFill>
      </dgm:spPr>
      <dgm:t>
        <a:bodyPr/>
        <a:lstStyle/>
        <a:p>
          <a:r>
            <a:rPr lang="en-IN" u="sng" dirty="0"/>
            <a:t>2</a:t>
          </a:r>
          <a:r>
            <a:rPr lang="en-IN" u="sng" baseline="30000" dirty="0"/>
            <a:t>nd</a:t>
          </a:r>
          <a:r>
            <a:rPr lang="en-IN" u="sng" dirty="0"/>
            <a:t> attempt</a:t>
          </a:r>
        </a:p>
      </dgm:t>
    </dgm:pt>
    <dgm:pt modelId="{1E07D77B-5A0B-440D-A74B-E850DB60A6A8}" type="parTrans" cxnId="{A36FF636-1BEC-46E4-B2BC-F84F767EBA9C}">
      <dgm:prSet/>
      <dgm:spPr/>
      <dgm:t>
        <a:bodyPr/>
        <a:lstStyle/>
        <a:p>
          <a:endParaRPr lang="en-IN"/>
        </a:p>
      </dgm:t>
    </dgm:pt>
    <dgm:pt modelId="{1A14D3FA-324C-4F1F-B9E3-3D3C76ACAE11}" type="sibTrans" cxnId="{A36FF636-1BEC-46E4-B2BC-F84F767EBA9C}">
      <dgm:prSet/>
      <dgm:spPr/>
      <dgm:t>
        <a:bodyPr/>
        <a:lstStyle/>
        <a:p>
          <a:endParaRPr lang="en-IN"/>
        </a:p>
      </dgm:t>
    </dgm:pt>
    <dgm:pt modelId="{A3FBCB9A-8686-4918-997E-283884280477}">
      <dgm:prSet phldrT="[Text]"/>
      <dgm:spPr/>
      <dgm:t>
        <a:bodyPr/>
        <a:lstStyle/>
        <a:p>
          <a:r>
            <a:rPr lang="en-IN" dirty="0">
              <a:solidFill>
                <a:schemeClr val="bg1"/>
              </a:solidFill>
              <a:latin typeface="Bell MT" panose="02020503060305020303" pitchFamily="18" charset="0"/>
              <a:ea typeface="+mj-ea"/>
              <a:cs typeface="+mj-cs"/>
            </a:rPr>
            <a:t>This time, we first created an array of all annotations, then tried splitting the array using 2nd index of annotations(i.e. target_id) and then processed every target file. But another error arose, because target files were not linked to their particular frames. No specified path was there, like any target file can be linked to any frame.</a:t>
          </a:r>
          <a:endParaRPr lang="en-IN" dirty="0">
            <a:solidFill>
              <a:schemeClr val="bg1"/>
            </a:solidFill>
          </a:endParaRPr>
        </a:p>
      </dgm:t>
    </dgm:pt>
    <dgm:pt modelId="{F6346D4D-C4A2-4318-B276-E77CA3BA6070}" type="parTrans" cxnId="{25E65482-7487-4F7E-8927-588E0A2EC44E}">
      <dgm:prSet/>
      <dgm:spPr/>
      <dgm:t>
        <a:bodyPr/>
        <a:lstStyle/>
        <a:p>
          <a:endParaRPr lang="en-IN"/>
        </a:p>
      </dgm:t>
    </dgm:pt>
    <dgm:pt modelId="{F0BCC76E-008D-4FB4-8D85-8CB066BD6717}" type="sibTrans" cxnId="{25E65482-7487-4F7E-8927-588E0A2EC44E}">
      <dgm:prSet/>
      <dgm:spPr/>
      <dgm:t>
        <a:bodyPr/>
        <a:lstStyle/>
        <a:p>
          <a:endParaRPr lang="en-IN"/>
        </a:p>
      </dgm:t>
    </dgm:pt>
    <dgm:pt modelId="{133D7DEE-BDA2-4C44-AA67-624A14E8EE23}">
      <dgm:prSet phldrT="[Text]"/>
      <dgm:spPr>
        <a:solidFill>
          <a:srgbClr val="06524E"/>
        </a:solidFill>
      </dgm:spPr>
      <dgm:t>
        <a:bodyPr/>
        <a:lstStyle/>
        <a:p>
          <a:r>
            <a:rPr lang="en-IN" u="sng" dirty="0"/>
            <a:t>3</a:t>
          </a:r>
          <a:r>
            <a:rPr lang="en-IN" u="sng" baseline="30000" dirty="0"/>
            <a:t>rd</a:t>
          </a:r>
          <a:r>
            <a:rPr lang="en-IN" u="sng" dirty="0"/>
            <a:t> attempt</a:t>
          </a:r>
        </a:p>
      </dgm:t>
    </dgm:pt>
    <dgm:pt modelId="{FACF3672-A37F-4399-B131-3ADC357A4E05}" type="parTrans" cxnId="{5F6C21BE-EE1E-496F-BF32-78D96DFBEBD9}">
      <dgm:prSet/>
      <dgm:spPr/>
      <dgm:t>
        <a:bodyPr/>
        <a:lstStyle/>
        <a:p>
          <a:endParaRPr lang="en-IN"/>
        </a:p>
      </dgm:t>
    </dgm:pt>
    <dgm:pt modelId="{1D6490B3-A221-4CCD-A378-A35DF9E48090}" type="sibTrans" cxnId="{5F6C21BE-EE1E-496F-BF32-78D96DFBEBD9}">
      <dgm:prSet/>
      <dgm:spPr/>
      <dgm:t>
        <a:bodyPr/>
        <a:lstStyle/>
        <a:p>
          <a:endParaRPr lang="en-IN"/>
        </a:p>
      </dgm:t>
    </dgm:pt>
    <dgm:pt modelId="{75171FF8-F336-407E-ABBA-1CB959CBB1E8}">
      <dgm:prSet phldrT="[Text]"/>
      <dgm:spPr/>
      <dgm:t>
        <a:bodyPr/>
        <a:lstStyle/>
        <a:p>
          <a:pPr>
            <a:buClr>
              <a:schemeClr val="tx1">
                <a:lumMod val="65000"/>
                <a:lumOff val="35000"/>
              </a:schemeClr>
            </a:buClr>
            <a:buFont typeface="Wingdings" panose="05000000000000000000" pitchFamily="2" charset="2"/>
            <a:buChar char="§"/>
          </a:pPr>
          <a:r>
            <a:rPr lang="en-IN" dirty="0">
              <a:solidFill>
                <a:schemeClr val="bg1"/>
              </a:solidFill>
              <a:latin typeface="Bell MT" panose="02020503060305020303" pitchFamily="18" charset="0"/>
              <a:ea typeface="+mj-ea"/>
              <a:cs typeface="+mj-cs"/>
            </a:rPr>
            <a:t>But the logic behind the code in our 2</a:t>
          </a:r>
          <a:r>
            <a:rPr lang="en-IN" baseline="30000" dirty="0">
              <a:solidFill>
                <a:schemeClr val="bg1"/>
              </a:solidFill>
              <a:latin typeface="Bell MT" panose="02020503060305020303" pitchFamily="18" charset="0"/>
              <a:ea typeface="+mj-ea"/>
              <a:cs typeface="+mj-cs"/>
            </a:rPr>
            <a:t>nd</a:t>
          </a:r>
          <a:r>
            <a:rPr lang="en-IN" dirty="0">
              <a:solidFill>
                <a:schemeClr val="bg1"/>
              </a:solidFill>
              <a:latin typeface="Bell MT" panose="02020503060305020303" pitchFamily="18" charset="0"/>
              <a:ea typeface="+mj-ea"/>
              <a:cs typeface="+mj-cs"/>
            </a:rPr>
            <a:t> attempt was wrong, because target ids were not globally unique. For two categories we can have same target ids (red and black cars example).</a:t>
          </a:r>
          <a:endParaRPr lang="en-IN" dirty="0">
            <a:solidFill>
              <a:schemeClr val="bg1"/>
            </a:solidFill>
          </a:endParaRPr>
        </a:p>
      </dgm:t>
    </dgm:pt>
    <dgm:pt modelId="{A9FE29B7-8671-4BAE-8D98-CD7E2A3DB571}" type="parTrans" cxnId="{EC031982-E4DA-4739-BA9D-283C65F9FA9B}">
      <dgm:prSet/>
      <dgm:spPr/>
      <dgm:t>
        <a:bodyPr/>
        <a:lstStyle/>
        <a:p>
          <a:endParaRPr lang="en-IN"/>
        </a:p>
      </dgm:t>
    </dgm:pt>
    <dgm:pt modelId="{F352B0C4-E094-46BB-B997-9402A427E605}" type="sibTrans" cxnId="{EC031982-E4DA-4739-BA9D-283C65F9FA9B}">
      <dgm:prSet/>
      <dgm:spPr/>
      <dgm:t>
        <a:bodyPr/>
        <a:lstStyle/>
        <a:p>
          <a:endParaRPr lang="en-IN"/>
        </a:p>
      </dgm:t>
    </dgm:pt>
    <dgm:pt modelId="{EA60BBA5-D980-42A1-A42F-B3AEDA877496}">
      <dgm:prSet/>
      <dgm:spPr/>
      <dgm:t>
        <a:bodyPr/>
        <a:lstStyle/>
        <a:p>
          <a:r>
            <a:rPr lang="en-IN" dirty="0">
              <a:solidFill>
                <a:schemeClr val="bg1"/>
              </a:solidFill>
              <a:latin typeface="Bell MT" panose="02020503060305020303" pitchFamily="18" charset="0"/>
              <a:ea typeface="+mj-ea"/>
              <a:cs typeface="+mj-cs"/>
            </a:rPr>
            <a:t>But here was the problem. Since, we had already converted visdrone ann to yolo ann, so accessing 2nd index(target id) of visdrone ann was not possible.</a:t>
          </a:r>
        </a:p>
      </dgm:t>
    </dgm:pt>
    <dgm:pt modelId="{9B823954-B0C3-4382-89FF-B8570AB7C1C9}" type="parTrans" cxnId="{5CDE9F0A-882D-441D-B22C-B6DBC0D38CA3}">
      <dgm:prSet/>
      <dgm:spPr/>
      <dgm:t>
        <a:bodyPr/>
        <a:lstStyle/>
        <a:p>
          <a:endParaRPr lang="en-IN"/>
        </a:p>
      </dgm:t>
    </dgm:pt>
    <dgm:pt modelId="{20306BFB-17EF-4755-9688-04757F61FA75}" type="sibTrans" cxnId="{5CDE9F0A-882D-441D-B22C-B6DBC0D38CA3}">
      <dgm:prSet/>
      <dgm:spPr/>
      <dgm:t>
        <a:bodyPr/>
        <a:lstStyle/>
        <a:p>
          <a:endParaRPr lang="en-IN"/>
        </a:p>
      </dgm:t>
    </dgm:pt>
    <dgm:pt modelId="{89A2FA89-44A0-4CEF-AA0C-563D34305C69}">
      <dgm:prSet/>
      <dgm:spPr/>
      <dgm:t>
        <a:bodyPr/>
        <a:lstStyle/>
        <a:p>
          <a:r>
            <a:rPr lang="en-IN" dirty="0">
              <a:solidFill>
                <a:schemeClr val="bg1"/>
              </a:solidFill>
              <a:latin typeface="Bell MT" panose="02020503060305020303" pitchFamily="18" charset="0"/>
              <a:ea typeface="+mj-ea"/>
              <a:cs typeface="+mj-cs"/>
            </a:rPr>
            <a:t>So we again tried to resolve this, by specifying the path, this time the code was right, and ran successfully. (code is given below)</a:t>
          </a:r>
        </a:p>
      </dgm:t>
    </dgm:pt>
    <dgm:pt modelId="{1EE1622E-D1B7-43A1-A35D-03604CBDE52C}" type="parTrans" cxnId="{314379A7-514C-47F6-AC24-6DD39EC4890E}">
      <dgm:prSet/>
      <dgm:spPr/>
      <dgm:t>
        <a:bodyPr/>
        <a:lstStyle/>
        <a:p>
          <a:endParaRPr lang="en-IN"/>
        </a:p>
      </dgm:t>
    </dgm:pt>
    <dgm:pt modelId="{CCA5DDF8-8640-49F2-90EC-C3C4F5436BF3}" type="sibTrans" cxnId="{314379A7-514C-47F6-AC24-6DD39EC4890E}">
      <dgm:prSet/>
      <dgm:spPr/>
      <dgm:t>
        <a:bodyPr/>
        <a:lstStyle/>
        <a:p>
          <a:endParaRPr lang="en-IN"/>
        </a:p>
      </dgm:t>
    </dgm:pt>
    <dgm:pt modelId="{3E88160A-FEB5-43F2-A3D5-15209AF845C7}">
      <dgm:prSet/>
      <dgm:spPr/>
      <dgm:t>
        <a:bodyPr/>
        <a:lstStyle/>
        <a:p>
          <a:r>
            <a:rPr lang="en-IN" dirty="0">
              <a:solidFill>
                <a:schemeClr val="bg1"/>
              </a:solidFill>
              <a:latin typeface="Bell MT" panose="02020503060305020303" pitchFamily="18" charset="0"/>
              <a:ea typeface="+mj-ea"/>
              <a:cs typeface="+mj-cs"/>
            </a:rPr>
            <a:t>So, we discussed this issue with our mentor and figured out that we have to work with a 2 dimensional tuple, grouping object category with target ids.</a:t>
          </a:r>
        </a:p>
      </dgm:t>
    </dgm:pt>
    <dgm:pt modelId="{AC3E4707-5E76-4C17-81FB-43D08C9BAF7F}" type="parTrans" cxnId="{261B26CF-4F65-4808-94A2-671798A2C90A}">
      <dgm:prSet/>
      <dgm:spPr/>
      <dgm:t>
        <a:bodyPr/>
        <a:lstStyle/>
        <a:p>
          <a:endParaRPr lang="en-IN"/>
        </a:p>
      </dgm:t>
    </dgm:pt>
    <dgm:pt modelId="{A289F058-0C84-4759-8BCE-7E025BEDD8F4}" type="sibTrans" cxnId="{261B26CF-4F65-4808-94A2-671798A2C90A}">
      <dgm:prSet/>
      <dgm:spPr/>
      <dgm:t>
        <a:bodyPr/>
        <a:lstStyle/>
        <a:p>
          <a:endParaRPr lang="en-IN"/>
        </a:p>
      </dgm:t>
    </dgm:pt>
    <dgm:pt modelId="{44295681-20E2-4ABF-B63A-8A6E8A9D88F9}" type="pres">
      <dgm:prSet presAssocID="{EED31A35-F24D-41A6-8477-62F0F3576864}" presName="Name0" presStyleCnt="0">
        <dgm:presLayoutVars>
          <dgm:dir/>
          <dgm:animLvl val="lvl"/>
          <dgm:resizeHandles val="exact"/>
        </dgm:presLayoutVars>
      </dgm:prSet>
      <dgm:spPr/>
    </dgm:pt>
    <dgm:pt modelId="{70268757-0A7E-4514-819B-04C9FB34A8EC}" type="pres">
      <dgm:prSet presAssocID="{DE74110B-635E-4FB8-86C1-7CE5F07215FE}" presName="compositeNode" presStyleCnt="0">
        <dgm:presLayoutVars>
          <dgm:bulletEnabled val="1"/>
        </dgm:presLayoutVars>
      </dgm:prSet>
      <dgm:spPr/>
    </dgm:pt>
    <dgm:pt modelId="{7E56CBB1-344B-4A26-80F5-081175036CA8}" type="pres">
      <dgm:prSet presAssocID="{DE74110B-635E-4FB8-86C1-7CE5F07215FE}" presName="bgRect" presStyleLbl="node1" presStyleIdx="0" presStyleCnt="3"/>
      <dgm:spPr/>
    </dgm:pt>
    <dgm:pt modelId="{F23D310F-A2B2-4013-A2F7-B7529622AF61}" type="pres">
      <dgm:prSet presAssocID="{DE74110B-635E-4FB8-86C1-7CE5F07215FE}" presName="parentNode" presStyleLbl="node1" presStyleIdx="0" presStyleCnt="3">
        <dgm:presLayoutVars>
          <dgm:chMax val="0"/>
          <dgm:bulletEnabled val="1"/>
        </dgm:presLayoutVars>
      </dgm:prSet>
      <dgm:spPr/>
    </dgm:pt>
    <dgm:pt modelId="{B560977B-75B8-4FC5-8034-6015355F9080}" type="pres">
      <dgm:prSet presAssocID="{DE74110B-635E-4FB8-86C1-7CE5F07215FE}" presName="childNode" presStyleLbl="node1" presStyleIdx="0" presStyleCnt="3">
        <dgm:presLayoutVars>
          <dgm:bulletEnabled val="1"/>
        </dgm:presLayoutVars>
      </dgm:prSet>
      <dgm:spPr/>
    </dgm:pt>
    <dgm:pt modelId="{3355B7B3-7B51-440E-9C65-422127B374DD}" type="pres">
      <dgm:prSet presAssocID="{C9230C6C-B26D-444F-A93D-84713A65A49A}" presName="hSp" presStyleCnt="0"/>
      <dgm:spPr/>
    </dgm:pt>
    <dgm:pt modelId="{D67116CE-AC8B-41E8-924F-AB4B9C38ECF7}" type="pres">
      <dgm:prSet presAssocID="{C9230C6C-B26D-444F-A93D-84713A65A49A}" presName="vProcSp" presStyleCnt="0"/>
      <dgm:spPr/>
    </dgm:pt>
    <dgm:pt modelId="{CFBC8F7A-D742-41CD-BC58-C8EA74E1F69C}" type="pres">
      <dgm:prSet presAssocID="{C9230C6C-B26D-444F-A93D-84713A65A49A}" presName="vSp1" presStyleCnt="0"/>
      <dgm:spPr/>
    </dgm:pt>
    <dgm:pt modelId="{93760878-E26F-42D7-B7CE-4931A24B25D4}" type="pres">
      <dgm:prSet presAssocID="{C9230C6C-B26D-444F-A93D-84713A65A49A}" presName="simulatedConn" presStyleLbl="solidFgAcc1" presStyleIdx="0" presStyleCnt="2"/>
      <dgm:spPr/>
    </dgm:pt>
    <dgm:pt modelId="{B4B0CB53-9D11-4239-8CED-7BEEF1457E5E}" type="pres">
      <dgm:prSet presAssocID="{C9230C6C-B26D-444F-A93D-84713A65A49A}" presName="vSp2" presStyleCnt="0"/>
      <dgm:spPr/>
    </dgm:pt>
    <dgm:pt modelId="{2DDF8F02-E7E2-4730-B18B-358B97C9534B}" type="pres">
      <dgm:prSet presAssocID="{C9230C6C-B26D-444F-A93D-84713A65A49A}" presName="sibTrans" presStyleCnt="0"/>
      <dgm:spPr/>
    </dgm:pt>
    <dgm:pt modelId="{598F413F-4061-4584-886C-E4E66AB75D19}" type="pres">
      <dgm:prSet presAssocID="{3AD136B7-C1BB-4DD8-BCCD-91CCE29C9626}" presName="compositeNode" presStyleCnt="0">
        <dgm:presLayoutVars>
          <dgm:bulletEnabled val="1"/>
        </dgm:presLayoutVars>
      </dgm:prSet>
      <dgm:spPr/>
    </dgm:pt>
    <dgm:pt modelId="{D1A79D98-5E5F-4BC0-BC99-E175B0B3266A}" type="pres">
      <dgm:prSet presAssocID="{3AD136B7-C1BB-4DD8-BCCD-91CCE29C9626}" presName="bgRect" presStyleLbl="node1" presStyleIdx="1" presStyleCnt="3"/>
      <dgm:spPr/>
    </dgm:pt>
    <dgm:pt modelId="{FC109357-6FB3-48DD-8E35-9993A6F06EDC}" type="pres">
      <dgm:prSet presAssocID="{3AD136B7-C1BB-4DD8-BCCD-91CCE29C9626}" presName="parentNode" presStyleLbl="node1" presStyleIdx="1" presStyleCnt="3">
        <dgm:presLayoutVars>
          <dgm:chMax val="0"/>
          <dgm:bulletEnabled val="1"/>
        </dgm:presLayoutVars>
      </dgm:prSet>
      <dgm:spPr/>
    </dgm:pt>
    <dgm:pt modelId="{87BAAB3E-3251-4600-8A2C-9CBC537B71ED}" type="pres">
      <dgm:prSet presAssocID="{3AD136B7-C1BB-4DD8-BCCD-91CCE29C9626}" presName="childNode" presStyleLbl="node1" presStyleIdx="1" presStyleCnt="3">
        <dgm:presLayoutVars>
          <dgm:bulletEnabled val="1"/>
        </dgm:presLayoutVars>
      </dgm:prSet>
      <dgm:spPr/>
    </dgm:pt>
    <dgm:pt modelId="{540BB000-36F2-494D-9D1D-E0DF84DE0CD2}" type="pres">
      <dgm:prSet presAssocID="{1A14D3FA-324C-4F1F-B9E3-3D3C76ACAE11}" presName="hSp" presStyleCnt="0"/>
      <dgm:spPr/>
    </dgm:pt>
    <dgm:pt modelId="{17D94F29-C761-451D-816D-01FA0022A51F}" type="pres">
      <dgm:prSet presAssocID="{1A14D3FA-324C-4F1F-B9E3-3D3C76ACAE11}" presName="vProcSp" presStyleCnt="0"/>
      <dgm:spPr/>
    </dgm:pt>
    <dgm:pt modelId="{B757836D-509B-4D20-AB41-474196D8B11C}" type="pres">
      <dgm:prSet presAssocID="{1A14D3FA-324C-4F1F-B9E3-3D3C76ACAE11}" presName="vSp1" presStyleCnt="0"/>
      <dgm:spPr/>
    </dgm:pt>
    <dgm:pt modelId="{ED2F6A75-F495-4895-B79C-02C29070FCE9}" type="pres">
      <dgm:prSet presAssocID="{1A14D3FA-324C-4F1F-B9E3-3D3C76ACAE11}" presName="simulatedConn" presStyleLbl="solidFgAcc1" presStyleIdx="1" presStyleCnt="2"/>
      <dgm:spPr/>
    </dgm:pt>
    <dgm:pt modelId="{67856F70-DFB1-478A-A790-935F1884E0C3}" type="pres">
      <dgm:prSet presAssocID="{1A14D3FA-324C-4F1F-B9E3-3D3C76ACAE11}" presName="vSp2" presStyleCnt="0"/>
      <dgm:spPr/>
    </dgm:pt>
    <dgm:pt modelId="{5B71D4F3-E270-4E1A-AD74-5725013BFF92}" type="pres">
      <dgm:prSet presAssocID="{1A14D3FA-324C-4F1F-B9E3-3D3C76ACAE11}" presName="sibTrans" presStyleCnt="0"/>
      <dgm:spPr/>
    </dgm:pt>
    <dgm:pt modelId="{D253D7F8-99AF-40E0-A16D-6EC9D352DFB8}" type="pres">
      <dgm:prSet presAssocID="{133D7DEE-BDA2-4C44-AA67-624A14E8EE23}" presName="compositeNode" presStyleCnt="0">
        <dgm:presLayoutVars>
          <dgm:bulletEnabled val="1"/>
        </dgm:presLayoutVars>
      </dgm:prSet>
      <dgm:spPr/>
    </dgm:pt>
    <dgm:pt modelId="{69982F99-10E4-4666-890B-661DD68E14A3}" type="pres">
      <dgm:prSet presAssocID="{133D7DEE-BDA2-4C44-AA67-624A14E8EE23}" presName="bgRect" presStyleLbl="node1" presStyleIdx="2" presStyleCnt="3" custLinFactNeighborX="558" custLinFactNeighborY="-535"/>
      <dgm:spPr/>
    </dgm:pt>
    <dgm:pt modelId="{38BFAA32-47B1-4709-BA6D-8BA4AF1727D3}" type="pres">
      <dgm:prSet presAssocID="{133D7DEE-BDA2-4C44-AA67-624A14E8EE23}" presName="parentNode" presStyleLbl="node1" presStyleIdx="2" presStyleCnt="3">
        <dgm:presLayoutVars>
          <dgm:chMax val="0"/>
          <dgm:bulletEnabled val="1"/>
        </dgm:presLayoutVars>
      </dgm:prSet>
      <dgm:spPr/>
    </dgm:pt>
    <dgm:pt modelId="{98EF38DF-3C6C-48D1-8302-27BDC727B119}" type="pres">
      <dgm:prSet presAssocID="{133D7DEE-BDA2-4C44-AA67-624A14E8EE23}" presName="childNode" presStyleLbl="node1" presStyleIdx="2" presStyleCnt="3">
        <dgm:presLayoutVars>
          <dgm:bulletEnabled val="1"/>
        </dgm:presLayoutVars>
      </dgm:prSet>
      <dgm:spPr/>
    </dgm:pt>
  </dgm:ptLst>
  <dgm:cxnLst>
    <dgm:cxn modelId="{6DD3EF04-D57C-4F93-B236-42151545D279}" type="presOf" srcId="{89A2FA89-44A0-4CEF-AA0C-563D34305C69}" destId="{87BAAB3E-3251-4600-8A2C-9CBC537B71ED}" srcOrd="0" destOrd="1" presId="urn:microsoft.com/office/officeart/2005/8/layout/hProcess7"/>
    <dgm:cxn modelId="{5CDE9F0A-882D-441D-B22C-B6DBC0D38CA3}" srcId="{DE74110B-635E-4FB8-86C1-7CE5F07215FE}" destId="{EA60BBA5-D980-42A1-A42F-B3AEDA877496}" srcOrd="1" destOrd="0" parTransId="{9B823954-B0C3-4382-89FF-B8570AB7C1C9}" sibTransId="{20306BFB-17EF-4755-9688-04757F61FA75}"/>
    <dgm:cxn modelId="{A989910B-A0C8-4A22-A447-281F8FE40E18}" srcId="{EED31A35-F24D-41A6-8477-62F0F3576864}" destId="{DE74110B-635E-4FB8-86C1-7CE5F07215FE}" srcOrd="0" destOrd="0" parTransId="{37397443-9643-4566-8022-64D600BDD597}" sibTransId="{C9230C6C-B26D-444F-A93D-84713A65A49A}"/>
    <dgm:cxn modelId="{5514EA1A-8E66-4E77-A8B2-56BB63349071}" type="presOf" srcId="{DE74110B-635E-4FB8-86C1-7CE5F07215FE}" destId="{F23D310F-A2B2-4013-A2F7-B7529622AF61}" srcOrd="1" destOrd="0" presId="urn:microsoft.com/office/officeart/2005/8/layout/hProcess7"/>
    <dgm:cxn modelId="{A36FF636-1BEC-46E4-B2BC-F84F767EBA9C}" srcId="{EED31A35-F24D-41A6-8477-62F0F3576864}" destId="{3AD136B7-C1BB-4DD8-BCCD-91CCE29C9626}" srcOrd="1" destOrd="0" parTransId="{1E07D77B-5A0B-440D-A74B-E850DB60A6A8}" sibTransId="{1A14D3FA-324C-4F1F-B9E3-3D3C76ACAE11}"/>
    <dgm:cxn modelId="{827DC83B-18FB-4EC2-89D1-E53A70638F12}" type="presOf" srcId="{75171FF8-F336-407E-ABBA-1CB959CBB1E8}" destId="{98EF38DF-3C6C-48D1-8302-27BDC727B119}" srcOrd="0" destOrd="0" presId="urn:microsoft.com/office/officeart/2005/8/layout/hProcess7"/>
    <dgm:cxn modelId="{EC031982-E4DA-4739-BA9D-283C65F9FA9B}" srcId="{133D7DEE-BDA2-4C44-AA67-624A14E8EE23}" destId="{75171FF8-F336-407E-ABBA-1CB959CBB1E8}" srcOrd="0" destOrd="0" parTransId="{A9FE29B7-8671-4BAE-8D98-CD7E2A3DB571}" sibTransId="{F352B0C4-E094-46BB-B997-9402A427E605}"/>
    <dgm:cxn modelId="{25E65482-7487-4F7E-8927-588E0A2EC44E}" srcId="{3AD136B7-C1BB-4DD8-BCCD-91CCE29C9626}" destId="{A3FBCB9A-8686-4918-997E-283884280477}" srcOrd="0" destOrd="0" parTransId="{F6346D4D-C4A2-4318-B276-E77CA3BA6070}" sibTransId="{F0BCC76E-008D-4FB4-8D85-8CB066BD6717}"/>
    <dgm:cxn modelId="{929F0883-BB53-47D8-8307-DD43D03E54A1}" type="presOf" srcId="{675C5225-74E0-49BA-B6D5-6F43DC4CFBE0}" destId="{B560977B-75B8-4FC5-8034-6015355F9080}" srcOrd="0" destOrd="0" presId="urn:microsoft.com/office/officeart/2005/8/layout/hProcess7"/>
    <dgm:cxn modelId="{B9887388-E697-4D4C-9005-38437DA2FB85}" type="presOf" srcId="{3AD136B7-C1BB-4DD8-BCCD-91CCE29C9626}" destId="{D1A79D98-5E5F-4BC0-BC99-E175B0B3266A}" srcOrd="0" destOrd="0" presId="urn:microsoft.com/office/officeart/2005/8/layout/hProcess7"/>
    <dgm:cxn modelId="{D0F43E93-C655-421D-9D25-621784C93719}" type="presOf" srcId="{3AD136B7-C1BB-4DD8-BCCD-91CCE29C9626}" destId="{FC109357-6FB3-48DD-8E35-9993A6F06EDC}" srcOrd="1" destOrd="0" presId="urn:microsoft.com/office/officeart/2005/8/layout/hProcess7"/>
    <dgm:cxn modelId="{7F643895-950B-48E5-9322-4C35D9403E62}" type="presOf" srcId="{3E88160A-FEB5-43F2-A3D5-15209AF845C7}" destId="{98EF38DF-3C6C-48D1-8302-27BDC727B119}" srcOrd="0" destOrd="1" presId="urn:microsoft.com/office/officeart/2005/8/layout/hProcess7"/>
    <dgm:cxn modelId="{A6EE739B-1C53-43AB-89F1-EC7F75E0C167}" type="presOf" srcId="{EED31A35-F24D-41A6-8477-62F0F3576864}" destId="{44295681-20E2-4ABF-B63A-8A6E8A9D88F9}" srcOrd="0" destOrd="0" presId="urn:microsoft.com/office/officeart/2005/8/layout/hProcess7"/>
    <dgm:cxn modelId="{59E65CA5-0068-4B94-B986-8369C38ABAFE}" srcId="{DE74110B-635E-4FB8-86C1-7CE5F07215FE}" destId="{675C5225-74E0-49BA-B6D5-6F43DC4CFBE0}" srcOrd="0" destOrd="0" parTransId="{1E1A522A-9FA5-44B6-95C8-42AA153C057F}" sibTransId="{C554B88A-F6E1-4CDF-82A2-2C5070F1B13B}"/>
    <dgm:cxn modelId="{314379A7-514C-47F6-AC24-6DD39EC4890E}" srcId="{3AD136B7-C1BB-4DD8-BCCD-91CCE29C9626}" destId="{89A2FA89-44A0-4CEF-AA0C-563D34305C69}" srcOrd="1" destOrd="0" parTransId="{1EE1622E-D1B7-43A1-A35D-03604CBDE52C}" sibTransId="{CCA5DDF8-8640-49F2-90EC-C3C4F5436BF3}"/>
    <dgm:cxn modelId="{7F5D43BB-E035-4235-A670-BBE80D20F062}" type="presOf" srcId="{DE74110B-635E-4FB8-86C1-7CE5F07215FE}" destId="{7E56CBB1-344B-4A26-80F5-081175036CA8}" srcOrd="0" destOrd="0" presId="urn:microsoft.com/office/officeart/2005/8/layout/hProcess7"/>
    <dgm:cxn modelId="{5F6C21BE-EE1E-496F-BF32-78D96DFBEBD9}" srcId="{EED31A35-F24D-41A6-8477-62F0F3576864}" destId="{133D7DEE-BDA2-4C44-AA67-624A14E8EE23}" srcOrd="2" destOrd="0" parTransId="{FACF3672-A37F-4399-B131-3ADC357A4E05}" sibTransId="{1D6490B3-A221-4CCD-A378-A35DF9E48090}"/>
    <dgm:cxn modelId="{261B26CF-4F65-4808-94A2-671798A2C90A}" srcId="{133D7DEE-BDA2-4C44-AA67-624A14E8EE23}" destId="{3E88160A-FEB5-43F2-A3D5-15209AF845C7}" srcOrd="1" destOrd="0" parTransId="{AC3E4707-5E76-4C17-81FB-43D08C9BAF7F}" sibTransId="{A289F058-0C84-4759-8BCE-7E025BEDD8F4}"/>
    <dgm:cxn modelId="{FEEE0AE2-FEA2-4CCD-BF7B-E041A7CF9F30}" type="presOf" srcId="{A3FBCB9A-8686-4918-997E-283884280477}" destId="{87BAAB3E-3251-4600-8A2C-9CBC537B71ED}" srcOrd="0" destOrd="0" presId="urn:microsoft.com/office/officeart/2005/8/layout/hProcess7"/>
    <dgm:cxn modelId="{03D232EE-3E98-446C-9F74-6132BDA7F921}" type="presOf" srcId="{133D7DEE-BDA2-4C44-AA67-624A14E8EE23}" destId="{38BFAA32-47B1-4709-BA6D-8BA4AF1727D3}" srcOrd="1" destOrd="0" presId="urn:microsoft.com/office/officeart/2005/8/layout/hProcess7"/>
    <dgm:cxn modelId="{5E2E83F0-B0EE-4B29-8834-76040BBE6E77}" type="presOf" srcId="{EA60BBA5-D980-42A1-A42F-B3AEDA877496}" destId="{B560977B-75B8-4FC5-8034-6015355F9080}" srcOrd="0" destOrd="1" presId="urn:microsoft.com/office/officeart/2005/8/layout/hProcess7"/>
    <dgm:cxn modelId="{98D34BF7-FD1E-4E20-B83C-3E2827215D7E}" type="presOf" srcId="{133D7DEE-BDA2-4C44-AA67-624A14E8EE23}" destId="{69982F99-10E4-4666-890B-661DD68E14A3}" srcOrd="0" destOrd="0" presId="urn:microsoft.com/office/officeart/2005/8/layout/hProcess7"/>
    <dgm:cxn modelId="{F9E63710-D0E7-4614-89BA-7027E74C6443}" type="presParOf" srcId="{44295681-20E2-4ABF-B63A-8A6E8A9D88F9}" destId="{70268757-0A7E-4514-819B-04C9FB34A8EC}" srcOrd="0" destOrd="0" presId="urn:microsoft.com/office/officeart/2005/8/layout/hProcess7"/>
    <dgm:cxn modelId="{00CFA661-1454-43E7-AAA0-C63E6FABDD6E}" type="presParOf" srcId="{70268757-0A7E-4514-819B-04C9FB34A8EC}" destId="{7E56CBB1-344B-4A26-80F5-081175036CA8}" srcOrd="0" destOrd="0" presId="urn:microsoft.com/office/officeart/2005/8/layout/hProcess7"/>
    <dgm:cxn modelId="{92CB1EB3-310C-4FEB-993F-5BA85FBAD504}" type="presParOf" srcId="{70268757-0A7E-4514-819B-04C9FB34A8EC}" destId="{F23D310F-A2B2-4013-A2F7-B7529622AF61}" srcOrd="1" destOrd="0" presId="urn:microsoft.com/office/officeart/2005/8/layout/hProcess7"/>
    <dgm:cxn modelId="{B4E60039-BF81-411D-8F05-52C33A855FED}" type="presParOf" srcId="{70268757-0A7E-4514-819B-04C9FB34A8EC}" destId="{B560977B-75B8-4FC5-8034-6015355F9080}" srcOrd="2" destOrd="0" presId="urn:microsoft.com/office/officeart/2005/8/layout/hProcess7"/>
    <dgm:cxn modelId="{37EE2D0F-4EE1-4B68-BCE6-FB49A0FC4A9D}" type="presParOf" srcId="{44295681-20E2-4ABF-B63A-8A6E8A9D88F9}" destId="{3355B7B3-7B51-440E-9C65-422127B374DD}" srcOrd="1" destOrd="0" presId="urn:microsoft.com/office/officeart/2005/8/layout/hProcess7"/>
    <dgm:cxn modelId="{A5A8075D-A9CD-4510-AF45-A17999C069F7}" type="presParOf" srcId="{44295681-20E2-4ABF-B63A-8A6E8A9D88F9}" destId="{D67116CE-AC8B-41E8-924F-AB4B9C38ECF7}" srcOrd="2" destOrd="0" presId="urn:microsoft.com/office/officeart/2005/8/layout/hProcess7"/>
    <dgm:cxn modelId="{916664FB-274F-4AA2-9827-951C7F5A499A}" type="presParOf" srcId="{D67116CE-AC8B-41E8-924F-AB4B9C38ECF7}" destId="{CFBC8F7A-D742-41CD-BC58-C8EA74E1F69C}" srcOrd="0" destOrd="0" presId="urn:microsoft.com/office/officeart/2005/8/layout/hProcess7"/>
    <dgm:cxn modelId="{B5AD262F-F055-4340-87BB-5973A5446409}" type="presParOf" srcId="{D67116CE-AC8B-41E8-924F-AB4B9C38ECF7}" destId="{93760878-E26F-42D7-B7CE-4931A24B25D4}" srcOrd="1" destOrd="0" presId="urn:microsoft.com/office/officeart/2005/8/layout/hProcess7"/>
    <dgm:cxn modelId="{33B7270F-C424-4E79-B880-64BF2837EFD2}" type="presParOf" srcId="{D67116CE-AC8B-41E8-924F-AB4B9C38ECF7}" destId="{B4B0CB53-9D11-4239-8CED-7BEEF1457E5E}" srcOrd="2" destOrd="0" presId="urn:microsoft.com/office/officeart/2005/8/layout/hProcess7"/>
    <dgm:cxn modelId="{D26B07EF-B5C8-42DC-8D98-5BB5B54F3310}" type="presParOf" srcId="{44295681-20E2-4ABF-B63A-8A6E8A9D88F9}" destId="{2DDF8F02-E7E2-4730-B18B-358B97C9534B}" srcOrd="3" destOrd="0" presId="urn:microsoft.com/office/officeart/2005/8/layout/hProcess7"/>
    <dgm:cxn modelId="{88F96E5B-B3FC-483C-A656-D1E8C1D61216}" type="presParOf" srcId="{44295681-20E2-4ABF-B63A-8A6E8A9D88F9}" destId="{598F413F-4061-4584-886C-E4E66AB75D19}" srcOrd="4" destOrd="0" presId="urn:microsoft.com/office/officeart/2005/8/layout/hProcess7"/>
    <dgm:cxn modelId="{08267E94-BB24-4A86-A9D0-05C386D678EB}" type="presParOf" srcId="{598F413F-4061-4584-886C-E4E66AB75D19}" destId="{D1A79D98-5E5F-4BC0-BC99-E175B0B3266A}" srcOrd="0" destOrd="0" presId="urn:microsoft.com/office/officeart/2005/8/layout/hProcess7"/>
    <dgm:cxn modelId="{9784C84D-B839-4091-95FF-7F1898E7E812}" type="presParOf" srcId="{598F413F-4061-4584-886C-E4E66AB75D19}" destId="{FC109357-6FB3-48DD-8E35-9993A6F06EDC}" srcOrd="1" destOrd="0" presId="urn:microsoft.com/office/officeart/2005/8/layout/hProcess7"/>
    <dgm:cxn modelId="{C9364F91-6295-4F0F-A13B-17721F18D204}" type="presParOf" srcId="{598F413F-4061-4584-886C-E4E66AB75D19}" destId="{87BAAB3E-3251-4600-8A2C-9CBC537B71ED}" srcOrd="2" destOrd="0" presId="urn:microsoft.com/office/officeart/2005/8/layout/hProcess7"/>
    <dgm:cxn modelId="{876FD0E7-A71D-4344-8770-BEBDB97E9349}" type="presParOf" srcId="{44295681-20E2-4ABF-B63A-8A6E8A9D88F9}" destId="{540BB000-36F2-494D-9D1D-E0DF84DE0CD2}" srcOrd="5" destOrd="0" presId="urn:microsoft.com/office/officeart/2005/8/layout/hProcess7"/>
    <dgm:cxn modelId="{57C12835-2E50-41A9-AB01-9C409BE10E49}" type="presParOf" srcId="{44295681-20E2-4ABF-B63A-8A6E8A9D88F9}" destId="{17D94F29-C761-451D-816D-01FA0022A51F}" srcOrd="6" destOrd="0" presId="urn:microsoft.com/office/officeart/2005/8/layout/hProcess7"/>
    <dgm:cxn modelId="{32A448BB-88B4-4F3D-9BF0-0199CA27920A}" type="presParOf" srcId="{17D94F29-C761-451D-816D-01FA0022A51F}" destId="{B757836D-509B-4D20-AB41-474196D8B11C}" srcOrd="0" destOrd="0" presId="urn:microsoft.com/office/officeart/2005/8/layout/hProcess7"/>
    <dgm:cxn modelId="{A2D39B48-47EB-4821-81EE-1737185CB80D}" type="presParOf" srcId="{17D94F29-C761-451D-816D-01FA0022A51F}" destId="{ED2F6A75-F495-4895-B79C-02C29070FCE9}" srcOrd="1" destOrd="0" presId="urn:microsoft.com/office/officeart/2005/8/layout/hProcess7"/>
    <dgm:cxn modelId="{4B992A5E-E5DD-4587-B726-ABDB105EA2FE}" type="presParOf" srcId="{17D94F29-C761-451D-816D-01FA0022A51F}" destId="{67856F70-DFB1-478A-A790-935F1884E0C3}" srcOrd="2" destOrd="0" presId="urn:microsoft.com/office/officeart/2005/8/layout/hProcess7"/>
    <dgm:cxn modelId="{F5AAEA6D-A787-4E4A-8F65-CC9F646DB437}" type="presParOf" srcId="{44295681-20E2-4ABF-B63A-8A6E8A9D88F9}" destId="{5B71D4F3-E270-4E1A-AD74-5725013BFF92}" srcOrd="7" destOrd="0" presId="urn:microsoft.com/office/officeart/2005/8/layout/hProcess7"/>
    <dgm:cxn modelId="{A1374CC3-F676-40DC-B2FA-4A74C3ABAABE}" type="presParOf" srcId="{44295681-20E2-4ABF-B63A-8A6E8A9D88F9}" destId="{D253D7F8-99AF-40E0-A16D-6EC9D352DFB8}" srcOrd="8" destOrd="0" presId="urn:microsoft.com/office/officeart/2005/8/layout/hProcess7"/>
    <dgm:cxn modelId="{3B2A1FA7-B4D8-48E3-9095-D05FAFB34E4C}" type="presParOf" srcId="{D253D7F8-99AF-40E0-A16D-6EC9D352DFB8}" destId="{69982F99-10E4-4666-890B-661DD68E14A3}" srcOrd="0" destOrd="0" presId="urn:microsoft.com/office/officeart/2005/8/layout/hProcess7"/>
    <dgm:cxn modelId="{5AD80317-0E88-4B29-A304-F2CFDC9B426D}" type="presParOf" srcId="{D253D7F8-99AF-40E0-A16D-6EC9D352DFB8}" destId="{38BFAA32-47B1-4709-BA6D-8BA4AF1727D3}" srcOrd="1" destOrd="0" presId="urn:microsoft.com/office/officeart/2005/8/layout/hProcess7"/>
    <dgm:cxn modelId="{841D49A4-060F-447F-9955-6B1A8D5862D0}" type="presParOf" srcId="{D253D7F8-99AF-40E0-A16D-6EC9D352DFB8}" destId="{98EF38DF-3C6C-48D1-8302-27BDC727B11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6CBB1-344B-4A26-80F5-081175036CA8}">
      <dsp:nvSpPr>
        <dsp:cNvPr id="0" name=""/>
        <dsp:cNvSpPr/>
      </dsp:nvSpPr>
      <dsp:spPr>
        <a:xfrm>
          <a:off x="845" y="361474"/>
          <a:ext cx="3637704" cy="4365245"/>
        </a:xfrm>
        <a:prstGeom prst="roundRect">
          <a:avLst>
            <a:gd name="adj" fmla="val 5000"/>
          </a:avLst>
        </a:prstGeom>
        <a:solidFill>
          <a:srgbClr val="06524E"/>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u="sng" kern="1200" dirty="0"/>
            <a:t>1</a:t>
          </a:r>
          <a:r>
            <a:rPr lang="en-IN" sz="2000" u="sng" kern="1200" baseline="30000" dirty="0"/>
            <a:t>st</a:t>
          </a:r>
          <a:r>
            <a:rPr lang="en-IN" sz="2000" u="sng" kern="1200" dirty="0"/>
            <a:t> attempt</a:t>
          </a:r>
        </a:p>
        <a:p>
          <a:pPr marL="0" lvl="0" indent="0" algn="r" defTabSz="889000">
            <a:lnSpc>
              <a:spcPct val="90000"/>
            </a:lnSpc>
            <a:spcBef>
              <a:spcPct val="0"/>
            </a:spcBef>
            <a:spcAft>
              <a:spcPct val="35000"/>
            </a:spcAft>
            <a:buNone/>
          </a:pPr>
          <a:endParaRPr lang="en-IN" sz="2000" kern="1200" dirty="0"/>
        </a:p>
      </dsp:txBody>
      <dsp:txXfrm rot="16200000">
        <a:off x="-1425135" y="1787454"/>
        <a:ext cx="3579501" cy="727540"/>
      </dsp:txXfrm>
    </dsp:sp>
    <dsp:sp modelId="{B560977B-75B8-4FC5-8034-6015355F9080}">
      <dsp:nvSpPr>
        <dsp:cNvPr id="0" name=""/>
        <dsp:cNvSpPr/>
      </dsp:nvSpPr>
      <dsp:spPr>
        <a:xfrm>
          <a:off x="728386" y="361474"/>
          <a:ext cx="2710090" cy="43652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First, we converted every line of visdrone ann to yolo labels ann. Then, we converted it into an array and tried splitting the array using 2nd index(i.e. target id) of annotations. </a:t>
          </a:r>
          <a:endParaRPr lang="en-IN" sz="1800" kern="1200" dirty="0">
            <a:solidFill>
              <a:schemeClr val="bg1"/>
            </a:solidFill>
          </a:endParaRPr>
        </a:p>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But here was the problem. Since, we had already converted visdrone ann to yolo ann, so accessing 2nd index(target id) of visdrone ann was not possible.</a:t>
          </a:r>
        </a:p>
      </dsp:txBody>
      <dsp:txXfrm>
        <a:off x="728386" y="361474"/>
        <a:ext cx="2710090" cy="4365245"/>
      </dsp:txXfrm>
    </dsp:sp>
    <dsp:sp modelId="{D1A79D98-5E5F-4BC0-BC99-E175B0B3266A}">
      <dsp:nvSpPr>
        <dsp:cNvPr id="0" name=""/>
        <dsp:cNvSpPr/>
      </dsp:nvSpPr>
      <dsp:spPr>
        <a:xfrm>
          <a:off x="3765870" y="361474"/>
          <a:ext cx="3637704" cy="4365245"/>
        </a:xfrm>
        <a:prstGeom prst="roundRect">
          <a:avLst>
            <a:gd name="adj" fmla="val 5000"/>
          </a:avLst>
        </a:prstGeom>
        <a:solidFill>
          <a:srgbClr val="06524E"/>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u="sng" kern="1200" dirty="0"/>
            <a:t>2</a:t>
          </a:r>
          <a:r>
            <a:rPr lang="en-IN" sz="2000" u="sng" kern="1200" baseline="30000" dirty="0"/>
            <a:t>nd</a:t>
          </a:r>
          <a:r>
            <a:rPr lang="en-IN" sz="2000" u="sng" kern="1200" dirty="0"/>
            <a:t> attempt</a:t>
          </a:r>
        </a:p>
      </dsp:txBody>
      <dsp:txXfrm rot="16200000">
        <a:off x="2339889" y="1787454"/>
        <a:ext cx="3579501" cy="727540"/>
      </dsp:txXfrm>
    </dsp:sp>
    <dsp:sp modelId="{93760878-E26F-42D7-B7CE-4931A24B25D4}">
      <dsp:nvSpPr>
        <dsp:cNvPr id="0" name=""/>
        <dsp:cNvSpPr/>
      </dsp:nvSpPr>
      <dsp:spPr>
        <a:xfrm rot="5400000">
          <a:off x="3463137" y="3832723"/>
          <a:ext cx="641841" cy="545655"/>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BAAB3E-3251-4600-8A2C-9CBC537B71ED}">
      <dsp:nvSpPr>
        <dsp:cNvPr id="0" name=""/>
        <dsp:cNvSpPr/>
      </dsp:nvSpPr>
      <dsp:spPr>
        <a:xfrm>
          <a:off x="4493411" y="361474"/>
          <a:ext cx="2710090" cy="43652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This time, we first created an array of all annotations, then tried splitting the array using 2nd index of annotations(i.e. target_id) and then processed every target file. But another error arose, because target files were not linked to their particular frames. No specified path was there, like any target file can be linked to any frame.</a:t>
          </a:r>
          <a:endParaRPr lang="en-IN" sz="1800" kern="1200" dirty="0">
            <a:solidFill>
              <a:schemeClr val="bg1"/>
            </a:solidFill>
          </a:endParaRPr>
        </a:p>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So we again tried to resolve this, by specifying the path, this time the code was right, and ran successfully. (code is given below)</a:t>
          </a:r>
        </a:p>
      </dsp:txBody>
      <dsp:txXfrm>
        <a:off x="4493411" y="361474"/>
        <a:ext cx="2710090" cy="4365245"/>
      </dsp:txXfrm>
    </dsp:sp>
    <dsp:sp modelId="{69982F99-10E4-4666-890B-661DD68E14A3}">
      <dsp:nvSpPr>
        <dsp:cNvPr id="0" name=""/>
        <dsp:cNvSpPr/>
      </dsp:nvSpPr>
      <dsp:spPr>
        <a:xfrm>
          <a:off x="7531740" y="338120"/>
          <a:ext cx="3637704" cy="4365245"/>
        </a:xfrm>
        <a:prstGeom prst="roundRect">
          <a:avLst>
            <a:gd name="adj" fmla="val 5000"/>
          </a:avLst>
        </a:prstGeom>
        <a:solidFill>
          <a:srgbClr val="06524E"/>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u="sng" kern="1200" dirty="0"/>
            <a:t>3</a:t>
          </a:r>
          <a:r>
            <a:rPr lang="en-IN" sz="2000" u="sng" kern="1200" baseline="30000" dirty="0"/>
            <a:t>rd</a:t>
          </a:r>
          <a:r>
            <a:rPr lang="en-IN" sz="2000" u="sng" kern="1200" dirty="0"/>
            <a:t> attempt</a:t>
          </a:r>
        </a:p>
      </dsp:txBody>
      <dsp:txXfrm rot="16200000">
        <a:off x="6105759" y="1764100"/>
        <a:ext cx="3579501" cy="727540"/>
      </dsp:txXfrm>
    </dsp:sp>
    <dsp:sp modelId="{ED2F6A75-F495-4895-B79C-02C29070FCE9}">
      <dsp:nvSpPr>
        <dsp:cNvPr id="0" name=""/>
        <dsp:cNvSpPr/>
      </dsp:nvSpPr>
      <dsp:spPr>
        <a:xfrm rot="5400000">
          <a:off x="7228162" y="3832723"/>
          <a:ext cx="641841" cy="545655"/>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EF38DF-3C6C-48D1-8302-27BDC727B119}">
      <dsp:nvSpPr>
        <dsp:cNvPr id="0" name=""/>
        <dsp:cNvSpPr/>
      </dsp:nvSpPr>
      <dsp:spPr>
        <a:xfrm>
          <a:off x="8259281" y="338120"/>
          <a:ext cx="2710090" cy="43652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Clr>
              <a:schemeClr val="tx1">
                <a:lumMod val="65000"/>
                <a:lumOff val="35000"/>
              </a:schemeClr>
            </a:buClr>
            <a:buFont typeface="Wingdings" panose="05000000000000000000" pitchFamily="2" charset="2"/>
            <a:buNone/>
          </a:pPr>
          <a:r>
            <a:rPr lang="en-IN" sz="1800" kern="1200" dirty="0">
              <a:solidFill>
                <a:schemeClr val="bg1"/>
              </a:solidFill>
              <a:latin typeface="Bell MT" panose="02020503060305020303" pitchFamily="18" charset="0"/>
              <a:ea typeface="+mj-ea"/>
              <a:cs typeface="+mj-cs"/>
            </a:rPr>
            <a:t>But the logic behind the code in our 2</a:t>
          </a:r>
          <a:r>
            <a:rPr lang="en-IN" sz="1800" kern="1200" baseline="30000" dirty="0">
              <a:solidFill>
                <a:schemeClr val="bg1"/>
              </a:solidFill>
              <a:latin typeface="Bell MT" panose="02020503060305020303" pitchFamily="18" charset="0"/>
              <a:ea typeface="+mj-ea"/>
              <a:cs typeface="+mj-cs"/>
            </a:rPr>
            <a:t>nd</a:t>
          </a:r>
          <a:r>
            <a:rPr lang="en-IN" sz="1800" kern="1200" dirty="0">
              <a:solidFill>
                <a:schemeClr val="bg1"/>
              </a:solidFill>
              <a:latin typeface="Bell MT" panose="02020503060305020303" pitchFamily="18" charset="0"/>
              <a:ea typeface="+mj-ea"/>
              <a:cs typeface="+mj-cs"/>
            </a:rPr>
            <a:t> attempt was wrong, because target ids were not globally unique. For two categories we can have same target ids (red and black cars example).</a:t>
          </a:r>
          <a:endParaRPr lang="en-IN" sz="1800" kern="1200" dirty="0">
            <a:solidFill>
              <a:schemeClr val="bg1"/>
            </a:solidFill>
          </a:endParaRPr>
        </a:p>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So, we discussed this issue with our mentor and figured out that we have to work with a 2 dimensional tuple, grouping object category with target ids.</a:t>
          </a:r>
        </a:p>
      </dsp:txBody>
      <dsp:txXfrm>
        <a:off x="8259281" y="338120"/>
        <a:ext cx="2710090" cy="43652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52D08-4E76-4A74-9BB9-1F083DA5272B}" type="datetimeFigureOut">
              <a:rPr lang="en-IN" smtClean="0"/>
              <a:t>28-06-2025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0C177-BEF1-4C3E-8BDA-E16FA4CAADE0}" type="slidenum">
              <a:rPr lang="en-IN" smtClean="0"/>
              <a:t>‹#›</a:t>
            </a:fld>
            <a:endParaRPr lang="en-IN"/>
          </a:p>
        </p:txBody>
      </p:sp>
    </p:spTree>
    <p:extLst>
      <p:ext uri="{BB962C8B-B14F-4D97-AF65-F5344CB8AC3E}">
        <p14:creationId xmlns:p14="http://schemas.microsoft.com/office/powerpoint/2010/main" val="17406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50C177-BEF1-4C3E-8BDA-E16FA4CAADE0}" type="slidenum">
              <a:rPr lang="en-IN" smtClean="0"/>
              <a:t>2</a:t>
            </a:fld>
            <a:endParaRPr lang="en-IN"/>
          </a:p>
        </p:txBody>
      </p:sp>
    </p:spTree>
    <p:extLst>
      <p:ext uri="{BB962C8B-B14F-4D97-AF65-F5344CB8AC3E}">
        <p14:creationId xmlns:p14="http://schemas.microsoft.com/office/powerpoint/2010/main" val="40037938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6/28/2025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6/28/2025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6/28/2025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6/28/2025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6/28/2025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6/28/2025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28E7-7F7F-CCBC-0242-0C8946DFB4F6}"/>
              </a:ext>
            </a:extLst>
          </p:cNvPr>
          <p:cNvSpPr>
            <a:spLocks noGrp="1"/>
          </p:cNvSpPr>
          <p:nvPr>
            <p:ph type="ctrTitle"/>
          </p:nvPr>
        </p:nvSpPr>
        <p:spPr/>
        <p:txBody>
          <a:bodyPr/>
          <a:lstStyle/>
          <a:p>
            <a:r>
              <a:rPr lang="en-IN" sz="6600" dirty="0">
                <a:latin typeface="Blackadder ITC" panose="04020505051007020D02" pitchFamily="82" charset="0"/>
              </a:rPr>
              <a:t>Drone Footage Object Detection</a:t>
            </a:r>
          </a:p>
        </p:txBody>
      </p:sp>
      <p:sp>
        <p:nvSpPr>
          <p:cNvPr id="3" name="Subtitle 2">
            <a:extLst>
              <a:ext uri="{FF2B5EF4-FFF2-40B4-BE49-F238E27FC236}">
                <a16:creationId xmlns:a16="http://schemas.microsoft.com/office/drawing/2014/main" id="{1956E1F3-CDD7-5D2E-FA7C-A9E26798CEA3}"/>
              </a:ext>
            </a:extLst>
          </p:cNvPr>
          <p:cNvSpPr>
            <a:spLocks noGrp="1"/>
          </p:cNvSpPr>
          <p:nvPr>
            <p:ph type="subTitle" idx="1"/>
          </p:nvPr>
        </p:nvSpPr>
        <p:spPr>
          <a:xfrm>
            <a:off x="1069848" y="4389119"/>
            <a:ext cx="7891272" cy="1573245"/>
          </a:xfrm>
        </p:spPr>
        <p:txBody>
          <a:bodyPr>
            <a:normAutofit fontScale="92500" lnSpcReduction="20000"/>
          </a:bodyPr>
          <a:lstStyle/>
          <a:p>
            <a:r>
              <a:rPr lang="en-IN" sz="3000" i="1" u="sng" dirty="0">
                <a:latin typeface="Candara Light" panose="020E0502030303020204" pitchFamily="34" charset="0"/>
                <a:cs typeface="Courier New" panose="02070309020205020404" pitchFamily="49" charset="0"/>
              </a:rPr>
              <a:t>AI/ML-012</a:t>
            </a:r>
          </a:p>
          <a:p>
            <a:r>
              <a:rPr lang="en-IN" u="sng" dirty="0">
                <a:solidFill>
                  <a:schemeClr val="tx1"/>
                </a:solidFill>
                <a:latin typeface="Candara Light" panose="020E0502030303020204" pitchFamily="34" charset="0"/>
                <a:cs typeface="Courier New" panose="02070309020205020404" pitchFamily="49" charset="0"/>
              </a:rPr>
              <a:t>Leader</a:t>
            </a:r>
            <a:r>
              <a:rPr lang="en-IN" dirty="0">
                <a:solidFill>
                  <a:schemeClr val="tx1"/>
                </a:solidFill>
                <a:latin typeface="Candara Light" panose="020E0502030303020204" pitchFamily="34" charset="0"/>
                <a:cs typeface="Courier New" panose="02070309020205020404" pitchFamily="49" charset="0"/>
              </a:rPr>
              <a:t>: Siddhi Borase</a:t>
            </a:r>
          </a:p>
          <a:p>
            <a:r>
              <a:rPr lang="en-IN" u="sng" dirty="0">
                <a:solidFill>
                  <a:schemeClr val="tx1"/>
                </a:solidFill>
                <a:latin typeface="Candara Light" panose="020E0502030303020204" pitchFamily="34" charset="0"/>
                <a:cs typeface="Courier New" panose="02070309020205020404" pitchFamily="49" charset="0"/>
              </a:rPr>
              <a:t>Team</a:t>
            </a:r>
            <a:r>
              <a:rPr lang="en-IN" dirty="0">
                <a:solidFill>
                  <a:schemeClr val="tx1"/>
                </a:solidFill>
                <a:latin typeface="Candara Light" panose="020E0502030303020204" pitchFamily="34" charset="0"/>
                <a:cs typeface="Courier New" panose="02070309020205020404" pitchFamily="49" charset="0"/>
              </a:rPr>
              <a:t>: Shriya Deo, Aarushi Pandey, Tanishka Sihara</a:t>
            </a:r>
          </a:p>
          <a:p>
            <a:r>
              <a:rPr lang="en-IN" u="sng" dirty="0">
                <a:solidFill>
                  <a:schemeClr val="tx1"/>
                </a:solidFill>
                <a:latin typeface="Candara Light" panose="020E0502030303020204" pitchFamily="34" charset="0"/>
                <a:cs typeface="Courier New" panose="02070309020205020404" pitchFamily="49" charset="0"/>
              </a:rPr>
              <a:t>Mentor</a:t>
            </a:r>
            <a:r>
              <a:rPr lang="en-IN" dirty="0">
                <a:solidFill>
                  <a:schemeClr val="tx1"/>
                </a:solidFill>
                <a:latin typeface="Candara Light" panose="020E0502030303020204" pitchFamily="34" charset="0"/>
                <a:cs typeface="Courier New" panose="02070309020205020404" pitchFamily="49" charset="0"/>
              </a:rPr>
              <a:t>: Bhavya Shah</a:t>
            </a:r>
          </a:p>
        </p:txBody>
      </p:sp>
      <p:pic>
        <p:nvPicPr>
          <p:cNvPr id="9" name="Graphic 8" descr="Video camera with solid fill">
            <a:extLst>
              <a:ext uri="{FF2B5EF4-FFF2-40B4-BE49-F238E27FC236}">
                <a16:creationId xmlns:a16="http://schemas.microsoft.com/office/drawing/2014/main" id="{9B6501D8-C75E-2054-D0DF-809A19B4D3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68" y="895635"/>
            <a:ext cx="1387823" cy="1387823"/>
          </a:xfrm>
          <a:prstGeom prst="rect">
            <a:avLst/>
          </a:prstGeom>
        </p:spPr>
      </p:pic>
      <p:pic>
        <p:nvPicPr>
          <p:cNvPr id="11" name="Graphic 10" descr="Head with gears with solid fill">
            <a:extLst>
              <a:ext uri="{FF2B5EF4-FFF2-40B4-BE49-F238E27FC236}">
                <a16:creationId xmlns:a16="http://schemas.microsoft.com/office/drawing/2014/main" id="{7717E3FC-283F-4557-0E67-CBEA486DD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7341" y="4220496"/>
            <a:ext cx="784123" cy="784123"/>
          </a:xfrm>
          <a:prstGeom prst="rect">
            <a:avLst/>
          </a:prstGeom>
        </p:spPr>
      </p:pic>
    </p:spTree>
    <p:extLst>
      <p:ext uri="{BB962C8B-B14F-4D97-AF65-F5344CB8AC3E}">
        <p14:creationId xmlns:p14="http://schemas.microsoft.com/office/powerpoint/2010/main" val="357518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F26B5E-3AB9-7329-0967-1C1863C36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314" y="2259166"/>
            <a:ext cx="6469265" cy="4483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F3B4F025-FF92-CF0E-7366-3C3658BE7B5D}"/>
              </a:ext>
            </a:extLst>
          </p:cNvPr>
          <p:cNvPicPr>
            <a:picLocks noChangeAspect="1"/>
          </p:cNvPicPr>
          <p:nvPr/>
        </p:nvPicPr>
        <p:blipFill>
          <a:blip r:embed="rId3"/>
          <a:stretch>
            <a:fillRect/>
          </a:stretch>
        </p:blipFill>
        <p:spPr>
          <a:xfrm>
            <a:off x="98682" y="115734"/>
            <a:ext cx="6469265" cy="2068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792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A0FC77-46BB-3407-2FEB-E007090A0D12}"/>
              </a:ext>
            </a:extLst>
          </p:cNvPr>
          <p:cNvSpPr txBox="1"/>
          <p:nvPr/>
        </p:nvSpPr>
        <p:spPr>
          <a:xfrm>
            <a:off x="6328991" y="113070"/>
            <a:ext cx="5703210" cy="923330"/>
          </a:xfrm>
          <a:prstGeom prst="rect">
            <a:avLst/>
          </a:prstGeom>
          <a:noFill/>
        </p:spPr>
        <p:txBody>
          <a:bodyPr wrap="square" rtlCol="0">
            <a:spAutoFit/>
          </a:bodyPr>
          <a:lstStyle/>
          <a:p>
            <a:r>
              <a:rPr lang="en-IN" dirty="0">
                <a:solidFill>
                  <a:schemeClr val="tx1">
                    <a:lumMod val="95000"/>
                    <a:lumOff val="5000"/>
                  </a:schemeClr>
                </a:solidFill>
                <a:latin typeface="Bell MT" panose="02020503060305020303" pitchFamily="18" charset="0"/>
                <a:ea typeface="PMingLiU-ExtB" panose="02020500000000000000" pitchFamily="18" charset="-120"/>
              </a:rPr>
              <a:t>From this function we obtained all the annotation lines, according to the corresponding object category and target ids. </a:t>
            </a:r>
          </a:p>
        </p:txBody>
      </p:sp>
      <p:pic>
        <p:nvPicPr>
          <p:cNvPr id="7" name="Picture 6">
            <a:extLst>
              <a:ext uri="{FF2B5EF4-FFF2-40B4-BE49-F238E27FC236}">
                <a16:creationId xmlns:a16="http://schemas.microsoft.com/office/drawing/2014/main" id="{80734E1C-24A2-A90B-001A-1B35C6464F45}"/>
              </a:ext>
            </a:extLst>
          </p:cNvPr>
          <p:cNvPicPr>
            <a:picLocks noChangeAspect="1"/>
          </p:cNvPicPr>
          <p:nvPr/>
        </p:nvPicPr>
        <p:blipFill>
          <a:blip r:embed="rId2"/>
          <a:stretch>
            <a:fillRect/>
          </a:stretch>
        </p:blipFill>
        <p:spPr>
          <a:xfrm>
            <a:off x="159799" y="113071"/>
            <a:ext cx="6169192" cy="41541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4EB0D2AD-9CDB-4BCF-33AF-68DE5CFAB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560" y="2182760"/>
            <a:ext cx="6406641" cy="4609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E049223F-98BB-29EF-ED3B-1B280EEFC330}"/>
              </a:ext>
            </a:extLst>
          </p:cNvPr>
          <p:cNvSpPr txBox="1"/>
          <p:nvPr/>
        </p:nvSpPr>
        <p:spPr>
          <a:xfrm>
            <a:off x="1690637" y="6375597"/>
            <a:ext cx="3946145" cy="369332"/>
          </a:xfrm>
          <a:prstGeom prst="rect">
            <a:avLst/>
          </a:prstGeom>
          <a:noFill/>
        </p:spPr>
        <p:txBody>
          <a:bodyPr wrap="none" rtlCol="0">
            <a:spAutoFit/>
          </a:bodyPr>
          <a:lstStyle/>
          <a:p>
            <a:r>
              <a:rPr lang="en-IN" dirty="0">
                <a:solidFill>
                  <a:schemeClr val="tx1">
                    <a:lumMod val="95000"/>
                    <a:lumOff val="5000"/>
                  </a:schemeClr>
                </a:solidFill>
                <a:latin typeface="Bell MT" panose="02020503060305020303" pitchFamily="18" charset="0"/>
                <a:ea typeface="PMingLiU-ExtB" panose="02020500000000000000" pitchFamily="18" charset="-120"/>
              </a:rPr>
              <a:t>And then we converted this data to yolo</a:t>
            </a:r>
          </a:p>
        </p:txBody>
      </p:sp>
    </p:spTree>
    <p:extLst>
      <p:ext uri="{BB962C8B-B14F-4D97-AF65-F5344CB8AC3E}">
        <p14:creationId xmlns:p14="http://schemas.microsoft.com/office/powerpoint/2010/main" val="108974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94CBE-129A-94C0-29FF-823D7DFF1000}"/>
              </a:ext>
            </a:extLst>
          </p:cNvPr>
          <p:cNvSpPr>
            <a:spLocks noGrp="1"/>
          </p:cNvSpPr>
          <p:nvPr>
            <p:ph idx="1"/>
          </p:nvPr>
        </p:nvSpPr>
        <p:spPr>
          <a:xfrm>
            <a:off x="334297" y="344129"/>
            <a:ext cx="10793951" cy="5828071"/>
          </a:xfrm>
        </p:spPr>
        <p:txBody>
          <a:bodyPr/>
          <a:lstStyle/>
          <a:p>
            <a:pPr marL="0" lvl="0" indent="0">
              <a:buNone/>
            </a:pPr>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Code logic:</a:t>
            </a:r>
          </a:p>
          <a:p>
            <a:pPr algn="just"/>
            <a:r>
              <a:rPr lang="en-IN" dirty="0">
                <a:solidFill>
                  <a:schemeClr val="tx1">
                    <a:lumMod val="95000"/>
                    <a:lumOff val="5000"/>
                  </a:schemeClr>
                </a:solidFill>
                <a:latin typeface="Bell MT" panose="02020503060305020303" pitchFamily="18" charset="0"/>
                <a:ea typeface="PMingLiU-ExtB" panose="02020500000000000000" pitchFamily="18" charset="-120"/>
              </a:rPr>
              <a:t>The preprocessing setup required a function to convert annotations to yolo format, as we planned to implement yolo model. It required the us to obtain image size, which was initially confusing, as we were trying to find path for each frame and iterate:</a:t>
            </a: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r>
              <a:rPr lang="en-IN" dirty="0">
                <a:solidFill>
                  <a:schemeClr val="tx1">
                    <a:lumMod val="95000"/>
                    <a:lumOff val="5000"/>
                  </a:schemeClr>
                </a:solidFill>
                <a:latin typeface="Bell MT" panose="02020503060305020303" pitchFamily="18" charset="0"/>
                <a:ea typeface="PMingLiU-ExtB" panose="02020500000000000000" pitchFamily="18" charset="-120"/>
              </a:rPr>
              <a:t>This was the modified code snippet:</a:t>
            </a: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endParaRPr lang="en-IN"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endParaRPr>
          </a:p>
          <a:p>
            <a:endParaRPr lang="en-IN" dirty="0"/>
          </a:p>
        </p:txBody>
      </p:sp>
      <p:pic>
        <p:nvPicPr>
          <p:cNvPr id="4" name="Picture 3">
            <a:extLst>
              <a:ext uri="{FF2B5EF4-FFF2-40B4-BE49-F238E27FC236}">
                <a16:creationId xmlns:a16="http://schemas.microsoft.com/office/drawing/2014/main" id="{ABE4E962-2FAA-982F-1BDC-3886C2534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24" y="2414023"/>
            <a:ext cx="5415148" cy="1565787"/>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7E912FBA-D552-6FB6-8874-8C0BBD4B626C}"/>
              </a:ext>
            </a:extLst>
          </p:cNvPr>
          <p:cNvSpPr txBox="1"/>
          <p:nvPr/>
        </p:nvSpPr>
        <p:spPr>
          <a:xfrm>
            <a:off x="5862453" y="2319754"/>
            <a:ext cx="6096000" cy="1754326"/>
          </a:xfrm>
          <a:prstGeom prst="rect">
            <a:avLst/>
          </a:prstGeom>
          <a:noFill/>
        </p:spPr>
        <p:txBody>
          <a:bodyPr wrap="square">
            <a:spAutoFit/>
          </a:bodyPr>
          <a:lstStyle/>
          <a:p>
            <a:pPr algn="just"/>
            <a:r>
              <a:rPr lang="en-IN" sz="1800" dirty="0">
                <a:solidFill>
                  <a:schemeClr val="tx1">
                    <a:lumMod val="95000"/>
                    <a:lumOff val="5000"/>
                  </a:schemeClr>
                </a:solidFill>
                <a:latin typeface="Bell MT" panose="02020503060305020303" pitchFamily="18" charset="0"/>
                <a:ea typeface="PMingLiU-ExtB" panose="02020500000000000000" pitchFamily="18" charset="-120"/>
              </a:rPr>
              <a:t>This was one step at which I was stuck for too long. But, after analysing the dataset more carefully, we figured out that each frame in a video had the same size, so we could randomly take any frame as reference and obtain its width and height. This way obtaining dimensions proved to be a lot easier and convenient. </a:t>
            </a:r>
            <a:endParaRPr lang="en-IN" dirty="0"/>
          </a:p>
        </p:txBody>
      </p:sp>
      <p:pic>
        <p:nvPicPr>
          <p:cNvPr id="6" name="Picture 1">
            <a:extLst>
              <a:ext uri="{FF2B5EF4-FFF2-40B4-BE49-F238E27FC236}">
                <a16:creationId xmlns:a16="http://schemas.microsoft.com/office/drawing/2014/main" id="{7AF46C97-4745-3C64-9D03-DE5AF7B88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1394" y="4123900"/>
            <a:ext cx="5415148" cy="17411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05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26F53-6530-8C48-8944-EA8E81518D11}"/>
              </a:ext>
            </a:extLst>
          </p:cNvPr>
          <p:cNvSpPr>
            <a:spLocks noGrp="1"/>
          </p:cNvSpPr>
          <p:nvPr>
            <p:ph idx="1"/>
          </p:nvPr>
        </p:nvSpPr>
        <p:spPr>
          <a:xfrm>
            <a:off x="216310" y="216310"/>
            <a:ext cx="11729884" cy="6174658"/>
          </a:xfrm>
        </p:spPr>
        <p:txBody>
          <a:bodyPr/>
          <a:lstStyle/>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Labels not found error (while training): </a:t>
            </a:r>
          </a:p>
          <a:p>
            <a:pPr lvl="0"/>
            <a:r>
              <a:rPr lang="en-IN" sz="1800" dirty="0">
                <a:solidFill>
                  <a:schemeClr val="tx1">
                    <a:lumMod val="95000"/>
                    <a:lumOff val="5000"/>
                  </a:schemeClr>
                </a:solidFill>
                <a:latin typeface="Bell MT" panose="02020503060305020303" pitchFamily="18" charset="0"/>
                <a:ea typeface="PMingLiU-ExtB" panose="02020500000000000000" pitchFamily="18" charset="-120"/>
              </a:rPr>
              <a:t>We were getting ‘Labels not found’ error while training the model with </a:t>
            </a:r>
            <a:r>
              <a:rPr lang="en-IN" sz="1800" dirty="0" err="1">
                <a:solidFill>
                  <a:schemeClr val="tx1">
                    <a:lumMod val="95000"/>
                    <a:lumOff val="5000"/>
                  </a:schemeClr>
                </a:solidFill>
                <a:latin typeface="Bell MT" panose="02020503060305020303" pitchFamily="18" charset="0"/>
                <a:ea typeface="PMingLiU-ExtB" panose="02020500000000000000" pitchFamily="18" charset="-120"/>
              </a:rPr>
              <a:t>yaml</a:t>
            </a:r>
            <a:r>
              <a:rPr lang="en-IN" sz="1800" dirty="0">
                <a:solidFill>
                  <a:schemeClr val="tx1">
                    <a:lumMod val="95000"/>
                    <a:lumOff val="5000"/>
                  </a:schemeClr>
                </a:solidFill>
                <a:latin typeface="Bell MT" panose="02020503060305020303" pitchFamily="18" charset="0"/>
                <a:ea typeface="PMingLiU-ExtB" panose="02020500000000000000" pitchFamily="18" charset="-120"/>
              </a:rPr>
              <a:t> configuration.</a:t>
            </a:r>
          </a:p>
          <a:p>
            <a:endParaRPr lang="en-IN" dirty="0"/>
          </a:p>
          <a:p>
            <a:endParaRPr lang="en-IN" dirty="0"/>
          </a:p>
          <a:p>
            <a:r>
              <a:rPr lang="en-IN" sz="1800" dirty="0">
                <a:solidFill>
                  <a:schemeClr val="tx1">
                    <a:lumMod val="95000"/>
                    <a:lumOff val="5000"/>
                  </a:schemeClr>
                </a:solidFill>
                <a:latin typeface="Bell MT" panose="02020503060305020303" pitchFamily="18" charset="0"/>
                <a:ea typeface="PMingLiU-ExtB" panose="02020500000000000000" pitchFamily="18" charset="-120"/>
              </a:rPr>
              <a:t>After checking, we found that this happened because some label file names did not match the corresponding image file names.</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The mismatch may have occurred during preprocessing, while saving resized images and labels in yolo format. As a result, the model could not find the labels for those images during training.</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We fixed the error by writing a code at the end of preprocessing, which renames the label files.</a:t>
            </a:r>
          </a:p>
          <a:p>
            <a:endParaRPr lang="en-IN" dirty="0"/>
          </a:p>
        </p:txBody>
      </p:sp>
      <p:pic>
        <p:nvPicPr>
          <p:cNvPr id="4" name="Picture 3">
            <a:extLst>
              <a:ext uri="{FF2B5EF4-FFF2-40B4-BE49-F238E27FC236}">
                <a16:creationId xmlns:a16="http://schemas.microsoft.com/office/drawing/2014/main" id="{30BAC4E0-6B70-233F-1EF9-6E131B7F49D6}"/>
              </a:ext>
            </a:extLst>
          </p:cNvPr>
          <p:cNvPicPr>
            <a:picLocks noChangeAspect="1"/>
          </p:cNvPicPr>
          <p:nvPr/>
        </p:nvPicPr>
        <p:blipFill>
          <a:blip r:embed="rId2"/>
          <a:stretch>
            <a:fillRect/>
          </a:stretch>
        </p:blipFill>
        <p:spPr>
          <a:xfrm>
            <a:off x="413651" y="1010571"/>
            <a:ext cx="6204946" cy="680578"/>
          </a:xfrm>
          <a:prstGeom prst="rect">
            <a:avLst/>
          </a:prstGeom>
        </p:spPr>
      </p:pic>
      <p:pic>
        <p:nvPicPr>
          <p:cNvPr id="5" name="Picture 4">
            <a:extLst>
              <a:ext uri="{FF2B5EF4-FFF2-40B4-BE49-F238E27FC236}">
                <a16:creationId xmlns:a16="http://schemas.microsoft.com/office/drawing/2014/main" id="{684CF073-6158-A54A-C40A-1A0C384DD15B}"/>
              </a:ext>
            </a:extLst>
          </p:cNvPr>
          <p:cNvPicPr>
            <a:picLocks noChangeAspect="1"/>
          </p:cNvPicPr>
          <p:nvPr/>
        </p:nvPicPr>
        <p:blipFill>
          <a:blip r:embed="rId3"/>
          <a:stretch>
            <a:fillRect/>
          </a:stretch>
        </p:blipFill>
        <p:spPr>
          <a:xfrm>
            <a:off x="0" y="3545856"/>
            <a:ext cx="5731510" cy="2670810"/>
          </a:xfrm>
          <a:prstGeom prst="rect">
            <a:avLst/>
          </a:prstGeom>
        </p:spPr>
      </p:pic>
      <p:pic>
        <p:nvPicPr>
          <p:cNvPr id="8" name="Picture 7">
            <a:extLst>
              <a:ext uri="{FF2B5EF4-FFF2-40B4-BE49-F238E27FC236}">
                <a16:creationId xmlns:a16="http://schemas.microsoft.com/office/drawing/2014/main" id="{1F3DBCB2-D823-8EE5-A84C-1969F2B55C9A}"/>
              </a:ext>
            </a:extLst>
          </p:cNvPr>
          <p:cNvPicPr>
            <a:picLocks noChangeAspect="1"/>
          </p:cNvPicPr>
          <p:nvPr/>
        </p:nvPicPr>
        <p:blipFill>
          <a:blip r:embed="rId4"/>
          <a:stretch>
            <a:fillRect/>
          </a:stretch>
        </p:blipFill>
        <p:spPr>
          <a:xfrm>
            <a:off x="5633883" y="3545856"/>
            <a:ext cx="6558117" cy="1846141"/>
          </a:xfrm>
          <a:prstGeom prst="rect">
            <a:avLst/>
          </a:prstGeom>
        </p:spPr>
      </p:pic>
      <p:sp>
        <p:nvSpPr>
          <p:cNvPr id="9" name="TextBox 8">
            <a:extLst>
              <a:ext uri="{FF2B5EF4-FFF2-40B4-BE49-F238E27FC236}">
                <a16:creationId xmlns:a16="http://schemas.microsoft.com/office/drawing/2014/main" id="{DE551126-B16E-5E6A-BD2D-F3DA966D1E24}"/>
              </a:ext>
            </a:extLst>
          </p:cNvPr>
          <p:cNvSpPr txBox="1"/>
          <p:nvPr/>
        </p:nvSpPr>
        <p:spPr>
          <a:xfrm>
            <a:off x="5785588" y="5481166"/>
            <a:ext cx="6289479" cy="646331"/>
          </a:xfrm>
          <a:prstGeom prst="rect">
            <a:avLst/>
          </a:prstGeom>
          <a:noFill/>
        </p:spPr>
        <p:txBody>
          <a:bodyPr wrap="none" rtlCol="0">
            <a:spAutoFit/>
          </a:bodyPr>
          <a:lstStyle/>
          <a:p>
            <a:r>
              <a:rPr lang="en-US" dirty="0">
                <a:solidFill>
                  <a:schemeClr val="tx1">
                    <a:lumMod val="95000"/>
                    <a:lumOff val="5000"/>
                  </a:schemeClr>
                </a:solidFill>
                <a:latin typeface="Bell MT" panose="02020503060305020303" pitchFamily="18" charset="0"/>
                <a:ea typeface="PMingLiU-ExtB" panose="02020500000000000000" pitchFamily="18" charset="-120"/>
              </a:rPr>
              <a:t>Renames the label files, and remove images for which labels were</a:t>
            </a:r>
          </a:p>
          <a:p>
            <a:r>
              <a:rPr lang="en-US" dirty="0">
                <a:solidFill>
                  <a:schemeClr val="tx1">
                    <a:lumMod val="95000"/>
                    <a:lumOff val="5000"/>
                  </a:schemeClr>
                </a:solidFill>
                <a:latin typeface="Bell MT" panose="02020503060305020303" pitchFamily="18" charset="0"/>
                <a:ea typeface="PMingLiU-ExtB" panose="02020500000000000000" pitchFamily="18" charset="-120"/>
              </a:rPr>
              <a:t>not found.</a:t>
            </a:r>
            <a:endParaRPr lang="en-IN" dirty="0">
              <a:solidFill>
                <a:schemeClr val="tx1">
                  <a:lumMod val="95000"/>
                  <a:lumOff val="5000"/>
                </a:schemeClr>
              </a:solidFill>
              <a:latin typeface="Bell MT" panose="02020503060305020303" pitchFamily="18" charset="0"/>
              <a:ea typeface="PMingLiU-ExtB" panose="02020500000000000000" pitchFamily="18" charset="-120"/>
            </a:endParaRPr>
          </a:p>
        </p:txBody>
      </p:sp>
    </p:spTree>
    <p:extLst>
      <p:ext uri="{BB962C8B-B14F-4D97-AF65-F5344CB8AC3E}">
        <p14:creationId xmlns:p14="http://schemas.microsoft.com/office/powerpoint/2010/main" val="344027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FD227-F2E9-AA7A-5DA3-EAA0B0D13245}"/>
              </a:ext>
            </a:extLst>
          </p:cNvPr>
          <p:cNvSpPr>
            <a:spLocks noGrp="1"/>
          </p:cNvSpPr>
          <p:nvPr>
            <p:ph idx="1"/>
          </p:nvPr>
        </p:nvSpPr>
        <p:spPr>
          <a:xfrm>
            <a:off x="176981" y="186813"/>
            <a:ext cx="11729884" cy="6341806"/>
          </a:xfrm>
        </p:spPr>
        <p:txBody>
          <a:bodyPr/>
          <a:lstStyle/>
          <a:p>
            <a:pPr mar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Aspect Ratio Distortion in Resizing:</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Initially, we resized all video frames directly to 640x640 using cv2.resize(), thinking it would match YOLO's input size. But later, we realised that this method distorted the images if the original frame wasn’t square. Objects started looking stretched, which could affect the model’s accuracy.</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After this, we understood that we should maintain the aspect ratio while resizing. The correct way is to use YOLO's letterbox() method, which resizes the image and adds padding instead of distorting the shape. This helped preserve the true object proportions in the dataset.</a:t>
            </a:r>
          </a:p>
        </p:txBody>
      </p:sp>
      <p:cxnSp>
        <p:nvCxnSpPr>
          <p:cNvPr id="6" name="Straight Connector 5">
            <a:extLst>
              <a:ext uri="{FF2B5EF4-FFF2-40B4-BE49-F238E27FC236}">
                <a16:creationId xmlns:a16="http://schemas.microsoft.com/office/drawing/2014/main" id="{3A5B8B57-85AE-FFCD-A0A7-891EE479001A}"/>
              </a:ext>
            </a:extLst>
          </p:cNvPr>
          <p:cNvCxnSpPr/>
          <p:nvPr/>
        </p:nvCxnSpPr>
        <p:spPr>
          <a:xfrm>
            <a:off x="0" y="3008671"/>
            <a:ext cx="1210351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2901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B6B268D-4412-A411-BE7C-99FDDAA73C95}"/>
              </a:ext>
            </a:extLst>
          </p:cNvPr>
          <p:cNvSpPr>
            <a:spLocks noGrp="1"/>
          </p:cNvSpPr>
          <p:nvPr>
            <p:ph idx="1"/>
          </p:nvPr>
        </p:nvSpPr>
        <p:spPr>
          <a:xfrm>
            <a:off x="167148" y="176981"/>
            <a:ext cx="11779046" cy="6233651"/>
          </a:xfrm>
        </p:spPr>
        <p:txBody>
          <a:bodyPr/>
          <a:lstStyle/>
          <a:p>
            <a:pPr mar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GPU connection lost</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During training, we required to run the code for 100 epochs. So we switched to </a:t>
            </a:r>
            <a:r>
              <a:rPr lang="en-IN" sz="1800" dirty="0" err="1">
                <a:solidFill>
                  <a:schemeClr val="tx1">
                    <a:lumMod val="95000"/>
                    <a:lumOff val="5000"/>
                  </a:schemeClr>
                </a:solidFill>
                <a:latin typeface="Bell MT" panose="02020503060305020303" pitchFamily="18" charset="0"/>
                <a:ea typeface="PMingLiU-ExtB" panose="02020500000000000000" pitchFamily="18" charset="-120"/>
              </a:rPr>
              <a:t>colab</a:t>
            </a:r>
            <a:r>
              <a:rPr lang="en-IN" sz="1800" dirty="0">
                <a:solidFill>
                  <a:schemeClr val="tx1">
                    <a:lumMod val="95000"/>
                    <a:lumOff val="5000"/>
                  </a:schemeClr>
                </a:solidFill>
                <a:latin typeface="Bell MT" panose="02020503060305020303" pitchFamily="18" charset="0"/>
                <a:ea typeface="PMingLiU-ExtB" panose="02020500000000000000" pitchFamily="18" charset="-120"/>
              </a:rPr>
              <a:t> for a better GPU. After running for about 4 hours, the runtime got disconnected. We again setup the environment and started the code to run, some ‘file not found’ errors arose, which were then sorted. Retrying for the 3rd time, the following error message started to display:</a:t>
            </a: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So, we finally decided to train the model on VScode, using the local GPU.</a:t>
            </a:r>
          </a:p>
          <a:p>
            <a:endParaRPr lang="en-IN" dirty="0"/>
          </a:p>
        </p:txBody>
      </p:sp>
      <p:pic>
        <p:nvPicPr>
          <p:cNvPr id="9" name="Picture 8">
            <a:extLst>
              <a:ext uri="{FF2B5EF4-FFF2-40B4-BE49-F238E27FC236}">
                <a16:creationId xmlns:a16="http://schemas.microsoft.com/office/drawing/2014/main" id="{81031FFF-488F-ABD3-9DF0-E5BA98742044}"/>
              </a:ext>
            </a:extLst>
          </p:cNvPr>
          <p:cNvPicPr>
            <a:picLocks noChangeAspect="1"/>
          </p:cNvPicPr>
          <p:nvPr/>
        </p:nvPicPr>
        <p:blipFill>
          <a:blip r:embed="rId2"/>
          <a:stretch>
            <a:fillRect/>
          </a:stretch>
        </p:blipFill>
        <p:spPr>
          <a:xfrm>
            <a:off x="407035" y="1513235"/>
            <a:ext cx="6849172" cy="3561141"/>
          </a:xfrm>
          <a:prstGeom prst="rect">
            <a:avLst/>
          </a:prstGeom>
        </p:spPr>
      </p:pic>
    </p:spTree>
    <p:extLst>
      <p:ext uri="{BB962C8B-B14F-4D97-AF65-F5344CB8AC3E}">
        <p14:creationId xmlns:p14="http://schemas.microsoft.com/office/powerpoint/2010/main" val="164521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AC589-4DB3-C0AF-6AAA-C698EDF4F1EC}"/>
              </a:ext>
            </a:extLst>
          </p:cNvPr>
          <p:cNvSpPr>
            <a:spLocks noGrp="1"/>
          </p:cNvSpPr>
          <p:nvPr>
            <p:ph idx="1"/>
          </p:nvPr>
        </p:nvSpPr>
        <p:spPr>
          <a:xfrm>
            <a:off x="216310" y="196645"/>
            <a:ext cx="11661058" cy="6331974"/>
          </a:xfrm>
        </p:spPr>
        <p:txBody>
          <a:bodyPr/>
          <a:lstStyle/>
          <a:p>
            <a:pPr mar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Using Google </a:t>
            </a:r>
            <a:r>
              <a:rPr lang="en-IN" i="1" u="sng" dirty="0" err="1">
                <a:solidFill>
                  <a:schemeClr val="tx1">
                    <a:lumMod val="95000"/>
                    <a:lumOff val="5000"/>
                  </a:schemeClr>
                </a:solidFill>
                <a:latin typeface="Bell MT" panose="02020503060305020303" pitchFamily="18" charset="0"/>
                <a:ea typeface="PMingLiU-ExtB" panose="02020500000000000000" pitchFamily="18" charset="-120"/>
              </a:rPr>
              <a:t>Colaboratory</a:t>
            </a:r>
            <a:r>
              <a:rPr lang="en-IN" i="1" u="sng" dirty="0">
                <a:solidFill>
                  <a:schemeClr val="tx1">
                    <a:lumMod val="95000"/>
                    <a:lumOff val="5000"/>
                  </a:schemeClr>
                </a:solidFill>
                <a:latin typeface="Bell MT" panose="02020503060305020303" pitchFamily="18" charset="0"/>
                <a:ea typeface="PMingLiU-ExtB" panose="02020500000000000000" pitchFamily="18" charset="-120"/>
              </a:rPr>
              <a:t> :</a:t>
            </a:r>
          </a:p>
          <a:p>
            <a:r>
              <a:rPr lang="en-IN"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rPr>
              <a:t>Initially we were using google </a:t>
            </a:r>
            <a:r>
              <a:rPr lang="en-IN" dirty="0" err="1">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rPr>
              <a:t>Colab</a:t>
            </a:r>
            <a:r>
              <a:rPr lang="en-IN"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rPr>
              <a:t> but it was taking way too long for running every single cell. So we shifted to local system and started using vs code, where our code could run smoothly.</a:t>
            </a:r>
          </a:p>
          <a:p>
            <a:pPr mar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Permission errors:</a:t>
            </a: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IN"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rPr>
              <a:t>Solution—run vs code as administrator </a:t>
            </a:r>
          </a:p>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Dealing with large dataset:</a:t>
            </a:r>
            <a:endParaRPr lang="en-IN" i="1" u="sng" dirty="0"/>
          </a:p>
          <a:p>
            <a:pPr algn="just"/>
            <a:r>
              <a:rPr lang="en-IN" dirty="0">
                <a:solidFill>
                  <a:schemeClr val="tx1">
                    <a:lumMod val="95000"/>
                    <a:lumOff val="5000"/>
                  </a:schemeClr>
                </a:solidFill>
                <a:latin typeface="Bell MT" panose="02020503060305020303" pitchFamily="18" charset="0"/>
                <a:ea typeface="PMingLiU-ExtB" panose="02020500000000000000" pitchFamily="18" charset="-120"/>
              </a:rPr>
              <a:t>The Google Drive account, that was connected and mounted, had a 15GB limit. The </a:t>
            </a:r>
            <a:r>
              <a:rPr lang="en-IN" dirty="0" err="1">
                <a:solidFill>
                  <a:schemeClr val="tx1">
                    <a:lumMod val="95000"/>
                    <a:lumOff val="5000"/>
                  </a:schemeClr>
                </a:solidFill>
                <a:latin typeface="Bell MT" panose="02020503060305020303" pitchFamily="18" charset="0"/>
                <a:ea typeface="PMingLiU-ExtB" panose="02020500000000000000" pitchFamily="18" charset="-120"/>
              </a:rPr>
              <a:t>colab</a:t>
            </a:r>
            <a:r>
              <a:rPr lang="en-IN" dirty="0">
                <a:solidFill>
                  <a:schemeClr val="tx1">
                    <a:lumMod val="95000"/>
                    <a:lumOff val="5000"/>
                  </a:schemeClr>
                </a:solidFill>
                <a:latin typeface="Bell MT" panose="02020503060305020303" pitchFamily="18" charset="0"/>
                <a:ea typeface="PMingLiU-ExtB" panose="02020500000000000000" pitchFamily="18" charset="-120"/>
              </a:rPr>
              <a:t> stopped saving changes and didn’t run any further codes as the data limit exceeded. </a:t>
            </a:r>
          </a:p>
          <a:p>
            <a:pPr algn="just"/>
            <a:r>
              <a:rPr lang="en-IN" dirty="0">
                <a:solidFill>
                  <a:schemeClr val="tx1">
                    <a:lumMod val="95000"/>
                    <a:lumOff val="5000"/>
                  </a:schemeClr>
                </a:solidFill>
                <a:latin typeface="Bell MT" panose="02020503060305020303" pitchFamily="18" charset="0"/>
                <a:ea typeface="PMingLiU-ExtB" panose="02020500000000000000" pitchFamily="18" charset="-120"/>
              </a:rPr>
              <a:t>Then we had to switch to </a:t>
            </a:r>
            <a:r>
              <a:rPr lang="en-IN" dirty="0" err="1">
                <a:solidFill>
                  <a:schemeClr val="tx1">
                    <a:lumMod val="95000"/>
                    <a:lumOff val="5000"/>
                  </a:schemeClr>
                </a:solidFill>
                <a:latin typeface="Bell MT" panose="02020503060305020303" pitchFamily="18" charset="0"/>
                <a:ea typeface="PMingLiU-ExtB" panose="02020500000000000000" pitchFamily="18" charset="-120"/>
              </a:rPr>
              <a:t>Vscode</a:t>
            </a:r>
            <a:r>
              <a:rPr lang="en-IN" dirty="0">
                <a:solidFill>
                  <a:schemeClr val="tx1">
                    <a:lumMod val="95000"/>
                    <a:lumOff val="5000"/>
                  </a:schemeClr>
                </a:solidFill>
                <a:latin typeface="Bell MT" panose="02020503060305020303" pitchFamily="18" charset="0"/>
                <a:ea typeface="PMingLiU-ExtB" panose="02020500000000000000" pitchFamily="18" charset="-120"/>
              </a:rPr>
              <a:t>.</a:t>
            </a: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dirty="0"/>
          </a:p>
        </p:txBody>
      </p:sp>
      <p:pic>
        <p:nvPicPr>
          <p:cNvPr id="4" name="Picture 3">
            <a:extLst>
              <a:ext uri="{FF2B5EF4-FFF2-40B4-BE49-F238E27FC236}">
                <a16:creationId xmlns:a16="http://schemas.microsoft.com/office/drawing/2014/main" id="{332BA62D-1BE8-9F40-0F4F-00260A7E6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484" y="1754641"/>
            <a:ext cx="8318090" cy="1578493"/>
          </a:xfrm>
          <a:prstGeom prst="rect">
            <a:avLst/>
          </a:prstGeom>
        </p:spPr>
      </p:pic>
    </p:spTree>
    <p:extLst>
      <p:ext uri="{BB962C8B-B14F-4D97-AF65-F5344CB8AC3E}">
        <p14:creationId xmlns:p14="http://schemas.microsoft.com/office/powerpoint/2010/main" val="409620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76925-9964-47AA-D0C4-D7B17D57D411}"/>
              </a:ext>
            </a:extLst>
          </p:cNvPr>
          <p:cNvSpPr>
            <a:spLocks noGrp="1"/>
          </p:cNvSpPr>
          <p:nvPr>
            <p:ph idx="1"/>
          </p:nvPr>
        </p:nvSpPr>
        <p:spPr>
          <a:xfrm>
            <a:off x="98323" y="167148"/>
            <a:ext cx="11857703" cy="6538452"/>
          </a:xfrm>
        </p:spPr>
        <p:txBody>
          <a:bodyPr>
            <a:normAutofit/>
          </a:bodyPr>
          <a:lstStyle/>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FileNotFoundError:</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The training and validation directories were stored in C: drive of the laptop. When the directory path was copied and entered in the code (when coding on </a:t>
            </a:r>
            <a:r>
              <a:rPr lang="en-IN" sz="1800" dirty="0" err="1">
                <a:solidFill>
                  <a:schemeClr val="tx1">
                    <a:lumMod val="95000"/>
                    <a:lumOff val="5000"/>
                  </a:schemeClr>
                </a:solidFill>
                <a:latin typeface="Bell MT" panose="02020503060305020303" pitchFamily="18" charset="0"/>
                <a:ea typeface="PMingLiU-ExtB" panose="02020500000000000000" pitchFamily="18" charset="-120"/>
              </a:rPr>
              <a:t>vscode</a:t>
            </a:r>
            <a:r>
              <a:rPr lang="en-IN" sz="1800" dirty="0">
                <a:solidFill>
                  <a:schemeClr val="tx1">
                    <a:lumMod val="95000"/>
                    <a:lumOff val="5000"/>
                  </a:schemeClr>
                </a:solidFill>
                <a:latin typeface="Bell MT" panose="02020503060305020303" pitchFamily="18" charset="0"/>
                <a:ea typeface="PMingLiU-ExtB" panose="02020500000000000000" pitchFamily="18" charset="-120"/>
              </a:rPr>
              <a:t>), it displayed file not found error. Then I tried uploading the folders to the main folder which contained my .</a:t>
            </a:r>
            <a:r>
              <a:rPr lang="en-IN" sz="1800" dirty="0" err="1">
                <a:solidFill>
                  <a:schemeClr val="tx1">
                    <a:lumMod val="95000"/>
                    <a:lumOff val="5000"/>
                  </a:schemeClr>
                </a:solidFill>
                <a:latin typeface="Bell MT" panose="02020503060305020303" pitchFamily="18" charset="0"/>
                <a:ea typeface="PMingLiU-ExtB" panose="02020500000000000000" pitchFamily="18" charset="-120"/>
              </a:rPr>
              <a:t>py</a:t>
            </a:r>
            <a:r>
              <a:rPr lang="en-IN" sz="1800" dirty="0">
                <a:solidFill>
                  <a:schemeClr val="tx1">
                    <a:lumMod val="95000"/>
                    <a:lumOff val="5000"/>
                  </a:schemeClr>
                </a:solidFill>
                <a:latin typeface="Bell MT" panose="02020503060305020303" pitchFamily="18" charset="0"/>
                <a:ea typeface="PMingLiU-ExtB" panose="02020500000000000000" pitchFamily="18" charset="-120"/>
              </a:rPr>
              <a:t> code. Since the training file was too large (7.53GB), unzipping it was another problem. I asked a command prompt from perplexity, to unzip:</a:t>
            </a:r>
          </a:p>
          <a:p>
            <a:pPr marL="0" lvl="0" indent="0">
              <a:buNone/>
            </a:pPr>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pPr marL="0" lvl="0" indent="0">
              <a:buNone/>
            </a:pPr>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pPr marL="0" lvl="0" indent="0">
              <a:buNone/>
            </a:pPr>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After unzipping, it showed multiple errors and the subdirectories ‘annotations’ and ‘sequences’ from the 7.53GB folder got wiped out from the folder. Then I removed the training directory completely, from that location, and re-uploaded it to my working directory. Again unzipped it, and the code finally ran successfully.</a:t>
            </a:r>
          </a:p>
          <a:p>
            <a:pPr marL="0" lvl="0" indent="0">
              <a:buNone/>
            </a:pPr>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p:txBody>
      </p:sp>
      <p:pic>
        <p:nvPicPr>
          <p:cNvPr id="5" name="Picture 4">
            <a:extLst>
              <a:ext uri="{FF2B5EF4-FFF2-40B4-BE49-F238E27FC236}">
                <a16:creationId xmlns:a16="http://schemas.microsoft.com/office/drawing/2014/main" id="{B0CD687A-99F0-1C31-AB5A-59F26519A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1709298"/>
            <a:ext cx="6645910" cy="1236980"/>
          </a:xfrm>
          <a:prstGeom prst="rect">
            <a:avLst/>
          </a:prstGeom>
        </p:spPr>
      </p:pic>
      <p:pic>
        <p:nvPicPr>
          <p:cNvPr id="2" name="Picture 1">
            <a:extLst>
              <a:ext uri="{FF2B5EF4-FFF2-40B4-BE49-F238E27FC236}">
                <a16:creationId xmlns:a16="http://schemas.microsoft.com/office/drawing/2014/main" id="{4BAAC132-E95C-09A3-04F7-BCA7FC3FE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38" y="3749621"/>
            <a:ext cx="6867381" cy="2288346"/>
          </a:xfrm>
          <a:prstGeom prst="rect">
            <a:avLst/>
          </a:prstGeom>
        </p:spPr>
      </p:pic>
      <p:pic>
        <p:nvPicPr>
          <p:cNvPr id="6" name="Picture 5">
            <a:extLst>
              <a:ext uri="{FF2B5EF4-FFF2-40B4-BE49-F238E27FC236}">
                <a16:creationId xmlns:a16="http://schemas.microsoft.com/office/drawing/2014/main" id="{A4062963-BFEC-B7EF-C149-3DB32AFA6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9712" y="3485267"/>
            <a:ext cx="2458526" cy="2552700"/>
          </a:xfrm>
          <a:prstGeom prst="rect">
            <a:avLst/>
          </a:prstGeom>
        </p:spPr>
      </p:pic>
      <p:pic>
        <p:nvPicPr>
          <p:cNvPr id="7" name="Picture 6">
            <a:extLst>
              <a:ext uri="{FF2B5EF4-FFF2-40B4-BE49-F238E27FC236}">
                <a16:creationId xmlns:a16="http://schemas.microsoft.com/office/drawing/2014/main" id="{8E89B4C5-F6AF-14EE-E718-3770EB915F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1180" y="3485267"/>
            <a:ext cx="1996745" cy="3268488"/>
          </a:xfrm>
          <a:prstGeom prst="rect">
            <a:avLst/>
          </a:prstGeom>
        </p:spPr>
      </p:pic>
      <p:pic>
        <p:nvPicPr>
          <p:cNvPr id="9" name="Graphic 8" descr="Back with solid fill">
            <a:extLst>
              <a:ext uri="{FF2B5EF4-FFF2-40B4-BE49-F238E27FC236}">
                <a16:creationId xmlns:a16="http://schemas.microsoft.com/office/drawing/2014/main" id="{3ECBDB56-986D-C6CF-2F8F-A5AD3B6BB1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078823">
            <a:off x="9328730" y="4222909"/>
            <a:ext cx="838120" cy="838120"/>
          </a:xfrm>
          <a:prstGeom prst="rect">
            <a:avLst/>
          </a:prstGeom>
        </p:spPr>
      </p:pic>
      <p:pic>
        <p:nvPicPr>
          <p:cNvPr id="10" name="Picture 9">
            <a:extLst>
              <a:ext uri="{FF2B5EF4-FFF2-40B4-BE49-F238E27FC236}">
                <a16:creationId xmlns:a16="http://schemas.microsoft.com/office/drawing/2014/main" id="{414732F9-5185-3F33-342C-3EE1917D5A72}"/>
              </a:ext>
            </a:extLst>
          </p:cNvPr>
          <p:cNvPicPr>
            <a:picLocks noChangeAspect="1"/>
          </p:cNvPicPr>
          <p:nvPr/>
        </p:nvPicPr>
        <p:blipFill>
          <a:blip r:embed="rId8"/>
          <a:stretch>
            <a:fillRect/>
          </a:stretch>
        </p:blipFill>
        <p:spPr>
          <a:xfrm>
            <a:off x="125238" y="6169116"/>
            <a:ext cx="9713000" cy="584639"/>
          </a:xfrm>
          <a:prstGeom prst="rect">
            <a:avLst/>
          </a:prstGeom>
        </p:spPr>
      </p:pic>
    </p:spTree>
    <p:extLst>
      <p:ext uri="{BB962C8B-B14F-4D97-AF65-F5344CB8AC3E}">
        <p14:creationId xmlns:p14="http://schemas.microsoft.com/office/powerpoint/2010/main" val="1112319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FB1E-3721-54CB-DDCB-6840C49B994B}"/>
              </a:ext>
            </a:extLst>
          </p:cNvPr>
          <p:cNvSpPr>
            <a:spLocks noGrp="1"/>
          </p:cNvSpPr>
          <p:nvPr>
            <p:ph type="title"/>
          </p:nvPr>
        </p:nvSpPr>
        <p:spPr>
          <a:xfrm>
            <a:off x="8406581" y="449826"/>
            <a:ext cx="3598606" cy="1737360"/>
          </a:xfrm>
        </p:spPr>
        <p:txBody>
          <a:bodyPr>
            <a:normAutofit/>
          </a:bodyPr>
          <a:lstStyle/>
          <a:p>
            <a:r>
              <a:rPr lang="en-IN" b="0" u="sng" dirty="0">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Ideas to implement and enhance further</a:t>
            </a:r>
          </a:p>
        </p:txBody>
      </p:sp>
      <p:sp>
        <p:nvSpPr>
          <p:cNvPr id="3" name="Content Placeholder 2">
            <a:extLst>
              <a:ext uri="{FF2B5EF4-FFF2-40B4-BE49-F238E27FC236}">
                <a16:creationId xmlns:a16="http://schemas.microsoft.com/office/drawing/2014/main" id="{3F8BB6CD-FDDF-9E71-1C9E-F2E3588D40DC}"/>
              </a:ext>
            </a:extLst>
          </p:cNvPr>
          <p:cNvSpPr>
            <a:spLocks noGrp="1"/>
          </p:cNvSpPr>
          <p:nvPr>
            <p:ph idx="1"/>
          </p:nvPr>
        </p:nvSpPr>
        <p:spPr>
          <a:xfrm>
            <a:off x="186813" y="127819"/>
            <a:ext cx="7905135" cy="6567949"/>
          </a:xfrm>
        </p:spPr>
        <p:txBody>
          <a:bodyPr>
            <a:normAutofit/>
          </a:bodyPr>
          <a:lstStyle/>
          <a:p>
            <a:pPr marL="0" indent="0" algn="just">
              <a:buNone/>
            </a:pPr>
            <a:r>
              <a:rPr lang="en-IN" sz="1800" dirty="0">
                <a:solidFill>
                  <a:srgbClr val="FF0000"/>
                </a:solidFill>
                <a:latin typeface="Bell MT" panose="02020503060305020303" pitchFamily="18" charset="0"/>
                <a:ea typeface="PMingLiU-ExtB" panose="02020500000000000000" pitchFamily="18" charset="-120"/>
              </a:rPr>
              <a:t>1. </a:t>
            </a:r>
            <a:r>
              <a:rPr lang="en-IN" sz="1800" u="sng" dirty="0">
                <a:solidFill>
                  <a:schemeClr val="tx1">
                    <a:lumMod val="95000"/>
                    <a:lumOff val="5000"/>
                  </a:schemeClr>
                </a:solidFill>
                <a:latin typeface="Bell MT" panose="02020503060305020303" pitchFamily="18" charset="0"/>
                <a:ea typeface="PMingLiU-ExtB" panose="02020500000000000000" pitchFamily="18" charset="-120"/>
              </a:rPr>
              <a:t>INTERACTIVE PROMPT BASED detection &amp; tracking</a:t>
            </a:r>
          </a:p>
          <a:p>
            <a:pPr marL="0" indent="0" algn="just">
              <a:buNone/>
            </a:pPr>
            <a:r>
              <a:rPr lang="en-IN" sz="1800" dirty="0">
                <a:solidFill>
                  <a:schemeClr val="tx1">
                    <a:lumMod val="95000"/>
                    <a:lumOff val="5000"/>
                  </a:schemeClr>
                </a:solidFill>
                <a:latin typeface="Bell MT" panose="02020503060305020303" pitchFamily="18" charset="0"/>
                <a:ea typeface="PMingLiU-ExtB" panose="02020500000000000000" pitchFamily="18" charset="-120"/>
              </a:rPr>
              <a:t>We have planned to also implement the YOLO-World model, which allows object detection and tracking </a:t>
            </a:r>
            <a:r>
              <a:rPr lang="en-IN" sz="1800" i="1" dirty="0">
                <a:solidFill>
                  <a:schemeClr val="tx1">
                    <a:lumMod val="95000"/>
                    <a:lumOff val="5000"/>
                  </a:schemeClr>
                </a:solidFill>
                <a:latin typeface="Bell MT" panose="02020503060305020303" pitchFamily="18" charset="0"/>
                <a:ea typeface="PMingLiU-ExtB" panose="02020500000000000000" pitchFamily="18" charset="-120"/>
              </a:rPr>
              <a:t>using text prompts </a:t>
            </a:r>
            <a:r>
              <a:rPr lang="en-IN" sz="1800" dirty="0">
                <a:solidFill>
                  <a:schemeClr val="tx1">
                    <a:lumMod val="95000"/>
                    <a:lumOff val="5000"/>
                  </a:schemeClr>
                </a:solidFill>
                <a:latin typeface="Bell MT" panose="02020503060305020303" pitchFamily="18" charset="0"/>
                <a:ea typeface="PMingLiU-ExtB" panose="02020500000000000000" pitchFamily="18" charset="-120"/>
              </a:rPr>
              <a:t>during inference. The concept used for this is CLIP. This approach significantly reduces the need for large, class-specific datasets, enabling the detection of a wide range of objects without retraining. Additionally, the text prompt feature is particularly useful for security applications.</a:t>
            </a:r>
          </a:p>
          <a:p>
            <a:pPr algn="just"/>
            <a:endParaRPr lang="en-IN" sz="1800" i="1" dirty="0">
              <a:solidFill>
                <a:schemeClr val="tx1">
                  <a:lumMod val="95000"/>
                  <a:lumOff val="5000"/>
                </a:schemeClr>
              </a:solidFill>
              <a:latin typeface="Bell MT" panose="02020503060305020303" pitchFamily="18" charset="0"/>
              <a:ea typeface="PMingLiU-ExtB" panose="02020500000000000000" pitchFamily="18" charset="-120"/>
            </a:endParaRPr>
          </a:p>
          <a:p>
            <a:pPr algn="just"/>
            <a:r>
              <a:rPr lang="en-IN" sz="1800" i="1" dirty="0">
                <a:solidFill>
                  <a:schemeClr val="tx1">
                    <a:lumMod val="95000"/>
                    <a:lumOff val="5000"/>
                  </a:schemeClr>
                </a:solidFill>
                <a:latin typeface="Bell MT" panose="02020503060305020303" pitchFamily="18" charset="0"/>
                <a:ea typeface="PMingLiU-ExtB" panose="02020500000000000000" pitchFamily="18" charset="-120"/>
              </a:rPr>
              <a:t>OUR AIM IS TO IMPROVE THE PRACTICAL USABILITY FOR CONVENIENCE</a:t>
            </a:r>
            <a:r>
              <a:rPr lang="en-IN" sz="1800" dirty="0">
                <a:solidFill>
                  <a:schemeClr val="tx1">
                    <a:lumMod val="95000"/>
                    <a:lumOff val="5000"/>
                  </a:schemeClr>
                </a:solidFill>
                <a:latin typeface="Bell MT" panose="02020503060305020303" pitchFamily="18" charset="0"/>
                <a:ea typeface="PMingLiU-ExtB" panose="02020500000000000000" pitchFamily="18" charset="-120"/>
              </a:rPr>
              <a:t>. </a:t>
            </a:r>
          </a:p>
          <a:p>
            <a:pPr marL="0" indent="0" algn="just">
              <a:buNone/>
            </a:pPr>
            <a:endParaRPr lang="en-IN" sz="1800" b="1" dirty="0">
              <a:solidFill>
                <a:srgbClr val="FF0000"/>
              </a:solidFill>
              <a:latin typeface="Bell MT" panose="02020503060305020303" pitchFamily="18" charset="0"/>
              <a:ea typeface="PMingLiU-ExtB" panose="02020500000000000000" pitchFamily="18" charset="-120"/>
            </a:endParaRPr>
          </a:p>
          <a:p>
            <a:pPr marL="0" indent="0" algn="just">
              <a:buNone/>
            </a:pPr>
            <a:r>
              <a:rPr lang="en-IN" sz="1800" b="1" dirty="0">
                <a:solidFill>
                  <a:srgbClr val="FF0000"/>
                </a:solidFill>
                <a:latin typeface="Bell MT" panose="02020503060305020303" pitchFamily="18" charset="0"/>
                <a:ea typeface="PMingLiU-ExtB" panose="02020500000000000000" pitchFamily="18" charset="-120"/>
              </a:rPr>
              <a:t>2.</a:t>
            </a:r>
            <a:r>
              <a:rPr lang="en-IN" sz="1800" dirty="0">
                <a:solidFill>
                  <a:schemeClr val="tx1">
                    <a:lumMod val="95000"/>
                    <a:lumOff val="5000"/>
                  </a:schemeClr>
                </a:solidFill>
                <a:latin typeface="Bell MT" panose="02020503060305020303" pitchFamily="18" charset="0"/>
                <a:ea typeface="PMingLiU-ExtB" panose="02020500000000000000" pitchFamily="18" charset="-120"/>
              </a:rPr>
              <a:t> </a:t>
            </a:r>
            <a:r>
              <a:rPr lang="en-IN" sz="1800" u="sng" dirty="0">
                <a:solidFill>
                  <a:schemeClr val="tx1">
                    <a:lumMod val="95000"/>
                    <a:lumOff val="5000"/>
                  </a:schemeClr>
                </a:solidFill>
                <a:latin typeface="Bell MT" panose="02020503060305020303" pitchFamily="18" charset="0"/>
                <a:ea typeface="PMingLiU-ExtB" panose="02020500000000000000" pitchFamily="18" charset="-120"/>
              </a:rPr>
              <a:t>SMART ALARMING SYSTEM, using object detection</a:t>
            </a:r>
            <a:r>
              <a:rPr lang="en-IN" dirty="0"/>
              <a:t>:</a:t>
            </a:r>
          </a:p>
          <a:p>
            <a:pPr marL="0" indent="0" algn="just">
              <a:buNone/>
            </a:pPr>
            <a:r>
              <a:rPr lang="en-IN" sz="1800" dirty="0">
                <a:solidFill>
                  <a:schemeClr val="tx1">
                    <a:lumMod val="95000"/>
                    <a:lumOff val="5000"/>
                  </a:schemeClr>
                </a:solidFill>
                <a:latin typeface="Bell MT" panose="02020503060305020303" pitchFamily="18" charset="0"/>
                <a:ea typeface="PMingLiU-ExtB" panose="02020500000000000000" pitchFamily="18" charset="-120"/>
              </a:rPr>
              <a:t>Suppose an object (person or a vehicle) is found to be entering a pre-defined restricted zone, it can be detected on the footage on real-time, and an immediate alert can be generated.</a:t>
            </a:r>
          </a:p>
          <a:p>
            <a:pPr marL="0" indent="0" algn="just">
              <a:buNone/>
            </a:pPr>
            <a:r>
              <a:rPr lang="en-IN" sz="1800" dirty="0">
                <a:solidFill>
                  <a:schemeClr val="tx1">
                    <a:lumMod val="95000"/>
                    <a:lumOff val="5000"/>
                  </a:schemeClr>
                </a:solidFill>
                <a:latin typeface="Bell MT" panose="02020503060305020303" pitchFamily="18" charset="0"/>
                <a:ea typeface="PMingLiU-ExtB" panose="02020500000000000000" pitchFamily="18" charset="-120"/>
              </a:rPr>
              <a:t>For this we have planned to define coordinates of the bounding box, and if it is found to be within the range limits of the restricted zone, a buzzer/ notification can be generated.</a:t>
            </a:r>
          </a:p>
          <a:p>
            <a:pPr marL="0" indent="0" algn="just">
              <a:buNone/>
            </a:pPr>
            <a:r>
              <a:rPr lang="en-IN" sz="1800" dirty="0">
                <a:solidFill>
                  <a:schemeClr val="tx1">
                    <a:lumMod val="95000"/>
                    <a:lumOff val="5000"/>
                  </a:schemeClr>
                </a:solidFill>
                <a:latin typeface="Bell MT" panose="02020503060305020303" pitchFamily="18" charset="0"/>
                <a:ea typeface="PMingLiU-ExtB" panose="02020500000000000000" pitchFamily="18" charset="-120"/>
              </a:rPr>
              <a:t>This feature can be extensively helpful for security and surveillance applications—Examples include: Monitoring at No-entry zones in banks, jails; School or building boundaries; Drone surveillance for danger zones, etc.</a:t>
            </a:r>
            <a:endParaRPr lang="en-IN" sz="1800" dirty="0"/>
          </a:p>
        </p:txBody>
      </p:sp>
      <p:cxnSp>
        <p:nvCxnSpPr>
          <p:cNvPr id="6" name="Straight Connector 5">
            <a:extLst>
              <a:ext uri="{FF2B5EF4-FFF2-40B4-BE49-F238E27FC236}">
                <a16:creationId xmlns:a16="http://schemas.microsoft.com/office/drawing/2014/main" id="{3861049B-872B-2525-3A4D-111E761DFC03}"/>
              </a:ext>
            </a:extLst>
          </p:cNvPr>
          <p:cNvCxnSpPr/>
          <p:nvPr/>
        </p:nvCxnSpPr>
        <p:spPr>
          <a:xfrm>
            <a:off x="0" y="1848465"/>
            <a:ext cx="828859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03804C10-8CF5-8D5F-73BE-CB796C1CD461}"/>
              </a:ext>
            </a:extLst>
          </p:cNvPr>
          <p:cNvCxnSpPr/>
          <p:nvPr/>
        </p:nvCxnSpPr>
        <p:spPr>
          <a:xfrm>
            <a:off x="0" y="2939354"/>
            <a:ext cx="828859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ADE7103A-D382-7E6F-37D9-C411DAE63529}"/>
              </a:ext>
            </a:extLst>
          </p:cNvPr>
          <p:cNvPicPr>
            <a:picLocks noChangeAspect="1"/>
          </p:cNvPicPr>
          <p:nvPr/>
        </p:nvPicPr>
        <p:blipFill>
          <a:blip r:embed="rId2"/>
          <a:stretch>
            <a:fillRect/>
          </a:stretch>
        </p:blipFill>
        <p:spPr>
          <a:xfrm>
            <a:off x="8504903" y="2423159"/>
            <a:ext cx="3515521" cy="3515521"/>
          </a:xfrm>
          <a:prstGeom prst="rect">
            <a:avLst/>
          </a:prstGeom>
        </p:spPr>
      </p:pic>
    </p:spTree>
    <p:extLst>
      <p:ext uri="{BB962C8B-B14F-4D97-AF65-F5344CB8AC3E}">
        <p14:creationId xmlns:p14="http://schemas.microsoft.com/office/powerpoint/2010/main" val="334631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A88F0-7CED-EB92-CE61-54374574AB53}"/>
              </a:ext>
            </a:extLst>
          </p:cNvPr>
          <p:cNvSpPr>
            <a:spLocks noGrp="1"/>
          </p:cNvSpPr>
          <p:nvPr>
            <p:ph idx="1"/>
          </p:nvPr>
        </p:nvSpPr>
        <p:spPr>
          <a:xfrm>
            <a:off x="186813" y="186813"/>
            <a:ext cx="10941435" cy="5985387"/>
          </a:xfrm>
        </p:spPr>
        <p:txBody>
          <a:bodyPr/>
          <a:lstStyle/>
          <a:p>
            <a:pPr marL="0" indent="0" algn="just">
              <a:buNone/>
            </a:pPr>
            <a:r>
              <a:rPr lang="en-US" u="sng" dirty="0">
                <a:solidFill>
                  <a:schemeClr val="tx1">
                    <a:lumMod val="95000"/>
                    <a:lumOff val="5000"/>
                  </a:schemeClr>
                </a:solidFill>
                <a:latin typeface="Bell MT" panose="02020503060305020303" pitchFamily="18" charset="0"/>
                <a:ea typeface="PMingLiU-ExtB" panose="02020500000000000000" pitchFamily="18" charset="-120"/>
              </a:rPr>
              <a:t>Basic Logic:</a:t>
            </a:r>
          </a:p>
          <a:p>
            <a:pPr marL="0" indent="0" algn="just">
              <a:buNone/>
            </a:pPr>
            <a:r>
              <a:rPr lang="en-US" dirty="0">
                <a:solidFill>
                  <a:schemeClr val="tx1">
                    <a:lumMod val="95000"/>
                    <a:lumOff val="5000"/>
                  </a:schemeClr>
                </a:solidFill>
                <a:latin typeface="Bell MT" panose="02020503060305020303" pitchFamily="18" charset="0"/>
                <a:ea typeface="PMingLiU-ExtB" panose="02020500000000000000" pitchFamily="18" charset="-120"/>
              </a:rPr>
              <a:t>1. Read video frame-by-frame</a:t>
            </a:r>
          </a:p>
          <a:p>
            <a:pPr marL="0" indent="0" algn="just">
              <a:buNone/>
            </a:pPr>
            <a:r>
              <a:rPr lang="en-US" dirty="0">
                <a:solidFill>
                  <a:schemeClr val="tx1">
                    <a:lumMod val="95000"/>
                    <a:lumOff val="5000"/>
                  </a:schemeClr>
                </a:solidFill>
                <a:latin typeface="Bell MT" panose="02020503060305020303" pitchFamily="18" charset="0"/>
                <a:ea typeface="PMingLiU-ExtB" panose="02020500000000000000" pitchFamily="18" charset="-120"/>
              </a:rPr>
              <a:t>2. Detect objects in each frame (using YOLO model)</a:t>
            </a:r>
          </a:p>
          <a:p>
            <a:pPr marL="0" indent="0" algn="just">
              <a:buNone/>
            </a:pPr>
            <a:r>
              <a:rPr lang="en-US" dirty="0">
                <a:solidFill>
                  <a:schemeClr val="tx1">
                    <a:lumMod val="95000"/>
                    <a:lumOff val="5000"/>
                  </a:schemeClr>
                </a:solidFill>
                <a:latin typeface="Bell MT" panose="02020503060305020303" pitchFamily="18" charset="0"/>
                <a:ea typeface="PMingLiU-ExtB" panose="02020500000000000000" pitchFamily="18" charset="-120"/>
              </a:rPr>
              <a:t>3. Define a restricted zone (fixed coordinates)</a:t>
            </a:r>
          </a:p>
          <a:p>
            <a:pPr marL="0" indent="0" algn="just">
              <a:buNone/>
            </a:pPr>
            <a:r>
              <a:rPr lang="en-US" dirty="0">
                <a:solidFill>
                  <a:schemeClr val="tx1">
                    <a:lumMod val="95000"/>
                    <a:lumOff val="5000"/>
                  </a:schemeClr>
                </a:solidFill>
                <a:latin typeface="Bell MT" panose="02020503060305020303" pitchFamily="18" charset="0"/>
                <a:ea typeface="PMingLiU-ExtB" panose="02020500000000000000" pitchFamily="18" charset="-120"/>
              </a:rPr>
              <a:t>4. Check for overlap between detected objects and the zone</a:t>
            </a:r>
          </a:p>
          <a:p>
            <a:pPr marL="0" indent="0" algn="just">
              <a:buNone/>
            </a:pPr>
            <a:r>
              <a:rPr lang="en-US" dirty="0">
                <a:solidFill>
                  <a:schemeClr val="tx1">
                    <a:lumMod val="95000"/>
                    <a:lumOff val="5000"/>
                  </a:schemeClr>
                </a:solidFill>
                <a:latin typeface="Bell MT" panose="02020503060305020303" pitchFamily="18" charset="0"/>
                <a:ea typeface="PMingLiU-ExtB" panose="02020500000000000000" pitchFamily="18" charset="-120"/>
              </a:rPr>
              <a:t>5. If overlap found → Trigger alert</a:t>
            </a:r>
            <a:r>
              <a:rPr lang="en-IN" dirty="0">
                <a:solidFill>
                  <a:schemeClr val="tx1">
                    <a:lumMod val="95000"/>
                    <a:lumOff val="5000"/>
                  </a:schemeClr>
                </a:solidFill>
                <a:latin typeface="Bell MT" panose="02020503060305020303" pitchFamily="18" charset="0"/>
                <a:ea typeface="PMingLiU-ExtB" panose="02020500000000000000" pitchFamily="18" charset="-120"/>
              </a:rPr>
              <a:t> </a:t>
            </a:r>
          </a:p>
        </p:txBody>
      </p:sp>
      <p:pic>
        <p:nvPicPr>
          <p:cNvPr id="6" name="Picture 5">
            <a:extLst>
              <a:ext uri="{FF2B5EF4-FFF2-40B4-BE49-F238E27FC236}">
                <a16:creationId xmlns:a16="http://schemas.microsoft.com/office/drawing/2014/main" id="{A8874B66-F8BC-B883-84C0-B59B79CA8C33}"/>
              </a:ext>
            </a:extLst>
          </p:cNvPr>
          <p:cNvPicPr>
            <a:picLocks noChangeAspect="1"/>
          </p:cNvPicPr>
          <p:nvPr/>
        </p:nvPicPr>
        <p:blipFill>
          <a:blip r:embed="rId2"/>
          <a:stretch>
            <a:fillRect/>
          </a:stretch>
        </p:blipFill>
        <p:spPr>
          <a:xfrm>
            <a:off x="329903" y="2768939"/>
            <a:ext cx="4468240" cy="2393700"/>
          </a:xfrm>
          <a:prstGeom prst="rect">
            <a:avLst/>
          </a:prstGeom>
        </p:spPr>
      </p:pic>
    </p:spTree>
    <p:extLst>
      <p:ext uri="{BB962C8B-B14F-4D97-AF65-F5344CB8AC3E}">
        <p14:creationId xmlns:p14="http://schemas.microsoft.com/office/powerpoint/2010/main" val="19848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9DDB-9300-CEA0-6E56-D6AEBB828E18}"/>
              </a:ext>
            </a:extLst>
          </p:cNvPr>
          <p:cNvSpPr>
            <a:spLocks noGrp="1"/>
          </p:cNvSpPr>
          <p:nvPr>
            <p:ph type="title"/>
          </p:nvPr>
        </p:nvSpPr>
        <p:spPr>
          <a:xfrm>
            <a:off x="1069848" y="-68826"/>
            <a:ext cx="10058400" cy="737420"/>
          </a:xfrm>
        </p:spPr>
        <p:txBody>
          <a:bodyPr>
            <a:noAutofit/>
          </a:bodyPr>
          <a:lstStyle/>
          <a:p>
            <a:pPr algn="ctr"/>
            <a:r>
              <a:rPr lang="en-IN" sz="3200" b="0" u="sng" dirty="0">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CONCEPTS LEARNT &amp; APPLIED: </a:t>
            </a:r>
          </a:p>
        </p:txBody>
      </p:sp>
      <p:sp>
        <p:nvSpPr>
          <p:cNvPr id="3" name="Content Placeholder 2">
            <a:extLst>
              <a:ext uri="{FF2B5EF4-FFF2-40B4-BE49-F238E27FC236}">
                <a16:creationId xmlns:a16="http://schemas.microsoft.com/office/drawing/2014/main" id="{FCF7E4BC-BEA2-6060-0EDC-08EE42DA2B47}"/>
              </a:ext>
            </a:extLst>
          </p:cNvPr>
          <p:cNvSpPr>
            <a:spLocks noGrp="1"/>
          </p:cNvSpPr>
          <p:nvPr>
            <p:ph idx="1"/>
          </p:nvPr>
        </p:nvSpPr>
        <p:spPr>
          <a:xfrm>
            <a:off x="1" y="833591"/>
            <a:ext cx="12329652" cy="5901505"/>
          </a:xfrm>
          <a:noFill/>
        </p:spPr>
        <p:txBody>
          <a:bodyPr>
            <a:normAutofit fontScale="92500" lnSpcReduction="10000"/>
          </a:bodyPr>
          <a:lstStyle/>
          <a:p>
            <a:pPr marL="0" indent="0">
              <a:buNone/>
            </a:pPr>
            <a:r>
              <a:rPr lang="en-US" b="1" dirty="0">
                <a:solidFill>
                  <a:schemeClr val="tx1">
                    <a:lumMod val="95000"/>
                    <a:lumOff val="5000"/>
                  </a:schemeClr>
                </a:solidFill>
                <a:latin typeface="Bell MT" panose="02020503060305020303" pitchFamily="18" charset="0"/>
                <a:ea typeface="PMingLiU-ExtB" panose="02020500000000000000" pitchFamily="18" charset="-120"/>
              </a:rPr>
              <a:t>1.   </a:t>
            </a:r>
            <a:r>
              <a:rPr lang="en-US" u="sng" dirty="0">
                <a:solidFill>
                  <a:schemeClr val="tx1">
                    <a:lumMod val="95000"/>
                    <a:lumOff val="5000"/>
                  </a:schemeClr>
                </a:solidFill>
                <a:latin typeface="Bell MT" panose="02020503060305020303" pitchFamily="18" charset="0"/>
                <a:ea typeface="PMingLiU-ExtB" panose="02020500000000000000" pitchFamily="18" charset="-120"/>
              </a:rPr>
              <a:t>Working on Google Collaboratory.</a:t>
            </a:r>
          </a:p>
          <a:p>
            <a:pPr marL="0" indent="0">
              <a:buNone/>
            </a:pPr>
            <a:r>
              <a:rPr lang="en-US" b="1" dirty="0">
                <a:solidFill>
                  <a:schemeClr val="tx1">
                    <a:lumMod val="95000"/>
                    <a:lumOff val="5000"/>
                  </a:schemeClr>
                </a:solidFill>
                <a:latin typeface="Bell MT" panose="02020503060305020303" pitchFamily="18" charset="0"/>
                <a:ea typeface="PMingLiU-ExtB" panose="02020500000000000000" pitchFamily="18" charset="-120"/>
              </a:rPr>
              <a:t>2.   </a:t>
            </a:r>
            <a:r>
              <a:rPr lang="en-US" u="sng" dirty="0">
                <a:solidFill>
                  <a:schemeClr val="tx1">
                    <a:lumMod val="95000"/>
                    <a:lumOff val="5000"/>
                  </a:schemeClr>
                </a:solidFill>
                <a:latin typeface="Bell MT" panose="02020503060305020303" pitchFamily="18" charset="0"/>
                <a:ea typeface="PMingLiU-ExtB" panose="02020500000000000000" pitchFamily="18" charset="-120"/>
              </a:rPr>
              <a:t>Supervised and Unsupervised learning.</a:t>
            </a:r>
          </a:p>
          <a:p>
            <a:pPr marL="0" indent="0">
              <a:buNone/>
            </a:pPr>
            <a:r>
              <a:rPr lang="en-US" b="1" dirty="0">
                <a:solidFill>
                  <a:schemeClr val="tx1">
                    <a:lumMod val="95000"/>
                    <a:lumOff val="5000"/>
                  </a:schemeClr>
                </a:solidFill>
                <a:latin typeface="Bell MT" panose="02020503060305020303" pitchFamily="18" charset="0"/>
                <a:ea typeface="PMingLiU-ExtB" panose="02020500000000000000" pitchFamily="18" charset="-120"/>
              </a:rPr>
              <a:t>3.   </a:t>
            </a:r>
            <a:r>
              <a:rPr lang="en-US" u="sng" dirty="0">
                <a:solidFill>
                  <a:schemeClr val="tx1">
                    <a:lumMod val="95000"/>
                    <a:lumOff val="5000"/>
                  </a:schemeClr>
                </a:solidFill>
                <a:latin typeface="Bell MT" panose="02020503060305020303" pitchFamily="18" charset="0"/>
                <a:ea typeface="PMingLiU-ExtB" panose="02020500000000000000" pitchFamily="18" charset="-120"/>
              </a:rPr>
              <a:t>Use of Numpy, Pandas, Matplotlib, sklearn:</a:t>
            </a:r>
            <a:endParaRPr lang="en-US" dirty="0">
              <a:solidFill>
                <a:srgbClr val="FF0000"/>
              </a:solidFill>
              <a:latin typeface="Bell MT" panose="02020503060305020303" pitchFamily="18" charset="0"/>
              <a:ea typeface="PMingLiU-ExtB" panose="02020500000000000000" pitchFamily="18" charset="-120"/>
            </a:endParaRP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These are extensively used libraries, which find use in almost every python-based project. </a:t>
            </a: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Numpy library allows scientific computing and commendable data analysis. It provides efficient numerical 	computations and array operations. </a:t>
            </a: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Pandas is a powerful Python library for data manipulation and analysis, especially designed for working with 	structured (tabular) data- mainly, series(1D) &amp; DataFrame(2D).</a:t>
            </a: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Matplotlib is the most popular Python library for creating static, interactive, and animated visualizations.</a:t>
            </a: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The library is built on top of foundational Python libraries such as NumPy, SciPy, and Matplotlib, ensuring 	seamless integration with these tools.</a:t>
            </a:r>
          </a:p>
          <a:p>
            <a:pPr marL="457200" indent="-457200">
              <a:buAutoNum type="arabicPeriod" startAt="3"/>
            </a:pPr>
            <a:endParaRPr lang="en-US" sz="21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US" b="1" dirty="0">
                <a:solidFill>
                  <a:schemeClr val="tx1">
                    <a:lumMod val="95000"/>
                    <a:lumOff val="5000"/>
                  </a:schemeClr>
                </a:solidFill>
                <a:latin typeface="Bell MT" panose="02020503060305020303" pitchFamily="18" charset="0"/>
                <a:ea typeface="PMingLiU-ExtB" panose="02020500000000000000" pitchFamily="18" charset="-120"/>
              </a:rPr>
              <a:t>4.   </a:t>
            </a:r>
            <a:r>
              <a:rPr lang="en-US" u="sng" dirty="0">
                <a:solidFill>
                  <a:schemeClr val="tx1">
                    <a:lumMod val="95000"/>
                    <a:lumOff val="5000"/>
                  </a:schemeClr>
                </a:solidFill>
                <a:latin typeface="Bell MT" panose="02020503060305020303" pitchFamily="18" charset="0"/>
                <a:ea typeface="PMingLiU-ExtB" panose="02020500000000000000" pitchFamily="18" charset="-120"/>
              </a:rPr>
              <a:t>The basic workflow of any Machine Learning project: </a:t>
            </a:r>
          </a:p>
          <a:p>
            <a:pPr marL="0" indent="0">
              <a:buNone/>
            </a:pPr>
            <a:r>
              <a:rPr lang="en-US" dirty="0">
                <a:solidFill>
                  <a:schemeClr val="tx1">
                    <a:lumMod val="95000"/>
                    <a:lumOff val="5000"/>
                  </a:schemeClr>
                </a:solidFill>
                <a:latin typeface="Bell MT" panose="02020503060305020303" pitchFamily="18" charset="0"/>
                <a:ea typeface="PMingLiU-ExtB" panose="02020500000000000000" pitchFamily="18" charset="-120"/>
              </a:rPr>
              <a:t>	Data collection 	 Data analysis    Data preprocessing    Train-test split     Choose &amp; train a suitable model</a:t>
            </a:r>
          </a:p>
          <a:p>
            <a:pPr marL="0" indent="0">
              <a:buNone/>
            </a:pPr>
            <a:r>
              <a:rPr lang="en-US" dirty="0">
                <a:solidFill>
                  <a:schemeClr val="tx1">
                    <a:lumMod val="95000"/>
                    <a:lumOff val="5000"/>
                  </a:schemeClr>
                </a:solidFill>
                <a:latin typeface="Bell MT" panose="02020503060305020303" pitchFamily="18" charset="0"/>
                <a:ea typeface="PMingLiU-ExtB" panose="02020500000000000000" pitchFamily="18" charset="-120"/>
              </a:rPr>
              <a:t>	</a:t>
            </a:r>
          </a:p>
          <a:p>
            <a:pPr marL="0" indent="0">
              <a:buNone/>
            </a:pPr>
            <a:r>
              <a:rPr lang="en-US" dirty="0">
                <a:solidFill>
                  <a:schemeClr val="tx1">
                    <a:lumMod val="95000"/>
                    <a:lumOff val="5000"/>
                  </a:schemeClr>
                </a:solidFill>
                <a:latin typeface="Bell MT" panose="02020503060305020303" pitchFamily="18" charset="0"/>
                <a:ea typeface="PMingLiU-ExtB" panose="02020500000000000000" pitchFamily="18" charset="-120"/>
              </a:rPr>
              <a:t>								           Deployment     Evaluation</a:t>
            </a:r>
          </a:p>
        </p:txBody>
      </p:sp>
      <p:pic>
        <p:nvPicPr>
          <p:cNvPr id="5" name="Graphic 4" descr="Line arrow: Straight with solid fill">
            <a:extLst>
              <a:ext uri="{FF2B5EF4-FFF2-40B4-BE49-F238E27FC236}">
                <a16:creationId xmlns:a16="http://schemas.microsoft.com/office/drawing/2014/main" id="{46B8A24D-F140-8B19-AF29-356621DBC8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604935" y="5427714"/>
            <a:ext cx="260556" cy="260556"/>
          </a:xfrm>
          <a:prstGeom prst="rect">
            <a:avLst/>
          </a:prstGeom>
        </p:spPr>
      </p:pic>
      <p:pic>
        <p:nvPicPr>
          <p:cNvPr id="11" name="Graphic 10" descr="Line arrow: Straight with solid fill">
            <a:extLst>
              <a:ext uri="{FF2B5EF4-FFF2-40B4-BE49-F238E27FC236}">
                <a16:creationId xmlns:a16="http://schemas.microsoft.com/office/drawing/2014/main" id="{F0F4250C-26F4-2A74-C36B-27A41EF663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9943813" y="5688270"/>
            <a:ext cx="466416" cy="466416"/>
          </a:xfrm>
          <a:prstGeom prst="rect">
            <a:avLst/>
          </a:prstGeom>
        </p:spPr>
      </p:pic>
      <p:pic>
        <p:nvPicPr>
          <p:cNvPr id="4" name="Graphic 3" descr="Line arrow: Straight with solid fill">
            <a:extLst>
              <a:ext uri="{FF2B5EF4-FFF2-40B4-BE49-F238E27FC236}">
                <a16:creationId xmlns:a16="http://schemas.microsoft.com/office/drawing/2014/main" id="{9800AE5A-E99E-9191-2C53-D6DEDD6356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205155" y="5427714"/>
            <a:ext cx="260556" cy="260556"/>
          </a:xfrm>
          <a:prstGeom prst="rect">
            <a:avLst/>
          </a:prstGeom>
        </p:spPr>
      </p:pic>
      <p:pic>
        <p:nvPicPr>
          <p:cNvPr id="6" name="Graphic 5" descr="Line arrow: Straight with solid fill">
            <a:extLst>
              <a:ext uri="{FF2B5EF4-FFF2-40B4-BE49-F238E27FC236}">
                <a16:creationId xmlns:a16="http://schemas.microsoft.com/office/drawing/2014/main" id="{A09179C3-2844-9564-5041-1A1A1E7C0F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405700" y="5427714"/>
            <a:ext cx="260556" cy="260556"/>
          </a:xfrm>
          <a:prstGeom prst="rect">
            <a:avLst/>
          </a:prstGeom>
        </p:spPr>
      </p:pic>
      <p:pic>
        <p:nvPicPr>
          <p:cNvPr id="7" name="Graphic 6" descr="Line arrow: Straight with solid fill">
            <a:extLst>
              <a:ext uri="{FF2B5EF4-FFF2-40B4-BE49-F238E27FC236}">
                <a16:creationId xmlns:a16="http://schemas.microsoft.com/office/drawing/2014/main" id="{BDD36D07-8FCA-CB91-F582-35A79B2DFC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8165997" y="5427714"/>
            <a:ext cx="260556" cy="260556"/>
          </a:xfrm>
          <a:prstGeom prst="rect">
            <a:avLst/>
          </a:prstGeom>
        </p:spPr>
      </p:pic>
      <p:pic>
        <p:nvPicPr>
          <p:cNvPr id="8" name="Graphic 7" descr="Line arrow: Straight with solid fill">
            <a:extLst>
              <a:ext uri="{FF2B5EF4-FFF2-40B4-BE49-F238E27FC236}">
                <a16:creationId xmlns:a16="http://schemas.microsoft.com/office/drawing/2014/main" id="{5D7E788E-A153-C778-7ABE-B91C45448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20985" y="6154686"/>
            <a:ext cx="260556" cy="260556"/>
          </a:xfrm>
          <a:prstGeom prst="rect">
            <a:avLst/>
          </a:prstGeom>
        </p:spPr>
      </p:pic>
    </p:spTree>
    <p:extLst>
      <p:ext uri="{BB962C8B-B14F-4D97-AF65-F5344CB8AC3E}">
        <p14:creationId xmlns:p14="http://schemas.microsoft.com/office/powerpoint/2010/main" val="40541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4453C-63CF-AD71-9717-A606A242A74F}"/>
              </a:ext>
            </a:extLst>
          </p:cNvPr>
          <p:cNvSpPr>
            <a:spLocks noGrp="1"/>
          </p:cNvSpPr>
          <p:nvPr>
            <p:ph type="title"/>
          </p:nvPr>
        </p:nvSpPr>
        <p:spPr>
          <a:xfrm>
            <a:off x="8308258" y="76200"/>
            <a:ext cx="3200400" cy="457200"/>
          </a:xfrm>
        </p:spPr>
        <p:txBody>
          <a:bodyPr>
            <a:normAutofit fontScale="90000"/>
          </a:bodyPr>
          <a:lstStyle/>
          <a:p>
            <a:r>
              <a:rPr lang="en-IN" dirty="0"/>
              <a:t>Key learnings:</a:t>
            </a:r>
          </a:p>
        </p:txBody>
      </p:sp>
      <p:sp>
        <p:nvSpPr>
          <p:cNvPr id="4" name="Text Placeholder 3">
            <a:extLst>
              <a:ext uri="{FF2B5EF4-FFF2-40B4-BE49-F238E27FC236}">
                <a16:creationId xmlns:a16="http://schemas.microsoft.com/office/drawing/2014/main" id="{044E83A6-C629-1872-61B7-A8D517599541}"/>
              </a:ext>
            </a:extLst>
          </p:cNvPr>
          <p:cNvSpPr>
            <a:spLocks noGrp="1"/>
          </p:cNvSpPr>
          <p:nvPr>
            <p:ph type="body" sz="half" idx="2"/>
          </p:nvPr>
        </p:nvSpPr>
        <p:spPr>
          <a:xfrm>
            <a:off x="8308257" y="633688"/>
            <a:ext cx="3696929" cy="6224312"/>
          </a:xfrm>
        </p:spPr>
        <p:txBody>
          <a:bodyPr>
            <a:normAutofit/>
          </a:bodyPr>
          <a:lstStyle/>
          <a:p>
            <a:r>
              <a:rPr lang="en-IN" i="1" dirty="0"/>
              <a:t>The entire brainstorming and hard work has made the project more interesting for us. </a:t>
            </a:r>
          </a:p>
          <a:p>
            <a:r>
              <a:rPr lang="en-IN" dirty="0"/>
              <a:t>We learned to deal with such huge real world dataset.</a:t>
            </a:r>
          </a:p>
          <a:p>
            <a:r>
              <a:rPr lang="en-IN" dirty="0"/>
              <a:t>Through this, we understood how object detection models actually “see” and process objects.</a:t>
            </a:r>
          </a:p>
          <a:p>
            <a:r>
              <a:rPr lang="en-IN" dirty="0"/>
              <a:t>This project taught us how important data preprocessing is for model performance. Even before training, the way we prepare the data can affect how well the model learns. </a:t>
            </a:r>
          </a:p>
          <a:p>
            <a:r>
              <a:rPr lang="en-IN" dirty="0"/>
              <a:t>We also became familiar with the basic structure of a Machine Learning pipeline.</a:t>
            </a:r>
          </a:p>
          <a:p>
            <a:endParaRPr lang="en-IN" dirty="0"/>
          </a:p>
          <a:p>
            <a:r>
              <a:rPr lang="en-IN" dirty="0"/>
              <a:t>…And innumerable other learnings.</a:t>
            </a:r>
          </a:p>
          <a:p>
            <a:endParaRPr lang="en-IN" dirty="0"/>
          </a:p>
          <a:p>
            <a:r>
              <a:rPr lang="en-IN" i="1" dirty="0"/>
              <a:t>So we are eagerly looking forward to another month of such brainstorming and debugging..</a:t>
            </a:r>
          </a:p>
          <a:p>
            <a:endParaRPr lang="en-IN" dirty="0"/>
          </a:p>
        </p:txBody>
      </p:sp>
      <p:pic>
        <p:nvPicPr>
          <p:cNvPr id="6" name="Picture 5">
            <a:extLst>
              <a:ext uri="{FF2B5EF4-FFF2-40B4-BE49-F238E27FC236}">
                <a16:creationId xmlns:a16="http://schemas.microsoft.com/office/drawing/2014/main" id="{38F8675B-9E18-4E38-584A-9F16AEDEA596}"/>
              </a:ext>
            </a:extLst>
          </p:cNvPr>
          <p:cNvPicPr>
            <a:picLocks noChangeAspect="1"/>
          </p:cNvPicPr>
          <p:nvPr/>
        </p:nvPicPr>
        <p:blipFill>
          <a:blip r:embed="rId2"/>
          <a:stretch>
            <a:fillRect/>
          </a:stretch>
        </p:blipFill>
        <p:spPr>
          <a:xfrm>
            <a:off x="0" y="0"/>
            <a:ext cx="8308258" cy="6858000"/>
          </a:xfrm>
          <a:prstGeom prst="rect">
            <a:avLst/>
          </a:prstGeom>
        </p:spPr>
      </p:pic>
      <p:sp>
        <p:nvSpPr>
          <p:cNvPr id="13" name="Rectangle 12">
            <a:extLst>
              <a:ext uri="{FF2B5EF4-FFF2-40B4-BE49-F238E27FC236}">
                <a16:creationId xmlns:a16="http://schemas.microsoft.com/office/drawing/2014/main" id="{02F472B0-9C45-1698-B714-967D84D0BA90}"/>
              </a:ext>
            </a:extLst>
          </p:cNvPr>
          <p:cNvSpPr/>
          <p:nvPr/>
        </p:nvSpPr>
        <p:spPr>
          <a:xfrm>
            <a:off x="0" y="2721529"/>
            <a:ext cx="4589718" cy="923330"/>
          </a:xfrm>
          <a:prstGeom prst="rect">
            <a:avLst/>
          </a:prstGeom>
          <a:noFill/>
        </p:spPr>
        <p:txBody>
          <a:bodyPr wrap="none" lIns="91440" tIns="45720" rIns="91440" bIns="45720">
            <a:spAutoFit/>
          </a:bodyPr>
          <a:lstStyle/>
          <a:p>
            <a:pPr algn="ctr"/>
            <a:r>
              <a:rPr lang="en-IN" sz="5400" b="1" dirty="0">
                <a:ln w="6600">
                  <a:solidFill>
                    <a:schemeClr val="accent2"/>
                  </a:solidFill>
                  <a:prstDash val="solid"/>
                </a:ln>
                <a:solidFill>
                  <a:srgbClr val="FFFFFF"/>
                </a:solidFill>
                <a:effectLst>
                  <a:outerShdw dist="38100" dir="2700000" algn="tl" rotWithShape="0">
                    <a:schemeClr val="accent2"/>
                  </a:outerShdw>
                </a:effectLst>
              </a:rPr>
              <a:t>THANK</a:t>
            </a: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IN" sz="5400" b="1" dirty="0">
                <a:ln w="6600">
                  <a:solidFill>
                    <a:schemeClr val="accent2"/>
                  </a:solidFill>
                  <a:prstDash val="solid"/>
                </a:ln>
                <a:solidFill>
                  <a:srgbClr val="FFFFFF"/>
                </a:solidFill>
                <a:effectLst>
                  <a:outerShdw dist="38100" dir="2700000" algn="tl" rotWithShape="0">
                    <a:schemeClr val="accent2"/>
                  </a:outerShdw>
                </a:effectLst>
              </a:rPr>
              <a:t>YOU</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0306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96C2C-B62E-6BFD-E66E-DC790F49E87C}"/>
              </a:ext>
            </a:extLst>
          </p:cNvPr>
          <p:cNvSpPr>
            <a:spLocks noGrp="1"/>
          </p:cNvSpPr>
          <p:nvPr>
            <p:ph idx="1"/>
          </p:nvPr>
        </p:nvSpPr>
        <p:spPr>
          <a:xfrm>
            <a:off x="471948" y="275303"/>
            <a:ext cx="10953136" cy="6582697"/>
          </a:xfrm>
        </p:spPr>
        <p:txBody>
          <a:bodyPr>
            <a:normAutofit/>
          </a:bodyPr>
          <a:lstStyle/>
          <a:p>
            <a:pPr marL="0" indent="0">
              <a:buNone/>
            </a:pPr>
            <a:r>
              <a:rPr lang="en-US" sz="1700" b="1" dirty="0">
                <a:solidFill>
                  <a:schemeClr val="tx1">
                    <a:lumMod val="95000"/>
                    <a:lumOff val="5000"/>
                  </a:schemeClr>
                </a:solidFill>
                <a:latin typeface="Bell MT" panose="02020503060305020303" pitchFamily="18" charset="0"/>
                <a:ea typeface="PMingLiU-ExtB" panose="02020500000000000000" pitchFamily="18" charset="-120"/>
              </a:rPr>
              <a:t>5.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Data handling/ Analyzing</a:t>
            </a:r>
            <a:r>
              <a:rPr lang="en-US" sz="1700" dirty="0">
                <a:solidFill>
                  <a:schemeClr val="tx1">
                    <a:lumMod val="95000"/>
                    <a:lumOff val="5000"/>
                  </a:schemeClr>
                </a:solidFill>
                <a:latin typeface="Bell MT" panose="02020503060305020303" pitchFamily="18" charset="0"/>
                <a:ea typeface="PMingLiU-ExtB" panose="02020500000000000000" pitchFamily="18" charset="-120"/>
              </a:rPr>
              <a:t>: </a:t>
            </a:r>
          </a:p>
          <a:p>
            <a:pPr>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Collected data from open source VisDrone, which had a very structured and organized data. Understanding the 	data structure was an essential step, to begin with.</a:t>
            </a:r>
          </a:p>
          <a:p>
            <a:pPr marL="0" indent="0">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	</a:t>
            </a: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IN" sz="1700" i="1" dirty="0">
                <a:solidFill>
                  <a:schemeClr val="tx1">
                    <a:lumMod val="95000"/>
                    <a:lumOff val="5000"/>
                  </a:schemeClr>
                </a:solidFill>
                <a:latin typeface="Bell MT" panose="02020503060305020303" pitchFamily="18" charset="0"/>
                <a:ea typeface="PMingLiU-ExtB" panose="02020500000000000000" pitchFamily="18" charset="-120"/>
              </a:rPr>
              <a:t>Same data structure for IMAGES test, val</a:t>
            </a:r>
            <a:r>
              <a:rPr lang="en-IN" sz="1700" dirty="0">
                <a:solidFill>
                  <a:schemeClr val="tx1">
                    <a:lumMod val="95000"/>
                    <a:lumOff val="5000"/>
                  </a:schemeClr>
                </a:solidFill>
                <a:latin typeface="Bell MT" panose="02020503060305020303" pitchFamily="18" charset="0"/>
                <a:ea typeface="PMingLiU-ExtB" panose="02020500000000000000" pitchFamily="18" charset="-120"/>
              </a:rPr>
              <a:t>.				</a:t>
            </a:r>
            <a:r>
              <a:rPr lang="en-IN" sz="1700" i="1" dirty="0">
                <a:solidFill>
                  <a:schemeClr val="tx1">
                    <a:lumMod val="95000"/>
                    <a:lumOff val="5000"/>
                  </a:schemeClr>
                </a:solidFill>
                <a:latin typeface="Bell MT" panose="02020503060305020303" pitchFamily="18" charset="0"/>
                <a:ea typeface="PMingLiU-ExtB" panose="02020500000000000000" pitchFamily="18" charset="-120"/>
              </a:rPr>
              <a:t>Same data structure for VIDEOS test, val.</a:t>
            </a:r>
          </a:p>
          <a:p>
            <a:pPr marL="0" indent="0">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6.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Data preprocessing: </a:t>
            </a:r>
          </a:p>
          <a:p>
            <a:pPr>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The process of transforming raw, messy, and often inconsistent data into a clean and structured format, 	removing noises and making it suitable for analysis, machine learning.</a:t>
            </a:r>
          </a:p>
          <a:p>
            <a:pPr>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Basically, it is a step to “preprocess” the data, or make it ready to train a model. This step can include opening 	an image, 	reading videos frame-by-frame, rescaling, converting the RGB images to grayscale, black&amp;white, 	canny edged, adding hues, etc. </a:t>
            </a: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p:txBody>
      </p:sp>
      <p:pic>
        <p:nvPicPr>
          <p:cNvPr id="5" name="Picture 4">
            <a:extLst>
              <a:ext uri="{FF2B5EF4-FFF2-40B4-BE49-F238E27FC236}">
                <a16:creationId xmlns:a16="http://schemas.microsoft.com/office/drawing/2014/main" id="{ADCE513F-06C9-D7F2-9EB0-4C0B1070CAC5}"/>
              </a:ext>
            </a:extLst>
          </p:cNvPr>
          <p:cNvPicPr>
            <a:picLocks noChangeAspect="1"/>
          </p:cNvPicPr>
          <p:nvPr/>
        </p:nvPicPr>
        <p:blipFill>
          <a:blip r:embed="rId2"/>
          <a:stretch>
            <a:fillRect/>
          </a:stretch>
        </p:blipFill>
        <p:spPr>
          <a:xfrm>
            <a:off x="6995429" y="1494262"/>
            <a:ext cx="3375737" cy="26780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DC21C579-25B7-3AAB-15E2-646582C2200F}"/>
              </a:ext>
            </a:extLst>
          </p:cNvPr>
          <p:cNvPicPr>
            <a:picLocks noChangeAspect="1"/>
          </p:cNvPicPr>
          <p:nvPr/>
        </p:nvPicPr>
        <p:blipFill>
          <a:blip r:embed="rId3"/>
          <a:stretch>
            <a:fillRect/>
          </a:stretch>
        </p:blipFill>
        <p:spPr>
          <a:xfrm>
            <a:off x="946705" y="1473480"/>
            <a:ext cx="2786983" cy="26672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907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78919-EFAF-D676-CD8F-42B594918757}"/>
              </a:ext>
            </a:extLst>
          </p:cNvPr>
          <p:cNvSpPr>
            <a:spLocks noGrp="1"/>
          </p:cNvSpPr>
          <p:nvPr>
            <p:ph idx="1"/>
          </p:nvPr>
        </p:nvSpPr>
        <p:spPr>
          <a:xfrm>
            <a:off x="314631" y="255639"/>
            <a:ext cx="11664009" cy="6409321"/>
          </a:xfrm>
        </p:spPr>
        <p:txBody>
          <a:bodyPr/>
          <a:lstStyle/>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In our case, a very important part of preprocessing was- </a:t>
            </a:r>
            <a:r>
              <a:rPr lang="en-US" sz="1700" i="1" dirty="0">
                <a:solidFill>
                  <a:schemeClr val="tx1">
                    <a:lumMod val="95000"/>
                    <a:lumOff val="5000"/>
                  </a:schemeClr>
                </a:solidFill>
                <a:latin typeface="Bell MT" panose="02020503060305020303" pitchFamily="18" charset="0"/>
                <a:ea typeface="PMingLiU-ExtB" panose="02020500000000000000" pitchFamily="18" charset="-120"/>
              </a:rPr>
              <a:t>to convert the annotations .txt files to yolo format</a:t>
            </a:r>
            <a:r>
              <a:rPr lang="en-US" sz="1700" dirty="0">
                <a:solidFill>
                  <a:schemeClr val="tx1">
                    <a:lumMod val="95000"/>
                    <a:lumOff val="5000"/>
                  </a:schemeClr>
                </a:solidFill>
                <a:latin typeface="Bell MT" panose="02020503060305020303" pitchFamily="18" charset="0"/>
                <a:ea typeface="PMingLiU-ExtB" panose="02020500000000000000" pitchFamily="18" charset="-120"/>
              </a:rPr>
              <a:t>, as we 	planned to implement the yolo model. The code snippet below (for video preprocessing) shows how we created a new 	directory by appending the tuples (containing required values, extracted from the annotation file lines) to an empty list, 	declared earlier in the function. These were stored in a new ‘labels’ directory, when the function was called.</a:t>
            </a:r>
          </a:p>
          <a:p>
            <a:pPr marL="0" indent="0" algn="just">
              <a:buClr>
                <a:srgbClr val="002060"/>
              </a:buClr>
              <a:buNone/>
            </a:pPr>
            <a:endParaRPr lang="en-US"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Clr>
                <a:srgbClr val="002060"/>
              </a:buClr>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p:txBody>
      </p:sp>
      <p:sp>
        <p:nvSpPr>
          <p:cNvPr id="8" name="TextBox 7">
            <a:extLst>
              <a:ext uri="{FF2B5EF4-FFF2-40B4-BE49-F238E27FC236}">
                <a16:creationId xmlns:a16="http://schemas.microsoft.com/office/drawing/2014/main" id="{954F4E38-35A5-7AA3-2008-27C9512753E5}"/>
              </a:ext>
            </a:extLst>
          </p:cNvPr>
          <p:cNvSpPr txBox="1"/>
          <p:nvPr/>
        </p:nvSpPr>
        <p:spPr>
          <a:xfrm>
            <a:off x="10322560" y="4995360"/>
            <a:ext cx="1758662" cy="338554"/>
          </a:xfrm>
          <a:prstGeom prst="rect">
            <a:avLst/>
          </a:prstGeom>
          <a:noFill/>
        </p:spPr>
        <p:txBody>
          <a:bodyPr wrap="square" rtlCol="0">
            <a:spAutoFit/>
          </a:bodyPr>
          <a:lstStyle/>
          <a:p>
            <a:r>
              <a:rPr lang="en-IN" sz="1600" dirty="0"/>
              <a:t>Yolo format</a:t>
            </a:r>
          </a:p>
        </p:txBody>
      </p:sp>
      <p:pic>
        <p:nvPicPr>
          <p:cNvPr id="17" name="Picture 16">
            <a:extLst>
              <a:ext uri="{FF2B5EF4-FFF2-40B4-BE49-F238E27FC236}">
                <a16:creationId xmlns:a16="http://schemas.microsoft.com/office/drawing/2014/main" id="{BA4F9C80-AA0D-A6E6-4A8A-1AF02C7F21DF}"/>
              </a:ext>
            </a:extLst>
          </p:cNvPr>
          <p:cNvPicPr>
            <a:picLocks noChangeAspect="1"/>
          </p:cNvPicPr>
          <p:nvPr/>
        </p:nvPicPr>
        <p:blipFill>
          <a:blip r:embed="rId2"/>
          <a:stretch>
            <a:fillRect/>
          </a:stretch>
        </p:blipFill>
        <p:spPr>
          <a:xfrm>
            <a:off x="611016" y="1452540"/>
            <a:ext cx="8997804" cy="3952919"/>
          </a:xfrm>
          <a:prstGeom prst="rect">
            <a:avLst/>
          </a:prstGeom>
        </p:spPr>
      </p:pic>
      <p:cxnSp>
        <p:nvCxnSpPr>
          <p:cNvPr id="19" name="Straight Arrow Connector 18">
            <a:extLst>
              <a:ext uri="{FF2B5EF4-FFF2-40B4-BE49-F238E27FC236}">
                <a16:creationId xmlns:a16="http://schemas.microsoft.com/office/drawing/2014/main" id="{49F97383-7701-F417-F5A6-F74535C7F6ED}"/>
              </a:ext>
            </a:extLst>
          </p:cNvPr>
          <p:cNvCxnSpPr>
            <a:cxnSpLocks/>
          </p:cNvCxnSpPr>
          <p:nvPr/>
        </p:nvCxnSpPr>
        <p:spPr>
          <a:xfrm>
            <a:off x="8216900" y="5164637"/>
            <a:ext cx="2105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CFEBFD-4D06-E34C-B1D0-104ED04C6601}"/>
              </a:ext>
            </a:extLst>
          </p:cNvPr>
          <p:cNvCxnSpPr>
            <a:cxnSpLocks/>
          </p:cNvCxnSpPr>
          <p:nvPr/>
        </p:nvCxnSpPr>
        <p:spPr>
          <a:xfrm>
            <a:off x="9269730" y="2246848"/>
            <a:ext cx="1122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801E7E5-EF1B-49C9-71EA-1317F439FF8A}"/>
              </a:ext>
            </a:extLst>
          </p:cNvPr>
          <p:cNvSpPr txBox="1"/>
          <p:nvPr/>
        </p:nvSpPr>
        <p:spPr>
          <a:xfrm>
            <a:off x="10334465" y="2092959"/>
            <a:ext cx="1940560" cy="307777"/>
          </a:xfrm>
          <a:prstGeom prst="rect">
            <a:avLst/>
          </a:prstGeom>
          <a:noFill/>
        </p:spPr>
        <p:txBody>
          <a:bodyPr wrap="square" rtlCol="0">
            <a:spAutoFit/>
          </a:bodyPr>
          <a:lstStyle/>
          <a:p>
            <a:r>
              <a:rPr lang="en-IN" sz="1400" dirty="0"/>
              <a:t>VisDrone format</a:t>
            </a:r>
          </a:p>
        </p:txBody>
      </p:sp>
    </p:spTree>
    <p:extLst>
      <p:ext uri="{BB962C8B-B14F-4D97-AF65-F5344CB8AC3E}">
        <p14:creationId xmlns:p14="http://schemas.microsoft.com/office/powerpoint/2010/main" val="239524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3448E-9972-A636-619C-96C00BE8C7FE}"/>
              </a:ext>
            </a:extLst>
          </p:cNvPr>
          <p:cNvSpPr>
            <a:spLocks noGrp="1"/>
          </p:cNvSpPr>
          <p:nvPr>
            <p:ph idx="1"/>
          </p:nvPr>
        </p:nvSpPr>
        <p:spPr>
          <a:xfrm>
            <a:off x="386079" y="196645"/>
            <a:ext cx="11605029" cy="6661355"/>
          </a:xfrm>
        </p:spPr>
        <p:txBody>
          <a:bodyPr>
            <a:normAutofit fontScale="92500" lnSpcReduction="10000"/>
          </a:bodyPr>
          <a:lstStyle/>
          <a:p>
            <a:pPr marL="0" indent="0">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7 .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Train-test split:</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Let suppose, we have a huge dataset. Training the model on the whole dataset and testing it on some part of the same dataset 	will give incorrect estimate of the accuracy and correctness of our model. Hence a train-test split (generally, in a ratio of 80-	20) is a must, so as to ensure that the training data does not overlap with the testing data. </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In case of our VisDrone dataset, it was available in already-structured and separated manner, so this step was not 	necessary. </a:t>
            </a:r>
          </a:p>
          <a:p>
            <a:pPr marL="0" indent="0" algn="just">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8.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How to choose a model: </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A good model selection is an essential step.</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This can be done on the basis of data available (if images and videos-- deep learning models; text or speech data-- deep 	learning models; numerical data-- decision trees/ logistic regression, etc.) </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Based on the task we need to carry out (classification, regression, clustering, </a:t>
            </a:r>
            <a:r>
              <a:rPr lang="en-US" sz="1700" dirty="0" err="1">
                <a:solidFill>
                  <a:schemeClr val="tx1">
                    <a:lumMod val="95000"/>
                    <a:lumOff val="5000"/>
                  </a:schemeClr>
                </a:solidFill>
                <a:latin typeface="Bell MT" panose="02020503060305020303" pitchFamily="18" charset="0"/>
                <a:ea typeface="PMingLiU-ExtB" panose="02020500000000000000" pitchFamily="18" charset="-120"/>
              </a:rPr>
              <a:t>etc</a:t>
            </a:r>
            <a:r>
              <a:rPr lang="en-US" sz="1700" dirty="0">
                <a:solidFill>
                  <a:schemeClr val="tx1">
                    <a:lumMod val="95000"/>
                    <a:lumOff val="5000"/>
                  </a:schemeClr>
                </a:solidFill>
                <a:latin typeface="Bell MT" panose="02020503060305020303" pitchFamily="18" charset="0"/>
                <a:ea typeface="PMingLiU-ExtB" panose="02020500000000000000" pitchFamily="18" charset="-120"/>
              </a:rPr>
              <a:t>). </a:t>
            </a:r>
          </a:p>
          <a:p>
            <a:pPr marL="0" indent="0" algn="just">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9.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Small factors, like</a:t>
            </a:r>
            <a:r>
              <a:rPr lang="en-US" sz="1700" dirty="0">
                <a:solidFill>
                  <a:schemeClr val="tx1">
                    <a:lumMod val="95000"/>
                    <a:lumOff val="5000"/>
                  </a:schemeClr>
                </a:solidFill>
                <a:latin typeface="Bell MT" panose="02020503060305020303" pitchFamily="18" charset="0"/>
                <a:ea typeface="PMingLiU-ExtB" panose="02020500000000000000" pitchFamily="18" charset="-120"/>
              </a:rPr>
              <a:t>:</a:t>
            </a:r>
          </a:p>
          <a:p>
            <a:pPr marL="0" indent="0" algn="just">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	parameters (weights, biases), hyperparameters (epochs, learning rate), concept of overfitting, underfitting, bias-variance 	tradeoffs, gradient descent, loss function, etc.</a:t>
            </a:r>
          </a:p>
          <a:p>
            <a:pPr marL="0" indent="0" algn="just">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10.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PyTorch basics</a:t>
            </a:r>
          </a:p>
          <a:p>
            <a:pPr marL="0" lvl="0" indent="0">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11.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Basics of </a:t>
            </a:r>
            <a:r>
              <a:rPr lang="en-IN" sz="1700" u="sng" dirty="0">
                <a:solidFill>
                  <a:schemeClr val="tx1">
                    <a:lumMod val="95000"/>
                    <a:lumOff val="5000"/>
                  </a:schemeClr>
                </a:solidFill>
                <a:latin typeface="Bell MT" panose="02020503060305020303" pitchFamily="18" charset="0"/>
                <a:ea typeface="PMingLiU-ExtB" panose="02020500000000000000" pitchFamily="18" charset="-120"/>
              </a:rPr>
              <a:t>YOLO Models </a:t>
            </a:r>
            <a:r>
              <a:rPr lang="en-IN" sz="1700" dirty="0">
                <a:solidFill>
                  <a:schemeClr val="tx1">
                    <a:lumMod val="95000"/>
                    <a:lumOff val="5000"/>
                  </a:schemeClr>
                </a:solidFill>
                <a:latin typeface="Bell MT" panose="02020503060305020303" pitchFamily="18" charset="0"/>
                <a:ea typeface="PMingLiU-ExtB" panose="02020500000000000000" pitchFamily="18" charset="-120"/>
              </a:rPr>
              <a:t>: </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-Basic architecture – backbone, neck, head</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-Yolo annotations</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-Different variants of yolo</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-Training yolo model</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(We referred to ultralytics official GitHub repo to understand these things)</a:t>
            </a: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p:txBody>
      </p:sp>
    </p:spTree>
    <p:extLst>
      <p:ext uri="{BB962C8B-B14F-4D97-AF65-F5344CB8AC3E}">
        <p14:creationId xmlns:p14="http://schemas.microsoft.com/office/powerpoint/2010/main" val="205571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8B96-C652-9E95-C2F4-13C6722672C5}"/>
              </a:ext>
            </a:extLst>
          </p:cNvPr>
          <p:cNvSpPr>
            <a:spLocks noGrp="1"/>
          </p:cNvSpPr>
          <p:nvPr>
            <p:ph type="title"/>
          </p:nvPr>
        </p:nvSpPr>
        <p:spPr/>
        <p:txBody>
          <a:bodyPr>
            <a:normAutofit/>
          </a:bodyPr>
          <a:lstStyle/>
          <a:p>
            <a:pPr algn="ctr"/>
            <a:r>
              <a:rPr lang="en-IN" b="0" u="sng" dirty="0">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Our Procedure</a:t>
            </a:r>
          </a:p>
        </p:txBody>
      </p:sp>
      <p:sp>
        <p:nvSpPr>
          <p:cNvPr id="3" name="Content Placeholder 2">
            <a:extLst>
              <a:ext uri="{FF2B5EF4-FFF2-40B4-BE49-F238E27FC236}">
                <a16:creationId xmlns:a16="http://schemas.microsoft.com/office/drawing/2014/main" id="{659927C0-54AE-A54A-5109-FA9943E83125}"/>
              </a:ext>
            </a:extLst>
          </p:cNvPr>
          <p:cNvSpPr>
            <a:spLocks noGrp="1"/>
          </p:cNvSpPr>
          <p:nvPr>
            <p:ph idx="1"/>
          </p:nvPr>
        </p:nvSpPr>
        <p:spPr>
          <a:xfrm>
            <a:off x="98323" y="117987"/>
            <a:ext cx="7758143" cy="6656439"/>
          </a:xfrm>
        </p:spPr>
        <p:txBody>
          <a:bodyPr>
            <a:normAutofit fontScale="92500" lnSpcReduction="20000"/>
          </a:bodyPr>
          <a:lstStyle/>
          <a:p>
            <a:pPr marL="514350" indent="-514350">
              <a:buFont typeface="+mj-lt"/>
              <a:buAutoNum type="romanUcPeriod"/>
            </a:pPr>
            <a:r>
              <a:rPr lang="en-IN" sz="1900" dirty="0">
                <a:solidFill>
                  <a:schemeClr val="tx1">
                    <a:lumMod val="95000"/>
                    <a:lumOff val="5000"/>
                  </a:schemeClr>
                </a:solidFill>
                <a:latin typeface="Bell MT" panose="02020503060305020303" pitchFamily="18" charset="0"/>
                <a:ea typeface="PMingLiU-ExtB" panose="02020500000000000000" pitchFamily="18" charset="-120"/>
              </a:rPr>
              <a:t>We collected dataset, that was most suited for our project.</a:t>
            </a:r>
          </a:p>
          <a:p>
            <a:pPr marL="514350" indent="-514350">
              <a:buFont typeface="+mj-lt"/>
              <a:buAutoNum type="romanUcPeriod"/>
            </a:pPr>
            <a:r>
              <a:rPr lang="en-IN" sz="1900" dirty="0">
                <a:solidFill>
                  <a:schemeClr val="tx1">
                    <a:lumMod val="95000"/>
                    <a:lumOff val="5000"/>
                  </a:schemeClr>
                </a:solidFill>
                <a:latin typeface="Bell MT" panose="02020503060305020303" pitchFamily="18" charset="0"/>
                <a:ea typeface="PMingLiU-ExtB" panose="02020500000000000000" pitchFamily="18" charset="-120"/>
              </a:rPr>
              <a:t>Next, Data Preprocessing involved-</a:t>
            </a: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	1)Image dataset preprocessing</a:t>
            </a: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	2)Video footage preprocessing</a:t>
            </a:r>
          </a:p>
          <a:p>
            <a:pPr marL="0" indent="0">
              <a:buNone/>
            </a:pPr>
            <a:r>
              <a:rPr lang="en-IN" sz="1900" u="sng" dirty="0">
                <a:solidFill>
                  <a:schemeClr val="tx1">
                    <a:lumMod val="95000"/>
                    <a:lumOff val="5000"/>
                  </a:schemeClr>
                </a:solidFill>
                <a:latin typeface="Bell MT" panose="02020503060305020303" pitchFamily="18" charset="0"/>
                <a:ea typeface="PMingLiU-ExtB" panose="02020500000000000000" pitchFamily="18" charset="-120"/>
              </a:rPr>
              <a:t>Video Preprocessing steps, that we implemented</a:t>
            </a:r>
            <a:r>
              <a:rPr lang="en-IN" sz="1900" dirty="0">
                <a:solidFill>
                  <a:schemeClr val="tx1">
                    <a:lumMod val="95000"/>
                    <a:lumOff val="5000"/>
                  </a:schemeClr>
                </a:solidFill>
                <a:latin typeface="Bell MT" panose="02020503060305020303" pitchFamily="18" charset="0"/>
                <a:ea typeface="PMingLiU-ExtB" panose="02020500000000000000" pitchFamily="18" charset="-120"/>
              </a:rPr>
              <a:t>:</a:t>
            </a:r>
          </a:p>
          <a:p>
            <a:pPr marL="514350" lvl="0" indent="-514350">
              <a:buFont typeface="+mj-lt"/>
              <a:buAutoNum type="romanLcPeriod"/>
            </a:pPr>
            <a:r>
              <a:rPr lang="en-IN" sz="1900" dirty="0">
                <a:solidFill>
                  <a:schemeClr val="tx1">
                    <a:lumMod val="95000"/>
                    <a:lumOff val="5000"/>
                  </a:schemeClr>
                </a:solidFill>
                <a:latin typeface="Bell MT" panose="02020503060305020303" pitchFamily="18" charset="0"/>
                <a:ea typeface="PMingLiU-ExtB" panose="02020500000000000000" pitchFamily="18" charset="-120"/>
              </a:rPr>
              <a:t>Conversion of VisDrone annotations to yolo format</a:t>
            </a: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VisDrone annotations (images)- </a:t>
            </a:r>
          </a:p>
          <a:p>
            <a:pPr marL="0" indent="0">
              <a:buNone/>
            </a:pPr>
            <a:endParaRPr lang="en-IN" dirty="0"/>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Yolo labels (images) – </a:t>
            </a:r>
          </a:p>
          <a:p>
            <a:pPr marL="0" indent="0">
              <a:buNone/>
            </a:pPr>
            <a:endParaRPr lang="en-IN" sz="19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VisDrone annotations (videos) – </a:t>
            </a:r>
          </a:p>
          <a:p>
            <a:pPr marL="0" indent="0">
              <a:buNone/>
            </a:pPr>
            <a:endParaRPr lang="en-IN" sz="19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Yolo labels(videos) –</a:t>
            </a:r>
          </a:p>
          <a:p>
            <a:pPr marL="0" indent="0">
              <a:buNone/>
            </a:pPr>
            <a:endParaRPr lang="en-IN" sz="1900" dirty="0">
              <a:solidFill>
                <a:schemeClr val="tx1">
                  <a:lumMod val="95000"/>
                  <a:lumOff val="5000"/>
                </a:schemeClr>
              </a:solidFill>
              <a:latin typeface="Bell MT" panose="02020503060305020303" pitchFamily="18" charset="0"/>
              <a:ea typeface="PMingLiU-ExtB" panose="02020500000000000000" pitchFamily="18" charset="-120"/>
            </a:endParaRPr>
          </a:p>
          <a:p>
            <a:pPr marL="514350" indent="-514350">
              <a:buAutoNum type="romanLcPeriod" startAt="2"/>
            </a:pPr>
            <a:r>
              <a:rPr lang="en-IN" sz="1900" dirty="0">
                <a:solidFill>
                  <a:schemeClr val="tx1">
                    <a:lumMod val="95000"/>
                    <a:lumOff val="5000"/>
                  </a:schemeClr>
                </a:solidFill>
                <a:latin typeface="Bell MT" panose="02020503060305020303" pitchFamily="18" charset="0"/>
                <a:ea typeface="PMingLiU-ExtB" panose="02020500000000000000" pitchFamily="18" charset="-120"/>
              </a:rPr>
              <a:t>Resizing images to 640 x 640 pixels using OpenCV as yolo needs images with this size as input. </a:t>
            </a:r>
          </a:p>
          <a:p>
            <a:pPr marL="514350" indent="-514350">
              <a:buAutoNum type="romanLcPeriod" startAt="2"/>
            </a:pPr>
            <a:r>
              <a:rPr lang="en-IN" sz="1900" dirty="0">
                <a:solidFill>
                  <a:schemeClr val="tx1">
                    <a:lumMod val="95000"/>
                    <a:lumOff val="5000"/>
                  </a:schemeClr>
                </a:solidFill>
                <a:latin typeface="Bell MT" panose="02020503060305020303" pitchFamily="18" charset="0"/>
                <a:ea typeface="PMingLiU-ExtB" panose="02020500000000000000" pitchFamily="18" charset="-120"/>
              </a:rPr>
              <a:t>Validating the dataset </a:t>
            </a:r>
          </a:p>
          <a:p>
            <a:pPr marL="514350" indent="-514350">
              <a:buAutoNum type="romanLcPeriod" startAt="2"/>
            </a:pPr>
            <a:r>
              <a:rPr lang="en-IN" sz="1900" dirty="0">
                <a:solidFill>
                  <a:schemeClr val="tx1">
                    <a:lumMod val="95000"/>
                    <a:lumOff val="5000"/>
                  </a:schemeClr>
                </a:solidFill>
                <a:latin typeface="Bell MT" panose="02020503060305020303" pitchFamily="18" charset="0"/>
                <a:ea typeface="PMingLiU-ExtB" panose="02020500000000000000" pitchFamily="18" charset="-120"/>
              </a:rPr>
              <a:t>Check image label correspondence for resized images and yolo converted labels</a:t>
            </a:r>
          </a:p>
          <a:p>
            <a:pPr marL="514350" indent="-514350">
              <a:buAutoNum type="romanLcPeriod" startAt="2"/>
            </a:pPr>
            <a:r>
              <a:rPr lang="en-IN" sz="1900" dirty="0">
                <a:solidFill>
                  <a:schemeClr val="tx1">
                    <a:lumMod val="95000"/>
                    <a:lumOff val="5000"/>
                  </a:schemeClr>
                </a:solidFill>
                <a:latin typeface="Bell MT" panose="02020503060305020303" pitchFamily="18" charset="0"/>
                <a:ea typeface="PMingLiU-ExtB" panose="02020500000000000000" pitchFamily="18" charset="-120"/>
              </a:rPr>
              <a:t>Check class counts to verify that the data is balanced</a:t>
            </a:r>
          </a:p>
          <a:p>
            <a:pPr marL="0" indent="0">
              <a:buNone/>
            </a:pPr>
            <a:endParaRPr lang="en-IN" dirty="0"/>
          </a:p>
        </p:txBody>
      </p:sp>
      <p:sp>
        <p:nvSpPr>
          <p:cNvPr id="4" name="Text Placeholder 3">
            <a:extLst>
              <a:ext uri="{FF2B5EF4-FFF2-40B4-BE49-F238E27FC236}">
                <a16:creationId xmlns:a16="http://schemas.microsoft.com/office/drawing/2014/main" id="{C2A3B524-C6F2-BB43-7A94-6E012BBCBB4A}"/>
              </a:ext>
            </a:extLst>
          </p:cNvPr>
          <p:cNvSpPr>
            <a:spLocks noGrp="1"/>
          </p:cNvSpPr>
          <p:nvPr>
            <p:ph type="body" sz="half" idx="2"/>
          </p:nvPr>
        </p:nvSpPr>
        <p:spPr>
          <a:xfrm>
            <a:off x="8298426" y="2423160"/>
            <a:ext cx="3893574" cy="3291840"/>
          </a:xfrm>
        </p:spPr>
        <p:txBody>
          <a:bodyPr/>
          <a:lstStyle/>
          <a:p>
            <a:pPr marL="285750" indent="-285750">
              <a:buClr>
                <a:srgbClr val="C00000"/>
              </a:buClr>
              <a:buFont typeface="Wingdings" panose="05000000000000000000" pitchFamily="2" charset="2"/>
              <a:buChar char="v"/>
            </a:pPr>
            <a:r>
              <a:rPr lang="en-IN" dirty="0"/>
              <a:t>Data collection</a:t>
            </a:r>
          </a:p>
          <a:p>
            <a:pPr marL="285750" indent="-285750">
              <a:buClr>
                <a:srgbClr val="C00000"/>
              </a:buClr>
              <a:buFont typeface="Wingdings" panose="05000000000000000000" pitchFamily="2" charset="2"/>
              <a:buChar char="v"/>
            </a:pPr>
            <a:r>
              <a:rPr lang="en-IN" dirty="0"/>
              <a:t>Model selection, Data Preprocessing</a:t>
            </a:r>
          </a:p>
          <a:p>
            <a:pPr marL="285750" indent="-285750">
              <a:buClr>
                <a:srgbClr val="C00000"/>
              </a:buClr>
              <a:buFont typeface="Wingdings" panose="05000000000000000000" pitchFamily="2" charset="2"/>
              <a:buChar char="v"/>
            </a:pPr>
            <a:r>
              <a:rPr lang="en-IN" dirty="0"/>
              <a:t>Model Training</a:t>
            </a:r>
          </a:p>
        </p:txBody>
      </p:sp>
      <p:pic>
        <p:nvPicPr>
          <p:cNvPr id="6" name="Picture 5">
            <a:extLst>
              <a:ext uri="{FF2B5EF4-FFF2-40B4-BE49-F238E27FC236}">
                <a16:creationId xmlns:a16="http://schemas.microsoft.com/office/drawing/2014/main" id="{54AA863E-0D16-2907-3B09-B951BA4CBA07}"/>
              </a:ext>
            </a:extLst>
          </p:cNvPr>
          <p:cNvPicPr>
            <a:picLocks noChangeAspect="1"/>
          </p:cNvPicPr>
          <p:nvPr/>
        </p:nvPicPr>
        <p:blipFill>
          <a:blip r:embed="rId2"/>
          <a:stretch>
            <a:fillRect/>
          </a:stretch>
        </p:blipFill>
        <p:spPr>
          <a:xfrm>
            <a:off x="569781" y="3909356"/>
            <a:ext cx="7142054" cy="251333"/>
          </a:xfrm>
          <a:prstGeom prst="rect">
            <a:avLst/>
          </a:prstGeom>
        </p:spPr>
      </p:pic>
      <p:pic>
        <p:nvPicPr>
          <p:cNvPr id="8" name="Picture 7">
            <a:extLst>
              <a:ext uri="{FF2B5EF4-FFF2-40B4-BE49-F238E27FC236}">
                <a16:creationId xmlns:a16="http://schemas.microsoft.com/office/drawing/2014/main" id="{AD389C9B-36C0-DD00-D667-10DE2115CC85}"/>
              </a:ext>
            </a:extLst>
          </p:cNvPr>
          <p:cNvPicPr>
            <a:picLocks noChangeAspect="1"/>
          </p:cNvPicPr>
          <p:nvPr/>
        </p:nvPicPr>
        <p:blipFill>
          <a:blip r:embed="rId3"/>
          <a:stretch>
            <a:fillRect/>
          </a:stretch>
        </p:blipFill>
        <p:spPr>
          <a:xfrm>
            <a:off x="569781" y="4623839"/>
            <a:ext cx="7125247" cy="251332"/>
          </a:xfrm>
          <a:prstGeom prst="rect">
            <a:avLst/>
          </a:prstGeom>
        </p:spPr>
      </p:pic>
      <p:pic>
        <p:nvPicPr>
          <p:cNvPr id="9" name="Picture 8">
            <a:extLst>
              <a:ext uri="{FF2B5EF4-FFF2-40B4-BE49-F238E27FC236}">
                <a16:creationId xmlns:a16="http://schemas.microsoft.com/office/drawing/2014/main" id="{81B8E6C6-43AD-C6D8-E83F-5389DC899DD3}"/>
              </a:ext>
            </a:extLst>
          </p:cNvPr>
          <p:cNvPicPr>
            <a:picLocks noChangeAspect="1"/>
          </p:cNvPicPr>
          <p:nvPr/>
        </p:nvPicPr>
        <p:blipFill>
          <a:blip r:embed="rId3"/>
          <a:stretch>
            <a:fillRect/>
          </a:stretch>
        </p:blipFill>
        <p:spPr>
          <a:xfrm>
            <a:off x="561378" y="3194874"/>
            <a:ext cx="7125247" cy="251332"/>
          </a:xfrm>
          <a:prstGeom prst="rect">
            <a:avLst/>
          </a:prstGeom>
        </p:spPr>
      </p:pic>
      <p:pic>
        <p:nvPicPr>
          <p:cNvPr id="11" name="Picture 10">
            <a:extLst>
              <a:ext uri="{FF2B5EF4-FFF2-40B4-BE49-F238E27FC236}">
                <a16:creationId xmlns:a16="http://schemas.microsoft.com/office/drawing/2014/main" id="{19FCAE0F-33CB-6736-21CF-7387AE972CB9}"/>
              </a:ext>
            </a:extLst>
          </p:cNvPr>
          <p:cNvPicPr>
            <a:picLocks noChangeAspect="1"/>
          </p:cNvPicPr>
          <p:nvPr/>
        </p:nvPicPr>
        <p:blipFill>
          <a:blip r:embed="rId4"/>
          <a:stretch>
            <a:fillRect/>
          </a:stretch>
        </p:blipFill>
        <p:spPr>
          <a:xfrm>
            <a:off x="561378" y="2512618"/>
            <a:ext cx="5382376" cy="219106"/>
          </a:xfrm>
          <a:prstGeom prst="rect">
            <a:avLst/>
          </a:prstGeom>
        </p:spPr>
      </p:pic>
    </p:spTree>
    <p:extLst>
      <p:ext uri="{BB962C8B-B14F-4D97-AF65-F5344CB8AC3E}">
        <p14:creationId xmlns:p14="http://schemas.microsoft.com/office/powerpoint/2010/main" val="18887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C4447-3862-177F-5480-B533F0D29752}"/>
              </a:ext>
            </a:extLst>
          </p:cNvPr>
          <p:cNvSpPr>
            <a:spLocks noGrp="1"/>
          </p:cNvSpPr>
          <p:nvPr>
            <p:ph idx="1"/>
          </p:nvPr>
        </p:nvSpPr>
        <p:spPr>
          <a:xfrm>
            <a:off x="275303" y="353961"/>
            <a:ext cx="11621729" cy="5818239"/>
          </a:xfrm>
        </p:spPr>
        <p:txBody>
          <a:bodyPr/>
          <a:lstStyle/>
          <a:p>
            <a:pPr marL="0" indent="0">
              <a:buNone/>
            </a:pPr>
            <a:r>
              <a:rPr lang="en-IN" sz="1800" i="1" u="sng" dirty="0">
                <a:solidFill>
                  <a:schemeClr val="tx1">
                    <a:lumMod val="95000"/>
                    <a:lumOff val="5000"/>
                  </a:schemeClr>
                </a:solidFill>
                <a:latin typeface="Bell MT" panose="02020503060305020303" pitchFamily="18" charset="0"/>
                <a:ea typeface="PMingLiU-ExtB" panose="02020500000000000000" pitchFamily="18" charset="-120"/>
              </a:rPr>
              <a:t>TRAINING</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We created a .</a:t>
            </a:r>
            <a:r>
              <a:rPr lang="en-IN" sz="1800" dirty="0" err="1">
                <a:solidFill>
                  <a:schemeClr val="tx1">
                    <a:lumMod val="95000"/>
                    <a:lumOff val="5000"/>
                  </a:schemeClr>
                </a:solidFill>
                <a:latin typeface="Bell MT" panose="02020503060305020303" pitchFamily="18" charset="0"/>
                <a:ea typeface="PMingLiU-ExtB" panose="02020500000000000000" pitchFamily="18" charset="-120"/>
              </a:rPr>
              <a:t>yaml</a:t>
            </a:r>
            <a:r>
              <a:rPr lang="en-IN" sz="1800" dirty="0">
                <a:solidFill>
                  <a:schemeClr val="tx1">
                    <a:lumMod val="95000"/>
                    <a:lumOff val="5000"/>
                  </a:schemeClr>
                </a:solidFill>
                <a:latin typeface="Bell MT" panose="02020503060305020303" pitchFamily="18" charset="0"/>
                <a:ea typeface="PMingLiU-ExtB" panose="02020500000000000000" pitchFamily="18" charset="-120"/>
              </a:rPr>
              <a:t> file</a:t>
            </a:r>
          </a:p>
          <a:p>
            <a:endParaRPr lang="en-IN" dirty="0"/>
          </a:p>
          <a:p>
            <a:endParaRPr lang="en-IN" dirty="0"/>
          </a:p>
          <a:p>
            <a:endParaRPr lang="en-IN" dirty="0"/>
          </a:p>
          <a:p>
            <a:endParaRPr lang="en-IN" dirty="0"/>
          </a:p>
          <a:p>
            <a:endParaRPr lang="en-IN" dirty="0"/>
          </a:p>
          <a:p>
            <a:endParaRPr lang="en-IN" dirty="0"/>
          </a:p>
          <a:p>
            <a:r>
              <a:rPr lang="en-IN" sz="1800" dirty="0">
                <a:solidFill>
                  <a:schemeClr val="tx1">
                    <a:lumMod val="95000"/>
                    <a:lumOff val="5000"/>
                  </a:schemeClr>
                </a:solidFill>
                <a:latin typeface="Bell MT" panose="02020503060305020303" pitchFamily="18" charset="0"/>
                <a:ea typeface="PMingLiU-ExtB" panose="02020500000000000000" pitchFamily="18" charset="-120"/>
              </a:rPr>
              <a:t>And trained the model.</a:t>
            </a:r>
          </a:p>
          <a:p>
            <a:endParaRPr lang="en-IN" dirty="0"/>
          </a:p>
        </p:txBody>
      </p:sp>
      <p:pic>
        <p:nvPicPr>
          <p:cNvPr id="4" name="Picture 3">
            <a:extLst>
              <a:ext uri="{FF2B5EF4-FFF2-40B4-BE49-F238E27FC236}">
                <a16:creationId xmlns:a16="http://schemas.microsoft.com/office/drawing/2014/main" id="{AC37E628-B2AF-2CAE-4AC1-5915DA2B98AF}"/>
              </a:ext>
            </a:extLst>
          </p:cNvPr>
          <p:cNvPicPr>
            <a:picLocks noChangeAspect="1"/>
          </p:cNvPicPr>
          <p:nvPr/>
        </p:nvPicPr>
        <p:blipFill>
          <a:blip r:embed="rId2"/>
          <a:stretch>
            <a:fillRect/>
          </a:stretch>
        </p:blipFill>
        <p:spPr>
          <a:xfrm>
            <a:off x="3628103" y="515700"/>
            <a:ext cx="4100051" cy="3392072"/>
          </a:xfrm>
          <a:prstGeom prst="rect">
            <a:avLst/>
          </a:prstGeom>
        </p:spPr>
      </p:pic>
      <p:pic>
        <p:nvPicPr>
          <p:cNvPr id="6" name="Picture 5">
            <a:extLst>
              <a:ext uri="{FF2B5EF4-FFF2-40B4-BE49-F238E27FC236}">
                <a16:creationId xmlns:a16="http://schemas.microsoft.com/office/drawing/2014/main" id="{0AA00AC3-3F33-3A13-3214-55AA95FAE11D}"/>
              </a:ext>
            </a:extLst>
          </p:cNvPr>
          <p:cNvPicPr>
            <a:picLocks noChangeAspect="1"/>
          </p:cNvPicPr>
          <p:nvPr/>
        </p:nvPicPr>
        <p:blipFill>
          <a:blip r:embed="rId3"/>
          <a:stretch>
            <a:fillRect/>
          </a:stretch>
        </p:blipFill>
        <p:spPr>
          <a:xfrm>
            <a:off x="294968" y="4151121"/>
            <a:ext cx="7433186" cy="2264428"/>
          </a:xfrm>
          <a:prstGeom prst="rect">
            <a:avLst/>
          </a:prstGeom>
        </p:spPr>
      </p:pic>
      <p:sp>
        <p:nvSpPr>
          <p:cNvPr id="7" name="TextBox 6">
            <a:extLst>
              <a:ext uri="{FF2B5EF4-FFF2-40B4-BE49-F238E27FC236}">
                <a16:creationId xmlns:a16="http://schemas.microsoft.com/office/drawing/2014/main" id="{27BF3A88-52C3-B9E9-004D-8E34D36AC83D}"/>
              </a:ext>
            </a:extLst>
          </p:cNvPr>
          <p:cNvSpPr txBox="1"/>
          <p:nvPr/>
        </p:nvSpPr>
        <p:spPr>
          <a:xfrm>
            <a:off x="275303" y="6504039"/>
            <a:ext cx="6430222" cy="369332"/>
          </a:xfrm>
          <a:prstGeom prst="rect">
            <a:avLst/>
          </a:prstGeom>
          <a:noFill/>
        </p:spPr>
        <p:txBody>
          <a:bodyPr wrap="none" rtlCol="0">
            <a:spAutoFit/>
          </a:bodyPr>
          <a:lstStyle/>
          <a:p>
            <a:r>
              <a:rPr lang="en-IN" dirty="0">
                <a:solidFill>
                  <a:schemeClr val="tx1">
                    <a:lumMod val="95000"/>
                    <a:lumOff val="5000"/>
                  </a:schemeClr>
                </a:solidFill>
                <a:latin typeface="Bell MT" panose="02020503060305020303" pitchFamily="18" charset="0"/>
                <a:ea typeface="PMingLiU-ExtB" panose="02020500000000000000" pitchFamily="18" charset="-120"/>
              </a:rPr>
              <a:t>Result after running 1 epoch during training the model for images</a:t>
            </a:r>
          </a:p>
        </p:txBody>
      </p:sp>
    </p:spTree>
    <p:extLst>
      <p:ext uri="{BB962C8B-B14F-4D97-AF65-F5344CB8AC3E}">
        <p14:creationId xmlns:p14="http://schemas.microsoft.com/office/powerpoint/2010/main" val="65912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D506-1D61-71DD-1F91-A01FD57F2C5C}"/>
              </a:ext>
            </a:extLst>
          </p:cNvPr>
          <p:cNvSpPr>
            <a:spLocks noGrp="1"/>
          </p:cNvSpPr>
          <p:nvPr>
            <p:ph type="title"/>
          </p:nvPr>
        </p:nvSpPr>
        <p:spPr/>
        <p:txBody>
          <a:bodyPr>
            <a:normAutofit/>
          </a:bodyPr>
          <a:lstStyle/>
          <a:p>
            <a:r>
              <a:rPr lang="en-IN" b="0" u="sng" dirty="0">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ERRORS/ ISSUES FACED &amp; THEIR SOLUTIONS</a:t>
            </a:r>
          </a:p>
        </p:txBody>
      </p:sp>
      <p:sp>
        <p:nvSpPr>
          <p:cNvPr id="3" name="Content Placeholder 2">
            <a:extLst>
              <a:ext uri="{FF2B5EF4-FFF2-40B4-BE49-F238E27FC236}">
                <a16:creationId xmlns:a16="http://schemas.microsoft.com/office/drawing/2014/main" id="{996472F5-A9F5-A4F3-F68A-80672D7DEDBD}"/>
              </a:ext>
            </a:extLst>
          </p:cNvPr>
          <p:cNvSpPr>
            <a:spLocks noGrp="1"/>
          </p:cNvSpPr>
          <p:nvPr>
            <p:ph idx="1"/>
          </p:nvPr>
        </p:nvSpPr>
        <p:spPr>
          <a:xfrm>
            <a:off x="186812" y="226142"/>
            <a:ext cx="7964129" cy="6631858"/>
          </a:xfrm>
        </p:spPr>
        <p:txBody>
          <a:bodyPr>
            <a:normAutofit/>
          </a:bodyPr>
          <a:lstStyle/>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Using perplexity for entire code:</a:t>
            </a:r>
          </a:p>
          <a:p>
            <a:r>
              <a:rPr lang="en-US" sz="1800"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ea typeface="+mj-ea"/>
                <a:cs typeface="+mj-cs"/>
              </a:rPr>
              <a:t>Initially, we assumed that this is our first project so undoubtedly, we have to use Perplexity or ChatGPT for everything, because we’re beginners. So, we used to copy the code from perplexity and  understand every line of the code in-depth. </a:t>
            </a:r>
          </a:p>
          <a:p>
            <a:r>
              <a:rPr lang="en-US" sz="1800"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ea typeface="+mj-ea"/>
                <a:cs typeface="+mj-cs"/>
              </a:rPr>
              <a:t>But after our first meet with our mentor, we completely switched our workflow. We started observing the dataset and then writing codes on ourselves. This actually boosted me, when we started writing ‘video annotation to yolo conversion function’ </a:t>
            </a:r>
            <a:r>
              <a:rPr lang="en-IN" sz="1800"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ea typeface="+mj-ea"/>
                <a:cs typeface="+mj-cs"/>
              </a:rPr>
              <a:t>by ourselves, helping each other but not using perplexity at all.</a:t>
            </a:r>
          </a:p>
          <a:p>
            <a:pPr marL="0" indent="0">
              <a:buNone/>
            </a:pPr>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dirty="0">
              <a:solidFill>
                <a:schemeClr val="tx1">
                  <a:lumMod val="95000"/>
                  <a:lumOff val="5000"/>
                </a:schemeClr>
              </a:solidFill>
              <a:latin typeface="Bell MT" panose="02020503060305020303" pitchFamily="18" charset="0"/>
              <a:ea typeface="PMingLiU-ExtB" panose="02020500000000000000" pitchFamily="18" charset="-120"/>
            </a:endParaRPr>
          </a:p>
        </p:txBody>
      </p:sp>
      <p:sp>
        <p:nvSpPr>
          <p:cNvPr id="4" name="Text Placeholder 3">
            <a:extLst>
              <a:ext uri="{FF2B5EF4-FFF2-40B4-BE49-F238E27FC236}">
                <a16:creationId xmlns:a16="http://schemas.microsoft.com/office/drawing/2014/main" id="{35088C7A-8C0B-7B2A-B903-2FDB14FA3A0D}"/>
              </a:ext>
            </a:extLst>
          </p:cNvPr>
          <p:cNvSpPr>
            <a:spLocks noGrp="1"/>
          </p:cNvSpPr>
          <p:nvPr>
            <p:ph type="body" sz="half" idx="2"/>
          </p:nvPr>
        </p:nvSpPr>
        <p:spPr/>
        <p:txBody>
          <a:bodyPr/>
          <a:lstStyle/>
          <a:p>
            <a:endParaRPr lang="en-IN" dirty="0"/>
          </a:p>
          <a:p>
            <a:endParaRPr lang="en-IN" dirty="0"/>
          </a:p>
        </p:txBody>
      </p:sp>
      <p:sp>
        <p:nvSpPr>
          <p:cNvPr id="8" name="Rectangle 5">
            <a:extLst>
              <a:ext uri="{FF2B5EF4-FFF2-40B4-BE49-F238E27FC236}">
                <a16:creationId xmlns:a16="http://schemas.microsoft.com/office/drawing/2014/main" id="{D28A5430-D4AD-51A9-10DF-7C8E3C88856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9726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8C81-C170-0859-7D6C-6D43E764800B}"/>
              </a:ext>
            </a:extLst>
          </p:cNvPr>
          <p:cNvSpPr>
            <a:spLocks noGrp="1"/>
          </p:cNvSpPr>
          <p:nvPr>
            <p:ph type="title"/>
          </p:nvPr>
        </p:nvSpPr>
        <p:spPr>
          <a:xfrm>
            <a:off x="196645" y="157315"/>
            <a:ext cx="11847871" cy="1946787"/>
          </a:xfrm>
        </p:spPr>
        <p:txBody>
          <a:bodyPr>
            <a:noAutofit/>
          </a:bodyPr>
          <a:lstStyle/>
          <a:p>
            <a:r>
              <a:rPr lang="en-IN" sz="2000" b="0" i="1" u="sng" dirty="0">
                <a:latin typeface="Bell MT" panose="02020503060305020303" pitchFamily="18" charset="0"/>
              </a:rPr>
              <a:t>Annotations:</a:t>
            </a:r>
            <a:br>
              <a:rPr lang="en-IN" sz="2000" b="0" i="1" u="sng" dirty="0">
                <a:latin typeface="Bell MT" panose="02020503060305020303" pitchFamily="18" charset="0"/>
              </a:rPr>
            </a:br>
            <a:br>
              <a:rPr lang="en-IN" sz="1800" b="0" dirty="0">
                <a:latin typeface="Bell MT" panose="02020503060305020303" pitchFamily="18" charset="0"/>
              </a:rPr>
            </a:br>
            <a:r>
              <a:rPr lang="en-IN" sz="1800" b="0" dirty="0">
                <a:latin typeface="Bell MT" panose="02020503060305020303" pitchFamily="18" charset="0"/>
              </a:rPr>
              <a:t>We tried grouping the annotations using the target ids which would be beneficial in future for object tracking as well. </a:t>
            </a:r>
            <a:br>
              <a:rPr lang="en-IN" sz="1800" b="0" dirty="0">
                <a:latin typeface="Bell MT" panose="02020503060305020303" pitchFamily="18" charset="0"/>
              </a:rPr>
            </a:br>
            <a:r>
              <a:rPr lang="en-IN" sz="1800" b="0" dirty="0">
                <a:latin typeface="Bell MT" panose="02020503060305020303" pitchFamily="18" charset="0"/>
              </a:rPr>
              <a:t>For converting VisDrone annotations to yolo annotations for video part ,we actually tried a lot of ways to do it and finally figured out a much sorted way…</a:t>
            </a:r>
            <a:br>
              <a:rPr lang="en-IN" sz="1800" b="0" dirty="0">
                <a:latin typeface="Bell MT" panose="02020503060305020303" pitchFamily="18" charset="0"/>
              </a:rPr>
            </a:br>
            <a:endParaRPr lang="en-IN" sz="1800" b="0" dirty="0">
              <a:latin typeface="Bell MT" panose="02020503060305020303" pitchFamily="18" charset="0"/>
            </a:endParaRPr>
          </a:p>
        </p:txBody>
      </p:sp>
      <p:graphicFrame>
        <p:nvGraphicFramePr>
          <p:cNvPr id="19" name="Diagram 18">
            <a:extLst>
              <a:ext uri="{FF2B5EF4-FFF2-40B4-BE49-F238E27FC236}">
                <a16:creationId xmlns:a16="http://schemas.microsoft.com/office/drawing/2014/main" id="{8D074B18-11E4-C434-3879-49F4D3644E5D}"/>
              </a:ext>
            </a:extLst>
          </p:cNvPr>
          <p:cNvGraphicFramePr/>
          <p:nvPr>
            <p:extLst>
              <p:ext uri="{D42A27DB-BD31-4B8C-83A1-F6EECF244321}">
                <p14:modId xmlns:p14="http://schemas.microsoft.com/office/powerpoint/2010/main" val="1850627718"/>
              </p:ext>
            </p:extLst>
          </p:nvPr>
        </p:nvGraphicFramePr>
        <p:xfrm>
          <a:off x="373626" y="1612490"/>
          <a:ext cx="11169445" cy="508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3965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2442</TotalTime>
  <Words>2401</Words>
  <Application>Microsoft Office PowerPoint</Application>
  <PresentationFormat>Widescreen</PresentationFormat>
  <Paragraphs>185</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MingLiU-ExtB</vt:lpstr>
      <vt:lpstr>Arial</vt:lpstr>
      <vt:lpstr>Bell MT</vt:lpstr>
      <vt:lpstr>Blackadder ITC</vt:lpstr>
      <vt:lpstr>Bookman Old Style</vt:lpstr>
      <vt:lpstr>Calibri</vt:lpstr>
      <vt:lpstr>Candara Light</vt:lpstr>
      <vt:lpstr>Century Gothic</vt:lpstr>
      <vt:lpstr>Wingdings</vt:lpstr>
      <vt:lpstr>Wood Type</vt:lpstr>
      <vt:lpstr>Drone Footage Object Detection</vt:lpstr>
      <vt:lpstr>CONCEPTS LEARNT &amp; APPLIED: </vt:lpstr>
      <vt:lpstr>PowerPoint Presentation</vt:lpstr>
      <vt:lpstr>PowerPoint Presentation</vt:lpstr>
      <vt:lpstr>PowerPoint Presentation</vt:lpstr>
      <vt:lpstr>Our Procedure</vt:lpstr>
      <vt:lpstr>PowerPoint Presentation</vt:lpstr>
      <vt:lpstr>ERRORS/ ISSUES FACED &amp; THEIR SOLUTIONS</vt:lpstr>
      <vt:lpstr>Annotations:  We tried grouping the annotations using the target ids which would be beneficial in future for object tracking as well.  For converting VisDrone annotations to yolo annotations for video part ,we actually tried a lot of ways to do it and finally figured out a much sorted way…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Ideas to implement and enhance further</vt:lpstr>
      <vt:lpstr>PowerPoint Presentation</vt:lpstr>
      <vt:lpstr>Key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Aarushi Pandey</dc:creator>
  <cp:lastModifiedBy>Aarushi Pandey</cp:lastModifiedBy>
  <cp:revision>16</cp:revision>
  <dcterms:created xsi:type="dcterms:W3CDTF">2025-06-26T07:23:21Z</dcterms:created>
  <dcterms:modified xsi:type="dcterms:W3CDTF">2025-06-28T05:37:29Z</dcterms:modified>
</cp:coreProperties>
</file>