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1.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37"/>
  </p:notesMasterIdLst>
  <p:sldIdLst>
    <p:sldId id="1517" r:id="rId2"/>
    <p:sldId id="1482" r:id="rId3"/>
    <p:sldId id="1509" r:id="rId4"/>
    <p:sldId id="1301" r:id="rId5"/>
    <p:sldId id="1479" r:id="rId6"/>
    <p:sldId id="1480" r:id="rId7"/>
    <p:sldId id="1481" r:id="rId8"/>
    <p:sldId id="1446" r:id="rId9"/>
    <p:sldId id="1514" r:id="rId10"/>
    <p:sldId id="1510" r:id="rId11"/>
    <p:sldId id="1483" r:id="rId12"/>
    <p:sldId id="1331" r:id="rId13"/>
    <p:sldId id="401" r:id="rId14"/>
    <p:sldId id="437" r:id="rId15"/>
    <p:sldId id="1511" r:id="rId16"/>
    <p:sldId id="267" r:id="rId17"/>
    <p:sldId id="1512" r:id="rId18"/>
    <p:sldId id="1515" r:id="rId19"/>
    <p:sldId id="1313" r:id="rId20"/>
    <p:sldId id="1516" r:id="rId21"/>
    <p:sldId id="1486" r:id="rId22"/>
    <p:sldId id="1508" r:id="rId23"/>
    <p:sldId id="1513" r:id="rId24"/>
    <p:sldId id="1487" r:id="rId25"/>
    <p:sldId id="1518" r:id="rId26"/>
    <p:sldId id="1523" r:id="rId27"/>
    <p:sldId id="1520" r:id="rId28"/>
    <p:sldId id="1524" r:id="rId29"/>
    <p:sldId id="1522" r:id="rId30"/>
    <p:sldId id="1525" r:id="rId31"/>
    <p:sldId id="1526" r:id="rId32"/>
    <p:sldId id="1527" r:id="rId33"/>
    <p:sldId id="1519" r:id="rId34"/>
    <p:sldId id="1521" r:id="rId35"/>
    <p:sldId id="148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2D1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E:\Desktop\Aarushi_Shukla_April_2025_Batch%20(Recovered).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E:\Desktop\Aarushi_Shukla_April_2025_Batch%20(Recovered).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E:\Desktop\Aarushi_Shukla_April_2025_Batch%20(Recovered).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E:\Desktop\Aarushi_Shukla_April_2025_Batch%20(Recovered).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E:\Desktop\Aarushi_Shukla_April_2025_Batch%20(Recovered).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E:\Desktop\Aarushi_Shukla_April_2025_Batch%20(Recovered).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E:\Desktop\Aarushi_Shukla_April_2025_Batch%20(Recovered).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E:\Desktop\Aarushi_Shukla_April_2025_Batch%20(Recovered).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E:\Desktop\Aarushi_Shukla_April_2025_Batch%20(Recovered).xlsx" TargetMode="External"/><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oleObject" Target="file:///E:\Desktop\Aarushi_Shukla_April_2025_Batch%20(Recover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Desktop\Aarushi_Shukla_April_2025_Batch%20(Recover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esktop\Aarushi_Shukla_April_2025_Batch.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p\Desktop\Aarushi_Shukla_April_2025_Batch.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p\Desktop\Aarushi_Shukla_April_2025_Batch.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hp\Desktop\Aarushi_Shukla_April_2025_Batch.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hp\Desktop\Aarushi_Shukla_April_2025_Batch.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hp\Desktop\Aarushi_Shukla_April_2025_Batch.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[Aarushi_Shukla_April_2025_Batch (Recovered).xlsx]Sheet4!PivotTable22</c:name>
    <c:fmtId val="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Amount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pieChart>
        <c:varyColors val="1"/>
        <c:ser>
          <c:idx val="0"/>
          <c:order val="0"/>
          <c:tx>
            <c:strRef>
              <c:f>Sheet4!$P$1</c:f>
              <c:strCache>
                <c:ptCount val="1"/>
                <c:pt idx="0">
                  <c:v>Total</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992D-4CA8-BED0-E4824E8DB143}"/>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992D-4CA8-BED0-E4824E8DB143}"/>
              </c:ext>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992D-4CA8-BED0-E4824E8DB143}"/>
              </c:ext>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992D-4CA8-BED0-E4824E8DB14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Sheet4!$O$2:$O$6</c:f>
              <c:strCache>
                <c:ptCount val="4"/>
                <c:pt idx="0">
                  <c:v>Call</c:v>
                </c:pt>
                <c:pt idx="1">
                  <c:v>Chat</c:v>
                </c:pt>
                <c:pt idx="2">
                  <c:v>Complementary</c:v>
                </c:pt>
                <c:pt idx="3">
                  <c:v>public_live_Call</c:v>
                </c:pt>
              </c:strCache>
            </c:strRef>
          </c:cat>
          <c:val>
            <c:numRef>
              <c:f>Sheet4!$P$2:$P$6</c:f>
              <c:numCache>
                <c:formatCode>General</c:formatCode>
                <c:ptCount val="4"/>
                <c:pt idx="0">
                  <c:v>168442.03499999997</c:v>
                </c:pt>
                <c:pt idx="1">
                  <c:v>45494.683333333276</c:v>
                </c:pt>
                <c:pt idx="2">
                  <c:v>0</c:v>
                </c:pt>
                <c:pt idx="3">
                  <c:v>50.596999999999902</c:v>
                </c:pt>
              </c:numCache>
            </c:numRef>
          </c:val>
          <c:extLst>
            <c:ext xmlns:c16="http://schemas.microsoft.com/office/drawing/2014/chart" uri="{C3380CC4-5D6E-409C-BE32-E72D297353CC}">
              <c16:uniqueId val="{00000008-992D-4CA8-BED0-E4824E8DB143}"/>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[Aarushi_Shukla_April_2025_Batch (Recovered).xlsx]Sheet4!PivotTable22</c:name>
    <c:fmtId val="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Amount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pieChart>
        <c:varyColors val="1"/>
        <c:ser>
          <c:idx val="0"/>
          <c:order val="0"/>
          <c:tx>
            <c:strRef>
              <c:f>Sheet4!$P$1</c:f>
              <c:strCache>
                <c:ptCount val="1"/>
                <c:pt idx="0">
                  <c:v>Total</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A522-483E-884C-FE0AE056E9CD}"/>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A522-483E-884C-FE0AE056E9CD}"/>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A522-483E-884C-FE0AE056E9CD}"/>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A522-483E-884C-FE0AE056E9CD}"/>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Sheet4!$O$2:$O$6</c:f>
              <c:strCache>
                <c:ptCount val="4"/>
                <c:pt idx="0">
                  <c:v>Call</c:v>
                </c:pt>
                <c:pt idx="1">
                  <c:v>Chat</c:v>
                </c:pt>
                <c:pt idx="2">
                  <c:v>Complementary</c:v>
                </c:pt>
                <c:pt idx="3">
                  <c:v>public_live_Call</c:v>
                </c:pt>
              </c:strCache>
            </c:strRef>
          </c:cat>
          <c:val>
            <c:numRef>
              <c:f>Sheet4!$P$2:$P$6</c:f>
              <c:numCache>
                <c:formatCode>General</c:formatCode>
                <c:ptCount val="4"/>
                <c:pt idx="0">
                  <c:v>168442.035</c:v>
                </c:pt>
                <c:pt idx="1">
                  <c:v>45494.683333333334</c:v>
                </c:pt>
                <c:pt idx="2">
                  <c:v>0</c:v>
                </c:pt>
                <c:pt idx="3">
                  <c:v>50.596999999999902</c:v>
                </c:pt>
              </c:numCache>
            </c:numRef>
          </c:val>
          <c:extLst>
            <c:ext xmlns:c16="http://schemas.microsoft.com/office/drawing/2014/chart" uri="{C3380CC4-5D6E-409C-BE32-E72D297353CC}">
              <c16:uniqueId val="{00000008-A522-483E-884C-FE0AE056E9CD}"/>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[Aarushi_Shukla_April_2025_Batch (Recovered).xlsx]Sheet4!PivotTable24</c:name>
    <c:fmtId val="12"/>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Monthly Net Income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Sheet4!$F$1</c:f>
              <c:strCache>
                <c:ptCount val="1"/>
                <c:pt idx="0">
                  <c:v>Total</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Sheet4!$E$2:$E$4</c:f>
              <c:strCache>
                <c:ptCount val="2"/>
                <c:pt idx="0">
                  <c:v>2023-12</c:v>
                </c:pt>
                <c:pt idx="1">
                  <c:v>2024-01</c:v>
                </c:pt>
              </c:strCache>
            </c:strRef>
          </c:cat>
          <c:val>
            <c:numRef>
              <c:f>Sheet4!$F$2:$F$4</c:f>
              <c:numCache>
                <c:formatCode>General</c:formatCode>
                <c:ptCount val="2"/>
                <c:pt idx="0">
                  <c:v>202214.62533333336</c:v>
                </c:pt>
                <c:pt idx="1">
                  <c:v>11772.689999999995</c:v>
                </c:pt>
              </c:numCache>
            </c:numRef>
          </c:val>
          <c:extLst>
            <c:ext xmlns:c16="http://schemas.microsoft.com/office/drawing/2014/chart" uri="{C3380CC4-5D6E-409C-BE32-E72D297353CC}">
              <c16:uniqueId val="{00000000-A0FA-42DB-AA88-21A2BF8628F3}"/>
            </c:ext>
          </c:extLst>
        </c:ser>
        <c:dLbls>
          <c:showLegendKey val="0"/>
          <c:showVal val="0"/>
          <c:showCatName val="0"/>
          <c:showSerName val="0"/>
          <c:showPercent val="0"/>
          <c:showBubbleSize val="0"/>
        </c:dLbls>
        <c:gapWidth val="100"/>
        <c:overlap val="-24"/>
        <c:axId val="446652640"/>
        <c:axId val="446653120"/>
      </c:barChart>
      <c:catAx>
        <c:axId val="44665264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46653120"/>
        <c:crosses val="autoZero"/>
        <c:auto val="1"/>
        <c:lblAlgn val="ctr"/>
        <c:lblOffset val="100"/>
        <c:noMultiLvlLbl val="0"/>
      </c:catAx>
      <c:valAx>
        <c:axId val="44665312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466526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[Aarushi_Shukla_April_2025_Batch (Recovered).xlsx]Sheet9!PivotTable17</c:name>
    <c:fmtId val="1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Call Status VS Count of Call Status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pieChart>
        <c:varyColors val="1"/>
        <c:ser>
          <c:idx val="0"/>
          <c:order val="0"/>
          <c:tx>
            <c:strRef>
              <c:f>Sheet9!$P$1</c:f>
              <c:strCache>
                <c:ptCount val="1"/>
                <c:pt idx="0">
                  <c:v>Total</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994B-47F1-9B61-1D5D49EFFC6C}"/>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994B-47F1-9B61-1D5D49EFFC6C}"/>
              </c:ext>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994B-47F1-9B61-1D5D49EFFC6C}"/>
              </c:ext>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994B-47F1-9B61-1D5D49EFFC6C}"/>
              </c:ext>
            </c:extLst>
          </c:dPt>
          <c:dPt>
            <c:idx val="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994B-47F1-9B61-1D5D49EFFC6C}"/>
              </c:ext>
            </c:extLst>
          </c:dPt>
          <c:dLbls>
            <c:dLbl>
              <c:idx val="0"/>
              <c:tx>
                <c:rich>
                  <a:bodyPr/>
                  <a:lstStyle/>
                  <a:p>
                    <a:fld id="{66DC863E-6DF1-4C1B-9143-674832CE7612}" type="CATEGORYNAME">
                      <a:rPr lang="en-US" smtClean="0"/>
                      <a:pPr/>
                      <a:t>[CATEGORY NAME]</a:t>
                    </a:fld>
                    <a:r>
                      <a:rPr lang="en-US" baseline="0" dirty="0"/>
                      <a:t>
</a:t>
                    </a:r>
                    <a:fld id="{4C587DA4-6DEC-458D-A7AE-9251B5AC5100}" type="PERCENTAGE">
                      <a:rPr lang="en-US" baseline="0"/>
                      <a:pPr/>
                      <a:t>[PERCENTAGE]</a:t>
                    </a:fld>
                    <a:endParaRPr lang="en-US" baseline="0" dirty="0"/>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94B-47F1-9B61-1D5D49EFFC6C}"/>
                </c:ext>
              </c:extLst>
            </c:dLbl>
            <c:dLbl>
              <c:idx val="1"/>
              <c:tx>
                <c:rich>
                  <a:bodyPr/>
                  <a:lstStyle/>
                  <a:p>
                    <a:fld id="{E0630021-BE69-48E7-998A-98A3424A2510}" type="CATEGORYNAME">
                      <a:rPr lang="en-US" smtClean="0"/>
                      <a:pPr/>
                      <a:t>[CATEGORY NAME]</a:t>
                    </a:fld>
                    <a:r>
                      <a:rPr lang="en-US" baseline="0" dirty="0"/>
                      <a:t>
</a:t>
                    </a:r>
                    <a:fld id="{36038B1F-C5DC-41F9-A209-B2A84CCDBE65}" type="PERCENTAGE">
                      <a:rPr lang="en-US" baseline="0"/>
                      <a:pPr/>
                      <a:t>[PERCENTAGE]</a:t>
                    </a:fld>
                    <a:endParaRPr lang="en-US" baseline="0" dirty="0"/>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994B-47F1-9B61-1D5D49EFFC6C}"/>
                </c:ext>
              </c:extLst>
            </c:dLbl>
            <c:dLbl>
              <c:idx val="2"/>
              <c:tx>
                <c:rich>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fld id="{5D3476AB-8F10-4860-B285-AD34C79DCFE8}" type="CATEGORYNAME">
                      <a:rPr lang="en-US" smtClean="0">
                        <a:solidFill>
                          <a:schemeClr val="bg1"/>
                        </a:solidFill>
                      </a:rPr>
                      <a:pPr>
                        <a:defRPr sz="1200">
                          <a:solidFill>
                            <a:schemeClr val="bg1"/>
                          </a:solidFill>
                        </a:defRPr>
                      </a:pPr>
                      <a:t>[CATEGORY NAME]</a:t>
                    </a:fld>
                    <a:r>
                      <a:rPr lang="en-US" baseline="0" dirty="0">
                        <a:solidFill>
                          <a:schemeClr val="bg1"/>
                        </a:solidFill>
                      </a:rPr>
                      <a:t>
</a:t>
                    </a:r>
                    <a:fld id="{F5037937-9257-450C-9AD6-16C239E29940}" type="PERCENTAGE">
                      <a:rPr lang="en-US" baseline="0" smtClean="0">
                        <a:solidFill>
                          <a:schemeClr val="bg1"/>
                        </a:solidFill>
                      </a:rPr>
                      <a:pPr>
                        <a:defRPr sz="1200">
                          <a:solidFill>
                            <a:schemeClr val="bg1"/>
                          </a:solidFill>
                        </a:defRPr>
                      </a:pPr>
                      <a:t>[PERCENTAGE]</a:t>
                    </a:fld>
                    <a:endParaRPr lang="en-US" baseline="0" dirty="0">
                      <a:solidFill>
                        <a:schemeClr val="bg1"/>
                      </a:solidFill>
                    </a:endParaRPr>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994B-47F1-9B61-1D5D49EFFC6C}"/>
                </c:ext>
              </c:extLst>
            </c:dLbl>
            <c:dLbl>
              <c:idx val="3"/>
              <c:tx>
                <c:rich>
                  <a:bodyPr/>
                  <a:lstStyle/>
                  <a:p>
                    <a:fld id="{34CEF5B4-D59E-4A22-97DD-E04B9EEE80DA}" type="CATEGORYNAME">
                      <a:rPr lang="en-US" smtClean="0"/>
                      <a:pPr/>
                      <a:t>[CATEGORY NAME]</a:t>
                    </a:fld>
                    <a:r>
                      <a:rPr lang="en-US" baseline="0" dirty="0"/>
                      <a:t>
</a:t>
                    </a:r>
                    <a:fld id="{5B28B6F7-86BD-4DF2-A214-505C37EDE4F6}" type="PERCENTAGE">
                      <a:rPr lang="en-US" baseline="0"/>
                      <a:pPr/>
                      <a:t>[PERCENTAGE]</a:t>
                    </a:fld>
                    <a:endParaRPr lang="en-US" baseline="0" dirty="0"/>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994B-47F1-9B61-1D5D49EFFC6C}"/>
                </c:ext>
              </c:extLst>
            </c:dLbl>
            <c:dLbl>
              <c:idx val="4"/>
              <c:tx>
                <c:rich>
                  <a:bodyPr/>
                  <a:lstStyle/>
                  <a:p>
                    <a:fld id="{D2E8563C-63EB-418D-8E12-128BCEF55F0D}" type="CATEGORYNAME">
                      <a:rPr lang="en-US" smtClean="0"/>
                      <a:pPr/>
                      <a:t>[CATEGORY NAME]</a:t>
                    </a:fld>
                    <a:r>
                      <a:rPr lang="en-US" baseline="0" dirty="0"/>
                      <a:t>
</a:t>
                    </a:r>
                    <a:fld id="{FC1D8E5E-ECEB-4DC0-9A75-799102A9AF03}" type="PERCENTAGE">
                      <a:rPr lang="en-US" baseline="0"/>
                      <a:pPr/>
                      <a:t>[PERCENTAGE]</a:t>
                    </a:fld>
                    <a:endParaRPr lang="en-US" baseline="0" dirty="0"/>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994B-47F1-9B61-1D5D49EFFC6C}"/>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Sheet9!$O$2:$O$7</c:f>
              <c:strCache>
                <c:ptCount val="5"/>
                <c:pt idx="0">
                  <c:v>busy</c:v>
                </c:pt>
                <c:pt idx="1">
                  <c:v>completed</c:v>
                </c:pt>
                <c:pt idx="2">
                  <c:v>failed</c:v>
                </c:pt>
                <c:pt idx="3">
                  <c:v>incomplete</c:v>
                </c:pt>
                <c:pt idx="4">
                  <c:v>no-answer</c:v>
                </c:pt>
              </c:strCache>
            </c:strRef>
          </c:cat>
          <c:val>
            <c:numRef>
              <c:f>Sheet9!$P$2:$P$7</c:f>
              <c:numCache>
                <c:formatCode>General</c:formatCode>
                <c:ptCount val="5"/>
                <c:pt idx="0">
                  <c:v>1270</c:v>
                </c:pt>
                <c:pt idx="1">
                  <c:v>3453</c:v>
                </c:pt>
                <c:pt idx="2">
                  <c:v>1214</c:v>
                </c:pt>
                <c:pt idx="3">
                  <c:v>875</c:v>
                </c:pt>
                <c:pt idx="4">
                  <c:v>1729</c:v>
                </c:pt>
              </c:numCache>
            </c:numRef>
          </c:val>
          <c:extLst>
            <c:ext xmlns:c16="http://schemas.microsoft.com/office/drawing/2014/chart" uri="{C3380CC4-5D6E-409C-BE32-E72D297353CC}">
              <c16:uniqueId val="{0000000A-994B-47F1-9B61-1D5D49EFFC6C}"/>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[Aarushi_Shukla_April_2025_Batch (Recovered).xlsx]Sheet9!PivotTable18</c:name>
    <c:fmtId val="9"/>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Chat</a:t>
            </a:r>
            <a:r>
              <a:rPr lang="en-US" baseline="0"/>
              <a:t> Status VS Count of Chat Status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pieChart>
        <c:varyColors val="1"/>
        <c:ser>
          <c:idx val="0"/>
          <c:order val="0"/>
          <c:tx>
            <c:strRef>
              <c:f>Sheet9!$S$1</c:f>
              <c:strCache>
                <c:ptCount val="1"/>
                <c:pt idx="0">
                  <c:v>Total</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4CB7-43BE-A427-981D71F358AD}"/>
              </c:ext>
            </c:extLst>
          </c:dPt>
          <c:dPt>
            <c:idx val="1"/>
            <c:bubble3D val="0"/>
            <c:explosion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4CB7-43BE-A427-981D71F358AD}"/>
              </c:ext>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4CB7-43BE-A427-981D71F358AD}"/>
              </c:ext>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4CB7-43BE-A427-981D71F358AD}"/>
              </c:ext>
            </c:extLst>
          </c:dPt>
          <c:dPt>
            <c:idx val="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4CB7-43BE-A427-981D71F358AD}"/>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Sheet9!$R$2:$R$7</c:f>
              <c:strCache>
                <c:ptCount val="5"/>
                <c:pt idx="0">
                  <c:v>completed</c:v>
                </c:pt>
                <c:pt idx="1">
                  <c:v>failed</c:v>
                </c:pt>
                <c:pt idx="2">
                  <c:v>incomplete</c:v>
                </c:pt>
                <c:pt idx="3">
                  <c:v>pending</c:v>
                </c:pt>
                <c:pt idx="4">
                  <c:v>started</c:v>
                </c:pt>
              </c:strCache>
            </c:strRef>
          </c:cat>
          <c:val>
            <c:numRef>
              <c:f>Sheet9!$S$2:$S$7</c:f>
              <c:numCache>
                <c:formatCode>General</c:formatCode>
                <c:ptCount val="5"/>
                <c:pt idx="0">
                  <c:v>5535</c:v>
                </c:pt>
                <c:pt idx="1">
                  <c:v>7256</c:v>
                </c:pt>
                <c:pt idx="2">
                  <c:v>6641</c:v>
                </c:pt>
                <c:pt idx="3">
                  <c:v>48</c:v>
                </c:pt>
                <c:pt idx="4">
                  <c:v>35</c:v>
                </c:pt>
              </c:numCache>
            </c:numRef>
          </c:val>
          <c:extLst>
            <c:ext xmlns:c16="http://schemas.microsoft.com/office/drawing/2014/chart" uri="{C3380CC4-5D6E-409C-BE32-E72D297353CC}">
              <c16:uniqueId val="{0000000A-4CB7-43BE-A427-981D71F358AD}"/>
            </c:ext>
          </c:extLst>
        </c:ser>
        <c:dLbls>
          <c:showLegendKey val="0"/>
          <c:showVal val="0"/>
          <c:showCatName val="0"/>
          <c:showSerName val="0"/>
          <c:showPercent val="1"/>
          <c:showBubbleSize val="0"/>
          <c:showLeaderLines val="1"/>
        </c:dLbls>
        <c:firstSliceAng val="0"/>
      </c:pieChart>
      <c:spPr>
        <a:noFill/>
        <a:ln>
          <a:noFill/>
        </a:ln>
        <a:effectLst/>
      </c:spPr>
    </c:plotArea>
    <c:legend>
      <c:legendPos val="t"/>
      <c:layout>
        <c:manualLayout>
          <c:xMode val="edge"/>
          <c:yMode val="edge"/>
          <c:x val="7.7876038704276007E-2"/>
          <c:y val="0.14604935286559548"/>
          <c:w val="0.87367914990312134"/>
          <c:h val="7.9834890971957173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[Aarushi_Shukla_April_2025_Batch (Recovered).xlsx]Sheet1!PivotTable12</c:name>
    <c:fmtId val="10"/>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Top 10 Gurus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Sheet1!$I$1</c:f>
              <c:strCache>
                <c:ptCount val="1"/>
                <c:pt idx="0">
                  <c:v>Total</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Sheet1!$H$2:$H$12</c:f>
              <c:strCache>
                <c:ptCount val="10"/>
                <c:pt idx="0">
                  <c:v>19</c:v>
                </c:pt>
                <c:pt idx="1">
                  <c:v>75</c:v>
                </c:pt>
                <c:pt idx="2">
                  <c:v>87</c:v>
                </c:pt>
                <c:pt idx="3">
                  <c:v>235</c:v>
                </c:pt>
                <c:pt idx="4">
                  <c:v>239</c:v>
                </c:pt>
                <c:pt idx="5">
                  <c:v>256</c:v>
                </c:pt>
                <c:pt idx="6">
                  <c:v>257</c:v>
                </c:pt>
                <c:pt idx="7">
                  <c:v>271</c:v>
                </c:pt>
                <c:pt idx="8">
                  <c:v>281</c:v>
                </c:pt>
                <c:pt idx="9">
                  <c:v>287</c:v>
                </c:pt>
              </c:strCache>
            </c:strRef>
          </c:cat>
          <c:val>
            <c:numRef>
              <c:f>Sheet1!$I$2:$I$12</c:f>
              <c:numCache>
                <c:formatCode>General</c:formatCode>
                <c:ptCount val="10"/>
                <c:pt idx="0">
                  <c:v>967</c:v>
                </c:pt>
                <c:pt idx="1">
                  <c:v>777</c:v>
                </c:pt>
                <c:pt idx="2">
                  <c:v>743</c:v>
                </c:pt>
                <c:pt idx="3">
                  <c:v>1070</c:v>
                </c:pt>
                <c:pt idx="4">
                  <c:v>1450</c:v>
                </c:pt>
                <c:pt idx="5">
                  <c:v>1321</c:v>
                </c:pt>
                <c:pt idx="6">
                  <c:v>1056</c:v>
                </c:pt>
                <c:pt idx="7">
                  <c:v>752</c:v>
                </c:pt>
                <c:pt idx="8">
                  <c:v>1394</c:v>
                </c:pt>
                <c:pt idx="9">
                  <c:v>1580</c:v>
                </c:pt>
              </c:numCache>
            </c:numRef>
          </c:val>
          <c:extLst>
            <c:ext xmlns:c16="http://schemas.microsoft.com/office/drawing/2014/chart" uri="{C3380CC4-5D6E-409C-BE32-E72D297353CC}">
              <c16:uniqueId val="{00000000-5F84-4F91-96E0-21A1A7393273}"/>
            </c:ext>
          </c:extLst>
        </c:ser>
        <c:dLbls>
          <c:showLegendKey val="0"/>
          <c:showVal val="1"/>
          <c:showCatName val="0"/>
          <c:showSerName val="0"/>
          <c:showPercent val="0"/>
          <c:showBubbleSize val="0"/>
        </c:dLbls>
        <c:gapWidth val="115"/>
        <c:overlap val="-20"/>
        <c:axId val="446562880"/>
        <c:axId val="446575840"/>
      </c:barChart>
      <c:catAx>
        <c:axId val="446562880"/>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46575840"/>
        <c:crosses val="autoZero"/>
        <c:auto val="1"/>
        <c:lblAlgn val="ctr"/>
        <c:lblOffset val="100"/>
        <c:noMultiLvlLbl val="0"/>
      </c:catAx>
      <c:valAx>
        <c:axId val="446575840"/>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4656288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[Aarushi_Shukla_April_2025_Batch (Recovered).xlsx]Sheet9!PivotTable14</c:name>
    <c:fmtId val="12"/>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Website Vs Count of Website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w="19050">
            <a:solidFill>
              <a:schemeClr val="lt1"/>
            </a:solidFill>
          </a:ln>
          <a:effectLst/>
          <a:scene3d>
            <a:camera prst="orthographicFront">
              <a:rot lat="0" lon="0" rev="0"/>
            </a:camera>
            <a:lightRig rig="threePt" dir="t">
              <a:rot lat="0" lon="0" rev="1200000"/>
            </a:lightRig>
          </a:scene3d>
          <a:sp3d>
            <a:bevelT w="63500" h="25400"/>
          </a:sp3d>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a:scene3d>
            <a:camera prst="orthographicFront">
              <a:rot lat="0" lon="0" rev="0"/>
            </a:camera>
            <a:lightRig rig="threePt" dir="t">
              <a:rot lat="0" lon="0" rev="1200000"/>
            </a:lightRig>
          </a:scene3d>
          <a:sp3d>
            <a:bevelT w="63500" h="25400"/>
          </a:sp3d>
        </c:spPr>
      </c:pivotFmt>
      <c:pivotFmt>
        <c:idx val="3"/>
        <c:spPr>
          <a:solidFill>
            <a:schemeClr val="accent1"/>
          </a:solidFill>
          <a:ln w="19050">
            <a:solidFill>
              <a:schemeClr val="lt1"/>
            </a:solidFill>
          </a:ln>
          <a:effectLst/>
          <a:scene3d>
            <a:camera prst="orthographicFront">
              <a:rot lat="0" lon="0" rev="0"/>
            </a:camera>
            <a:lightRig rig="threePt" dir="t">
              <a:rot lat="0" lon="0" rev="1200000"/>
            </a:lightRig>
          </a:scene3d>
          <a:sp3d>
            <a:bevelT w="63500" h="25400"/>
          </a:sp3d>
        </c:spPr>
      </c:pivotFmt>
      <c:pivotFmt>
        <c:idx val="4"/>
        <c:spPr>
          <a:solidFill>
            <a:schemeClr val="accent1"/>
          </a:solidFill>
          <a:ln w="19050">
            <a:solidFill>
              <a:schemeClr val="lt1"/>
            </a:solidFill>
          </a:ln>
          <a:effectLst/>
          <a:scene3d>
            <a:camera prst="orthographicFront">
              <a:rot lat="0" lon="0" rev="0"/>
            </a:camera>
            <a:lightRig rig="threePt" dir="t">
              <a:rot lat="0" lon="0" rev="1200000"/>
            </a:lightRig>
          </a:scene3d>
          <a:sp3d>
            <a:bevelT w="63500" h="25400"/>
          </a:sp3d>
        </c:spPr>
      </c:pivotFmt>
      <c:pivotFmt>
        <c:idx val="5"/>
        <c:spPr>
          <a:solidFill>
            <a:schemeClr val="accent1"/>
          </a:solidFill>
          <a:ln w="19050">
            <a:solidFill>
              <a:schemeClr val="lt1"/>
            </a:solid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a:scene3d>
            <a:camera prst="orthographicFront">
              <a:rot lat="0" lon="0" rev="0"/>
            </a:camera>
            <a:lightRig rig="threePt" dir="t">
              <a:rot lat="0" lon="0" rev="1200000"/>
            </a:lightRig>
          </a:scene3d>
          <a:sp3d>
            <a:bevelT w="63500" h="25400"/>
          </a:sp3d>
        </c:spPr>
      </c:pivotFmt>
      <c:pivotFmt>
        <c:idx val="7"/>
        <c:spPr>
          <a:solidFill>
            <a:schemeClr val="accent1"/>
          </a:solidFill>
          <a:ln w="19050">
            <a:solidFill>
              <a:schemeClr val="lt1"/>
            </a:solidFill>
          </a:ln>
          <a:effectLst/>
          <a:scene3d>
            <a:camera prst="orthographicFront">
              <a:rot lat="0" lon="0" rev="0"/>
            </a:camera>
            <a:lightRig rig="threePt" dir="t">
              <a:rot lat="0" lon="0" rev="1200000"/>
            </a:lightRig>
          </a:scene3d>
          <a:sp3d>
            <a:bevelT w="63500" h="25400"/>
          </a:sp3d>
        </c:spPr>
      </c:pivotFmt>
      <c:pivotFmt>
        <c:idx val="8"/>
        <c:spPr>
          <a:solidFill>
            <a:schemeClr val="accent1"/>
          </a:solidFill>
          <a:ln w="19050">
            <a:solidFill>
              <a:schemeClr val="lt1"/>
            </a:solidFill>
          </a:ln>
          <a:effectLst/>
          <a:scene3d>
            <a:camera prst="orthographicFront">
              <a:rot lat="0" lon="0" rev="0"/>
            </a:camera>
            <a:lightRig rig="threePt" dir="t">
              <a:rot lat="0" lon="0" rev="1200000"/>
            </a:lightRig>
          </a:scene3d>
          <a:sp3d>
            <a:bevelT w="63500" h="25400"/>
          </a:sp3d>
        </c:spPr>
      </c:pivotFmt>
      <c:pivotFmt>
        <c:idx val="9"/>
        <c:spPr>
          <a:solidFill>
            <a:schemeClr val="accent1"/>
          </a:solidFill>
          <a:ln w="19050">
            <a:solidFill>
              <a:schemeClr val="lt1"/>
            </a:solid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a:scene3d>
            <a:camera prst="orthographicFront">
              <a:rot lat="0" lon="0" rev="0"/>
            </a:camera>
            <a:lightRig rig="threePt" dir="t">
              <a:rot lat="0" lon="0" rev="1200000"/>
            </a:lightRig>
          </a:scene3d>
          <a:sp3d>
            <a:bevelT w="63500" h="25400"/>
          </a:sp3d>
        </c:spPr>
      </c:pivotFmt>
      <c:pivotFmt>
        <c:idx val="11"/>
        <c:spPr>
          <a:solidFill>
            <a:schemeClr val="accent1"/>
          </a:solidFill>
          <a:ln w="19050">
            <a:solidFill>
              <a:schemeClr val="lt1"/>
            </a:solidFill>
          </a:ln>
          <a:effectLst/>
          <a:scene3d>
            <a:camera prst="orthographicFront">
              <a:rot lat="0" lon="0" rev="0"/>
            </a:camera>
            <a:lightRig rig="threePt" dir="t">
              <a:rot lat="0" lon="0" rev="1200000"/>
            </a:lightRig>
          </a:scene3d>
          <a:sp3d>
            <a:bevelT w="63500" h="25400"/>
          </a:sp3d>
        </c:spPr>
      </c:pivotFmt>
      <c:pivotFmt>
        <c:idx val="12"/>
        <c:spPr>
          <a:solidFill>
            <a:schemeClr val="accent1"/>
          </a:solidFill>
          <a:ln w="19050">
            <a:solidFill>
              <a:schemeClr val="lt1"/>
            </a:solidFill>
          </a:ln>
          <a:effectLst/>
          <a:scene3d>
            <a:camera prst="orthographicFront">
              <a:rot lat="0" lon="0" rev="0"/>
            </a:camera>
            <a:lightRig rig="threePt" dir="t">
              <a:rot lat="0" lon="0" rev="1200000"/>
            </a:lightRig>
          </a:scene3d>
          <a:sp3d>
            <a:bevelT w="63500" h="25400"/>
          </a:sp3d>
        </c:spPr>
      </c:pivotFmt>
      <c:pivotFmt>
        <c:idx val="13"/>
        <c:spPr>
          <a:solidFill>
            <a:schemeClr val="accent1"/>
          </a:solidFill>
          <a:ln w="19050">
            <a:solidFill>
              <a:schemeClr val="lt1"/>
            </a:solid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a:scene3d>
            <a:camera prst="orthographicFront">
              <a:rot lat="0" lon="0" rev="0"/>
            </a:camera>
            <a:lightRig rig="threePt" dir="t">
              <a:rot lat="0" lon="0" rev="1200000"/>
            </a:lightRig>
          </a:scene3d>
          <a:sp3d>
            <a:bevelT w="63500" h="25400"/>
          </a:sp3d>
        </c:spPr>
      </c:pivotFmt>
      <c:pivotFmt>
        <c:idx val="15"/>
        <c:spPr>
          <a:solidFill>
            <a:schemeClr val="accent1"/>
          </a:solidFill>
          <a:ln w="19050">
            <a:solidFill>
              <a:schemeClr val="lt1"/>
            </a:solidFill>
          </a:ln>
          <a:effectLst/>
          <a:scene3d>
            <a:camera prst="orthographicFront">
              <a:rot lat="0" lon="0" rev="0"/>
            </a:camera>
            <a:lightRig rig="threePt" dir="t">
              <a:rot lat="0" lon="0" rev="1200000"/>
            </a:lightRig>
          </a:scene3d>
          <a:sp3d>
            <a:bevelT w="63500" h="25400"/>
          </a:sp3d>
        </c:spPr>
      </c:pivotFmt>
      <c:pivotFmt>
        <c:idx val="16"/>
        <c:spPr>
          <a:solidFill>
            <a:schemeClr val="accent1"/>
          </a:solidFill>
          <a:ln w="19050">
            <a:solidFill>
              <a:schemeClr val="lt1"/>
            </a:solidFill>
          </a:ln>
          <a:effectLst/>
          <a:scene3d>
            <a:camera prst="orthographicFront">
              <a:rot lat="0" lon="0" rev="0"/>
            </a:camera>
            <a:lightRig rig="threePt" dir="t">
              <a:rot lat="0" lon="0" rev="1200000"/>
            </a:lightRig>
          </a:scene3d>
          <a:sp3d>
            <a:bevelT w="63500" h="25400"/>
          </a:sp3d>
        </c:spPr>
      </c:pivotFmt>
    </c:pivotFmts>
    <c:plotArea>
      <c:layout/>
      <c:pieChart>
        <c:varyColors val="1"/>
        <c:ser>
          <c:idx val="0"/>
          <c:order val="0"/>
          <c:tx>
            <c:strRef>
              <c:f>Sheet9!$M$1</c:f>
              <c:strCache>
                <c:ptCount val="1"/>
                <c:pt idx="0">
                  <c:v>Total</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14C4-46B4-A18B-EBF451AB5F62}"/>
              </c:ext>
            </c:extLst>
          </c:dPt>
          <c:dPt>
            <c:idx val="1"/>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14C4-46B4-A18B-EBF451AB5F62}"/>
              </c:ext>
            </c:extLst>
          </c:dPt>
          <c:dPt>
            <c:idx val="2"/>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14C4-46B4-A18B-EBF451AB5F6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Sheet9!$L$2:$L$5</c:f>
              <c:strCache>
                <c:ptCount val="3"/>
                <c:pt idx="0">
                  <c:v>App</c:v>
                </c:pt>
                <c:pt idx="1">
                  <c:v>Dashboard</c:v>
                </c:pt>
                <c:pt idx="2">
                  <c:v>Gurucool</c:v>
                </c:pt>
              </c:strCache>
            </c:strRef>
          </c:cat>
          <c:val>
            <c:numRef>
              <c:f>Sheet9!$M$2:$M$5</c:f>
              <c:numCache>
                <c:formatCode>General</c:formatCode>
                <c:ptCount val="3"/>
                <c:pt idx="0">
                  <c:v>7800</c:v>
                </c:pt>
                <c:pt idx="1">
                  <c:v>2</c:v>
                </c:pt>
                <c:pt idx="2">
                  <c:v>20225</c:v>
                </c:pt>
              </c:numCache>
            </c:numRef>
          </c:val>
          <c:extLst>
            <c:ext xmlns:c16="http://schemas.microsoft.com/office/drawing/2014/chart" uri="{C3380CC4-5D6E-409C-BE32-E72D297353CC}">
              <c16:uniqueId val="{00000006-14C4-46B4-A18B-EBF451AB5F62}"/>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[Aarushi_Shukla_April_2025_Batch (Recovered).xlsx]Sheet5!PivotTable9</c:name>
    <c:fmtId val="1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Hour</a:t>
            </a:r>
            <a:r>
              <a:rPr lang="en-US" baseline="0"/>
              <a:t> VS Count of Calls ID</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Sheet5!$B$1</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Sheet5!$A$2:$A$26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Sheet5!$B$2:$B$26</c:f>
              <c:numCache>
                <c:formatCode>General</c:formatCode>
                <c:ptCount val="24"/>
                <c:pt idx="0">
                  <c:v>226</c:v>
                </c:pt>
                <c:pt idx="1">
                  <c:v>304</c:v>
                </c:pt>
                <c:pt idx="2">
                  <c:v>560</c:v>
                </c:pt>
                <c:pt idx="3">
                  <c:v>856</c:v>
                </c:pt>
                <c:pt idx="4">
                  <c:v>1153</c:v>
                </c:pt>
                <c:pt idx="5">
                  <c:v>1438</c:v>
                </c:pt>
                <c:pt idx="6">
                  <c:v>1855</c:v>
                </c:pt>
                <c:pt idx="7">
                  <c:v>1664</c:v>
                </c:pt>
                <c:pt idx="8">
                  <c:v>1875</c:v>
                </c:pt>
                <c:pt idx="9">
                  <c:v>1673</c:v>
                </c:pt>
                <c:pt idx="10">
                  <c:v>1704</c:v>
                </c:pt>
                <c:pt idx="11">
                  <c:v>1472</c:v>
                </c:pt>
                <c:pt idx="12">
                  <c:v>1591</c:v>
                </c:pt>
                <c:pt idx="13">
                  <c:v>1574</c:v>
                </c:pt>
                <c:pt idx="14">
                  <c:v>1673</c:v>
                </c:pt>
                <c:pt idx="15">
                  <c:v>1747</c:v>
                </c:pt>
                <c:pt idx="16">
                  <c:v>1773</c:v>
                </c:pt>
                <c:pt idx="17">
                  <c:v>1443</c:v>
                </c:pt>
                <c:pt idx="18">
                  <c:v>1099</c:v>
                </c:pt>
                <c:pt idx="19">
                  <c:v>912</c:v>
                </c:pt>
                <c:pt idx="20">
                  <c:v>553</c:v>
                </c:pt>
                <c:pt idx="21">
                  <c:v>347</c:v>
                </c:pt>
                <c:pt idx="22">
                  <c:v>268</c:v>
                </c:pt>
                <c:pt idx="23">
                  <c:v>267</c:v>
                </c:pt>
              </c:numCache>
            </c:numRef>
          </c:val>
          <c:smooth val="0"/>
          <c:extLst>
            <c:ext xmlns:c16="http://schemas.microsoft.com/office/drawing/2014/chart" uri="{C3380CC4-5D6E-409C-BE32-E72D297353CC}">
              <c16:uniqueId val="{00000000-D469-4350-817F-A4C56651193A}"/>
            </c:ext>
          </c:extLst>
        </c:ser>
        <c:dLbls>
          <c:showLegendKey val="0"/>
          <c:showVal val="1"/>
          <c:showCatName val="0"/>
          <c:showSerName val="0"/>
          <c:showPercent val="0"/>
          <c:showBubbleSize val="0"/>
        </c:dLbls>
        <c:marker val="1"/>
        <c:smooth val="0"/>
        <c:axId val="446669440"/>
        <c:axId val="446659360"/>
      </c:lineChart>
      <c:catAx>
        <c:axId val="446669440"/>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46659360"/>
        <c:crosses val="autoZero"/>
        <c:auto val="1"/>
        <c:lblAlgn val="ctr"/>
        <c:lblOffset val="100"/>
        <c:noMultiLvlLbl val="0"/>
      </c:catAx>
      <c:valAx>
        <c:axId val="44665936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466694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[Aarushi_Shukla_April_2025_Batch (Recovered).xlsx]Sheet9!PivotTable13</c:name>
    <c:fmtId val="14"/>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Average Rating VS Consultation Type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N"/>
        </a:p>
      </c:txPr>
    </c:title>
    <c:autoTitleDeleted val="0"/>
    <c:pivotFmts>
      <c:pivotFmt>
        <c:idx val="0"/>
        <c:spPr>
          <a:solidFill>
            <a:schemeClr val="accent1"/>
          </a:soli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Sheet9!$F$1</c:f>
              <c:strCache>
                <c:ptCount val="1"/>
                <c:pt idx="0">
                  <c:v>Total</c:v>
                </c:pt>
              </c:strCache>
            </c:strRef>
          </c:tx>
          <c:spPr>
            <a:ln w="34925" cap="rnd">
              <a:solidFill>
                <a:schemeClr val="accent1"/>
              </a:solidFill>
              <a:round/>
            </a:ln>
            <a:effectLst>
              <a:outerShdw blurRad="40000" dist="23000" dir="5400000" rotWithShape="0">
                <a:srgbClr val="000000">
                  <a:alpha val="35000"/>
                </a:srgbClr>
              </a:outerShdw>
            </a:effectLst>
          </c:spPr>
          <c:marker>
            <c:symbol val="none"/>
          </c:marker>
          <c:cat>
            <c:strRef>
              <c:f>Sheet9!$E$2:$E$6</c:f>
              <c:strCache>
                <c:ptCount val="4"/>
                <c:pt idx="0">
                  <c:v>Call</c:v>
                </c:pt>
                <c:pt idx="1">
                  <c:v>Chat</c:v>
                </c:pt>
                <c:pt idx="2">
                  <c:v>Complementary</c:v>
                </c:pt>
                <c:pt idx="3">
                  <c:v>public_live_Call</c:v>
                </c:pt>
              </c:strCache>
            </c:strRef>
          </c:cat>
          <c:val>
            <c:numRef>
              <c:f>Sheet9!$F$2:$F$6</c:f>
              <c:numCache>
                <c:formatCode>General</c:formatCode>
                <c:ptCount val="4"/>
                <c:pt idx="0">
                  <c:v>3.500940291490362</c:v>
                </c:pt>
                <c:pt idx="1">
                  <c:v>2.6875576509172903</c:v>
                </c:pt>
                <c:pt idx="2">
                  <c:v>4.5</c:v>
                </c:pt>
                <c:pt idx="3">
                  <c:v>3</c:v>
                </c:pt>
              </c:numCache>
            </c:numRef>
          </c:val>
          <c:smooth val="0"/>
          <c:extLst>
            <c:ext xmlns:c16="http://schemas.microsoft.com/office/drawing/2014/chart" uri="{C3380CC4-5D6E-409C-BE32-E72D297353CC}">
              <c16:uniqueId val="{00000000-F253-4A9B-832C-8C6E382FFDC9}"/>
            </c:ext>
          </c:extLst>
        </c:ser>
        <c:dLbls>
          <c:showLegendKey val="0"/>
          <c:showVal val="0"/>
          <c:showCatName val="0"/>
          <c:showSerName val="0"/>
          <c:showPercent val="0"/>
          <c:showBubbleSize val="0"/>
        </c:dLbls>
        <c:smooth val="0"/>
        <c:axId val="446577280"/>
        <c:axId val="446577760"/>
      </c:lineChart>
      <c:catAx>
        <c:axId val="446577280"/>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46577760"/>
        <c:crosses val="autoZero"/>
        <c:auto val="1"/>
        <c:lblAlgn val="ctr"/>
        <c:lblOffset val="100"/>
        <c:noMultiLvlLbl val="0"/>
      </c:catAx>
      <c:valAx>
        <c:axId val="44657776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46577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[Aarushi_Shukla_April_2025_Batch (Recovered).xlsx]Sheet9!PivotTable17</c:name>
    <c:fmtId val="9"/>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Call Status VS Count of Call Status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pieChart>
        <c:varyColors val="1"/>
        <c:ser>
          <c:idx val="0"/>
          <c:order val="0"/>
          <c:tx>
            <c:strRef>
              <c:f>Sheet9!$P$1</c:f>
              <c:strCache>
                <c:ptCount val="1"/>
                <c:pt idx="0">
                  <c:v>Total</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10BF-46AF-BCCF-9C4479389563}"/>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10BF-46AF-BCCF-9C4479389563}"/>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10BF-46AF-BCCF-9C4479389563}"/>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10BF-46AF-BCCF-9C4479389563}"/>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10BF-46AF-BCCF-9C447938956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Sheet9!$O$2:$O$7</c:f>
              <c:strCache>
                <c:ptCount val="5"/>
                <c:pt idx="0">
                  <c:v>busy</c:v>
                </c:pt>
                <c:pt idx="1">
                  <c:v>completed</c:v>
                </c:pt>
                <c:pt idx="2">
                  <c:v>failed</c:v>
                </c:pt>
                <c:pt idx="3">
                  <c:v>incomplete</c:v>
                </c:pt>
                <c:pt idx="4">
                  <c:v>no-answer</c:v>
                </c:pt>
              </c:strCache>
            </c:strRef>
          </c:cat>
          <c:val>
            <c:numRef>
              <c:f>Sheet9!$P$2:$P$7</c:f>
              <c:numCache>
                <c:formatCode>General</c:formatCode>
                <c:ptCount val="5"/>
                <c:pt idx="0">
                  <c:v>1270</c:v>
                </c:pt>
                <c:pt idx="1">
                  <c:v>3453</c:v>
                </c:pt>
                <c:pt idx="2">
                  <c:v>1214</c:v>
                </c:pt>
                <c:pt idx="3">
                  <c:v>875</c:v>
                </c:pt>
                <c:pt idx="4">
                  <c:v>1729</c:v>
                </c:pt>
              </c:numCache>
            </c:numRef>
          </c:val>
          <c:extLst>
            <c:ext xmlns:c16="http://schemas.microsoft.com/office/drawing/2014/chart" uri="{C3380CC4-5D6E-409C-BE32-E72D297353CC}">
              <c16:uniqueId val="{0000000A-10BF-46AF-BCCF-9C4479389563}"/>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[Aarushi_Shukla_April_2025_Batch (Recovered).xlsx]Sheet9!PivotTable18</c:name>
    <c:fmtId val="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Chat</a:t>
            </a:r>
            <a:r>
              <a:rPr lang="en-US" baseline="0"/>
              <a:t> Status VS Count of Chat Status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pieChart>
        <c:varyColors val="1"/>
        <c:ser>
          <c:idx val="0"/>
          <c:order val="0"/>
          <c:tx>
            <c:strRef>
              <c:f>Sheet9!$S$1</c:f>
              <c:strCache>
                <c:ptCount val="1"/>
                <c:pt idx="0">
                  <c:v>Total</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CE1D-4AC3-AC81-3DA89C97CC69}"/>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CE1D-4AC3-AC81-3DA89C97CC69}"/>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CE1D-4AC3-AC81-3DA89C97CC69}"/>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CE1D-4AC3-AC81-3DA89C97CC69}"/>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CE1D-4AC3-AC81-3DA89C97CC6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Sheet9!$R$2:$R$7</c:f>
              <c:strCache>
                <c:ptCount val="5"/>
                <c:pt idx="0">
                  <c:v>completed</c:v>
                </c:pt>
                <c:pt idx="1">
                  <c:v>failed</c:v>
                </c:pt>
                <c:pt idx="2">
                  <c:v>incomplete</c:v>
                </c:pt>
                <c:pt idx="3">
                  <c:v>pending</c:v>
                </c:pt>
                <c:pt idx="4">
                  <c:v>started</c:v>
                </c:pt>
              </c:strCache>
            </c:strRef>
          </c:cat>
          <c:val>
            <c:numRef>
              <c:f>Sheet9!$S$2:$S$7</c:f>
              <c:numCache>
                <c:formatCode>General</c:formatCode>
                <c:ptCount val="5"/>
                <c:pt idx="0">
                  <c:v>5535</c:v>
                </c:pt>
                <c:pt idx="1">
                  <c:v>7256</c:v>
                </c:pt>
                <c:pt idx="2">
                  <c:v>6641</c:v>
                </c:pt>
                <c:pt idx="3">
                  <c:v>48</c:v>
                </c:pt>
                <c:pt idx="4">
                  <c:v>35</c:v>
                </c:pt>
              </c:numCache>
            </c:numRef>
          </c:val>
          <c:extLst>
            <c:ext xmlns:c16="http://schemas.microsoft.com/office/drawing/2014/chart" uri="{C3380CC4-5D6E-409C-BE32-E72D297353CC}">
              <c16:uniqueId val="{0000000A-CE1D-4AC3-AC81-3DA89C97CC69}"/>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[Aarushi_Shukla_April_2025_Batch.xlsx]Sheet4!PivotTable11</c:name>
    <c:fmtId val="30"/>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Total Revenue</a:t>
            </a:r>
          </a:p>
        </c:rich>
      </c:tx>
      <c:layout>
        <c:manualLayout>
          <c:xMode val="edge"/>
          <c:yMode val="edge"/>
          <c:x val="0.31002735300752443"/>
          <c:y val="4.8823676176775535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2"/>
      </c:pivotFmt>
      <c:pivotFmt>
        <c:idx val="3"/>
      </c:pivotFmt>
      <c:pivotFmt>
        <c:idx val="4"/>
      </c:pivotFmt>
      <c:pivotFmt>
        <c:idx val="5"/>
      </c:pivotFmt>
      <c:pivotFmt>
        <c:idx val="6"/>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7"/>
      </c:pivotFmt>
      <c:pivotFmt>
        <c:idx val="8"/>
      </c:pivotFmt>
      <c:pivotFmt>
        <c:idx val="9"/>
      </c:pivotFmt>
      <c:pivotFmt>
        <c:idx val="10"/>
      </c:pivotFmt>
      <c:pivotFmt>
        <c:idx val="11"/>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2"/>
      </c:pivotFmt>
      <c:pivotFmt>
        <c:idx val="13"/>
      </c:pivotFmt>
      <c:pivotFmt>
        <c:idx val="14"/>
      </c:pivotFmt>
      <c:pivotFmt>
        <c:idx val="15"/>
      </c:pivotFmt>
      <c:pivotFmt>
        <c:idx val="16"/>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7"/>
      </c:pivotFmt>
      <c:pivotFmt>
        <c:idx val="18"/>
      </c:pivotFmt>
      <c:pivotFmt>
        <c:idx val="19"/>
      </c:pivotFmt>
      <c:pivotFmt>
        <c:idx val="20"/>
      </c:pivotFmt>
      <c:pivotFmt>
        <c:idx val="21"/>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22"/>
      </c:pivotFmt>
      <c:pivotFmt>
        <c:idx val="23"/>
      </c:pivotFmt>
      <c:pivotFmt>
        <c:idx val="24"/>
      </c:pivotFmt>
      <c:pivotFmt>
        <c:idx val="25"/>
      </c:pivotFmt>
      <c:pivotFmt>
        <c:idx val="26"/>
        <c:spPr>
          <a:solidFill>
            <a:schemeClr val="accent1"/>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7"/>
        <c:spPr>
          <a:solidFill>
            <a:schemeClr val="accent1"/>
          </a:solidFill>
          <a:ln>
            <a:noFill/>
          </a:ln>
          <a:effectLst>
            <a:outerShdw blurRad="57150" dist="19050" dir="5400000" algn="ctr" rotWithShape="0">
              <a:srgbClr val="000000">
                <a:alpha val="63000"/>
              </a:srgbClr>
            </a:outerShdw>
          </a:effectLst>
        </c:spPr>
      </c:pivotFmt>
      <c:pivotFmt>
        <c:idx val="28"/>
        <c:spPr>
          <a:solidFill>
            <a:schemeClr val="accent1"/>
          </a:solidFill>
          <a:ln>
            <a:noFill/>
          </a:ln>
          <a:effectLst>
            <a:outerShdw blurRad="57150" dist="19050" dir="5400000" algn="ctr" rotWithShape="0">
              <a:srgbClr val="000000">
                <a:alpha val="63000"/>
              </a:srgbClr>
            </a:outerShdw>
          </a:effectLst>
        </c:spPr>
      </c:pivotFmt>
      <c:pivotFmt>
        <c:idx val="29"/>
        <c:spPr>
          <a:solidFill>
            <a:schemeClr val="accent1"/>
          </a:solidFill>
          <a:ln>
            <a:noFill/>
          </a:ln>
          <a:effectLst>
            <a:outerShdw blurRad="57150" dist="19050" dir="5400000" algn="ctr" rotWithShape="0">
              <a:srgbClr val="000000">
                <a:alpha val="63000"/>
              </a:srgbClr>
            </a:outerShdw>
          </a:effectLst>
        </c:spPr>
      </c:pivotFmt>
      <c:pivotFmt>
        <c:idx val="30"/>
        <c:spPr>
          <a:solidFill>
            <a:schemeClr val="accent1"/>
          </a:solidFill>
          <a:ln>
            <a:noFill/>
          </a:ln>
          <a:effectLst>
            <a:outerShdw blurRad="57150" dist="19050" dir="5400000" algn="ctr" rotWithShape="0">
              <a:srgbClr val="000000">
                <a:alpha val="63000"/>
              </a:srgbClr>
            </a:outerShdw>
          </a:effectLst>
        </c:spPr>
      </c:pivotFmt>
      <c:pivotFmt>
        <c:idx val="31"/>
        <c:spPr>
          <a:solidFill>
            <a:schemeClr val="accent1"/>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32"/>
        <c:spPr>
          <a:solidFill>
            <a:schemeClr val="accent1"/>
          </a:solidFill>
          <a:ln>
            <a:noFill/>
          </a:ln>
          <a:effectLst>
            <a:outerShdw blurRad="57150" dist="19050" dir="5400000" algn="ctr" rotWithShape="0">
              <a:srgbClr val="000000">
                <a:alpha val="63000"/>
              </a:srgbClr>
            </a:outerShdw>
          </a:effectLst>
        </c:spPr>
      </c:pivotFmt>
      <c:pivotFmt>
        <c:idx val="33"/>
        <c:spPr>
          <a:solidFill>
            <a:schemeClr val="accent1"/>
          </a:solidFill>
          <a:ln>
            <a:noFill/>
          </a:ln>
          <a:effectLst>
            <a:outerShdw blurRad="57150" dist="19050" dir="5400000" algn="ctr" rotWithShape="0">
              <a:srgbClr val="000000">
                <a:alpha val="63000"/>
              </a:srgbClr>
            </a:outerShdw>
          </a:effectLst>
        </c:spPr>
      </c:pivotFmt>
      <c:pivotFmt>
        <c:idx val="34"/>
        <c:spPr>
          <a:solidFill>
            <a:schemeClr val="accent1"/>
          </a:solidFill>
          <a:ln>
            <a:noFill/>
          </a:ln>
          <a:effectLst>
            <a:outerShdw blurRad="57150" dist="19050" dir="5400000" algn="ctr" rotWithShape="0">
              <a:srgbClr val="000000">
                <a:alpha val="63000"/>
              </a:srgbClr>
            </a:outerShdw>
          </a:effectLst>
        </c:spPr>
      </c:pivotFmt>
      <c:pivotFmt>
        <c:idx val="35"/>
        <c:spPr>
          <a:solidFill>
            <a:schemeClr val="accent1"/>
          </a:solidFill>
          <a:ln>
            <a:noFill/>
          </a:ln>
          <a:effectLst>
            <a:outerShdw blurRad="57150" dist="19050" dir="5400000" algn="ctr" rotWithShape="0">
              <a:srgbClr val="000000">
                <a:alpha val="63000"/>
              </a:srgbClr>
            </a:outerShdw>
          </a:effectLst>
        </c:spPr>
      </c:pivotFmt>
      <c:pivotFmt>
        <c:idx val="36"/>
        <c:spPr>
          <a:solidFill>
            <a:schemeClr val="accent1"/>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37"/>
        <c:spPr>
          <a:solidFill>
            <a:schemeClr val="accent1"/>
          </a:solidFill>
          <a:ln>
            <a:noFill/>
          </a:ln>
          <a:effectLst>
            <a:outerShdw blurRad="57150" dist="19050" dir="5400000" algn="ctr" rotWithShape="0">
              <a:srgbClr val="000000">
                <a:alpha val="63000"/>
              </a:srgbClr>
            </a:outerShdw>
          </a:effectLst>
        </c:spPr>
      </c:pivotFmt>
      <c:pivotFmt>
        <c:idx val="38"/>
        <c:spPr>
          <a:solidFill>
            <a:schemeClr val="accent1"/>
          </a:solidFill>
          <a:ln>
            <a:noFill/>
          </a:ln>
          <a:effectLst>
            <a:outerShdw blurRad="57150" dist="19050" dir="5400000" algn="ctr" rotWithShape="0">
              <a:srgbClr val="000000">
                <a:alpha val="63000"/>
              </a:srgbClr>
            </a:outerShdw>
          </a:effectLst>
        </c:spPr>
      </c:pivotFmt>
      <c:pivotFmt>
        <c:idx val="39"/>
        <c:spPr>
          <a:solidFill>
            <a:schemeClr val="accent1"/>
          </a:solidFill>
          <a:ln>
            <a:noFill/>
          </a:ln>
          <a:effectLst>
            <a:outerShdw blurRad="57150" dist="19050" dir="5400000" algn="ctr" rotWithShape="0">
              <a:srgbClr val="000000">
                <a:alpha val="63000"/>
              </a:srgbClr>
            </a:outerShdw>
          </a:effectLst>
        </c:spPr>
      </c:pivotFmt>
      <c:pivotFmt>
        <c:idx val="40"/>
        <c:spPr>
          <a:solidFill>
            <a:schemeClr val="accent1"/>
          </a:solidFill>
          <a:ln>
            <a:noFill/>
          </a:ln>
          <a:effectLst>
            <a:outerShdw blurRad="57150" dist="19050" dir="5400000" algn="ctr" rotWithShape="0">
              <a:srgbClr val="000000">
                <a:alpha val="63000"/>
              </a:srgbClr>
            </a:outerShdw>
          </a:effectLst>
        </c:spPr>
      </c:pivotFmt>
    </c:pivotFmts>
    <c:plotArea>
      <c:layout/>
      <c:pieChart>
        <c:varyColors val="1"/>
        <c:ser>
          <c:idx val="0"/>
          <c:order val="0"/>
          <c:tx>
            <c:strRef>
              <c:f>Sheet4!$O$2</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B295-49FC-BEFE-3F97C8E0E2D4}"/>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B295-49FC-BEFE-3F97C8E0E2D4}"/>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B295-49FC-BEFE-3F97C8E0E2D4}"/>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B295-49FC-BEFE-3F97C8E0E2D4}"/>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Sheet4!$N$3:$N$7</c:f>
              <c:strCache>
                <c:ptCount val="4"/>
                <c:pt idx="0">
                  <c:v>Call</c:v>
                </c:pt>
                <c:pt idx="1">
                  <c:v>Chat</c:v>
                </c:pt>
                <c:pt idx="2">
                  <c:v>Complementary</c:v>
                </c:pt>
                <c:pt idx="3">
                  <c:v>public_live_Call</c:v>
                </c:pt>
              </c:strCache>
            </c:strRef>
          </c:cat>
          <c:val>
            <c:numRef>
              <c:f>Sheet4!$O$3:$O$7</c:f>
              <c:numCache>
                <c:formatCode>_(* #,##0.00_);_(* \(#,##0.00\);_(* "-"??_);_(@_)</c:formatCode>
                <c:ptCount val="4"/>
                <c:pt idx="0">
                  <c:v>168442.03500000015</c:v>
                </c:pt>
                <c:pt idx="1">
                  <c:v>45494.683333333342</c:v>
                </c:pt>
                <c:pt idx="2">
                  <c:v>0</c:v>
                </c:pt>
                <c:pt idx="3">
                  <c:v>50.596999999999902</c:v>
                </c:pt>
              </c:numCache>
            </c:numRef>
          </c:val>
          <c:extLst>
            <c:ext xmlns:c16="http://schemas.microsoft.com/office/drawing/2014/chart" uri="{C3380CC4-5D6E-409C-BE32-E72D297353CC}">
              <c16:uniqueId val="{00000008-B295-49FC-BEFE-3F97C8E0E2D4}"/>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656712940491214"/>
          <c:y val="0.21933564406526843"/>
          <c:w val="0.2210361103750095"/>
          <c:h val="0.51509228831660503"/>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[Aarushi_Shukla_April_2025_Batch.xlsx]Sheet5!PivotTable1</c:name>
    <c:fmtId val="27"/>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Hour VS Count of Calls ID</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solidFill>
              <a:schemeClr val="accent1"/>
            </a:solidFill>
            <a:ln w="9525">
              <a:no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solidFill>
              <a:schemeClr val="accent1"/>
            </a:solidFill>
            <a:ln w="9525">
              <a:no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solidFill>
              <a:schemeClr val="accent1"/>
            </a:solidFill>
            <a:ln w="9525">
              <a:no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solidFill>
              <a:schemeClr val="accent1"/>
            </a:solidFill>
            <a:ln w="9525">
              <a:no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solidFill>
              <a:schemeClr val="accent1"/>
            </a:solidFill>
            <a:ln w="9525">
              <a:no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Sheet5!$B$1</c:f>
              <c:strCache>
                <c:ptCount val="1"/>
                <c:pt idx="0">
                  <c:v>Total</c:v>
                </c:pt>
              </c:strCache>
            </c:strRef>
          </c:tx>
          <c:spPr>
            <a:ln w="34925" cap="rnd">
              <a:solidFill>
                <a:schemeClr val="accent1"/>
              </a:solidFill>
              <a:round/>
            </a:ln>
            <a:effectLst>
              <a:outerShdw blurRad="40000" dist="23000" dir="5400000" rotWithShape="0">
                <a:srgbClr val="000000">
                  <a:alpha val="35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Sheet5!$A$2:$A$26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Sheet5!$B$2:$B$26</c:f>
              <c:numCache>
                <c:formatCode>General</c:formatCode>
                <c:ptCount val="24"/>
                <c:pt idx="0">
                  <c:v>226</c:v>
                </c:pt>
                <c:pt idx="1">
                  <c:v>304</c:v>
                </c:pt>
                <c:pt idx="2">
                  <c:v>560</c:v>
                </c:pt>
                <c:pt idx="3">
                  <c:v>856</c:v>
                </c:pt>
                <c:pt idx="4">
                  <c:v>1153</c:v>
                </c:pt>
                <c:pt idx="5">
                  <c:v>1438</c:v>
                </c:pt>
                <c:pt idx="6">
                  <c:v>1855</c:v>
                </c:pt>
                <c:pt idx="7">
                  <c:v>1664</c:v>
                </c:pt>
                <c:pt idx="8">
                  <c:v>1875</c:v>
                </c:pt>
                <c:pt idx="9">
                  <c:v>1673</c:v>
                </c:pt>
                <c:pt idx="10">
                  <c:v>1704</c:v>
                </c:pt>
                <c:pt idx="11">
                  <c:v>1472</c:v>
                </c:pt>
                <c:pt idx="12">
                  <c:v>1591</c:v>
                </c:pt>
                <c:pt idx="13">
                  <c:v>1574</c:v>
                </c:pt>
                <c:pt idx="14">
                  <c:v>1673</c:v>
                </c:pt>
                <c:pt idx="15">
                  <c:v>1747</c:v>
                </c:pt>
                <c:pt idx="16">
                  <c:v>1773</c:v>
                </c:pt>
                <c:pt idx="17">
                  <c:v>1443</c:v>
                </c:pt>
                <c:pt idx="18">
                  <c:v>1099</c:v>
                </c:pt>
                <c:pt idx="19">
                  <c:v>912</c:v>
                </c:pt>
                <c:pt idx="20">
                  <c:v>553</c:v>
                </c:pt>
                <c:pt idx="21">
                  <c:v>347</c:v>
                </c:pt>
                <c:pt idx="22">
                  <c:v>268</c:v>
                </c:pt>
                <c:pt idx="23">
                  <c:v>267</c:v>
                </c:pt>
              </c:numCache>
            </c:numRef>
          </c:val>
          <c:smooth val="0"/>
          <c:extLst>
            <c:ext xmlns:c16="http://schemas.microsoft.com/office/drawing/2014/chart" uri="{C3380CC4-5D6E-409C-BE32-E72D297353CC}">
              <c16:uniqueId val="{00000000-8564-45ED-BC0D-434BBB3633FD}"/>
            </c:ext>
          </c:extLst>
        </c:ser>
        <c:dLbls>
          <c:dLblPos val="ctr"/>
          <c:showLegendKey val="0"/>
          <c:showVal val="1"/>
          <c:showCatName val="0"/>
          <c:showSerName val="0"/>
          <c:showPercent val="0"/>
          <c:showBubbleSize val="0"/>
        </c:dLbls>
        <c:smooth val="0"/>
        <c:axId val="1777141791"/>
        <c:axId val="1120102831"/>
      </c:lineChart>
      <c:catAx>
        <c:axId val="1777141791"/>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20102831"/>
        <c:crosses val="autoZero"/>
        <c:auto val="1"/>
        <c:lblAlgn val="ctr"/>
        <c:lblOffset val="100"/>
        <c:noMultiLvlLbl val="0"/>
      </c:catAx>
      <c:valAx>
        <c:axId val="112010283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771417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[Aarushi_Shukla_April_2025_Batch.xlsx]Sheet6!PivotTable1</c:name>
    <c:fmtId val="15"/>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Call Volume Comparison</a:t>
            </a:r>
          </a:p>
        </c:rich>
      </c:tx>
      <c:layout>
        <c:manualLayout>
          <c:xMode val="edge"/>
          <c:yMode val="edge"/>
          <c:x val="0.14456858682138418"/>
          <c:y val="4.7524164980507808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solidFill>
              <a:schemeClr val="accent1">
                <a:alpha val="85000"/>
              </a:schemeClr>
            </a:solidFill>
            <a:ln w="9525">
              <a:no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Sheet6!$B$3</c:f>
              <c:strCache>
                <c:ptCount val="1"/>
                <c:pt idx="0">
                  <c:v>Total</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Sheet6!$A$4:$A$6</c:f>
              <c:strCache>
                <c:ptCount val="2"/>
                <c:pt idx="0">
                  <c:v>App</c:v>
                </c:pt>
                <c:pt idx="1">
                  <c:v>Gurucool</c:v>
                </c:pt>
              </c:strCache>
            </c:strRef>
          </c:cat>
          <c:val>
            <c:numRef>
              <c:f>Sheet6!$B$4:$B$6</c:f>
              <c:numCache>
                <c:formatCode>General</c:formatCode>
                <c:ptCount val="2"/>
                <c:pt idx="0">
                  <c:v>7797</c:v>
                </c:pt>
                <c:pt idx="1">
                  <c:v>711</c:v>
                </c:pt>
              </c:numCache>
            </c:numRef>
          </c:val>
          <c:extLst>
            <c:ext xmlns:c16="http://schemas.microsoft.com/office/drawing/2014/chart" uri="{C3380CC4-5D6E-409C-BE32-E72D297353CC}">
              <c16:uniqueId val="{00000000-A974-46E4-A29E-0E053AC30B8F}"/>
            </c:ext>
          </c:extLst>
        </c:ser>
        <c:dLbls>
          <c:dLblPos val="inEnd"/>
          <c:showLegendKey val="0"/>
          <c:showVal val="1"/>
          <c:showCatName val="0"/>
          <c:showSerName val="0"/>
          <c:showPercent val="0"/>
          <c:showBubbleSize val="0"/>
        </c:dLbls>
        <c:gapWidth val="100"/>
        <c:overlap val="-24"/>
        <c:axId val="1858612607"/>
        <c:axId val="1858615967"/>
      </c:barChart>
      <c:catAx>
        <c:axId val="185861260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58615967"/>
        <c:crosses val="autoZero"/>
        <c:auto val="1"/>
        <c:lblAlgn val="ctr"/>
        <c:lblOffset val="100"/>
        <c:noMultiLvlLbl val="0"/>
      </c:catAx>
      <c:valAx>
        <c:axId val="185861596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586126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[Aarushi_Shukla_April_2025_Batch.xlsx]Sheet6!PivotTable2</c:name>
    <c:fmtId val="23"/>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Average Customer Rating</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solidFill>
              <a:schemeClr val="accent1">
                <a:alpha val="85000"/>
              </a:schemeClr>
            </a:solidFill>
            <a:ln w="9525">
              <a:no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Sheet6!$E$3</c:f>
              <c:strCache>
                <c:ptCount val="1"/>
                <c:pt idx="0">
                  <c:v>Total</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Sheet6!$D$4:$D$6</c:f>
              <c:strCache>
                <c:ptCount val="2"/>
                <c:pt idx="0">
                  <c:v>App</c:v>
                </c:pt>
                <c:pt idx="1">
                  <c:v>Gurucool</c:v>
                </c:pt>
              </c:strCache>
            </c:strRef>
          </c:cat>
          <c:val>
            <c:numRef>
              <c:f>Sheet6!$E$4:$E$6</c:f>
              <c:numCache>
                <c:formatCode>0</c:formatCode>
                <c:ptCount val="2"/>
                <c:pt idx="0">
                  <c:v>3.5001923816852636</c:v>
                </c:pt>
                <c:pt idx="1">
                  <c:v>3.5091420534458511</c:v>
                </c:pt>
              </c:numCache>
            </c:numRef>
          </c:val>
          <c:extLst>
            <c:ext xmlns:c16="http://schemas.microsoft.com/office/drawing/2014/chart" uri="{C3380CC4-5D6E-409C-BE32-E72D297353CC}">
              <c16:uniqueId val="{00000000-B22F-4DD7-A80B-FFB6F3B40958}"/>
            </c:ext>
          </c:extLst>
        </c:ser>
        <c:dLbls>
          <c:dLblPos val="inEnd"/>
          <c:showLegendKey val="0"/>
          <c:showVal val="1"/>
          <c:showCatName val="0"/>
          <c:showSerName val="0"/>
          <c:showPercent val="0"/>
          <c:showBubbleSize val="0"/>
        </c:dLbls>
        <c:gapWidth val="100"/>
        <c:overlap val="-24"/>
        <c:axId val="1858602047"/>
        <c:axId val="1858607807"/>
      </c:barChart>
      <c:catAx>
        <c:axId val="185860204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58607807"/>
        <c:crosses val="autoZero"/>
        <c:auto val="1"/>
        <c:lblAlgn val="ctr"/>
        <c:lblOffset val="100"/>
        <c:noMultiLvlLbl val="0"/>
      </c:catAx>
      <c:valAx>
        <c:axId val="1858607807"/>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5860204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[Aarushi_Shukla_April_2025_Batch.xlsx]Sheet6!PivotTable3</c:name>
    <c:fmtId val="23"/>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Average Call Duration</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solidFill>
              <a:schemeClr val="accent1">
                <a:alpha val="85000"/>
              </a:schemeClr>
            </a:solidFill>
            <a:ln w="9525">
              <a:no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Sheet6!$H$3</c:f>
              <c:strCache>
                <c:ptCount val="1"/>
                <c:pt idx="0">
                  <c:v>Total</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Sheet6!$G$4:$G$6</c:f>
              <c:strCache>
                <c:ptCount val="2"/>
                <c:pt idx="0">
                  <c:v>App</c:v>
                </c:pt>
                <c:pt idx="1">
                  <c:v>Gurucool</c:v>
                </c:pt>
              </c:strCache>
            </c:strRef>
          </c:cat>
          <c:val>
            <c:numRef>
              <c:f>Sheet6!$H$4:$H$6</c:f>
              <c:numCache>
                <c:formatCode>0</c:formatCode>
                <c:ptCount val="2"/>
                <c:pt idx="0">
                  <c:v>109.54957034756958</c:v>
                </c:pt>
                <c:pt idx="1">
                  <c:v>195.32630098452884</c:v>
                </c:pt>
              </c:numCache>
            </c:numRef>
          </c:val>
          <c:extLst>
            <c:ext xmlns:c16="http://schemas.microsoft.com/office/drawing/2014/chart" uri="{C3380CC4-5D6E-409C-BE32-E72D297353CC}">
              <c16:uniqueId val="{00000000-2A37-4734-B943-12B4B27CF8BA}"/>
            </c:ext>
          </c:extLst>
        </c:ser>
        <c:dLbls>
          <c:dLblPos val="inEnd"/>
          <c:showLegendKey val="0"/>
          <c:showVal val="1"/>
          <c:showCatName val="0"/>
          <c:showSerName val="0"/>
          <c:showPercent val="0"/>
          <c:showBubbleSize val="0"/>
        </c:dLbls>
        <c:gapWidth val="100"/>
        <c:overlap val="-24"/>
        <c:axId val="1858611647"/>
        <c:axId val="1858604447"/>
      </c:barChart>
      <c:catAx>
        <c:axId val="185861164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58604447"/>
        <c:crosses val="autoZero"/>
        <c:auto val="1"/>
        <c:lblAlgn val="ctr"/>
        <c:lblOffset val="100"/>
        <c:noMultiLvlLbl val="0"/>
      </c:catAx>
      <c:valAx>
        <c:axId val="1858604447"/>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5861164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[Aarushi_Shukla_April_2025_Batch.xlsx]Sheet2!PivotTable7</c:name>
    <c:fmtId val="13"/>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Rating VS Count of User Id</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diamond"/>
          <c:size val="5"/>
          <c:spPr>
            <a:solidFill>
              <a:schemeClr val="accent1">
                <a:alpha val="85000"/>
              </a:schemeClr>
            </a:solidFill>
            <a:ln w="9525">
              <a:no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Sheet2!$S$2</c:f>
              <c:strCache>
                <c:ptCount val="1"/>
                <c:pt idx="0">
                  <c:v>Total</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Sheet2!$R$3:$R$12</c:f>
              <c:strCache>
                <c:ptCount val="9"/>
                <c:pt idx="0">
                  <c:v>0</c:v>
                </c:pt>
                <c:pt idx="1">
                  <c:v>1</c:v>
                </c:pt>
                <c:pt idx="2">
                  <c:v>2</c:v>
                </c:pt>
                <c:pt idx="3">
                  <c:v>3</c:v>
                </c:pt>
                <c:pt idx="4">
                  <c:v>4</c:v>
                </c:pt>
                <c:pt idx="5">
                  <c:v>5</c:v>
                </c:pt>
                <c:pt idx="6">
                  <c:v>6</c:v>
                </c:pt>
                <c:pt idx="7">
                  <c:v>7</c:v>
                </c:pt>
                <c:pt idx="8">
                  <c:v>8</c:v>
                </c:pt>
              </c:strCache>
            </c:strRef>
          </c:cat>
          <c:val>
            <c:numRef>
              <c:f>Sheet2!$S$3:$S$12</c:f>
              <c:numCache>
                <c:formatCode>General</c:formatCode>
                <c:ptCount val="9"/>
                <c:pt idx="0">
                  <c:v>7256</c:v>
                </c:pt>
                <c:pt idx="1">
                  <c:v>2199</c:v>
                </c:pt>
                <c:pt idx="2">
                  <c:v>4329</c:v>
                </c:pt>
                <c:pt idx="3">
                  <c:v>4407</c:v>
                </c:pt>
                <c:pt idx="4">
                  <c:v>2132</c:v>
                </c:pt>
                <c:pt idx="5">
                  <c:v>2169</c:v>
                </c:pt>
                <c:pt idx="6">
                  <c:v>1829</c:v>
                </c:pt>
                <c:pt idx="7">
                  <c:v>1824</c:v>
                </c:pt>
                <c:pt idx="8">
                  <c:v>1882</c:v>
                </c:pt>
              </c:numCache>
            </c:numRef>
          </c:val>
          <c:extLst>
            <c:ext xmlns:c16="http://schemas.microsoft.com/office/drawing/2014/chart" uri="{C3380CC4-5D6E-409C-BE32-E72D297353CC}">
              <c16:uniqueId val="{00000000-B8FC-412D-A453-43745E3EF129}"/>
            </c:ext>
          </c:extLst>
        </c:ser>
        <c:dLbls>
          <c:showLegendKey val="0"/>
          <c:showVal val="0"/>
          <c:showCatName val="0"/>
          <c:showSerName val="0"/>
          <c:showPercent val="0"/>
          <c:showBubbleSize val="0"/>
        </c:dLbls>
        <c:gapWidth val="150"/>
        <c:axId val="1410194080"/>
        <c:axId val="1410195040"/>
      </c:barChart>
      <c:catAx>
        <c:axId val="1410194080"/>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10195040"/>
        <c:crosses val="autoZero"/>
        <c:auto val="1"/>
        <c:lblAlgn val="ctr"/>
        <c:lblOffset val="100"/>
        <c:noMultiLvlLbl val="0"/>
      </c:catAx>
      <c:valAx>
        <c:axId val="1410195040"/>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10194080"/>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1197" b="0" i="0" u="none" strike="noStrike" kern="1200" baseline="0">
                <a:solidFill>
                  <a:schemeClr val="lt1">
                    <a:lumMod val="8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57D0AF-A766-43B0-B18C-FBC2BFD40F4E}" type="datetimeFigureOut">
              <a:rPr lang="en-IN" smtClean="0"/>
              <a:t>16-06-2025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9EB6F8-967D-4F9F-94CF-1F6E49692D66}" type="slidenum">
              <a:rPr lang="en-IN" smtClean="0"/>
              <a:t>‹#›</a:t>
            </a:fld>
            <a:endParaRPr lang="en-IN"/>
          </a:p>
        </p:txBody>
      </p:sp>
    </p:spTree>
    <p:extLst>
      <p:ext uri="{BB962C8B-B14F-4D97-AF65-F5344CB8AC3E}">
        <p14:creationId xmlns:p14="http://schemas.microsoft.com/office/powerpoint/2010/main" val="3389214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39B19-69FE-3780-A0A9-4E45CC9753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B8451D-49ED-6F8B-C9EF-ECBDB6EF2A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7019EE-39BB-F764-268D-97052C247A76}"/>
              </a:ext>
            </a:extLst>
          </p:cNvPr>
          <p:cNvSpPr>
            <a:spLocks noGrp="1"/>
          </p:cNvSpPr>
          <p:nvPr>
            <p:ph type="body" idx="1"/>
          </p:nvPr>
        </p:nvSpPr>
        <p:spPr/>
        <p:txBody>
          <a:bodyPr>
            <a:normAutofit/>
          </a:bodyPr>
          <a:lstStyle/>
          <a:p>
            <a:endParaRPr lang="en-US" dirty="0"/>
          </a:p>
        </p:txBody>
      </p:sp>
      <p:sp>
        <p:nvSpPr>
          <p:cNvPr id="4" name="Header Placeholder 3">
            <a:extLst>
              <a:ext uri="{FF2B5EF4-FFF2-40B4-BE49-F238E27FC236}">
                <a16:creationId xmlns:a16="http://schemas.microsoft.com/office/drawing/2014/main" id="{D9431ADF-7A47-9CE6-465E-E8DD6F6B25CD}"/>
              </a:ext>
            </a:extLst>
          </p:cNvPr>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1223029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2B45A-C379-CC28-6977-4F4BF4D6D1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3AF608-A931-8327-8D46-98543E8114F4}"/>
              </a:ext>
            </a:extLst>
          </p:cNvPr>
          <p:cNvSpPr>
            <a:spLocks noGrp="1" noRot="1" noChangeAspect="1"/>
          </p:cNvSpPr>
          <p:nvPr>
            <p:ph type="sldImg"/>
          </p:nvPr>
        </p:nvSpPr>
        <p:spPr>
          <a:xfrm>
            <a:off x="2686050" y="514350"/>
            <a:ext cx="4573588" cy="2571750"/>
          </a:xfrm>
        </p:spPr>
      </p:sp>
      <p:sp>
        <p:nvSpPr>
          <p:cNvPr id="3" name="Notes Placeholder 2">
            <a:extLst>
              <a:ext uri="{FF2B5EF4-FFF2-40B4-BE49-F238E27FC236}">
                <a16:creationId xmlns:a16="http://schemas.microsoft.com/office/drawing/2014/main" id="{EF73FC5E-5984-185B-4E5D-C22C28D336F8}"/>
              </a:ext>
            </a:extLst>
          </p:cNvPr>
          <p:cNvSpPr>
            <a:spLocks noGrp="1"/>
          </p:cNvSpPr>
          <p:nvPr>
            <p:ph type="body" idx="1"/>
          </p:nvPr>
        </p:nvSpPr>
        <p:spPr/>
        <p:txBody>
          <a:bodyPr>
            <a:normAutofit/>
          </a:bodyPr>
          <a:lstStyle/>
          <a:p>
            <a:endParaRPr lang="en-US" dirty="0"/>
          </a:p>
        </p:txBody>
      </p:sp>
      <p:sp>
        <p:nvSpPr>
          <p:cNvPr id="4" name="Header Placeholder 3">
            <a:extLst>
              <a:ext uri="{FF2B5EF4-FFF2-40B4-BE49-F238E27FC236}">
                <a16:creationId xmlns:a16="http://schemas.microsoft.com/office/drawing/2014/main" id="{ACD9E62D-433B-53A1-BE55-32921923C7DF}"/>
              </a:ext>
            </a:extLst>
          </p:cNvPr>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3747022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6"/>
        <p:cNvGrpSpPr/>
        <p:nvPr/>
      </p:nvGrpSpPr>
      <p:grpSpPr>
        <a:xfrm>
          <a:off x="0" y="0"/>
          <a:ext cx="0" cy="0"/>
          <a:chOff x="0" y="0"/>
          <a:chExt cx="0" cy="0"/>
        </a:xfrm>
      </p:grpSpPr>
      <p:sp>
        <p:nvSpPr>
          <p:cNvPr id="8197" name="Google Shape;8197;p1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198" name="Google Shape;8198;p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4"/>
        <p:cNvGrpSpPr/>
        <p:nvPr/>
      </p:nvGrpSpPr>
      <p:grpSpPr>
        <a:xfrm>
          <a:off x="0" y="0"/>
          <a:ext cx="0" cy="0"/>
          <a:chOff x="0" y="0"/>
          <a:chExt cx="0" cy="0"/>
        </a:xfrm>
      </p:grpSpPr>
      <p:sp>
        <p:nvSpPr>
          <p:cNvPr id="9305" name="Google Shape;9305;p1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06" name="Google Shape;9306;p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60" name="Google Shape;56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B3F917-92A9-BBBA-C338-EE13EBA942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8D60A4-6310-D9F5-0C54-D1ABD9FB85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A0FB40-7A08-C601-8F3D-043BCAE8E17F}"/>
              </a:ext>
            </a:extLst>
          </p:cNvPr>
          <p:cNvSpPr>
            <a:spLocks noGrp="1"/>
          </p:cNvSpPr>
          <p:nvPr>
            <p:ph type="body" idx="1"/>
          </p:nvPr>
        </p:nvSpPr>
        <p:spPr/>
        <p:txBody>
          <a:bodyPr>
            <a:normAutofit/>
          </a:bodyPr>
          <a:lstStyle/>
          <a:p>
            <a:endParaRPr lang="en-US" dirty="0"/>
          </a:p>
        </p:txBody>
      </p:sp>
      <p:sp>
        <p:nvSpPr>
          <p:cNvPr id="4" name="Header Placeholder 3">
            <a:extLst>
              <a:ext uri="{FF2B5EF4-FFF2-40B4-BE49-F238E27FC236}">
                <a16:creationId xmlns:a16="http://schemas.microsoft.com/office/drawing/2014/main" id="{30338CAB-477B-B94A-6010-00F398E2EE27}"/>
              </a:ext>
            </a:extLst>
          </p:cNvPr>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3804247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17A6C3-F14E-4860-854D-93C886CB4F8C}" type="datetimeFigureOut">
              <a:rPr lang="en-IN" smtClean="0"/>
              <a:t>16-06-2025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6505AC-A7C9-4B99-B501-E5D6AF49ADA1}" type="slidenum">
              <a:rPr lang="en-IN" smtClean="0"/>
              <a:t>‹#›</a:t>
            </a:fld>
            <a:endParaRPr lang="en-IN"/>
          </a:p>
        </p:txBody>
      </p:sp>
    </p:spTree>
    <p:extLst>
      <p:ext uri="{BB962C8B-B14F-4D97-AF65-F5344CB8AC3E}">
        <p14:creationId xmlns:p14="http://schemas.microsoft.com/office/powerpoint/2010/main" val="2791890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17A6C3-F14E-4860-854D-93C886CB4F8C}" type="datetimeFigureOut">
              <a:rPr lang="en-IN" smtClean="0"/>
              <a:t>16-06-2025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6505AC-A7C9-4B99-B501-E5D6AF49ADA1}" type="slidenum">
              <a:rPr lang="en-IN" smtClean="0"/>
              <a:t>‹#›</a:t>
            </a:fld>
            <a:endParaRPr lang="en-IN"/>
          </a:p>
        </p:txBody>
      </p:sp>
    </p:spTree>
    <p:extLst>
      <p:ext uri="{BB962C8B-B14F-4D97-AF65-F5344CB8AC3E}">
        <p14:creationId xmlns:p14="http://schemas.microsoft.com/office/powerpoint/2010/main" val="737133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17A6C3-F14E-4860-854D-93C886CB4F8C}" type="datetimeFigureOut">
              <a:rPr lang="en-IN" smtClean="0"/>
              <a:t>16-06-2025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6505AC-A7C9-4B99-B501-E5D6AF49ADA1}" type="slidenum">
              <a:rPr lang="en-IN" smtClean="0"/>
              <a:t>‹#›</a:t>
            </a:fld>
            <a:endParaRPr lang="en-IN"/>
          </a:p>
        </p:txBody>
      </p:sp>
    </p:spTree>
    <p:extLst>
      <p:ext uri="{BB962C8B-B14F-4D97-AF65-F5344CB8AC3E}">
        <p14:creationId xmlns:p14="http://schemas.microsoft.com/office/powerpoint/2010/main" val="2436744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re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9971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5"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6" name="Oval 5"/>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fld id="{C136B7D2-B98C-44FD-8D04-7EC62A564975}" type="slidenum">
              <a:rPr lang="en-US" smtClean="0"/>
              <a:pPr/>
              <a:t>‹#›</a:t>
            </a:fld>
            <a:endParaRPr lang="en-US" dirty="0"/>
          </a:p>
        </p:txBody>
      </p:sp>
    </p:spTree>
    <p:extLst>
      <p:ext uri="{BB962C8B-B14F-4D97-AF65-F5344CB8AC3E}">
        <p14:creationId xmlns:p14="http://schemas.microsoft.com/office/powerpoint/2010/main" val="382694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am05">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33" name="Rectangle 32"/>
          <p:cNvSpPr/>
          <p:nvPr userDrawn="1"/>
        </p:nvSpPr>
        <p:spPr>
          <a:xfrm>
            <a:off x="698366" y="3924011"/>
            <a:ext cx="2552859" cy="22481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7" name="Rectangle 36"/>
          <p:cNvSpPr/>
          <p:nvPr userDrawn="1"/>
        </p:nvSpPr>
        <p:spPr>
          <a:xfrm>
            <a:off x="698366" y="1585988"/>
            <a:ext cx="2552859" cy="22481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Picture Placeholder 7"/>
          <p:cNvSpPr>
            <a:spLocks noGrp="1"/>
          </p:cNvSpPr>
          <p:nvPr>
            <p:ph type="pic" sz="quarter" idx="15" hasCustomPrompt="1"/>
          </p:nvPr>
        </p:nvSpPr>
        <p:spPr>
          <a:xfrm>
            <a:off x="769620" y="1656441"/>
            <a:ext cx="2413899" cy="2075071"/>
          </a:xfrm>
          <a:prstGeom prst="rect">
            <a:avLst/>
          </a:prstGeom>
          <a:ln>
            <a:noFill/>
          </a:ln>
        </p:spPr>
        <p:txBody>
          <a:bodyPr bIns="274320" anchor="b"/>
          <a:lstStyle>
            <a:lvl1pPr algn="ctr">
              <a:buNone/>
              <a:defRPr sz="1600">
                <a:solidFill>
                  <a:schemeClr val="bg1"/>
                </a:solidFill>
              </a:defRPr>
            </a:lvl1pPr>
          </a:lstStyle>
          <a:p>
            <a:r>
              <a:rPr lang="en-US" dirty="0"/>
              <a:t>Image Holder</a:t>
            </a:r>
          </a:p>
        </p:txBody>
      </p:sp>
      <p:sp>
        <p:nvSpPr>
          <p:cNvPr id="83" name="Text Placeholder 3"/>
          <p:cNvSpPr>
            <a:spLocks noGrp="1"/>
          </p:cNvSpPr>
          <p:nvPr>
            <p:ph type="body" sz="half" idx="16"/>
          </p:nvPr>
        </p:nvSpPr>
        <p:spPr>
          <a:xfrm>
            <a:off x="1027118" y="4091836"/>
            <a:ext cx="189535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84" name="Text Placeholder 3"/>
          <p:cNvSpPr>
            <a:spLocks noGrp="1"/>
          </p:cNvSpPr>
          <p:nvPr>
            <p:ph type="body" sz="half" idx="17"/>
          </p:nvPr>
        </p:nvSpPr>
        <p:spPr>
          <a:xfrm>
            <a:off x="839355" y="4591059"/>
            <a:ext cx="2270884" cy="1446523"/>
          </a:xfrm>
          <a:prstGeom prst="rect">
            <a:avLst/>
          </a:prstGeom>
        </p:spPr>
        <p:txBody>
          <a:bodyPr wrap="squar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85" name="Rectangle 84"/>
          <p:cNvSpPr/>
          <p:nvPr userDrawn="1"/>
        </p:nvSpPr>
        <p:spPr>
          <a:xfrm>
            <a:off x="3449819" y="3924011"/>
            <a:ext cx="2552859" cy="22481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6" name="Rectangle 85"/>
          <p:cNvSpPr/>
          <p:nvPr userDrawn="1"/>
        </p:nvSpPr>
        <p:spPr>
          <a:xfrm>
            <a:off x="3449819" y="1585988"/>
            <a:ext cx="2552859" cy="22481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7" name="Picture Placeholder 7"/>
          <p:cNvSpPr>
            <a:spLocks noGrp="1"/>
          </p:cNvSpPr>
          <p:nvPr>
            <p:ph type="pic" sz="quarter" idx="18" hasCustomPrompt="1"/>
          </p:nvPr>
        </p:nvSpPr>
        <p:spPr>
          <a:xfrm>
            <a:off x="3521072" y="1656441"/>
            <a:ext cx="2413899" cy="2075071"/>
          </a:xfrm>
          <a:prstGeom prst="rect">
            <a:avLst/>
          </a:prstGeom>
          <a:ln>
            <a:noFill/>
          </a:ln>
        </p:spPr>
        <p:txBody>
          <a:bodyPr bIns="274320" anchor="b"/>
          <a:lstStyle>
            <a:lvl1pPr algn="ctr">
              <a:buNone/>
              <a:defRPr sz="1600">
                <a:solidFill>
                  <a:schemeClr val="bg1"/>
                </a:solidFill>
              </a:defRPr>
            </a:lvl1pPr>
          </a:lstStyle>
          <a:p>
            <a:r>
              <a:rPr lang="en-US" dirty="0"/>
              <a:t>Image Holder</a:t>
            </a:r>
          </a:p>
        </p:txBody>
      </p:sp>
      <p:sp>
        <p:nvSpPr>
          <p:cNvPr id="88" name="Text Placeholder 3"/>
          <p:cNvSpPr>
            <a:spLocks noGrp="1"/>
          </p:cNvSpPr>
          <p:nvPr>
            <p:ph type="body" sz="half" idx="19"/>
          </p:nvPr>
        </p:nvSpPr>
        <p:spPr>
          <a:xfrm>
            <a:off x="3778571" y="4091836"/>
            <a:ext cx="189535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89" name="Text Placeholder 3"/>
          <p:cNvSpPr>
            <a:spLocks noGrp="1"/>
          </p:cNvSpPr>
          <p:nvPr>
            <p:ph type="body" sz="half" idx="20"/>
          </p:nvPr>
        </p:nvSpPr>
        <p:spPr>
          <a:xfrm>
            <a:off x="3590807" y="4591059"/>
            <a:ext cx="2270884" cy="1446523"/>
          </a:xfrm>
          <a:prstGeom prst="rect">
            <a:avLst/>
          </a:prstGeom>
        </p:spPr>
        <p:txBody>
          <a:bodyPr wrap="squar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90" name="Rectangle 89"/>
          <p:cNvSpPr/>
          <p:nvPr userDrawn="1"/>
        </p:nvSpPr>
        <p:spPr>
          <a:xfrm>
            <a:off x="6184767" y="3924011"/>
            <a:ext cx="2552859" cy="22481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1" name="Rectangle 90"/>
          <p:cNvSpPr/>
          <p:nvPr userDrawn="1"/>
        </p:nvSpPr>
        <p:spPr>
          <a:xfrm>
            <a:off x="6184767" y="1585988"/>
            <a:ext cx="2552859" cy="22481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2" name="Picture Placeholder 7"/>
          <p:cNvSpPr>
            <a:spLocks noGrp="1"/>
          </p:cNvSpPr>
          <p:nvPr>
            <p:ph type="pic" sz="quarter" idx="21" hasCustomPrompt="1"/>
          </p:nvPr>
        </p:nvSpPr>
        <p:spPr>
          <a:xfrm>
            <a:off x="6256020" y="1656441"/>
            <a:ext cx="2413899" cy="2075071"/>
          </a:xfrm>
          <a:prstGeom prst="rect">
            <a:avLst/>
          </a:prstGeom>
          <a:ln>
            <a:noFill/>
          </a:ln>
        </p:spPr>
        <p:txBody>
          <a:bodyPr bIns="274320" anchor="b"/>
          <a:lstStyle>
            <a:lvl1pPr algn="ctr">
              <a:buNone/>
              <a:defRPr sz="1600">
                <a:solidFill>
                  <a:schemeClr val="bg1"/>
                </a:solidFill>
              </a:defRPr>
            </a:lvl1pPr>
          </a:lstStyle>
          <a:p>
            <a:r>
              <a:rPr lang="en-US" dirty="0"/>
              <a:t>Image Holder</a:t>
            </a:r>
          </a:p>
        </p:txBody>
      </p:sp>
      <p:sp>
        <p:nvSpPr>
          <p:cNvPr id="93" name="Text Placeholder 3"/>
          <p:cNvSpPr>
            <a:spLocks noGrp="1"/>
          </p:cNvSpPr>
          <p:nvPr>
            <p:ph type="body" sz="half" idx="22"/>
          </p:nvPr>
        </p:nvSpPr>
        <p:spPr>
          <a:xfrm>
            <a:off x="6513519" y="4091836"/>
            <a:ext cx="189535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94" name="Text Placeholder 3"/>
          <p:cNvSpPr>
            <a:spLocks noGrp="1"/>
          </p:cNvSpPr>
          <p:nvPr>
            <p:ph type="body" sz="half" idx="23"/>
          </p:nvPr>
        </p:nvSpPr>
        <p:spPr>
          <a:xfrm>
            <a:off x="6325755" y="4591059"/>
            <a:ext cx="2270884" cy="1446523"/>
          </a:xfrm>
          <a:prstGeom prst="rect">
            <a:avLst/>
          </a:prstGeom>
        </p:spPr>
        <p:txBody>
          <a:bodyPr wrap="squar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95" name="Rectangle 94"/>
          <p:cNvSpPr/>
          <p:nvPr userDrawn="1"/>
        </p:nvSpPr>
        <p:spPr>
          <a:xfrm>
            <a:off x="8905341" y="3924011"/>
            <a:ext cx="2552859" cy="22481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6" name="Rectangle 95"/>
          <p:cNvSpPr/>
          <p:nvPr userDrawn="1"/>
        </p:nvSpPr>
        <p:spPr>
          <a:xfrm>
            <a:off x="8905341" y="1585988"/>
            <a:ext cx="2552859" cy="22481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7" name="Picture Placeholder 7"/>
          <p:cNvSpPr>
            <a:spLocks noGrp="1"/>
          </p:cNvSpPr>
          <p:nvPr>
            <p:ph type="pic" sz="quarter" idx="24" hasCustomPrompt="1"/>
          </p:nvPr>
        </p:nvSpPr>
        <p:spPr>
          <a:xfrm>
            <a:off x="8976595" y="1656441"/>
            <a:ext cx="2413899" cy="2075071"/>
          </a:xfrm>
          <a:prstGeom prst="rect">
            <a:avLst/>
          </a:prstGeom>
          <a:ln>
            <a:noFill/>
          </a:ln>
        </p:spPr>
        <p:txBody>
          <a:bodyPr bIns="274320" anchor="b"/>
          <a:lstStyle>
            <a:lvl1pPr algn="ctr">
              <a:buNone/>
              <a:defRPr sz="1600">
                <a:solidFill>
                  <a:schemeClr val="bg1"/>
                </a:solidFill>
              </a:defRPr>
            </a:lvl1pPr>
          </a:lstStyle>
          <a:p>
            <a:r>
              <a:rPr lang="en-US" dirty="0"/>
              <a:t>Image Holder</a:t>
            </a:r>
          </a:p>
        </p:txBody>
      </p:sp>
      <p:sp>
        <p:nvSpPr>
          <p:cNvPr id="98" name="Text Placeholder 3"/>
          <p:cNvSpPr>
            <a:spLocks noGrp="1"/>
          </p:cNvSpPr>
          <p:nvPr>
            <p:ph type="body" sz="half" idx="25"/>
          </p:nvPr>
        </p:nvSpPr>
        <p:spPr>
          <a:xfrm>
            <a:off x="9234093" y="4091836"/>
            <a:ext cx="189535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99" name="Text Placeholder 3"/>
          <p:cNvSpPr>
            <a:spLocks noGrp="1"/>
          </p:cNvSpPr>
          <p:nvPr>
            <p:ph type="body" sz="half" idx="26"/>
          </p:nvPr>
        </p:nvSpPr>
        <p:spPr>
          <a:xfrm>
            <a:off x="9046330" y="4591059"/>
            <a:ext cx="2270884" cy="1446523"/>
          </a:xfrm>
          <a:prstGeom prst="rect">
            <a:avLst/>
          </a:prstGeom>
        </p:spPr>
        <p:txBody>
          <a:bodyPr wrap="squar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26" name="Oval 25"/>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7"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fld id="{C136B7D2-B98C-44FD-8D04-7EC62A564975}" type="slidenum">
              <a:rPr lang="en-US" smtClean="0"/>
              <a:pPr/>
              <a:t>‹#›</a:t>
            </a:fld>
            <a:endParaRPr lang="en-US" dirty="0"/>
          </a:p>
        </p:txBody>
      </p:sp>
    </p:spTree>
    <p:extLst>
      <p:ext uri="{BB962C8B-B14F-4D97-AF65-F5344CB8AC3E}">
        <p14:creationId xmlns:p14="http://schemas.microsoft.com/office/powerpoint/2010/main" val="392270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par>
                          <p:cTn id="16" fill="hold">
                            <p:stCondLst>
                              <p:cond delay="1500"/>
                            </p:stCondLst>
                            <p:childTnLst>
                              <p:par>
                                <p:cTn id="17" presetID="16" presetClass="entr" presetSubtype="42" fill="hold" grpId="0" nodeType="after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barn(outHorizontal)">
                                      <p:cBhvr>
                                        <p:cTn id="19" dur="500"/>
                                        <p:tgtEl>
                                          <p:spTgt spid="80"/>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childTnLst>
                          </p:cTn>
                        </p:par>
                        <p:par>
                          <p:cTn id="24" fill="hold">
                            <p:stCondLst>
                              <p:cond delay="2500"/>
                            </p:stCondLst>
                            <p:childTnLst>
                              <p:par>
                                <p:cTn id="25" presetID="22" presetClass="entr" presetSubtype="4" fill="hold" grpId="0" nodeType="afterEffect" nodePh="1">
                                  <p:stCondLst>
                                    <p:cond delay="0"/>
                                  </p:stCondLst>
                                  <p:endCondLst>
                                    <p:cond evt="begin" delay="0">
                                      <p:tn val="25"/>
                                    </p:cond>
                                  </p:endCondLst>
                                  <p:childTnLst>
                                    <p:set>
                                      <p:cBhvr>
                                        <p:cTn id="26" dur="1" fill="hold">
                                          <p:stCondLst>
                                            <p:cond delay="0"/>
                                          </p:stCondLst>
                                        </p:cTn>
                                        <p:tgtEl>
                                          <p:spTgt spid="83">
                                            <p:txEl>
                                              <p:pRg st="0" end="0"/>
                                            </p:txEl>
                                          </p:spTgt>
                                        </p:tgtEl>
                                        <p:attrNameLst>
                                          <p:attrName>style.visibility</p:attrName>
                                        </p:attrNameLst>
                                      </p:cBhvr>
                                      <p:to>
                                        <p:strVal val="visible"/>
                                      </p:to>
                                    </p:set>
                                    <p:animEffect transition="in" filter="wipe(down)">
                                      <p:cBhvr>
                                        <p:cTn id="27" dur="500"/>
                                        <p:tgtEl>
                                          <p:spTgt spid="83">
                                            <p:txEl>
                                              <p:pRg st="0" end="0"/>
                                            </p:txEl>
                                          </p:spTgt>
                                        </p:tgtEl>
                                      </p:cBhvr>
                                    </p:animEffect>
                                  </p:childTnLst>
                                </p:cTn>
                              </p:par>
                            </p:childTnLst>
                          </p:cTn>
                        </p:par>
                        <p:par>
                          <p:cTn id="28" fill="hold">
                            <p:stCondLst>
                              <p:cond delay="3000"/>
                            </p:stCondLst>
                            <p:childTnLst>
                              <p:par>
                                <p:cTn id="29" presetID="22" presetClass="entr" presetSubtype="4" fill="hold" grpId="0" nodeType="afterEffect" nodePh="1">
                                  <p:stCondLst>
                                    <p:cond delay="0"/>
                                  </p:stCondLst>
                                  <p:endCondLst>
                                    <p:cond evt="begin" delay="0">
                                      <p:tn val="29"/>
                                    </p:cond>
                                  </p:endCondLst>
                                  <p:childTnLst>
                                    <p:set>
                                      <p:cBhvr>
                                        <p:cTn id="30" dur="1" fill="hold">
                                          <p:stCondLst>
                                            <p:cond delay="0"/>
                                          </p:stCondLst>
                                        </p:cTn>
                                        <p:tgtEl>
                                          <p:spTgt spid="84">
                                            <p:txEl>
                                              <p:pRg st="0" end="0"/>
                                            </p:txEl>
                                          </p:spTgt>
                                        </p:tgtEl>
                                        <p:attrNameLst>
                                          <p:attrName>style.visibility</p:attrName>
                                        </p:attrNameLst>
                                      </p:cBhvr>
                                      <p:to>
                                        <p:strVal val="visible"/>
                                      </p:to>
                                    </p:set>
                                    <p:animEffect transition="in" filter="wipe(down)">
                                      <p:cBhvr>
                                        <p:cTn id="31" dur="500"/>
                                        <p:tgtEl>
                                          <p:spTgt spid="84">
                                            <p:txEl>
                                              <p:pRg st="0" end="0"/>
                                            </p:tx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86"/>
                                        </p:tgtEl>
                                        <p:attrNameLst>
                                          <p:attrName>style.visibility</p:attrName>
                                        </p:attrNameLst>
                                      </p:cBhvr>
                                      <p:to>
                                        <p:strVal val="visible"/>
                                      </p:to>
                                    </p:set>
                                    <p:animEffect transition="in" filter="wipe(down)">
                                      <p:cBhvr>
                                        <p:cTn id="35" dur="500"/>
                                        <p:tgtEl>
                                          <p:spTgt spid="86"/>
                                        </p:tgtEl>
                                      </p:cBhvr>
                                    </p:animEffect>
                                  </p:childTnLst>
                                </p:cTn>
                              </p:par>
                            </p:childTnLst>
                          </p:cTn>
                        </p:par>
                        <p:par>
                          <p:cTn id="36" fill="hold">
                            <p:stCondLst>
                              <p:cond delay="4000"/>
                            </p:stCondLst>
                            <p:childTnLst>
                              <p:par>
                                <p:cTn id="37" presetID="16" presetClass="entr" presetSubtype="42" fill="hold" grpId="0" nodeType="after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barn(outHorizontal)">
                                      <p:cBhvr>
                                        <p:cTn id="39" dur="500"/>
                                        <p:tgtEl>
                                          <p:spTgt spid="87"/>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85"/>
                                        </p:tgtEl>
                                        <p:attrNameLst>
                                          <p:attrName>style.visibility</p:attrName>
                                        </p:attrNameLst>
                                      </p:cBhvr>
                                      <p:to>
                                        <p:strVal val="visible"/>
                                      </p:to>
                                    </p:set>
                                    <p:animEffect transition="in" filter="wipe(down)">
                                      <p:cBhvr>
                                        <p:cTn id="43" dur="500"/>
                                        <p:tgtEl>
                                          <p:spTgt spid="85"/>
                                        </p:tgtEl>
                                      </p:cBhvr>
                                    </p:animEffect>
                                  </p:childTnLst>
                                </p:cTn>
                              </p:par>
                            </p:childTnLst>
                          </p:cTn>
                        </p:par>
                        <p:par>
                          <p:cTn id="44" fill="hold">
                            <p:stCondLst>
                              <p:cond delay="5000"/>
                            </p:stCondLst>
                            <p:childTnLst>
                              <p:par>
                                <p:cTn id="45" presetID="22" presetClass="entr" presetSubtype="4" fill="hold" grpId="0" nodeType="afterEffect" nodePh="1">
                                  <p:stCondLst>
                                    <p:cond delay="0"/>
                                  </p:stCondLst>
                                  <p:endCondLst>
                                    <p:cond evt="begin" delay="0">
                                      <p:tn val="45"/>
                                    </p:cond>
                                  </p:endCondLst>
                                  <p:childTnLst>
                                    <p:set>
                                      <p:cBhvr>
                                        <p:cTn id="46" dur="1" fill="hold">
                                          <p:stCondLst>
                                            <p:cond delay="0"/>
                                          </p:stCondLst>
                                        </p:cTn>
                                        <p:tgtEl>
                                          <p:spTgt spid="88">
                                            <p:txEl>
                                              <p:pRg st="0" end="0"/>
                                            </p:txEl>
                                          </p:spTgt>
                                        </p:tgtEl>
                                        <p:attrNameLst>
                                          <p:attrName>style.visibility</p:attrName>
                                        </p:attrNameLst>
                                      </p:cBhvr>
                                      <p:to>
                                        <p:strVal val="visible"/>
                                      </p:to>
                                    </p:set>
                                    <p:animEffect transition="in" filter="wipe(down)">
                                      <p:cBhvr>
                                        <p:cTn id="47" dur="500"/>
                                        <p:tgtEl>
                                          <p:spTgt spid="88">
                                            <p:txEl>
                                              <p:pRg st="0" end="0"/>
                                            </p:txEl>
                                          </p:spTgt>
                                        </p:tgtEl>
                                      </p:cBhvr>
                                    </p:animEffect>
                                  </p:childTnLst>
                                </p:cTn>
                              </p:par>
                            </p:childTnLst>
                          </p:cTn>
                        </p:par>
                        <p:par>
                          <p:cTn id="48" fill="hold">
                            <p:stCondLst>
                              <p:cond delay="5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89">
                                            <p:txEl>
                                              <p:pRg st="0" end="0"/>
                                            </p:txEl>
                                          </p:spTgt>
                                        </p:tgtEl>
                                        <p:attrNameLst>
                                          <p:attrName>style.visibility</p:attrName>
                                        </p:attrNameLst>
                                      </p:cBhvr>
                                      <p:to>
                                        <p:strVal val="visible"/>
                                      </p:to>
                                    </p:set>
                                    <p:animEffect transition="in" filter="wipe(down)">
                                      <p:cBhvr>
                                        <p:cTn id="51" dur="500"/>
                                        <p:tgtEl>
                                          <p:spTgt spid="89">
                                            <p:txEl>
                                              <p:pRg st="0" end="0"/>
                                            </p:txEl>
                                          </p:spTgt>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91"/>
                                        </p:tgtEl>
                                        <p:attrNameLst>
                                          <p:attrName>style.visibility</p:attrName>
                                        </p:attrNameLst>
                                      </p:cBhvr>
                                      <p:to>
                                        <p:strVal val="visible"/>
                                      </p:to>
                                    </p:set>
                                    <p:animEffect transition="in" filter="wipe(down)">
                                      <p:cBhvr>
                                        <p:cTn id="55" dur="500"/>
                                        <p:tgtEl>
                                          <p:spTgt spid="91"/>
                                        </p:tgtEl>
                                      </p:cBhvr>
                                    </p:animEffect>
                                  </p:childTnLst>
                                </p:cTn>
                              </p:par>
                            </p:childTnLst>
                          </p:cTn>
                        </p:par>
                        <p:par>
                          <p:cTn id="56" fill="hold">
                            <p:stCondLst>
                              <p:cond delay="6500"/>
                            </p:stCondLst>
                            <p:childTnLst>
                              <p:par>
                                <p:cTn id="57" presetID="16" presetClass="entr" presetSubtype="42" fill="hold" grpId="0" nodeType="afterEffect">
                                  <p:stCondLst>
                                    <p:cond delay="0"/>
                                  </p:stCondLst>
                                  <p:childTnLst>
                                    <p:set>
                                      <p:cBhvr>
                                        <p:cTn id="58" dur="1" fill="hold">
                                          <p:stCondLst>
                                            <p:cond delay="0"/>
                                          </p:stCondLst>
                                        </p:cTn>
                                        <p:tgtEl>
                                          <p:spTgt spid="92"/>
                                        </p:tgtEl>
                                        <p:attrNameLst>
                                          <p:attrName>style.visibility</p:attrName>
                                        </p:attrNameLst>
                                      </p:cBhvr>
                                      <p:to>
                                        <p:strVal val="visible"/>
                                      </p:to>
                                    </p:set>
                                    <p:animEffect transition="in" filter="barn(outHorizontal)">
                                      <p:cBhvr>
                                        <p:cTn id="59" dur="500"/>
                                        <p:tgtEl>
                                          <p:spTgt spid="92"/>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90"/>
                                        </p:tgtEl>
                                        <p:attrNameLst>
                                          <p:attrName>style.visibility</p:attrName>
                                        </p:attrNameLst>
                                      </p:cBhvr>
                                      <p:to>
                                        <p:strVal val="visible"/>
                                      </p:to>
                                    </p:set>
                                    <p:animEffect transition="in" filter="wipe(down)">
                                      <p:cBhvr>
                                        <p:cTn id="63" dur="500"/>
                                        <p:tgtEl>
                                          <p:spTgt spid="90"/>
                                        </p:tgtEl>
                                      </p:cBhvr>
                                    </p:animEffect>
                                  </p:childTnLst>
                                </p:cTn>
                              </p:par>
                            </p:childTnLst>
                          </p:cTn>
                        </p:par>
                        <p:par>
                          <p:cTn id="64" fill="hold">
                            <p:stCondLst>
                              <p:cond delay="7500"/>
                            </p:stCondLst>
                            <p:childTnLst>
                              <p:par>
                                <p:cTn id="65" presetID="22" presetClass="entr" presetSubtype="4" fill="hold" grpId="0" nodeType="afterEffect" nodePh="1">
                                  <p:stCondLst>
                                    <p:cond delay="0"/>
                                  </p:stCondLst>
                                  <p:endCondLst>
                                    <p:cond evt="begin" delay="0">
                                      <p:tn val="65"/>
                                    </p:cond>
                                  </p:endCondLst>
                                  <p:childTnLst>
                                    <p:set>
                                      <p:cBhvr>
                                        <p:cTn id="66" dur="1" fill="hold">
                                          <p:stCondLst>
                                            <p:cond delay="0"/>
                                          </p:stCondLst>
                                        </p:cTn>
                                        <p:tgtEl>
                                          <p:spTgt spid="93">
                                            <p:txEl>
                                              <p:pRg st="0" end="0"/>
                                            </p:txEl>
                                          </p:spTgt>
                                        </p:tgtEl>
                                        <p:attrNameLst>
                                          <p:attrName>style.visibility</p:attrName>
                                        </p:attrNameLst>
                                      </p:cBhvr>
                                      <p:to>
                                        <p:strVal val="visible"/>
                                      </p:to>
                                    </p:set>
                                    <p:animEffect transition="in" filter="wipe(down)">
                                      <p:cBhvr>
                                        <p:cTn id="67" dur="500"/>
                                        <p:tgtEl>
                                          <p:spTgt spid="93">
                                            <p:txEl>
                                              <p:pRg st="0" end="0"/>
                                            </p:txEl>
                                          </p:spTgt>
                                        </p:tgtEl>
                                      </p:cBhvr>
                                    </p:animEffect>
                                  </p:childTnLst>
                                </p:cTn>
                              </p:par>
                            </p:childTnLst>
                          </p:cTn>
                        </p:par>
                        <p:par>
                          <p:cTn id="68" fill="hold">
                            <p:stCondLst>
                              <p:cond delay="8000"/>
                            </p:stCondLst>
                            <p:childTnLst>
                              <p:par>
                                <p:cTn id="69" presetID="22" presetClass="entr" presetSubtype="4" fill="hold" grpId="0" nodeType="afterEffect" nodePh="1">
                                  <p:stCondLst>
                                    <p:cond delay="0"/>
                                  </p:stCondLst>
                                  <p:endCondLst>
                                    <p:cond evt="begin" delay="0">
                                      <p:tn val="69"/>
                                    </p:cond>
                                  </p:endCondLst>
                                  <p:childTnLst>
                                    <p:set>
                                      <p:cBhvr>
                                        <p:cTn id="70" dur="1" fill="hold">
                                          <p:stCondLst>
                                            <p:cond delay="0"/>
                                          </p:stCondLst>
                                        </p:cTn>
                                        <p:tgtEl>
                                          <p:spTgt spid="94">
                                            <p:txEl>
                                              <p:pRg st="0" end="0"/>
                                            </p:txEl>
                                          </p:spTgt>
                                        </p:tgtEl>
                                        <p:attrNameLst>
                                          <p:attrName>style.visibility</p:attrName>
                                        </p:attrNameLst>
                                      </p:cBhvr>
                                      <p:to>
                                        <p:strVal val="visible"/>
                                      </p:to>
                                    </p:set>
                                    <p:animEffect transition="in" filter="wipe(down)">
                                      <p:cBhvr>
                                        <p:cTn id="71" dur="500"/>
                                        <p:tgtEl>
                                          <p:spTgt spid="94">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96"/>
                                        </p:tgtEl>
                                        <p:attrNameLst>
                                          <p:attrName>style.visibility</p:attrName>
                                        </p:attrNameLst>
                                      </p:cBhvr>
                                      <p:to>
                                        <p:strVal val="visible"/>
                                      </p:to>
                                    </p:set>
                                    <p:animEffect transition="in" filter="wipe(down)">
                                      <p:cBhvr>
                                        <p:cTn id="75" dur="500"/>
                                        <p:tgtEl>
                                          <p:spTgt spid="96"/>
                                        </p:tgtEl>
                                      </p:cBhvr>
                                    </p:animEffect>
                                  </p:childTnLst>
                                </p:cTn>
                              </p:par>
                            </p:childTnLst>
                          </p:cTn>
                        </p:par>
                        <p:par>
                          <p:cTn id="76" fill="hold">
                            <p:stCondLst>
                              <p:cond delay="9000"/>
                            </p:stCondLst>
                            <p:childTnLst>
                              <p:par>
                                <p:cTn id="77" presetID="16" presetClass="entr" presetSubtype="42" fill="hold" grpId="0" nodeType="afterEffect">
                                  <p:stCondLst>
                                    <p:cond delay="0"/>
                                  </p:stCondLst>
                                  <p:childTnLst>
                                    <p:set>
                                      <p:cBhvr>
                                        <p:cTn id="78" dur="1" fill="hold">
                                          <p:stCondLst>
                                            <p:cond delay="0"/>
                                          </p:stCondLst>
                                        </p:cTn>
                                        <p:tgtEl>
                                          <p:spTgt spid="97"/>
                                        </p:tgtEl>
                                        <p:attrNameLst>
                                          <p:attrName>style.visibility</p:attrName>
                                        </p:attrNameLst>
                                      </p:cBhvr>
                                      <p:to>
                                        <p:strVal val="visible"/>
                                      </p:to>
                                    </p:set>
                                    <p:animEffect transition="in" filter="barn(outHorizontal)">
                                      <p:cBhvr>
                                        <p:cTn id="79" dur="500"/>
                                        <p:tgtEl>
                                          <p:spTgt spid="97"/>
                                        </p:tgtEl>
                                      </p:cBhvr>
                                    </p:animEffect>
                                  </p:childTnLst>
                                </p:cTn>
                              </p:par>
                            </p:childTnLst>
                          </p:cTn>
                        </p:par>
                        <p:par>
                          <p:cTn id="80" fill="hold">
                            <p:stCondLst>
                              <p:cond delay="9500"/>
                            </p:stCondLst>
                            <p:childTnLst>
                              <p:par>
                                <p:cTn id="81" presetID="22" presetClass="entr" presetSubtype="4" fill="hold" grpId="0" nodeType="afterEffect">
                                  <p:stCondLst>
                                    <p:cond delay="0"/>
                                  </p:stCondLst>
                                  <p:childTnLst>
                                    <p:set>
                                      <p:cBhvr>
                                        <p:cTn id="82" dur="1" fill="hold">
                                          <p:stCondLst>
                                            <p:cond delay="0"/>
                                          </p:stCondLst>
                                        </p:cTn>
                                        <p:tgtEl>
                                          <p:spTgt spid="95"/>
                                        </p:tgtEl>
                                        <p:attrNameLst>
                                          <p:attrName>style.visibility</p:attrName>
                                        </p:attrNameLst>
                                      </p:cBhvr>
                                      <p:to>
                                        <p:strVal val="visible"/>
                                      </p:to>
                                    </p:set>
                                    <p:animEffect transition="in" filter="wipe(down)">
                                      <p:cBhvr>
                                        <p:cTn id="83" dur="500"/>
                                        <p:tgtEl>
                                          <p:spTgt spid="95"/>
                                        </p:tgtEl>
                                      </p:cBhvr>
                                    </p:animEffect>
                                  </p:childTnLst>
                                </p:cTn>
                              </p:par>
                            </p:childTnLst>
                          </p:cTn>
                        </p:par>
                        <p:par>
                          <p:cTn id="84" fill="hold">
                            <p:stCondLst>
                              <p:cond delay="10000"/>
                            </p:stCondLst>
                            <p:childTnLst>
                              <p:par>
                                <p:cTn id="85" presetID="22" presetClass="entr" presetSubtype="4" fill="hold" grpId="0" nodeType="afterEffect" nodePh="1">
                                  <p:stCondLst>
                                    <p:cond delay="0"/>
                                  </p:stCondLst>
                                  <p:endCondLst>
                                    <p:cond evt="begin" delay="0">
                                      <p:tn val="85"/>
                                    </p:cond>
                                  </p:endCondLst>
                                  <p:childTnLst>
                                    <p:set>
                                      <p:cBhvr>
                                        <p:cTn id="86" dur="1" fill="hold">
                                          <p:stCondLst>
                                            <p:cond delay="0"/>
                                          </p:stCondLst>
                                        </p:cTn>
                                        <p:tgtEl>
                                          <p:spTgt spid="98">
                                            <p:txEl>
                                              <p:pRg st="0" end="0"/>
                                            </p:txEl>
                                          </p:spTgt>
                                        </p:tgtEl>
                                        <p:attrNameLst>
                                          <p:attrName>style.visibility</p:attrName>
                                        </p:attrNameLst>
                                      </p:cBhvr>
                                      <p:to>
                                        <p:strVal val="visible"/>
                                      </p:to>
                                    </p:set>
                                    <p:animEffect transition="in" filter="wipe(down)">
                                      <p:cBhvr>
                                        <p:cTn id="87" dur="500"/>
                                        <p:tgtEl>
                                          <p:spTgt spid="98">
                                            <p:txEl>
                                              <p:pRg st="0" end="0"/>
                                            </p:txEl>
                                          </p:spTgt>
                                        </p:tgtEl>
                                      </p:cBhvr>
                                    </p:animEffect>
                                  </p:childTnLst>
                                </p:cTn>
                              </p:par>
                            </p:childTnLst>
                          </p:cTn>
                        </p:par>
                        <p:par>
                          <p:cTn id="88" fill="hold">
                            <p:stCondLst>
                              <p:cond delay="10500"/>
                            </p:stCondLst>
                            <p:childTnLst>
                              <p:par>
                                <p:cTn id="89" presetID="22" presetClass="entr" presetSubtype="4" fill="hold" grpId="0" nodeType="afterEffect" nodePh="1">
                                  <p:stCondLst>
                                    <p:cond delay="0"/>
                                  </p:stCondLst>
                                  <p:endCondLst>
                                    <p:cond evt="begin" delay="0">
                                      <p:tn val="89"/>
                                    </p:cond>
                                  </p:endCondLst>
                                  <p:childTnLst>
                                    <p:set>
                                      <p:cBhvr>
                                        <p:cTn id="90" dur="1" fill="hold">
                                          <p:stCondLst>
                                            <p:cond delay="0"/>
                                          </p:stCondLst>
                                        </p:cTn>
                                        <p:tgtEl>
                                          <p:spTgt spid="99">
                                            <p:txEl>
                                              <p:pRg st="0" end="0"/>
                                            </p:txEl>
                                          </p:spTgt>
                                        </p:tgtEl>
                                        <p:attrNameLst>
                                          <p:attrName>style.visibility</p:attrName>
                                        </p:attrNameLst>
                                      </p:cBhvr>
                                      <p:to>
                                        <p:strVal val="visible"/>
                                      </p:to>
                                    </p:set>
                                    <p:animEffect transition="in" filter="wipe(down)">
                                      <p:cBhvr>
                                        <p:cTn id="91" dur="500"/>
                                        <p:tgtEl>
                                          <p:spTgt spid="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33" grpId="0" animBg="1"/>
      <p:bldP spid="37" grpId="0" animBg="1"/>
      <p:bldP spid="80" grpId="0"/>
      <p:bldP spid="8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3"/>
                        </p:tgtEl>
                        <p:attrNameLst>
                          <p:attrName>style.visibility</p:attrName>
                        </p:attrNameLst>
                      </p:cBhvr>
                      <p:to>
                        <p:strVal val="visible"/>
                      </p:to>
                    </p:set>
                    <p:animEffect transition="in" filter="wipe(down)">
                      <p:cBhvr>
                        <p:cTn dur="500"/>
                        <p:tgtEl>
                          <p:spTgt spid="83"/>
                        </p:tgtEl>
                      </p:cBhvr>
                    </p:animEffect>
                  </p:childTnLst>
                </p:cTn>
              </p:par>
            </p:tnLst>
          </p:tmpl>
        </p:tmplLst>
      </p:bldP>
      <p:bldP spid="8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4"/>
                        </p:tgtEl>
                        <p:attrNameLst>
                          <p:attrName>style.visibility</p:attrName>
                        </p:attrNameLst>
                      </p:cBhvr>
                      <p:to>
                        <p:strVal val="visible"/>
                      </p:to>
                    </p:set>
                    <p:animEffect transition="in" filter="wipe(down)">
                      <p:cBhvr>
                        <p:cTn dur="500"/>
                        <p:tgtEl>
                          <p:spTgt spid="84"/>
                        </p:tgtEl>
                      </p:cBhvr>
                    </p:animEffect>
                  </p:childTnLst>
                </p:cTn>
              </p:par>
            </p:tnLst>
          </p:tmpl>
        </p:tmplLst>
      </p:bldP>
      <p:bldP spid="85" grpId="0" animBg="1"/>
      <p:bldP spid="86" grpId="0" animBg="1"/>
      <p:bldP spid="87" grpId="0"/>
      <p:bldP spid="8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8"/>
                        </p:tgtEl>
                        <p:attrNameLst>
                          <p:attrName>style.visibility</p:attrName>
                        </p:attrNameLst>
                      </p:cBhvr>
                      <p:to>
                        <p:strVal val="visible"/>
                      </p:to>
                    </p:set>
                    <p:animEffect transition="in" filter="wipe(down)">
                      <p:cBhvr>
                        <p:cTn dur="500"/>
                        <p:tgtEl>
                          <p:spTgt spid="88"/>
                        </p:tgtEl>
                      </p:cBhvr>
                    </p:animEffect>
                  </p:childTnLst>
                </p:cTn>
              </p:par>
            </p:tnLst>
          </p:tmpl>
        </p:tmplLst>
      </p:bldP>
      <p:bldP spid="8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9"/>
                        </p:tgtEl>
                        <p:attrNameLst>
                          <p:attrName>style.visibility</p:attrName>
                        </p:attrNameLst>
                      </p:cBhvr>
                      <p:to>
                        <p:strVal val="visible"/>
                      </p:to>
                    </p:set>
                    <p:animEffect transition="in" filter="wipe(down)">
                      <p:cBhvr>
                        <p:cTn dur="500"/>
                        <p:tgtEl>
                          <p:spTgt spid="89"/>
                        </p:tgtEl>
                      </p:cBhvr>
                    </p:animEffect>
                  </p:childTnLst>
                </p:cTn>
              </p:par>
            </p:tnLst>
          </p:tmpl>
        </p:tmplLst>
      </p:bldP>
      <p:bldP spid="90" grpId="0" animBg="1"/>
      <p:bldP spid="91" grpId="0" animBg="1"/>
      <p:bldP spid="92" grpId="0"/>
      <p:bldP spid="9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93"/>
                        </p:tgtEl>
                        <p:attrNameLst>
                          <p:attrName>style.visibility</p:attrName>
                        </p:attrNameLst>
                      </p:cBhvr>
                      <p:to>
                        <p:strVal val="visible"/>
                      </p:to>
                    </p:set>
                    <p:animEffect transition="in" filter="wipe(down)">
                      <p:cBhvr>
                        <p:cTn dur="500"/>
                        <p:tgtEl>
                          <p:spTgt spid="93"/>
                        </p:tgtEl>
                      </p:cBhvr>
                    </p:animEffect>
                  </p:childTnLst>
                </p:cTn>
              </p:par>
            </p:tnLst>
          </p:tmpl>
        </p:tmplLst>
      </p:bldP>
      <p:bldP spid="9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94"/>
                        </p:tgtEl>
                        <p:attrNameLst>
                          <p:attrName>style.visibility</p:attrName>
                        </p:attrNameLst>
                      </p:cBhvr>
                      <p:to>
                        <p:strVal val="visible"/>
                      </p:to>
                    </p:set>
                    <p:animEffect transition="in" filter="wipe(down)">
                      <p:cBhvr>
                        <p:cTn dur="500"/>
                        <p:tgtEl>
                          <p:spTgt spid="94"/>
                        </p:tgtEl>
                      </p:cBhvr>
                    </p:animEffect>
                  </p:childTnLst>
                </p:cTn>
              </p:par>
            </p:tnLst>
          </p:tmpl>
        </p:tmplLst>
      </p:bldP>
      <p:bldP spid="95" grpId="0" animBg="1"/>
      <p:bldP spid="96" grpId="0" animBg="1"/>
      <p:bldP spid="97" grpId="0"/>
      <p:bldP spid="9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98"/>
                        </p:tgtEl>
                        <p:attrNameLst>
                          <p:attrName>style.visibility</p:attrName>
                        </p:attrNameLst>
                      </p:cBhvr>
                      <p:to>
                        <p:strVal val="visible"/>
                      </p:to>
                    </p:set>
                    <p:animEffect transition="in" filter="wipe(down)">
                      <p:cBhvr>
                        <p:cTn dur="500"/>
                        <p:tgtEl>
                          <p:spTgt spid="98"/>
                        </p:tgtEl>
                      </p:cBhvr>
                    </p:animEffect>
                  </p:childTnLst>
                </p:cTn>
              </p:par>
            </p:tnLst>
          </p:tmpl>
        </p:tmplLst>
      </p:bldP>
      <p:bldP spid="9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99"/>
                        </p:tgtEl>
                        <p:attrNameLst>
                          <p:attrName>style.visibility</p:attrName>
                        </p:attrNameLst>
                      </p:cBhvr>
                      <p:to>
                        <p:strVal val="visible"/>
                      </p:to>
                    </p:set>
                    <p:animEffect transition="in" filter="wipe(down)">
                      <p:cBhvr>
                        <p:cTn dur="500"/>
                        <p:tgtEl>
                          <p:spTgt spid="9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17A6C3-F14E-4860-854D-93C886CB4F8C}" type="datetimeFigureOut">
              <a:rPr lang="en-IN" smtClean="0"/>
              <a:t>16-06-2025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6505AC-A7C9-4B99-B501-E5D6AF49ADA1}" type="slidenum">
              <a:rPr lang="en-IN" smtClean="0"/>
              <a:t>‹#›</a:t>
            </a:fld>
            <a:endParaRPr lang="en-IN"/>
          </a:p>
        </p:txBody>
      </p:sp>
    </p:spTree>
    <p:extLst>
      <p:ext uri="{BB962C8B-B14F-4D97-AF65-F5344CB8AC3E}">
        <p14:creationId xmlns:p14="http://schemas.microsoft.com/office/powerpoint/2010/main" val="1653857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17A6C3-F14E-4860-854D-93C886CB4F8C}" type="datetimeFigureOut">
              <a:rPr lang="en-IN" smtClean="0"/>
              <a:t>16-06-2025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6505AC-A7C9-4B99-B501-E5D6AF49ADA1}" type="slidenum">
              <a:rPr lang="en-IN" smtClean="0"/>
              <a:t>‹#›</a:t>
            </a:fld>
            <a:endParaRPr lang="en-IN"/>
          </a:p>
        </p:txBody>
      </p:sp>
    </p:spTree>
    <p:extLst>
      <p:ext uri="{BB962C8B-B14F-4D97-AF65-F5344CB8AC3E}">
        <p14:creationId xmlns:p14="http://schemas.microsoft.com/office/powerpoint/2010/main" val="265810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17A6C3-F14E-4860-854D-93C886CB4F8C}" type="datetimeFigureOut">
              <a:rPr lang="en-IN" smtClean="0"/>
              <a:t>16-06-2025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6505AC-A7C9-4B99-B501-E5D6AF49ADA1}" type="slidenum">
              <a:rPr lang="en-IN" smtClean="0"/>
              <a:t>‹#›</a:t>
            </a:fld>
            <a:endParaRPr lang="en-IN"/>
          </a:p>
        </p:txBody>
      </p:sp>
    </p:spTree>
    <p:extLst>
      <p:ext uri="{BB962C8B-B14F-4D97-AF65-F5344CB8AC3E}">
        <p14:creationId xmlns:p14="http://schemas.microsoft.com/office/powerpoint/2010/main" val="691034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17A6C3-F14E-4860-854D-93C886CB4F8C}" type="datetimeFigureOut">
              <a:rPr lang="en-IN" smtClean="0"/>
              <a:t>16-06-2025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6505AC-A7C9-4B99-B501-E5D6AF49ADA1}" type="slidenum">
              <a:rPr lang="en-IN" smtClean="0"/>
              <a:t>‹#›</a:t>
            </a:fld>
            <a:endParaRPr lang="en-IN"/>
          </a:p>
        </p:txBody>
      </p:sp>
    </p:spTree>
    <p:extLst>
      <p:ext uri="{BB962C8B-B14F-4D97-AF65-F5344CB8AC3E}">
        <p14:creationId xmlns:p14="http://schemas.microsoft.com/office/powerpoint/2010/main" val="4218063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17A6C3-F14E-4860-854D-93C886CB4F8C}" type="datetimeFigureOut">
              <a:rPr lang="en-IN" smtClean="0"/>
              <a:t>16-06-2025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6505AC-A7C9-4B99-B501-E5D6AF49ADA1}" type="slidenum">
              <a:rPr lang="en-IN" smtClean="0"/>
              <a:t>‹#›</a:t>
            </a:fld>
            <a:endParaRPr lang="en-IN"/>
          </a:p>
        </p:txBody>
      </p:sp>
    </p:spTree>
    <p:extLst>
      <p:ext uri="{BB962C8B-B14F-4D97-AF65-F5344CB8AC3E}">
        <p14:creationId xmlns:p14="http://schemas.microsoft.com/office/powerpoint/2010/main" val="374717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17A6C3-F14E-4860-854D-93C886CB4F8C}" type="datetimeFigureOut">
              <a:rPr lang="en-IN" smtClean="0"/>
              <a:t>16-06-2025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6505AC-A7C9-4B99-B501-E5D6AF49ADA1}" type="slidenum">
              <a:rPr lang="en-IN" smtClean="0"/>
              <a:t>‹#›</a:t>
            </a:fld>
            <a:endParaRPr lang="en-IN"/>
          </a:p>
        </p:txBody>
      </p:sp>
    </p:spTree>
    <p:extLst>
      <p:ext uri="{BB962C8B-B14F-4D97-AF65-F5344CB8AC3E}">
        <p14:creationId xmlns:p14="http://schemas.microsoft.com/office/powerpoint/2010/main" val="294042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17A6C3-F14E-4860-854D-93C886CB4F8C}" type="datetimeFigureOut">
              <a:rPr lang="en-IN" smtClean="0"/>
              <a:t>16-06-2025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6505AC-A7C9-4B99-B501-E5D6AF49ADA1}" type="slidenum">
              <a:rPr lang="en-IN" smtClean="0"/>
              <a:t>‹#›</a:t>
            </a:fld>
            <a:endParaRPr lang="en-IN"/>
          </a:p>
        </p:txBody>
      </p:sp>
    </p:spTree>
    <p:extLst>
      <p:ext uri="{BB962C8B-B14F-4D97-AF65-F5344CB8AC3E}">
        <p14:creationId xmlns:p14="http://schemas.microsoft.com/office/powerpoint/2010/main" val="142170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17A6C3-F14E-4860-854D-93C886CB4F8C}" type="datetimeFigureOut">
              <a:rPr lang="en-IN" smtClean="0"/>
              <a:t>16-06-2025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6505AC-A7C9-4B99-B501-E5D6AF49ADA1}" type="slidenum">
              <a:rPr lang="en-IN" smtClean="0"/>
              <a:t>‹#›</a:t>
            </a:fld>
            <a:endParaRPr lang="en-IN"/>
          </a:p>
        </p:txBody>
      </p:sp>
    </p:spTree>
    <p:extLst>
      <p:ext uri="{BB962C8B-B14F-4D97-AF65-F5344CB8AC3E}">
        <p14:creationId xmlns:p14="http://schemas.microsoft.com/office/powerpoint/2010/main" val="1549826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4716">
              <a:srgbClr val="DDE5F4"/>
            </a:gs>
            <a:gs pos="0">
              <a:schemeClr val="accent1">
                <a:lumMod val="5000"/>
                <a:lumOff val="95000"/>
              </a:schemeClr>
            </a:gs>
            <a:gs pos="49432">
              <a:srgbClr val="C4D2EC"/>
            </a:gs>
            <a:gs pos="59200">
              <a:srgbClr val="BACBE9"/>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7A6C3-F14E-4860-854D-93C886CB4F8C}" type="datetimeFigureOut">
              <a:rPr lang="en-IN" smtClean="0"/>
              <a:t>16-06-2025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6505AC-A7C9-4B99-B501-E5D6AF49ADA1}" type="slidenum">
              <a:rPr lang="en-IN" smtClean="0"/>
              <a:t>‹#›</a:t>
            </a:fld>
            <a:endParaRPr lang="en-IN"/>
          </a:p>
        </p:txBody>
      </p:sp>
    </p:spTree>
    <p:extLst>
      <p:ext uri="{BB962C8B-B14F-4D97-AF65-F5344CB8AC3E}">
        <p14:creationId xmlns:p14="http://schemas.microsoft.com/office/powerpoint/2010/main" val="2529639525"/>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sv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chart" Target="../charts/chart8.xml"/><Relationship Id="rId4" Type="http://schemas.openxmlformats.org/officeDocument/2006/relationships/chart" Target="../charts/char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33608" y="-1829108"/>
            <a:ext cx="4865730" cy="486573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id="4" name="TextBox 4"/>
            <p:cNvSpPr txBox="1"/>
            <p:nvPr/>
          </p:nvSpPr>
          <p:spPr>
            <a:xfrm>
              <a:off x="76200" y="38100"/>
              <a:ext cx="660400" cy="698500"/>
            </a:xfrm>
            <a:prstGeom prst="rect">
              <a:avLst/>
            </a:prstGeom>
          </p:spPr>
          <p:txBody>
            <a:bodyPr lIns="33867" tIns="33867" rIns="33867" bIns="33867" rtlCol="0" anchor="ctr"/>
            <a:lstStyle/>
            <a:p>
              <a:pPr algn="ctr">
                <a:lnSpc>
                  <a:spcPts val="1773"/>
                </a:lnSpc>
                <a:spcBef>
                  <a:spcPct val="0"/>
                </a:spcBef>
              </a:pPr>
              <a:endParaRPr sz="1200"/>
            </a:p>
          </p:txBody>
        </p:sp>
      </p:grpSp>
      <p:grpSp>
        <p:nvGrpSpPr>
          <p:cNvPr id="5" name="Group 5"/>
          <p:cNvGrpSpPr/>
          <p:nvPr/>
        </p:nvGrpSpPr>
        <p:grpSpPr>
          <a:xfrm>
            <a:off x="8895076" y="3974574"/>
            <a:ext cx="4865730" cy="486573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id="7" name="TextBox 7"/>
            <p:cNvSpPr txBox="1"/>
            <p:nvPr/>
          </p:nvSpPr>
          <p:spPr>
            <a:xfrm>
              <a:off x="76200" y="38100"/>
              <a:ext cx="660400" cy="698500"/>
            </a:xfrm>
            <a:prstGeom prst="rect">
              <a:avLst/>
            </a:prstGeom>
          </p:spPr>
          <p:txBody>
            <a:bodyPr lIns="33867" tIns="33867" rIns="33867" bIns="33867" rtlCol="0" anchor="ctr"/>
            <a:lstStyle/>
            <a:p>
              <a:pPr algn="ctr">
                <a:lnSpc>
                  <a:spcPts val="1773"/>
                </a:lnSpc>
                <a:spcBef>
                  <a:spcPct val="0"/>
                </a:spcBef>
              </a:pPr>
              <a:endParaRPr sz="1200"/>
            </a:p>
          </p:txBody>
        </p:sp>
      </p:grpSp>
      <p:grpSp>
        <p:nvGrpSpPr>
          <p:cNvPr id="8" name="Group 8"/>
          <p:cNvGrpSpPr/>
          <p:nvPr/>
        </p:nvGrpSpPr>
        <p:grpSpPr>
          <a:xfrm>
            <a:off x="8391117" y="6064412"/>
            <a:ext cx="1568805" cy="1568805"/>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id="10" name="TextBox 10"/>
            <p:cNvSpPr txBox="1"/>
            <p:nvPr/>
          </p:nvSpPr>
          <p:spPr>
            <a:xfrm>
              <a:off x="76200" y="38100"/>
              <a:ext cx="660400" cy="698500"/>
            </a:xfrm>
            <a:prstGeom prst="rect">
              <a:avLst/>
            </a:prstGeom>
          </p:spPr>
          <p:txBody>
            <a:bodyPr lIns="33867" tIns="33867" rIns="33867" bIns="33867" rtlCol="0" anchor="ctr"/>
            <a:lstStyle/>
            <a:p>
              <a:pPr algn="ctr">
                <a:lnSpc>
                  <a:spcPts val="1773"/>
                </a:lnSpc>
                <a:spcBef>
                  <a:spcPct val="0"/>
                </a:spcBef>
              </a:pPr>
              <a:endParaRPr sz="1200"/>
            </a:p>
          </p:txBody>
        </p:sp>
      </p:grpSp>
      <p:grpSp>
        <p:nvGrpSpPr>
          <p:cNvPr id="11" name="Group 11"/>
          <p:cNvGrpSpPr/>
          <p:nvPr/>
        </p:nvGrpSpPr>
        <p:grpSpPr>
          <a:xfrm>
            <a:off x="-639818" y="2396804"/>
            <a:ext cx="1279636" cy="1279636"/>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id="13" name="TextBox 13"/>
            <p:cNvSpPr txBox="1"/>
            <p:nvPr/>
          </p:nvSpPr>
          <p:spPr>
            <a:xfrm>
              <a:off x="76200" y="38100"/>
              <a:ext cx="660400" cy="698500"/>
            </a:xfrm>
            <a:prstGeom prst="rect">
              <a:avLst/>
            </a:prstGeom>
          </p:spPr>
          <p:txBody>
            <a:bodyPr lIns="33867" tIns="33867" rIns="33867" bIns="33867" rtlCol="0" anchor="ctr"/>
            <a:lstStyle/>
            <a:p>
              <a:pPr algn="ctr">
                <a:lnSpc>
                  <a:spcPts val="1773"/>
                </a:lnSpc>
                <a:spcBef>
                  <a:spcPct val="0"/>
                </a:spcBef>
              </a:pPr>
              <a:endParaRPr sz="1200"/>
            </a:p>
          </p:txBody>
        </p:sp>
      </p:grpSp>
      <p:sp>
        <p:nvSpPr>
          <p:cNvPr id="15" name="Freeform 15"/>
          <p:cNvSpPr/>
          <p:nvPr/>
        </p:nvSpPr>
        <p:spPr>
          <a:xfrm>
            <a:off x="-1060688" y="-595003"/>
            <a:ext cx="2743200" cy="27432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a:off x="10364498" y="5218175"/>
            <a:ext cx="2743200" cy="27432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a:off x="10884336" y="3990099"/>
            <a:ext cx="880083" cy="880083"/>
          </a:xfrm>
          <a:custGeom>
            <a:avLst/>
            <a:gdLst/>
            <a:ahLst/>
            <a:cxnLst/>
            <a:rect l="l" t="t" r="r" b="b"/>
            <a:pathLst>
              <a:path w="1320124" h="1320124">
                <a:moveTo>
                  <a:pt x="0" y="0"/>
                </a:moveTo>
                <a:lnTo>
                  <a:pt x="1320124" y="0"/>
                </a:lnTo>
                <a:lnTo>
                  <a:pt x="1320124" y="1320124"/>
                </a:lnTo>
                <a:lnTo>
                  <a:pt x="0" y="13201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9" name="Freeform 19"/>
          <p:cNvSpPr/>
          <p:nvPr/>
        </p:nvSpPr>
        <p:spPr>
          <a:xfrm>
            <a:off x="2070009" y="-1229550"/>
            <a:ext cx="2459099" cy="2459099"/>
          </a:xfrm>
          <a:custGeom>
            <a:avLst/>
            <a:gdLst/>
            <a:ahLst/>
            <a:cxnLst/>
            <a:rect l="l" t="t" r="r" b="b"/>
            <a:pathLst>
              <a:path w="3688648" h="3688648">
                <a:moveTo>
                  <a:pt x="0" y="0"/>
                </a:moveTo>
                <a:lnTo>
                  <a:pt x="3688649" y="0"/>
                </a:lnTo>
                <a:lnTo>
                  <a:pt x="3688649" y="3688648"/>
                </a:lnTo>
                <a:lnTo>
                  <a:pt x="0" y="368864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1" name="TextBox 21"/>
          <p:cNvSpPr txBox="1"/>
          <p:nvPr/>
        </p:nvSpPr>
        <p:spPr>
          <a:xfrm>
            <a:off x="2902992" y="1348612"/>
            <a:ext cx="9002108" cy="2514663"/>
          </a:xfrm>
          <a:prstGeom prst="rect">
            <a:avLst/>
          </a:prstGeom>
        </p:spPr>
        <p:txBody>
          <a:bodyPr wrap="square" lIns="0" tIns="0" rIns="0" bIns="0" rtlCol="0" anchor="t">
            <a:spAutoFit/>
          </a:bodyPr>
          <a:lstStyle/>
          <a:p>
            <a:pPr algn="ctr">
              <a:lnSpc>
                <a:spcPts val="10307"/>
              </a:lnSpc>
            </a:pPr>
            <a:r>
              <a:rPr lang="en-US" sz="6000" b="1" dirty="0">
                <a:solidFill>
                  <a:srgbClr val="30318B"/>
                </a:solidFill>
                <a:latin typeface="Rosario Bold"/>
                <a:ea typeface="Rosario Bold"/>
                <a:cs typeface="Rosario Bold"/>
                <a:sym typeface="Rosario Bold"/>
              </a:rPr>
              <a:t>ASTROSAGE ANALYSIS</a:t>
            </a:r>
          </a:p>
          <a:p>
            <a:pPr algn="ctr">
              <a:lnSpc>
                <a:spcPts val="10307"/>
              </a:lnSpc>
            </a:pPr>
            <a:endParaRPr lang="en-US" sz="6000" b="1" dirty="0">
              <a:solidFill>
                <a:srgbClr val="30318B"/>
              </a:solidFill>
              <a:latin typeface="Rosario Bold"/>
              <a:ea typeface="Rosario Bold"/>
              <a:cs typeface="Rosario Bold"/>
              <a:sym typeface="Rosario Bold"/>
            </a:endParaRPr>
          </a:p>
        </p:txBody>
      </p:sp>
      <p:sp>
        <p:nvSpPr>
          <p:cNvPr id="22" name="TextBox 22"/>
          <p:cNvSpPr txBox="1"/>
          <p:nvPr/>
        </p:nvSpPr>
        <p:spPr>
          <a:xfrm>
            <a:off x="4552272" y="2745160"/>
            <a:ext cx="5407650" cy="663067"/>
          </a:xfrm>
          <a:prstGeom prst="rect">
            <a:avLst/>
          </a:prstGeom>
        </p:spPr>
        <p:txBody>
          <a:bodyPr lIns="0" tIns="0" rIns="0" bIns="0" rtlCol="0" anchor="t">
            <a:spAutoFit/>
          </a:bodyPr>
          <a:lstStyle/>
          <a:p>
            <a:pPr algn="ctr">
              <a:lnSpc>
                <a:spcPts val="5545"/>
              </a:lnSpc>
            </a:pPr>
            <a:r>
              <a:rPr lang="en-US" sz="3961" dirty="0">
                <a:solidFill>
                  <a:srgbClr val="30318B"/>
                </a:solidFill>
                <a:latin typeface="Rosario"/>
                <a:ea typeface="Rosario"/>
                <a:cs typeface="Rosario"/>
                <a:sym typeface="Rosario"/>
              </a:rPr>
              <a:t>By Aarushi Shukla</a:t>
            </a:r>
          </a:p>
        </p:txBody>
      </p:sp>
      <p:pic>
        <p:nvPicPr>
          <p:cNvPr id="30" name="Picture 29">
            <a:extLst>
              <a:ext uri="{FF2B5EF4-FFF2-40B4-BE49-F238E27FC236}">
                <a16:creationId xmlns:a16="http://schemas.microsoft.com/office/drawing/2014/main" id="{6792369B-1BF9-3F57-2C5C-D92BC1D69B1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79502" y="5218175"/>
            <a:ext cx="2065801" cy="1500259"/>
          </a:xfrm>
          <a:prstGeom prst="rect">
            <a:avLst/>
          </a:prstGeom>
        </p:spPr>
      </p:pic>
      <p:pic>
        <p:nvPicPr>
          <p:cNvPr id="32" name="Picture 31">
            <a:extLst>
              <a:ext uri="{FF2B5EF4-FFF2-40B4-BE49-F238E27FC236}">
                <a16:creationId xmlns:a16="http://schemas.microsoft.com/office/drawing/2014/main" id="{54A570AF-70D9-C947-70B8-A37FD6E6126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3477" y="5218175"/>
            <a:ext cx="3028950" cy="151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14D7D-290F-D9B8-60F6-F23ACF812C3F}"/>
              </a:ext>
            </a:extLst>
          </p:cNvPr>
          <p:cNvSpPr>
            <a:spLocks noGrp="1"/>
          </p:cNvSpPr>
          <p:nvPr>
            <p:ph type="title"/>
          </p:nvPr>
        </p:nvSpPr>
        <p:spPr>
          <a:xfrm>
            <a:off x="838199" y="238818"/>
            <a:ext cx="10515600" cy="1325563"/>
          </a:xfrm>
        </p:spPr>
        <p:txBody>
          <a:bodyPr>
            <a:normAutofit/>
          </a:bodyPr>
          <a:lstStyle/>
          <a:p>
            <a:r>
              <a:rPr lang="en-IN" b="1" dirty="0"/>
              <a:t>Data Cleaning</a:t>
            </a:r>
          </a:p>
        </p:txBody>
      </p:sp>
      <p:sp>
        <p:nvSpPr>
          <p:cNvPr id="3" name="Content Placeholder 2">
            <a:extLst>
              <a:ext uri="{FF2B5EF4-FFF2-40B4-BE49-F238E27FC236}">
                <a16:creationId xmlns:a16="http://schemas.microsoft.com/office/drawing/2014/main" id="{5A3A7945-3FBB-B04E-1C7E-10D1D72FC0CD}"/>
              </a:ext>
            </a:extLst>
          </p:cNvPr>
          <p:cNvSpPr>
            <a:spLocks noGrp="1"/>
          </p:cNvSpPr>
          <p:nvPr>
            <p:ph idx="1"/>
          </p:nvPr>
        </p:nvSpPr>
        <p:spPr/>
        <p:txBody>
          <a:bodyPr>
            <a:normAutofit fontScale="85000" lnSpcReduction="20000"/>
          </a:bodyPr>
          <a:lstStyle/>
          <a:p>
            <a:pPr marL="342900" lvl="0" indent="-342900">
              <a:lnSpc>
                <a:spcPct val="115000"/>
              </a:lnSpc>
              <a:spcAft>
                <a:spcPts val="1000"/>
              </a:spcAft>
              <a:buFont typeface="Symbol" panose="05050102010706020507" pitchFamily="18" charset="2"/>
              <a:buChar char=""/>
            </a:pPr>
            <a:r>
              <a:rPr lang="en-GB" sz="1800" dirty="0">
                <a:effectLst/>
                <a:latin typeface="Arial" panose="020B0604020202020204" pitchFamily="34" charset="0"/>
                <a:ea typeface="Arial" panose="020B0604020202020204" pitchFamily="34" charset="0"/>
              </a:rPr>
              <a:t>Data loaded in Excel</a:t>
            </a:r>
            <a:endParaRPr lang="en-IN" sz="1800" dirty="0">
              <a:effectLst/>
              <a:latin typeface="Arial" panose="020B0604020202020204" pitchFamily="34" charset="0"/>
              <a:ea typeface="Arial" panose="020B0604020202020204" pitchFamily="34" charset="0"/>
            </a:endParaRPr>
          </a:p>
          <a:p>
            <a:pPr marL="342900" lvl="0" indent="-342900">
              <a:lnSpc>
                <a:spcPct val="115000"/>
              </a:lnSpc>
              <a:spcAft>
                <a:spcPts val="1000"/>
              </a:spcAft>
              <a:buFont typeface="Symbol" panose="05050102010706020507" pitchFamily="18" charset="2"/>
              <a:buChar char=""/>
            </a:pPr>
            <a:r>
              <a:rPr lang="en-GB" sz="1800" dirty="0">
                <a:effectLst/>
                <a:latin typeface="Arial" panose="020B0604020202020204" pitchFamily="34" charset="0"/>
                <a:ea typeface="Arial" panose="020B0604020202020204" pitchFamily="34" charset="0"/>
              </a:rPr>
              <a:t>Thoroughly understood the data</a:t>
            </a:r>
            <a:endParaRPr lang="en-IN" sz="1800" dirty="0">
              <a:effectLst/>
              <a:latin typeface="Arial" panose="020B0604020202020204" pitchFamily="34" charset="0"/>
              <a:ea typeface="Arial" panose="020B0604020202020204" pitchFamily="34" charset="0"/>
            </a:endParaRPr>
          </a:p>
          <a:p>
            <a:pPr marL="342900" lvl="0" indent="-342900">
              <a:lnSpc>
                <a:spcPct val="115000"/>
              </a:lnSpc>
              <a:spcAft>
                <a:spcPts val="1000"/>
              </a:spcAft>
              <a:buFont typeface="Symbol" panose="05050102010706020507" pitchFamily="18" charset="2"/>
              <a:buChar char=""/>
            </a:pPr>
            <a:r>
              <a:rPr lang="en-GB" sz="1800" dirty="0">
                <a:effectLst/>
                <a:latin typeface="Arial" panose="020B0604020202020204" pitchFamily="34" charset="0"/>
                <a:ea typeface="Arial" panose="020B0604020202020204" pitchFamily="34" charset="0"/>
              </a:rPr>
              <a:t>Filled blank spaces with Not applicable/Not available as per the requirement</a:t>
            </a:r>
            <a:endParaRPr lang="en-IN" sz="1800" dirty="0">
              <a:effectLst/>
              <a:latin typeface="Arial" panose="020B0604020202020204" pitchFamily="34" charset="0"/>
              <a:ea typeface="Arial" panose="020B0604020202020204" pitchFamily="34" charset="0"/>
            </a:endParaRPr>
          </a:p>
          <a:p>
            <a:pPr marL="342900" lvl="0" indent="-342900">
              <a:lnSpc>
                <a:spcPct val="115000"/>
              </a:lnSpc>
              <a:spcAft>
                <a:spcPts val="1000"/>
              </a:spcAft>
              <a:buFont typeface="Symbol" panose="05050102010706020507" pitchFamily="18" charset="2"/>
              <a:buChar char=""/>
            </a:pPr>
            <a:r>
              <a:rPr lang="en-GB" sz="1800" dirty="0">
                <a:effectLst/>
                <a:latin typeface="Arial" panose="020B0604020202020204" pitchFamily="34" charset="0"/>
                <a:ea typeface="Arial" panose="020B0604020202020204" pitchFamily="34" charset="0"/>
              </a:rPr>
              <a:t>Used =PROPER for capitalising the first letter</a:t>
            </a:r>
            <a:endParaRPr lang="en-IN" sz="1800" dirty="0">
              <a:effectLst/>
              <a:latin typeface="Arial" panose="020B0604020202020204" pitchFamily="34" charset="0"/>
              <a:ea typeface="Arial" panose="020B0604020202020204" pitchFamily="34" charset="0"/>
            </a:endParaRPr>
          </a:p>
          <a:p>
            <a:pPr marL="342900" lvl="0" indent="-342900">
              <a:lnSpc>
                <a:spcPct val="115000"/>
              </a:lnSpc>
              <a:spcAft>
                <a:spcPts val="1000"/>
              </a:spcAft>
              <a:buFont typeface="Symbol" panose="05050102010706020507" pitchFamily="18" charset="2"/>
              <a:buChar char=""/>
            </a:pPr>
            <a:r>
              <a:rPr lang="en-GB" sz="1800" dirty="0">
                <a:effectLst/>
                <a:latin typeface="Arial" panose="020B0604020202020204" pitchFamily="34" charset="0"/>
                <a:ea typeface="Arial" panose="020B0604020202020204" pitchFamily="34" charset="0"/>
              </a:rPr>
              <a:t>Added conditional formatting</a:t>
            </a:r>
            <a:endParaRPr lang="en-IN" sz="1800" dirty="0">
              <a:effectLst/>
              <a:latin typeface="Arial" panose="020B0604020202020204" pitchFamily="34" charset="0"/>
              <a:ea typeface="Arial" panose="020B0604020202020204" pitchFamily="34" charset="0"/>
            </a:endParaRPr>
          </a:p>
          <a:p>
            <a:pPr marL="342900" lvl="0" indent="-342900">
              <a:lnSpc>
                <a:spcPct val="115000"/>
              </a:lnSpc>
              <a:spcAft>
                <a:spcPts val="1000"/>
              </a:spcAft>
              <a:buFont typeface="Symbol" panose="05050102010706020507" pitchFamily="18" charset="2"/>
              <a:buChar char=""/>
            </a:pPr>
            <a:r>
              <a:rPr lang="en-GB" sz="1800" dirty="0">
                <a:effectLst/>
                <a:latin typeface="Arial" panose="020B0604020202020204" pitchFamily="34" charset="0"/>
                <a:ea typeface="Arial" panose="020B0604020202020204" pitchFamily="34" charset="0"/>
              </a:rPr>
              <a:t>Filled blank spaces with respect to consultation type, for example, if the consultation type is call, chat second is 0</a:t>
            </a:r>
            <a:endParaRPr lang="en-IN" sz="1800" dirty="0">
              <a:effectLst/>
              <a:latin typeface="Arial" panose="020B0604020202020204" pitchFamily="34" charset="0"/>
              <a:ea typeface="Arial" panose="020B0604020202020204" pitchFamily="34" charset="0"/>
            </a:endParaRPr>
          </a:p>
          <a:p>
            <a:pPr marL="342900" lvl="0" indent="-342900">
              <a:lnSpc>
                <a:spcPct val="115000"/>
              </a:lnSpc>
              <a:spcAft>
                <a:spcPts val="1000"/>
              </a:spcAft>
              <a:buFont typeface="Symbol" panose="05050102010706020507" pitchFamily="18" charset="2"/>
              <a:buChar char=""/>
            </a:pPr>
            <a:r>
              <a:rPr lang="en-GB" sz="1800" dirty="0">
                <a:effectLst/>
                <a:latin typeface="Arial" panose="020B0604020202020204" pitchFamily="34" charset="0"/>
                <a:ea typeface="Arial" panose="020B0604020202020204" pitchFamily="34" charset="0"/>
              </a:rPr>
              <a:t>Used functions like SUBSTITUTE, TRIM for proper segregation of data</a:t>
            </a:r>
            <a:endParaRPr lang="en-IN" sz="1800" dirty="0">
              <a:effectLst/>
              <a:latin typeface="Arial" panose="020B0604020202020204" pitchFamily="34" charset="0"/>
              <a:ea typeface="Arial" panose="020B0604020202020204" pitchFamily="34" charset="0"/>
            </a:endParaRPr>
          </a:p>
          <a:p>
            <a:pPr marL="342900" lvl="0" indent="-342900">
              <a:lnSpc>
                <a:spcPct val="115000"/>
              </a:lnSpc>
              <a:spcAft>
                <a:spcPts val="1000"/>
              </a:spcAft>
              <a:buFont typeface="Symbol" panose="05050102010706020507" pitchFamily="18" charset="2"/>
              <a:buChar char=""/>
            </a:pPr>
            <a:r>
              <a:rPr lang="en-GB" sz="1800" dirty="0">
                <a:effectLst/>
                <a:latin typeface="Arial" panose="020B0604020202020204" pitchFamily="34" charset="0"/>
                <a:ea typeface="Arial" panose="020B0604020202020204" pitchFamily="34" charset="0"/>
              </a:rPr>
              <a:t>Used the TEXT function to obtain the date and time in the required format</a:t>
            </a:r>
            <a:endParaRPr lang="en-IN" sz="1800" dirty="0">
              <a:effectLst/>
              <a:latin typeface="Arial" panose="020B0604020202020204" pitchFamily="34" charset="0"/>
              <a:ea typeface="Arial" panose="020B0604020202020204" pitchFamily="34" charset="0"/>
            </a:endParaRPr>
          </a:p>
          <a:p>
            <a:pPr marL="342900" lvl="0" indent="-342900">
              <a:lnSpc>
                <a:spcPct val="115000"/>
              </a:lnSpc>
              <a:spcAft>
                <a:spcPts val="1000"/>
              </a:spcAft>
              <a:buFont typeface="Symbol" panose="05050102010706020507" pitchFamily="18" charset="2"/>
              <a:buChar char=""/>
            </a:pPr>
            <a:r>
              <a:rPr lang="en-GB" sz="1800" dirty="0">
                <a:effectLst/>
                <a:latin typeface="Arial" panose="020B0604020202020204" pitchFamily="34" charset="0"/>
                <a:ea typeface="Arial" panose="020B0604020202020204" pitchFamily="34" charset="0"/>
              </a:rPr>
              <a:t>Used IF, ISBLANK to fill out blank spaces.</a:t>
            </a:r>
            <a:endParaRPr lang="en-IN" sz="1800" dirty="0">
              <a:effectLst/>
              <a:latin typeface="Arial" panose="020B0604020202020204" pitchFamily="34" charset="0"/>
              <a:ea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C9B169D9-C5CD-E5FE-8294-9057F20CE2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5026" y="1564381"/>
            <a:ext cx="1619864" cy="1619864"/>
          </a:xfrm>
          <a:prstGeom prst="rect">
            <a:avLst/>
          </a:prstGeom>
        </p:spPr>
      </p:pic>
      <p:pic>
        <p:nvPicPr>
          <p:cNvPr id="7" name="Picture 6">
            <a:extLst>
              <a:ext uri="{FF2B5EF4-FFF2-40B4-BE49-F238E27FC236}">
                <a16:creationId xmlns:a16="http://schemas.microsoft.com/office/drawing/2014/main" id="{374B8374-0A8F-8D04-4360-F8A4A8B8DE09}"/>
              </a:ext>
            </a:extLst>
          </p:cNvPr>
          <p:cNvPicPr>
            <a:picLocks noChangeAspect="1"/>
          </p:cNvPicPr>
          <p:nvPr/>
        </p:nvPicPr>
        <p:blipFill>
          <a:blip r:embed="rId3"/>
          <a:stretch>
            <a:fillRect/>
          </a:stretch>
        </p:blipFill>
        <p:spPr>
          <a:xfrm>
            <a:off x="4833635" y="249092"/>
            <a:ext cx="4998219" cy="1934176"/>
          </a:xfrm>
          <a:prstGeom prst="rect">
            <a:avLst/>
          </a:prstGeom>
          <a:ln w="38100">
            <a:solidFill>
              <a:schemeClr val="tx1"/>
            </a:solidFill>
          </a:ln>
        </p:spPr>
      </p:pic>
      <p:pic>
        <p:nvPicPr>
          <p:cNvPr id="9" name="Picture 8">
            <a:extLst>
              <a:ext uri="{FF2B5EF4-FFF2-40B4-BE49-F238E27FC236}">
                <a16:creationId xmlns:a16="http://schemas.microsoft.com/office/drawing/2014/main" id="{2B1D25BD-4D62-3BF7-B92A-19ACD9583E7B}"/>
              </a:ext>
            </a:extLst>
          </p:cNvPr>
          <p:cNvPicPr>
            <a:picLocks noChangeAspect="1"/>
          </p:cNvPicPr>
          <p:nvPr/>
        </p:nvPicPr>
        <p:blipFill>
          <a:blip r:embed="rId4"/>
          <a:stretch>
            <a:fillRect/>
          </a:stretch>
        </p:blipFill>
        <p:spPr>
          <a:xfrm>
            <a:off x="7561475" y="4685007"/>
            <a:ext cx="4232247" cy="1753200"/>
          </a:xfrm>
          <a:prstGeom prst="rect">
            <a:avLst/>
          </a:prstGeom>
          <a:ln w="38100">
            <a:solidFill>
              <a:schemeClr val="tx1"/>
            </a:solidFill>
          </a:ln>
        </p:spPr>
      </p:pic>
      <p:sp>
        <p:nvSpPr>
          <p:cNvPr id="16" name="Arrow: Down 15">
            <a:extLst>
              <a:ext uri="{FF2B5EF4-FFF2-40B4-BE49-F238E27FC236}">
                <a16:creationId xmlns:a16="http://schemas.microsoft.com/office/drawing/2014/main" id="{BA576662-C8A1-7417-2C72-29167CCBDAC0}"/>
              </a:ext>
            </a:extLst>
          </p:cNvPr>
          <p:cNvSpPr/>
          <p:nvPr/>
        </p:nvSpPr>
        <p:spPr>
          <a:xfrm>
            <a:off x="11155151" y="3253801"/>
            <a:ext cx="418610" cy="1080808"/>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Bent 17">
            <a:extLst>
              <a:ext uri="{FF2B5EF4-FFF2-40B4-BE49-F238E27FC236}">
                <a16:creationId xmlns:a16="http://schemas.microsoft.com/office/drawing/2014/main" id="{2F01EBA8-253C-432D-468A-3E02AFB1DCF7}"/>
              </a:ext>
            </a:extLst>
          </p:cNvPr>
          <p:cNvSpPr/>
          <p:nvPr/>
        </p:nvSpPr>
        <p:spPr>
          <a:xfrm rot="5400000">
            <a:off x="10150026" y="587444"/>
            <a:ext cx="885600" cy="975600"/>
          </a:xfrm>
          <a:prstGeom prst="ben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549820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6B39A-59FF-E35D-B80B-67D47A01465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A33AC30B-1F15-028D-6A34-C8B622E55A03}"/>
              </a:ext>
            </a:extLst>
          </p:cNvPr>
          <p:cNvSpPr/>
          <p:nvPr/>
        </p:nvSpPr>
        <p:spPr>
          <a:xfrm>
            <a:off x="0" y="0"/>
            <a:ext cx="12192000" cy="6858000"/>
          </a:xfrm>
          <a:prstGeom prst="rect">
            <a:avLst/>
          </a:prstGeom>
          <a:solidFill>
            <a:schemeClr val="accent1">
              <a:lumMod val="40000"/>
              <a:lumOff val="60000"/>
            </a:schemeClr>
          </a:solidFill>
          <a:ln>
            <a:noFill/>
          </a:ln>
        </p:spPr>
        <p:style>
          <a:lnRef idx="0">
            <a:scrgbClr r="0" g="0" b="0"/>
          </a:lnRef>
          <a:fillRef idx="1001">
            <a:schemeClr val="dk1"/>
          </a:fillRef>
          <a:effectRef idx="0">
            <a:scrgbClr r="0" g="0" b="0"/>
          </a:effectRef>
          <a:fontRef idx="minor">
            <a:schemeClr val="lt1"/>
          </a:fontRef>
        </p:style>
        <p:txBody>
          <a:bodyPr rtlCol="0" anchor="ctr"/>
          <a:lstStyle/>
          <a:p>
            <a:pPr algn="ctr"/>
            <a:endParaRPr lang="en-US" sz="2400" dirty="0"/>
          </a:p>
        </p:txBody>
      </p:sp>
      <p:sp>
        <p:nvSpPr>
          <p:cNvPr id="4" name="TextBox 3">
            <a:extLst>
              <a:ext uri="{FF2B5EF4-FFF2-40B4-BE49-F238E27FC236}">
                <a16:creationId xmlns:a16="http://schemas.microsoft.com/office/drawing/2014/main" id="{47DBD48B-9819-CCDC-DD36-5ADFEA1288C1}"/>
              </a:ext>
            </a:extLst>
          </p:cNvPr>
          <p:cNvSpPr txBox="1"/>
          <p:nvPr/>
        </p:nvSpPr>
        <p:spPr>
          <a:xfrm>
            <a:off x="2677986" y="4135554"/>
            <a:ext cx="6836031" cy="707886"/>
          </a:xfrm>
          <a:prstGeom prst="rect">
            <a:avLst/>
          </a:prstGeom>
          <a:noFill/>
        </p:spPr>
        <p:txBody>
          <a:bodyPr wrap="square" rtlCol="0">
            <a:spAutoFit/>
          </a:bodyPr>
          <a:lstStyle/>
          <a:p>
            <a:pPr algn="ctr"/>
            <a:r>
              <a:rPr lang="en-US" sz="4000" cap="all" dirty="0"/>
              <a:t>methodology</a:t>
            </a:r>
            <a:endParaRPr lang="en-US" sz="4000" dirty="0"/>
          </a:p>
        </p:txBody>
      </p:sp>
      <p:sp>
        <p:nvSpPr>
          <p:cNvPr id="7" name="Rectangle 6">
            <a:extLst>
              <a:ext uri="{FF2B5EF4-FFF2-40B4-BE49-F238E27FC236}">
                <a16:creationId xmlns:a16="http://schemas.microsoft.com/office/drawing/2014/main" id="{4BDB73BD-C8AA-E1CF-6F5A-E6B9273A6EF8}"/>
              </a:ext>
            </a:extLst>
          </p:cNvPr>
          <p:cNvSpPr/>
          <p:nvPr/>
        </p:nvSpPr>
        <p:spPr>
          <a:xfrm rot="2700000">
            <a:off x="5970903" y="5342828"/>
            <a:ext cx="230427" cy="2304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cxnSp>
        <p:nvCxnSpPr>
          <p:cNvPr id="9" name="Straight Connector 8">
            <a:extLst>
              <a:ext uri="{FF2B5EF4-FFF2-40B4-BE49-F238E27FC236}">
                <a16:creationId xmlns:a16="http://schemas.microsoft.com/office/drawing/2014/main" id="{73E920F8-8D92-2828-4FC3-6F7179BE8D39}"/>
              </a:ext>
            </a:extLst>
          </p:cNvPr>
          <p:cNvCxnSpPr>
            <a:cxnSpLocks/>
          </p:cNvCxnSpPr>
          <p:nvPr/>
        </p:nvCxnSpPr>
        <p:spPr>
          <a:xfrm flipH="1">
            <a:off x="2404153" y="5458041"/>
            <a:ext cx="3365407" cy="0"/>
          </a:xfrm>
          <a:prstGeom prst="line">
            <a:avLst/>
          </a:prstGeom>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E9575990-1CCA-5EF8-2F55-0697F9BACFE9}"/>
              </a:ext>
            </a:extLst>
          </p:cNvPr>
          <p:cNvCxnSpPr>
            <a:cxnSpLocks/>
          </p:cNvCxnSpPr>
          <p:nvPr/>
        </p:nvCxnSpPr>
        <p:spPr>
          <a:xfrm flipH="1">
            <a:off x="6422441" y="5458041"/>
            <a:ext cx="3502395" cy="0"/>
          </a:xfrm>
          <a:prstGeom prst="line">
            <a:avLst/>
          </a:prstGeom>
          <a:ln/>
        </p:spPr>
        <p:style>
          <a:lnRef idx="1">
            <a:schemeClr val="dk1"/>
          </a:lnRef>
          <a:fillRef idx="0">
            <a:schemeClr val="dk1"/>
          </a:fillRef>
          <a:effectRef idx="0">
            <a:schemeClr val="dk1"/>
          </a:effectRef>
          <a:fontRef idx="minor">
            <a:schemeClr val="tx1"/>
          </a:fontRef>
        </p:style>
      </p:cxnSp>
      <p:sp>
        <p:nvSpPr>
          <p:cNvPr id="11" name="Pentagon 10">
            <a:extLst>
              <a:ext uri="{FF2B5EF4-FFF2-40B4-BE49-F238E27FC236}">
                <a16:creationId xmlns:a16="http://schemas.microsoft.com/office/drawing/2014/main" id="{7DBF3389-00A3-5E27-6ABA-12712BC171B8}"/>
              </a:ext>
            </a:extLst>
          </p:cNvPr>
          <p:cNvSpPr/>
          <p:nvPr/>
        </p:nvSpPr>
        <p:spPr bwMode="auto">
          <a:xfrm rot="5400000">
            <a:off x="4127499" y="444501"/>
            <a:ext cx="3937003" cy="3048000"/>
          </a:xfrm>
          <a:prstGeom prst="homePlate">
            <a:avLst/>
          </a:prstGeom>
          <a:solidFill>
            <a:schemeClr val="bg1">
              <a:lumMod val="95000"/>
            </a:schemeClr>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a:p>
        </p:txBody>
      </p:sp>
      <p:sp>
        <p:nvSpPr>
          <p:cNvPr id="12" name="Freeform 101">
            <a:extLst>
              <a:ext uri="{FF2B5EF4-FFF2-40B4-BE49-F238E27FC236}">
                <a16:creationId xmlns:a16="http://schemas.microsoft.com/office/drawing/2014/main" id="{D92F952A-0FED-1312-BBFE-AAA71901D04B}"/>
              </a:ext>
            </a:extLst>
          </p:cNvPr>
          <p:cNvSpPr>
            <a:spLocks noEditPoints="1"/>
          </p:cNvSpPr>
          <p:nvPr/>
        </p:nvSpPr>
        <p:spPr bwMode="auto">
          <a:xfrm>
            <a:off x="5283200" y="1294709"/>
            <a:ext cx="1625600" cy="1503955"/>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accent1">
              <a:lumMod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Tree>
    <p:extLst>
      <p:ext uri="{BB962C8B-B14F-4D97-AF65-F5344CB8AC3E}">
        <p14:creationId xmlns:p14="http://schemas.microsoft.com/office/powerpoint/2010/main" val="3061494619"/>
      </p:ext>
    </p:extLst>
  </p:cSld>
  <p:clrMapOvr>
    <a:masterClrMapping/>
  </p:clrMapOvr>
  <p:transition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par>
                          <p:cTn id="15" fill="hold">
                            <p:stCondLst>
                              <p:cond delay="1000"/>
                            </p:stCondLst>
                            <p:childTnLst>
                              <p:par>
                                <p:cTn id="16" presetID="2" presetClass="entr" presetSubtype="4" accel="50000" decel="5000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53"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par>
                                <p:cTn id="26" presetID="18" presetClass="entr" presetSubtype="6"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strips(downRight)">
                                      <p:cBhvr>
                                        <p:cTn id="28" dur="500"/>
                                        <p:tgtEl>
                                          <p:spTgt spid="10"/>
                                        </p:tgtEl>
                                      </p:cBhvr>
                                    </p:animEffect>
                                  </p:childTnLst>
                                </p:cTn>
                              </p:par>
                              <p:par>
                                <p:cTn id="29" presetID="18" presetClass="entr" presetSubtype="12"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strips(downLeft)">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ANALYTICAL APPROACH AND TOOLS</a:t>
            </a:r>
          </a:p>
        </p:txBody>
      </p:sp>
      <p:sp>
        <p:nvSpPr>
          <p:cNvPr id="42" name="Text Placeholder 41"/>
          <p:cNvSpPr>
            <a:spLocks noGrp="1"/>
          </p:cNvSpPr>
          <p:nvPr>
            <p:ph type="body" sz="half" idx="16"/>
          </p:nvPr>
        </p:nvSpPr>
        <p:spPr>
          <a:xfrm>
            <a:off x="839355" y="5719032"/>
            <a:ext cx="2270884" cy="318550"/>
          </a:xfrm>
        </p:spPr>
        <p:txBody>
          <a:bodyPr/>
          <a:lstStyle/>
          <a:p>
            <a:r>
              <a:rPr lang="en-US" sz="1600" dirty="0"/>
              <a:t>AGGREGATE FUNCTIONS</a:t>
            </a:r>
          </a:p>
          <a:p>
            <a:endParaRPr lang="en-US" sz="1600" dirty="0"/>
          </a:p>
        </p:txBody>
      </p:sp>
      <p:sp>
        <p:nvSpPr>
          <p:cNvPr id="43" name="Text Placeholder 42"/>
          <p:cNvSpPr>
            <a:spLocks noGrp="1"/>
          </p:cNvSpPr>
          <p:nvPr>
            <p:ph type="body" sz="half" idx="17"/>
          </p:nvPr>
        </p:nvSpPr>
        <p:spPr>
          <a:xfrm>
            <a:off x="3778570" y="4173773"/>
            <a:ext cx="1895355" cy="1446523"/>
          </a:xfrm>
        </p:spPr>
        <p:txBody>
          <a:bodyPr/>
          <a:lstStyle/>
          <a:p>
            <a:r>
              <a:rPr lang="en-US" dirty="0"/>
              <a:t>Used TRIM, LENGTH, PROPER functions to remove extra spaces, determine the length of data in a cell, and make data more appealing.</a:t>
            </a:r>
          </a:p>
        </p:txBody>
      </p:sp>
      <p:sp>
        <p:nvSpPr>
          <p:cNvPr id="45" name="Text Placeholder 44"/>
          <p:cNvSpPr>
            <a:spLocks noGrp="1"/>
          </p:cNvSpPr>
          <p:nvPr>
            <p:ph type="body" sz="half" idx="19"/>
          </p:nvPr>
        </p:nvSpPr>
        <p:spPr>
          <a:xfrm>
            <a:off x="3590807" y="5719033"/>
            <a:ext cx="2270884" cy="318550"/>
          </a:xfrm>
        </p:spPr>
        <p:txBody>
          <a:bodyPr/>
          <a:lstStyle/>
          <a:p>
            <a:r>
              <a:rPr lang="en-US" sz="1500" dirty="0"/>
              <a:t>STRING FUNCTIONS</a:t>
            </a:r>
          </a:p>
        </p:txBody>
      </p:sp>
      <p:sp>
        <p:nvSpPr>
          <p:cNvPr id="46" name="Text Placeholder 45"/>
          <p:cNvSpPr>
            <a:spLocks noGrp="1"/>
          </p:cNvSpPr>
          <p:nvPr>
            <p:ph type="body" sz="half" idx="20"/>
          </p:nvPr>
        </p:nvSpPr>
        <p:spPr>
          <a:xfrm>
            <a:off x="6364785" y="4272509"/>
            <a:ext cx="2270884" cy="1446523"/>
          </a:xfrm>
        </p:spPr>
        <p:txBody>
          <a:bodyPr/>
          <a:lstStyle/>
          <a:p>
            <a:r>
              <a:rPr lang="en-US" dirty="0"/>
              <a:t>Most widely used function. Helped in creating timeline, proper summarization of data.</a:t>
            </a:r>
          </a:p>
        </p:txBody>
      </p:sp>
      <p:sp>
        <p:nvSpPr>
          <p:cNvPr id="48" name="Text Placeholder 47"/>
          <p:cNvSpPr>
            <a:spLocks noGrp="1"/>
          </p:cNvSpPr>
          <p:nvPr>
            <p:ph type="body" sz="half" idx="22"/>
          </p:nvPr>
        </p:nvSpPr>
        <p:spPr>
          <a:xfrm>
            <a:off x="6325755" y="5719032"/>
            <a:ext cx="2270884" cy="318550"/>
          </a:xfrm>
        </p:spPr>
        <p:txBody>
          <a:bodyPr/>
          <a:lstStyle/>
          <a:p>
            <a:r>
              <a:rPr lang="en-US" sz="1600" dirty="0"/>
              <a:t>LOGICAL FUNCTIONS</a:t>
            </a:r>
          </a:p>
        </p:txBody>
      </p:sp>
      <p:sp>
        <p:nvSpPr>
          <p:cNvPr id="49" name="Text Placeholder 48"/>
          <p:cNvSpPr>
            <a:spLocks noGrp="1"/>
          </p:cNvSpPr>
          <p:nvPr>
            <p:ph type="body" sz="half" idx="23"/>
          </p:nvPr>
        </p:nvSpPr>
        <p:spPr>
          <a:xfrm>
            <a:off x="9101047" y="4173773"/>
            <a:ext cx="2270884" cy="1902771"/>
          </a:xfrm>
        </p:spPr>
        <p:txBody>
          <a:bodyPr/>
          <a:lstStyle/>
          <a:p>
            <a:endParaRPr lang="en-US" dirty="0"/>
          </a:p>
          <a:p>
            <a:r>
              <a:rPr lang="en-US" dirty="0"/>
              <a:t>Used IF and ISBLANK to fill unwanted spaces.</a:t>
            </a:r>
          </a:p>
          <a:p>
            <a:endParaRPr lang="en-US" dirty="0"/>
          </a:p>
          <a:p>
            <a:r>
              <a:rPr lang="en-US" dirty="0"/>
              <a:t>CONDITIONAL AGGREGATES like  SUMIFS and SUMIF. </a:t>
            </a:r>
          </a:p>
        </p:txBody>
      </p:sp>
      <p:sp>
        <p:nvSpPr>
          <p:cNvPr id="24" name="Slide Number Placeholder 23"/>
          <p:cNvSpPr>
            <a:spLocks noGrp="1"/>
          </p:cNvSpPr>
          <p:nvPr>
            <p:ph type="sldNum" sz="quarter" idx="12"/>
          </p:nvPr>
        </p:nvSpPr>
        <p:spPr/>
        <p:txBody>
          <a:bodyPr/>
          <a:lstStyle/>
          <a:p>
            <a:fld id="{C136B7D2-B98C-44FD-8D04-7EC62A564975}" type="slidenum">
              <a:rPr lang="en-US" smtClean="0"/>
              <a:pPr/>
              <a:t>12</a:t>
            </a:fld>
            <a:endParaRPr lang="en-US" dirty="0"/>
          </a:p>
        </p:txBody>
      </p:sp>
      <p:sp>
        <p:nvSpPr>
          <p:cNvPr id="17" name="TextBox 16">
            <a:extLst>
              <a:ext uri="{FF2B5EF4-FFF2-40B4-BE49-F238E27FC236}">
                <a16:creationId xmlns:a16="http://schemas.microsoft.com/office/drawing/2014/main" id="{361BFA2A-A064-5C12-F33C-8C7B2D4FD176}"/>
              </a:ext>
            </a:extLst>
          </p:cNvPr>
          <p:cNvSpPr txBox="1"/>
          <p:nvPr/>
        </p:nvSpPr>
        <p:spPr>
          <a:xfrm>
            <a:off x="945222" y="1695236"/>
            <a:ext cx="2085654" cy="318549"/>
          </a:xfrm>
          <a:prstGeom prst="rect">
            <a:avLst/>
          </a:prstGeom>
          <a:noFill/>
        </p:spPr>
        <p:txBody>
          <a:bodyPr wrap="square" rtlCol="0">
            <a:spAutoFit/>
          </a:bodyPr>
          <a:lstStyle/>
          <a:p>
            <a:pPr algn="ctr"/>
            <a:r>
              <a:rPr lang="en-IN" sz="1470" b="1" dirty="0">
                <a:solidFill>
                  <a:schemeClr val="bg1"/>
                </a:solidFill>
              </a:rPr>
              <a:t>PIVOT</a:t>
            </a:r>
          </a:p>
        </p:txBody>
      </p:sp>
      <p:sp>
        <p:nvSpPr>
          <p:cNvPr id="20" name="TextBox 19">
            <a:extLst>
              <a:ext uri="{FF2B5EF4-FFF2-40B4-BE49-F238E27FC236}">
                <a16:creationId xmlns:a16="http://schemas.microsoft.com/office/drawing/2014/main" id="{82B3010F-BF64-86EB-7AFF-9AF385A20A5A}"/>
              </a:ext>
            </a:extLst>
          </p:cNvPr>
          <p:cNvSpPr txBox="1"/>
          <p:nvPr/>
        </p:nvSpPr>
        <p:spPr>
          <a:xfrm>
            <a:off x="3678148" y="1695236"/>
            <a:ext cx="2183543" cy="318549"/>
          </a:xfrm>
          <a:prstGeom prst="rect">
            <a:avLst/>
          </a:prstGeom>
          <a:noFill/>
        </p:spPr>
        <p:txBody>
          <a:bodyPr wrap="square" rtlCol="0">
            <a:spAutoFit/>
          </a:bodyPr>
          <a:lstStyle/>
          <a:p>
            <a:pPr algn="ctr"/>
            <a:r>
              <a:rPr lang="en-IN" sz="1470" b="1" dirty="0">
                <a:solidFill>
                  <a:schemeClr val="bg1"/>
                </a:solidFill>
              </a:rPr>
              <a:t>CHART</a:t>
            </a:r>
          </a:p>
        </p:txBody>
      </p:sp>
      <p:sp>
        <p:nvSpPr>
          <p:cNvPr id="27" name="TextBox 26">
            <a:extLst>
              <a:ext uri="{FF2B5EF4-FFF2-40B4-BE49-F238E27FC236}">
                <a16:creationId xmlns:a16="http://schemas.microsoft.com/office/drawing/2014/main" id="{CA00FE8E-E078-4637-FA95-366F5178D472}"/>
              </a:ext>
            </a:extLst>
          </p:cNvPr>
          <p:cNvSpPr txBox="1"/>
          <p:nvPr/>
        </p:nvSpPr>
        <p:spPr>
          <a:xfrm>
            <a:off x="6400800" y="1695236"/>
            <a:ext cx="2183543" cy="318549"/>
          </a:xfrm>
          <a:prstGeom prst="rect">
            <a:avLst/>
          </a:prstGeom>
          <a:noFill/>
        </p:spPr>
        <p:txBody>
          <a:bodyPr wrap="square" rtlCol="0">
            <a:spAutoFit/>
          </a:bodyPr>
          <a:lstStyle/>
          <a:p>
            <a:pPr algn="ctr"/>
            <a:r>
              <a:rPr lang="en-IN" sz="1470" b="1" dirty="0">
                <a:solidFill>
                  <a:schemeClr val="bg1"/>
                </a:solidFill>
              </a:rPr>
              <a:t>SLICER</a:t>
            </a:r>
          </a:p>
        </p:txBody>
      </p:sp>
      <p:sp>
        <p:nvSpPr>
          <p:cNvPr id="29" name="TextBox 28">
            <a:extLst>
              <a:ext uri="{FF2B5EF4-FFF2-40B4-BE49-F238E27FC236}">
                <a16:creationId xmlns:a16="http://schemas.microsoft.com/office/drawing/2014/main" id="{B03359A3-04F3-4A0D-D240-CA98CBB3EBEF}"/>
              </a:ext>
            </a:extLst>
          </p:cNvPr>
          <p:cNvSpPr txBox="1"/>
          <p:nvPr/>
        </p:nvSpPr>
        <p:spPr>
          <a:xfrm>
            <a:off x="9046330" y="1695236"/>
            <a:ext cx="2183543" cy="318549"/>
          </a:xfrm>
          <a:prstGeom prst="rect">
            <a:avLst/>
          </a:prstGeom>
          <a:noFill/>
        </p:spPr>
        <p:txBody>
          <a:bodyPr wrap="square" rtlCol="0">
            <a:spAutoFit/>
          </a:bodyPr>
          <a:lstStyle/>
          <a:p>
            <a:pPr algn="ctr"/>
            <a:r>
              <a:rPr lang="en-IN" sz="1470" b="1" dirty="0">
                <a:solidFill>
                  <a:schemeClr val="bg1"/>
                </a:solidFill>
              </a:rPr>
              <a:t>TABLE</a:t>
            </a:r>
          </a:p>
        </p:txBody>
      </p:sp>
      <p:pic>
        <p:nvPicPr>
          <p:cNvPr id="35" name="Graphic 34">
            <a:extLst>
              <a:ext uri="{FF2B5EF4-FFF2-40B4-BE49-F238E27FC236}">
                <a16:creationId xmlns:a16="http://schemas.microsoft.com/office/drawing/2014/main" id="{1E488622-92FF-A73E-EC2E-7D2F34C840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00800" y="2162923"/>
            <a:ext cx="1905000" cy="1504950"/>
          </a:xfrm>
          <a:prstGeom prst="rect">
            <a:avLst/>
          </a:prstGeom>
        </p:spPr>
      </p:pic>
      <p:pic>
        <p:nvPicPr>
          <p:cNvPr id="37" name="Picture 36">
            <a:extLst>
              <a:ext uri="{FF2B5EF4-FFF2-40B4-BE49-F238E27FC236}">
                <a16:creationId xmlns:a16="http://schemas.microsoft.com/office/drawing/2014/main" id="{914D1D14-BEDA-011A-EF16-35E7C424C8CD}"/>
              </a:ext>
            </a:extLst>
          </p:cNvPr>
          <p:cNvPicPr>
            <a:picLocks noChangeAspect="1"/>
          </p:cNvPicPr>
          <p:nvPr/>
        </p:nvPicPr>
        <p:blipFill>
          <a:blip r:embed="rId5"/>
          <a:stretch>
            <a:fillRect/>
          </a:stretch>
        </p:blipFill>
        <p:spPr>
          <a:xfrm>
            <a:off x="850668" y="2072349"/>
            <a:ext cx="2274761" cy="1446523"/>
          </a:xfrm>
          <a:prstGeom prst="rect">
            <a:avLst/>
          </a:prstGeom>
        </p:spPr>
      </p:pic>
      <p:pic>
        <p:nvPicPr>
          <p:cNvPr id="39" name="Picture 38">
            <a:extLst>
              <a:ext uri="{FF2B5EF4-FFF2-40B4-BE49-F238E27FC236}">
                <a16:creationId xmlns:a16="http://schemas.microsoft.com/office/drawing/2014/main" id="{5A148AC0-77B9-BE6F-6A37-A5AC5196E660}"/>
              </a:ext>
            </a:extLst>
          </p:cNvPr>
          <p:cNvPicPr>
            <a:picLocks noChangeAspect="1"/>
          </p:cNvPicPr>
          <p:nvPr/>
        </p:nvPicPr>
        <p:blipFill>
          <a:blip r:embed="rId6"/>
          <a:stretch>
            <a:fillRect/>
          </a:stretch>
        </p:blipFill>
        <p:spPr>
          <a:xfrm>
            <a:off x="9046330" y="2266940"/>
            <a:ext cx="2380319" cy="1251931"/>
          </a:xfrm>
          <a:prstGeom prst="rect">
            <a:avLst/>
          </a:prstGeom>
        </p:spPr>
      </p:pic>
      <p:sp>
        <p:nvSpPr>
          <p:cNvPr id="9" name="TextBox 8">
            <a:extLst>
              <a:ext uri="{FF2B5EF4-FFF2-40B4-BE49-F238E27FC236}">
                <a16:creationId xmlns:a16="http://schemas.microsoft.com/office/drawing/2014/main" id="{35C62E55-AB70-411C-6CFA-E035BC3C580E}"/>
              </a:ext>
            </a:extLst>
          </p:cNvPr>
          <p:cNvSpPr txBox="1"/>
          <p:nvPr/>
        </p:nvSpPr>
        <p:spPr>
          <a:xfrm>
            <a:off x="850668" y="4173773"/>
            <a:ext cx="2180208" cy="997196"/>
          </a:xfrm>
          <a:prstGeom prst="rect">
            <a:avLst/>
          </a:prstGeom>
          <a:noFill/>
        </p:spPr>
        <p:txBody>
          <a:bodyPr wrap="square" rtlCol="0">
            <a:spAutoFit/>
          </a:bodyPr>
          <a:lstStyle/>
          <a:p>
            <a:r>
              <a:rPr lang="en-US" sz="1470" b="1" dirty="0">
                <a:solidFill>
                  <a:schemeClr val="bg1"/>
                </a:solidFill>
              </a:rPr>
              <a:t>Used SUM, AVERAGE,MAX, and MIN function to perform calculations</a:t>
            </a:r>
            <a:endParaRPr lang="en-IN" sz="1470" dirty="0">
              <a:solidFill>
                <a:schemeClr val="bg1"/>
              </a:solidFill>
            </a:endParaRPr>
          </a:p>
        </p:txBody>
      </p:sp>
      <p:graphicFrame>
        <p:nvGraphicFramePr>
          <p:cNvPr id="3" name="Chart 2">
            <a:extLst>
              <a:ext uri="{FF2B5EF4-FFF2-40B4-BE49-F238E27FC236}">
                <a16:creationId xmlns:a16="http://schemas.microsoft.com/office/drawing/2014/main" id="{73B9853A-73FA-4CD5-ADA2-7F865CF4BD81}"/>
              </a:ext>
            </a:extLst>
          </p:cNvPr>
          <p:cNvGraphicFramePr>
            <a:graphicFrameLocks/>
          </p:cNvGraphicFramePr>
          <p:nvPr>
            <p:extLst>
              <p:ext uri="{D42A27DB-BD31-4B8C-83A1-F6EECF244321}">
                <p14:modId xmlns:p14="http://schemas.microsoft.com/office/powerpoint/2010/main" val="2222795275"/>
              </p:ext>
            </p:extLst>
          </p:nvPr>
        </p:nvGraphicFramePr>
        <p:xfrm>
          <a:off x="3553200" y="2072349"/>
          <a:ext cx="2308491" cy="159552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92676075"/>
      </p:ext>
    </p:extLst>
  </p:cSld>
  <p:clrMapOvr>
    <a:masterClrMapping/>
  </p:clrMapOvr>
  <p:transition spd="med" advClick="0" advTm="600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99"/>
        <p:cNvGrpSpPr/>
        <p:nvPr/>
      </p:nvGrpSpPr>
      <p:grpSpPr>
        <a:xfrm>
          <a:off x="0" y="0"/>
          <a:ext cx="0" cy="0"/>
          <a:chOff x="0" y="0"/>
          <a:chExt cx="0" cy="0"/>
        </a:xfrm>
      </p:grpSpPr>
      <p:sp>
        <p:nvSpPr>
          <p:cNvPr id="8201" name="Google Shape;8201;p146"/>
          <p:cNvSpPr txBox="1"/>
          <p:nvPr/>
        </p:nvSpPr>
        <p:spPr>
          <a:xfrm>
            <a:off x="327025" y="3829050"/>
            <a:ext cx="1995487" cy="6477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100" b="0" i="0" u="none" strike="noStrike" cap="none" dirty="0">
                <a:latin typeface="Arial"/>
                <a:ea typeface="Arial"/>
                <a:cs typeface="Arial"/>
                <a:sym typeface="Arial"/>
              </a:rPr>
              <a:t>The total amount generated by all four consultation types </a:t>
            </a:r>
            <a:r>
              <a:rPr lang="en-IN" sz="1100" b="0" i="0" u="none" strike="noStrike" cap="none" dirty="0">
                <a:latin typeface="Arial"/>
                <a:ea typeface="Arial"/>
                <a:cs typeface="Arial"/>
                <a:sym typeface="Arial"/>
              </a:rPr>
              <a:t>was </a:t>
            </a:r>
            <a:r>
              <a:rPr lang="en-IN" sz="1100" b="1" i="0" u="none" strike="noStrike" dirty="0">
                <a:effectLst/>
                <a:latin typeface="Calibri" panose="020F0502020204030204" pitchFamily="34" charset="0"/>
              </a:rPr>
              <a:t>₨ 2,13,987.32 </a:t>
            </a:r>
            <a:r>
              <a:rPr lang="en-US" sz="1100" dirty="0">
                <a:effectLst/>
                <a:latin typeface="Arial"/>
                <a:cs typeface="Arial"/>
                <a:sym typeface="Arial"/>
              </a:rPr>
              <a:t>.  Call type being the largest contributor.</a:t>
            </a:r>
            <a:endParaRPr sz="1100" b="0" i="0" u="none" strike="noStrike" cap="none" dirty="0">
              <a:latin typeface="Arial"/>
              <a:ea typeface="Arial"/>
              <a:cs typeface="Arial"/>
              <a:sym typeface="Arial"/>
            </a:endParaRPr>
          </a:p>
        </p:txBody>
      </p:sp>
      <p:sp>
        <p:nvSpPr>
          <p:cNvPr id="8202" name="Google Shape;8202;p146"/>
          <p:cNvSpPr txBox="1"/>
          <p:nvPr/>
        </p:nvSpPr>
        <p:spPr>
          <a:xfrm>
            <a:off x="9507537" y="2100262"/>
            <a:ext cx="2198594" cy="646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200"/>
              <a:buFont typeface="Open Sans"/>
              <a:buNone/>
            </a:pPr>
            <a:r>
              <a:rPr lang="en-US" sz="1200" b="0" i="0" u="none" strike="noStrike" cap="none" dirty="0">
                <a:latin typeface="Open Sans"/>
                <a:ea typeface="Open Sans"/>
                <a:cs typeface="Open Sans"/>
                <a:sym typeface="Open Sans"/>
              </a:rPr>
              <a:t>It can be seen that the call type is growing and generating profit with a huge margin gap with other consultation types. </a:t>
            </a:r>
            <a:endParaRPr sz="1400" b="0" i="0" u="none" strike="noStrike" cap="none" dirty="0">
              <a:latin typeface="Arial"/>
              <a:ea typeface="Arial"/>
              <a:cs typeface="Arial"/>
              <a:sym typeface="Arial"/>
            </a:endParaRPr>
          </a:p>
        </p:txBody>
      </p:sp>
      <p:sp>
        <p:nvSpPr>
          <p:cNvPr id="8203" name="Google Shape;8203;p146"/>
          <p:cNvSpPr/>
          <p:nvPr/>
        </p:nvSpPr>
        <p:spPr>
          <a:xfrm>
            <a:off x="3692525" y="1757362"/>
            <a:ext cx="2408237" cy="2516187"/>
          </a:xfrm>
          <a:custGeom>
            <a:avLst/>
            <a:gdLst/>
            <a:ahLst/>
            <a:cxnLst/>
            <a:rect l="l" t="t" r="r" b="b"/>
            <a:pathLst>
              <a:path w="555" h="579" extrusionOk="0">
                <a:moveTo>
                  <a:pt x="178" y="407"/>
                </a:moveTo>
                <a:cubicBezTo>
                  <a:pt x="466" y="407"/>
                  <a:pt x="466" y="407"/>
                  <a:pt x="466" y="407"/>
                </a:cubicBezTo>
                <a:cubicBezTo>
                  <a:pt x="555" y="132"/>
                  <a:pt x="555" y="132"/>
                  <a:pt x="555" y="132"/>
                </a:cubicBezTo>
                <a:cubicBezTo>
                  <a:pt x="555" y="132"/>
                  <a:pt x="528" y="68"/>
                  <a:pt x="466" y="36"/>
                </a:cubicBezTo>
                <a:cubicBezTo>
                  <a:pt x="396" y="0"/>
                  <a:pt x="340" y="18"/>
                  <a:pt x="336" y="19"/>
                </a:cubicBezTo>
                <a:cubicBezTo>
                  <a:pt x="138" y="104"/>
                  <a:pt x="0" y="300"/>
                  <a:pt x="0" y="529"/>
                </a:cubicBezTo>
                <a:cubicBezTo>
                  <a:pt x="0" y="546"/>
                  <a:pt x="1" y="563"/>
                  <a:pt x="2" y="579"/>
                </a:cubicBezTo>
                <a:cubicBezTo>
                  <a:pt x="3" y="570"/>
                  <a:pt x="6" y="514"/>
                  <a:pt x="59" y="462"/>
                </a:cubicBezTo>
                <a:cubicBezTo>
                  <a:pt x="108" y="413"/>
                  <a:pt x="178" y="407"/>
                  <a:pt x="178" y="407"/>
                </a:cubicBezTo>
                <a:close/>
              </a:path>
            </a:pathLst>
          </a:custGeom>
          <a:solidFill>
            <a:srgbClr val="EFEFE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latin typeface="Calibri"/>
              <a:ea typeface="Calibri"/>
              <a:cs typeface="Calibri"/>
              <a:sym typeface="Calibri"/>
            </a:endParaRPr>
          </a:p>
        </p:txBody>
      </p:sp>
      <p:sp>
        <p:nvSpPr>
          <p:cNvPr id="8204" name="Google Shape;8204;p146"/>
          <p:cNvSpPr/>
          <p:nvPr/>
        </p:nvSpPr>
        <p:spPr>
          <a:xfrm>
            <a:off x="5151437" y="1644650"/>
            <a:ext cx="2916237" cy="1881187"/>
          </a:xfrm>
          <a:custGeom>
            <a:avLst/>
            <a:gdLst/>
            <a:ahLst/>
            <a:cxnLst/>
            <a:rect l="l" t="t" r="r" b="b"/>
            <a:pathLst>
              <a:path w="672" h="433" extrusionOk="0">
                <a:moveTo>
                  <a:pt x="130" y="62"/>
                </a:moveTo>
                <a:cubicBezTo>
                  <a:pt x="192" y="94"/>
                  <a:pt x="219" y="158"/>
                  <a:pt x="219" y="158"/>
                </a:cubicBezTo>
                <a:cubicBezTo>
                  <a:pt x="308" y="433"/>
                  <a:pt x="308" y="433"/>
                  <a:pt x="308" y="433"/>
                </a:cubicBezTo>
                <a:cubicBezTo>
                  <a:pt x="597" y="433"/>
                  <a:pt x="597" y="433"/>
                  <a:pt x="597" y="433"/>
                </a:cubicBezTo>
                <a:cubicBezTo>
                  <a:pt x="597" y="433"/>
                  <a:pt x="649" y="386"/>
                  <a:pt x="661" y="318"/>
                </a:cubicBezTo>
                <a:cubicBezTo>
                  <a:pt x="672" y="245"/>
                  <a:pt x="643" y="198"/>
                  <a:pt x="638" y="190"/>
                </a:cubicBezTo>
                <a:cubicBezTo>
                  <a:pt x="536" y="74"/>
                  <a:pt x="386" y="0"/>
                  <a:pt x="219" y="0"/>
                </a:cubicBezTo>
                <a:cubicBezTo>
                  <a:pt x="141" y="0"/>
                  <a:pt x="67" y="16"/>
                  <a:pt x="0" y="45"/>
                </a:cubicBezTo>
                <a:cubicBezTo>
                  <a:pt x="4" y="44"/>
                  <a:pt x="60" y="26"/>
                  <a:pt x="130" y="62"/>
                </a:cubicBezTo>
                <a:close/>
              </a:path>
            </a:pathLst>
          </a:custGeom>
          <a:solidFill>
            <a:srgbClr val="FF530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latin typeface="Calibri"/>
              <a:ea typeface="Calibri"/>
              <a:cs typeface="Calibri"/>
              <a:sym typeface="Calibri"/>
            </a:endParaRPr>
          </a:p>
        </p:txBody>
      </p:sp>
      <p:sp>
        <p:nvSpPr>
          <p:cNvPr id="8205" name="Google Shape;8205;p146"/>
          <p:cNvSpPr/>
          <p:nvPr/>
        </p:nvSpPr>
        <p:spPr>
          <a:xfrm>
            <a:off x="5024437" y="4716462"/>
            <a:ext cx="3148012" cy="1755775"/>
          </a:xfrm>
          <a:custGeom>
            <a:avLst/>
            <a:gdLst/>
            <a:ahLst/>
            <a:cxnLst/>
            <a:rect l="l" t="t" r="r" b="b"/>
            <a:pathLst>
              <a:path w="725" h="404" extrusionOk="0">
                <a:moveTo>
                  <a:pt x="611" y="194"/>
                </a:moveTo>
                <a:cubicBezTo>
                  <a:pt x="542" y="205"/>
                  <a:pt x="482" y="169"/>
                  <a:pt x="482" y="169"/>
                </a:cubicBezTo>
                <a:cubicBezTo>
                  <a:pt x="248" y="0"/>
                  <a:pt x="248" y="0"/>
                  <a:pt x="248" y="0"/>
                </a:cubicBezTo>
                <a:cubicBezTo>
                  <a:pt x="15" y="169"/>
                  <a:pt x="15" y="169"/>
                  <a:pt x="15" y="169"/>
                </a:cubicBezTo>
                <a:cubicBezTo>
                  <a:pt x="15" y="169"/>
                  <a:pt x="0" y="238"/>
                  <a:pt x="31" y="300"/>
                </a:cubicBezTo>
                <a:cubicBezTo>
                  <a:pt x="66" y="369"/>
                  <a:pt x="121" y="388"/>
                  <a:pt x="126" y="390"/>
                </a:cubicBezTo>
                <a:cubicBezTo>
                  <a:pt x="165" y="399"/>
                  <a:pt x="206" y="404"/>
                  <a:pt x="248" y="404"/>
                </a:cubicBezTo>
                <a:cubicBezTo>
                  <a:pt x="451" y="404"/>
                  <a:pt x="628" y="295"/>
                  <a:pt x="725" y="133"/>
                </a:cubicBezTo>
                <a:cubicBezTo>
                  <a:pt x="721" y="139"/>
                  <a:pt x="685" y="183"/>
                  <a:pt x="611" y="194"/>
                </a:cubicBezTo>
                <a:close/>
              </a:path>
            </a:pathLst>
          </a:custGeom>
          <a:solidFill>
            <a:srgbClr val="3F576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latin typeface="Calibri"/>
              <a:ea typeface="Calibri"/>
              <a:cs typeface="Calibri"/>
              <a:sym typeface="Calibri"/>
            </a:endParaRPr>
          </a:p>
        </p:txBody>
      </p:sp>
      <p:sp>
        <p:nvSpPr>
          <p:cNvPr id="8206" name="Google Shape;8206;p146"/>
          <p:cNvSpPr/>
          <p:nvPr/>
        </p:nvSpPr>
        <p:spPr>
          <a:xfrm>
            <a:off x="6726237" y="2470150"/>
            <a:ext cx="1789112" cy="3136900"/>
          </a:xfrm>
          <a:custGeom>
            <a:avLst/>
            <a:gdLst/>
            <a:ahLst/>
            <a:cxnLst/>
            <a:rect l="l" t="t" r="r" b="b"/>
            <a:pathLst>
              <a:path w="412" h="722" extrusionOk="0">
                <a:moveTo>
                  <a:pt x="275" y="0"/>
                </a:moveTo>
                <a:cubicBezTo>
                  <a:pt x="280" y="8"/>
                  <a:pt x="309" y="55"/>
                  <a:pt x="298" y="128"/>
                </a:cubicBezTo>
                <a:cubicBezTo>
                  <a:pt x="286" y="196"/>
                  <a:pt x="234" y="243"/>
                  <a:pt x="234" y="243"/>
                </a:cubicBezTo>
                <a:cubicBezTo>
                  <a:pt x="0" y="412"/>
                  <a:pt x="0" y="412"/>
                  <a:pt x="0" y="412"/>
                </a:cubicBezTo>
                <a:cubicBezTo>
                  <a:pt x="90" y="686"/>
                  <a:pt x="90" y="686"/>
                  <a:pt x="90" y="686"/>
                </a:cubicBezTo>
                <a:cubicBezTo>
                  <a:pt x="90" y="686"/>
                  <a:pt x="150" y="722"/>
                  <a:pt x="219" y="711"/>
                </a:cubicBezTo>
                <a:cubicBezTo>
                  <a:pt x="293" y="700"/>
                  <a:pt x="329" y="656"/>
                  <a:pt x="333" y="650"/>
                </a:cubicBezTo>
                <a:cubicBezTo>
                  <a:pt x="383" y="566"/>
                  <a:pt x="412" y="469"/>
                  <a:pt x="412" y="365"/>
                </a:cubicBezTo>
                <a:cubicBezTo>
                  <a:pt x="412" y="225"/>
                  <a:pt x="360" y="98"/>
                  <a:pt x="275" y="0"/>
                </a:cubicBezTo>
                <a:close/>
              </a:path>
            </a:pathLst>
          </a:custGeom>
          <a:solidFill>
            <a:srgbClr val="2B3A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latin typeface="Calibri"/>
              <a:ea typeface="Calibri"/>
              <a:cs typeface="Calibri"/>
              <a:sym typeface="Calibri"/>
            </a:endParaRPr>
          </a:p>
        </p:txBody>
      </p:sp>
      <p:sp>
        <p:nvSpPr>
          <p:cNvPr id="8207" name="Google Shape;8207;p146"/>
          <p:cNvSpPr/>
          <p:nvPr/>
        </p:nvSpPr>
        <p:spPr>
          <a:xfrm>
            <a:off x="3700462" y="3525837"/>
            <a:ext cx="1871662" cy="2884487"/>
          </a:xfrm>
          <a:custGeom>
            <a:avLst/>
            <a:gdLst/>
            <a:ahLst/>
            <a:cxnLst/>
            <a:rect l="l" t="t" r="r" b="b"/>
            <a:pathLst>
              <a:path w="431" h="664" extrusionOk="0">
                <a:moveTo>
                  <a:pt x="336" y="574"/>
                </a:moveTo>
                <a:cubicBezTo>
                  <a:pt x="305" y="512"/>
                  <a:pt x="320" y="443"/>
                  <a:pt x="320" y="443"/>
                </a:cubicBezTo>
                <a:cubicBezTo>
                  <a:pt x="409" y="169"/>
                  <a:pt x="409" y="169"/>
                  <a:pt x="409" y="169"/>
                </a:cubicBezTo>
                <a:cubicBezTo>
                  <a:pt x="176" y="0"/>
                  <a:pt x="176" y="0"/>
                  <a:pt x="176" y="0"/>
                </a:cubicBezTo>
                <a:cubicBezTo>
                  <a:pt x="176" y="0"/>
                  <a:pt x="106" y="6"/>
                  <a:pt x="57" y="55"/>
                </a:cubicBezTo>
                <a:cubicBezTo>
                  <a:pt x="4" y="107"/>
                  <a:pt x="1" y="163"/>
                  <a:pt x="0" y="172"/>
                </a:cubicBezTo>
                <a:cubicBezTo>
                  <a:pt x="22" y="414"/>
                  <a:pt x="199" y="612"/>
                  <a:pt x="431" y="664"/>
                </a:cubicBezTo>
                <a:cubicBezTo>
                  <a:pt x="426" y="662"/>
                  <a:pt x="371" y="643"/>
                  <a:pt x="336" y="574"/>
                </a:cubicBezTo>
                <a:close/>
              </a:path>
            </a:pathLst>
          </a:custGeom>
          <a:solidFill>
            <a:srgbClr val="BDD4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latin typeface="Calibri"/>
              <a:ea typeface="Calibri"/>
              <a:cs typeface="Calibri"/>
              <a:sym typeface="Calibri"/>
            </a:endParaRPr>
          </a:p>
        </p:txBody>
      </p:sp>
      <p:sp>
        <p:nvSpPr>
          <p:cNvPr id="8208" name="Google Shape;8208;p146"/>
          <p:cNvSpPr/>
          <p:nvPr/>
        </p:nvSpPr>
        <p:spPr>
          <a:xfrm>
            <a:off x="8575675" y="1857375"/>
            <a:ext cx="820737" cy="820737"/>
          </a:xfrm>
          <a:custGeom>
            <a:avLst/>
            <a:gdLst/>
            <a:ahLst/>
            <a:cxnLst/>
            <a:rect l="l" t="t" r="r" b="b"/>
            <a:pathLst>
              <a:path w="189" h="189" extrusionOk="0">
                <a:moveTo>
                  <a:pt x="176" y="71"/>
                </a:moveTo>
                <a:cubicBezTo>
                  <a:pt x="189" y="116"/>
                  <a:pt x="163" y="163"/>
                  <a:pt x="118" y="176"/>
                </a:cubicBezTo>
                <a:cubicBezTo>
                  <a:pt x="73" y="189"/>
                  <a:pt x="26" y="163"/>
                  <a:pt x="13" y="118"/>
                </a:cubicBezTo>
                <a:cubicBezTo>
                  <a:pt x="0" y="73"/>
                  <a:pt x="26" y="26"/>
                  <a:pt x="71" y="13"/>
                </a:cubicBezTo>
                <a:cubicBezTo>
                  <a:pt x="116" y="0"/>
                  <a:pt x="163" y="26"/>
                  <a:pt x="176" y="71"/>
                </a:cubicBezTo>
                <a:close/>
              </a:path>
            </a:pathLst>
          </a:custGeom>
          <a:solidFill>
            <a:srgbClr val="FF530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latin typeface="Calibri"/>
              <a:ea typeface="Calibri"/>
              <a:cs typeface="Calibri"/>
              <a:sym typeface="Calibri"/>
            </a:endParaRPr>
          </a:p>
        </p:txBody>
      </p:sp>
      <p:sp>
        <p:nvSpPr>
          <p:cNvPr id="8209" name="Google Shape;8209;p146"/>
          <p:cNvSpPr/>
          <p:nvPr/>
        </p:nvSpPr>
        <p:spPr>
          <a:xfrm>
            <a:off x="9083675" y="3643312"/>
            <a:ext cx="820737" cy="815975"/>
          </a:xfrm>
          <a:custGeom>
            <a:avLst/>
            <a:gdLst/>
            <a:ahLst/>
            <a:cxnLst/>
            <a:rect l="l" t="t" r="r" b="b"/>
            <a:pathLst>
              <a:path w="189" h="188" extrusionOk="0">
                <a:moveTo>
                  <a:pt x="176" y="71"/>
                </a:moveTo>
                <a:cubicBezTo>
                  <a:pt x="189" y="116"/>
                  <a:pt x="163" y="163"/>
                  <a:pt x="118" y="175"/>
                </a:cubicBezTo>
                <a:cubicBezTo>
                  <a:pt x="73" y="188"/>
                  <a:pt x="26" y="162"/>
                  <a:pt x="13" y="117"/>
                </a:cubicBezTo>
                <a:cubicBezTo>
                  <a:pt x="0" y="72"/>
                  <a:pt x="26" y="25"/>
                  <a:pt x="71" y="12"/>
                </a:cubicBezTo>
                <a:cubicBezTo>
                  <a:pt x="116" y="0"/>
                  <a:pt x="163" y="26"/>
                  <a:pt x="176" y="71"/>
                </a:cubicBezTo>
                <a:close/>
              </a:path>
            </a:pathLst>
          </a:custGeom>
          <a:solidFill>
            <a:srgbClr val="2B3A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latin typeface="Calibri"/>
              <a:ea typeface="Calibri"/>
              <a:cs typeface="Calibri"/>
              <a:sym typeface="Calibri"/>
            </a:endParaRPr>
          </a:p>
        </p:txBody>
      </p:sp>
      <p:sp>
        <p:nvSpPr>
          <p:cNvPr id="8210" name="Google Shape;8210;p146"/>
          <p:cNvSpPr/>
          <p:nvPr/>
        </p:nvSpPr>
        <p:spPr>
          <a:xfrm>
            <a:off x="8667750" y="5424487"/>
            <a:ext cx="820737" cy="820737"/>
          </a:xfrm>
          <a:custGeom>
            <a:avLst/>
            <a:gdLst/>
            <a:ahLst/>
            <a:cxnLst/>
            <a:rect l="l" t="t" r="r" b="b"/>
            <a:pathLst>
              <a:path w="189" h="189" extrusionOk="0">
                <a:moveTo>
                  <a:pt x="176" y="71"/>
                </a:moveTo>
                <a:cubicBezTo>
                  <a:pt x="189" y="116"/>
                  <a:pt x="163" y="163"/>
                  <a:pt x="118" y="176"/>
                </a:cubicBezTo>
                <a:cubicBezTo>
                  <a:pt x="73" y="189"/>
                  <a:pt x="26" y="163"/>
                  <a:pt x="13" y="118"/>
                </a:cubicBezTo>
                <a:cubicBezTo>
                  <a:pt x="0" y="73"/>
                  <a:pt x="26" y="26"/>
                  <a:pt x="71" y="13"/>
                </a:cubicBezTo>
                <a:cubicBezTo>
                  <a:pt x="116" y="0"/>
                  <a:pt x="163" y="26"/>
                  <a:pt x="176" y="71"/>
                </a:cubicBezTo>
                <a:close/>
              </a:path>
            </a:pathLst>
          </a:custGeom>
          <a:solidFill>
            <a:srgbClr val="3F576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latin typeface="Calibri"/>
              <a:ea typeface="Calibri"/>
              <a:cs typeface="Calibri"/>
              <a:sym typeface="Calibri"/>
            </a:endParaRPr>
          </a:p>
        </p:txBody>
      </p:sp>
      <p:sp>
        <p:nvSpPr>
          <p:cNvPr id="8211" name="Google Shape;8211;p146"/>
          <p:cNvSpPr/>
          <p:nvPr/>
        </p:nvSpPr>
        <p:spPr>
          <a:xfrm>
            <a:off x="2728912" y="5302250"/>
            <a:ext cx="836612" cy="838200"/>
          </a:xfrm>
          <a:custGeom>
            <a:avLst/>
            <a:gdLst/>
            <a:ahLst/>
            <a:cxnLst/>
            <a:rect l="l" t="t" r="r" b="b"/>
            <a:pathLst>
              <a:path w="193" h="193" extrusionOk="0">
                <a:moveTo>
                  <a:pt x="23" y="139"/>
                </a:moveTo>
                <a:cubicBezTo>
                  <a:pt x="0" y="98"/>
                  <a:pt x="14" y="46"/>
                  <a:pt x="54" y="23"/>
                </a:cubicBezTo>
                <a:cubicBezTo>
                  <a:pt x="95" y="0"/>
                  <a:pt x="147" y="14"/>
                  <a:pt x="170" y="55"/>
                </a:cubicBezTo>
                <a:cubicBezTo>
                  <a:pt x="193" y="95"/>
                  <a:pt x="179" y="147"/>
                  <a:pt x="138" y="170"/>
                </a:cubicBezTo>
                <a:cubicBezTo>
                  <a:pt x="98" y="193"/>
                  <a:pt x="46" y="179"/>
                  <a:pt x="23" y="139"/>
                </a:cubicBezTo>
                <a:close/>
              </a:path>
            </a:pathLst>
          </a:custGeom>
          <a:solidFill>
            <a:srgbClr val="BDD4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latin typeface="Calibri"/>
              <a:ea typeface="Calibri"/>
              <a:cs typeface="Calibri"/>
              <a:sym typeface="Calibri"/>
            </a:endParaRPr>
          </a:p>
        </p:txBody>
      </p:sp>
      <p:sp>
        <p:nvSpPr>
          <p:cNvPr id="8212" name="Google Shape;8212;p146"/>
          <p:cNvSpPr/>
          <p:nvPr/>
        </p:nvSpPr>
        <p:spPr>
          <a:xfrm>
            <a:off x="2293937" y="3598862"/>
            <a:ext cx="842962" cy="839787"/>
          </a:xfrm>
          <a:custGeom>
            <a:avLst/>
            <a:gdLst/>
            <a:ahLst/>
            <a:cxnLst/>
            <a:rect l="l" t="t" r="r" b="b"/>
            <a:pathLst>
              <a:path w="194" h="193" extrusionOk="0">
                <a:moveTo>
                  <a:pt x="23" y="138"/>
                </a:moveTo>
                <a:cubicBezTo>
                  <a:pt x="0" y="98"/>
                  <a:pt x="14" y="46"/>
                  <a:pt x="55" y="23"/>
                </a:cubicBezTo>
                <a:cubicBezTo>
                  <a:pt x="96" y="0"/>
                  <a:pt x="147" y="14"/>
                  <a:pt x="171" y="54"/>
                </a:cubicBezTo>
                <a:cubicBezTo>
                  <a:pt x="194" y="95"/>
                  <a:pt x="180" y="147"/>
                  <a:pt x="139" y="170"/>
                </a:cubicBezTo>
                <a:cubicBezTo>
                  <a:pt x="98" y="193"/>
                  <a:pt x="46" y="179"/>
                  <a:pt x="23" y="138"/>
                </a:cubicBezTo>
                <a:close/>
              </a:path>
            </a:pathLst>
          </a:custGeom>
          <a:solidFill>
            <a:srgbClr val="EFEFE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latin typeface="Calibri"/>
              <a:ea typeface="Calibri"/>
              <a:cs typeface="Calibri"/>
              <a:sym typeface="Calibri"/>
            </a:endParaRPr>
          </a:p>
        </p:txBody>
      </p:sp>
      <p:sp>
        <p:nvSpPr>
          <p:cNvPr id="8213" name="Google Shape;8213;p146"/>
          <p:cNvSpPr txBox="1"/>
          <p:nvPr/>
        </p:nvSpPr>
        <p:spPr>
          <a:xfrm>
            <a:off x="565401" y="5329236"/>
            <a:ext cx="2233362" cy="35242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b="1" dirty="0">
                <a:latin typeface="Arial"/>
                <a:ea typeface="Arial"/>
                <a:cs typeface="Arial"/>
                <a:sym typeface="Arial"/>
              </a:rPr>
              <a:t>Consultation type</a:t>
            </a:r>
            <a:r>
              <a:rPr lang="en-US" sz="1800" b="1" i="0" u="none" strike="noStrike" cap="none" dirty="0">
                <a:latin typeface="Arial"/>
                <a:ea typeface="Arial"/>
                <a:cs typeface="Arial"/>
                <a:sym typeface="Arial"/>
              </a:rPr>
              <a:t> </a:t>
            </a:r>
            <a:endParaRPr sz="1400" b="0" i="0" u="none" strike="noStrike" cap="none" dirty="0">
              <a:latin typeface="Arial"/>
              <a:ea typeface="Arial"/>
              <a:cs typeface="Arial"/>
              <a:sym typeface="Arial"/>
            </a:endParaRPr>
          </a:p>
        </p:txBody>
      </p:sp>
      <p:sp>
        <p:nvSpPr>
          <p:cNvPr id="8214" name="Google Shape;8214;p146"/>
          <p:cNvSpPr txBox="1"/>
          <p:nvPr/>
        </p:nvSpPr>
        <p:spPr>
          <a:xfrm>
            <a:off x="1092200" y="3589337"/>
            <a:ext cx="1290637" cy="3794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800" b="1" i="0" u="none" strike="noStrike" cap="none" dirty="0">
                <a:latin typeface="Arial"/>
                <a:ea typeface="Arial"/>
                <a:cs typeface="Arial"/>
                <a:sym typeface="Arial"/>
              </a:rPr>
              <a:t>Net </a:t>
            </a:r>
            <a:r>
              <a:rPr lang="en-US" b="1" dirty="0">
                <a:latin typeface="Arial"/>
                <a:ea typeface="Arial"/>
                <a:cs typeface="Arial"/>
                <a:sym typeface="Arial"/>
              </a:rPr>
              <a:t>amount</a:t>
            </a:r>
            <a:r>
              <a:rPr lang="en-US" sz="1800" b="1" i="0" u="none" strike="noStrike" cap="none" dirty="0">
                <a:latin typeface="Arial"/>
                <a:ea typeface="Arial"/>
                <a:cs typeface="Arial"/>
                <a:sym typeface="Arial"/>
              </a:rPr>
              <a:t> </a:t>
            </a:r>
            <a:endParaRPr sz="1400" b="0" i="0" u="none" strike="noStrike" cap="none" dirty="0">
              <a:latin typeface="Arial"/>
              <a:ea typeface="Arial"/>
              <a:cs typeface="Arial"/>
              <a:sym typeface="Arial"/>
            </a:endParaRPr>
          </a:p>
        </p:txBody>
      </p:sp>
      <p:sp>
        <p:nvSpPr>
          <p:cNvPr id="8215" name="Google Shape;8215;p146"/>
          <p:cNvSpPr txBox="1"/>
          <p:nvPr/>
        </p:nvSpPr>
        <p:spPr>
          <a:xfrm>
            <a:off x="9999662" y="3619500"/>
            <a:ext cx="1225550" cy="3794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800" b="1" i="0" u="none" strike="noStrike" cap="none" dirty="0">
                <a:latin typeface="Arial"/>
                <a:ea typeface="Arial"/>
                <a:cs typeface="Arial"/>
                <a:sym typeface="Arial"/>
              </a:rPr>
              <a:t>Affordable </a:t>
            </a:r>
            <a:endParaRPr sz="1400" b="0" i="0" u="none" strike="noStrike" cap="none" dirty="0">
              <a:latin typeface="Arial"/>
              <a:ea typeface="Arial"/>
              <a:cs typeface="Arial"/>
              <a:sym typeface="Arial"/>
            </a:endParaRPr>
          </a:p>
        </p:txBody>
      </p:sp>
      <p:sp>
        <p:nvSpPr>
          <p:cNvPr id="8216" name="Google Shape;8216;p146"/>
          <p:cNvSpPr txBox="1"/>
          <p:nvPr/>
        </p:nvSpPr>
        <p:spPr>
          <a:xfrm>
            <a:off x="9548812" y="5400675"/>
            <a:ext cx="1458912" cy="3794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800" b="1" i="0" u="none" strike="noStrike" cap="none" dirty="0">
                <a:latin typeface="Arial"/>
                <a:ea typeface="Arial"/>
                <a:cs typeface="Arial"/>
                <a:sym typeface="Arial"/>
              </a:rPr>
              <a:t>Experience </a:t>
            </a:r>
            <a:endParaRPr sz="1400" b="0" i="0" u="none" strike="noStrike" cap="none" dirty="0">
              <a:latin typeface="Arial"/>
              <a:ea typeface="Arial"/>
              <a:cs typeface="Arial"/>
              <a:sym typeface="Arial"/>
            </a:endParaRPr>
          </a:p>
        </p:txBody>
      </p:sp>
      <p:sp>
        <p:nvSpPr>
          <p:cNvPr id="8217" name="Google Shape;8217;p146"/>
          <p:cNvSpPr txBox="1"/>
          <p:nvPr/>
        </p:nvSpPr>
        <p:spPr>
          <a:xfrm>
            <a:off x="9586912" y="1843087"/>
            <a:ext cx="1111250" cy="3794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1800"/>
              <a:buFont typeface="Open Sans SemiBold"/>
              <a:buNone/>
            </a:pPr>
            <a:r>
              <a:rPr lang="en-US" sz="1800" b="1" i="0" u="none" strike="noStrike" cap="none" dirty="0">
                <a:latin typeface="Open Sans SemiBold"/>
                <a:ea typeface="Open Sans SemiBold"/>
                <a:cs typeface="Open Sans SemiBold"/>
                <a:sym typeface="Open Sans SemiBold"/>
              </a:rPr>
              <a:t>GROWTH</a:t>
            </a:r>
            <a:endParaRPr sz="1400" b="0" i="0" u="none" strike="noStrike" cap="none" dirty="0">
              <a:latin typeface="Arial"/>
              <a:ea typeface="Arial"/>
              <a:cs typeface="Arial"/>
              <a:sym typeface="Arial"/>
            </a:endParaRPr>
          </a:p>
        </p:txBody>
      </p:sp>
      <p:sp>
        <p:nvSpPr>
          <p:cNvPr id="8218" name="Google Shape;8218;p146"/>
          <p:cNvSpPr/>
          <p:nvPr/>
        </p:nvSpPr>
        <p:spPr>
          <a:xfrm>
            <a:off x="9178925" y="2647950"/>
            <a:ext cx="304800" cy="968375"/>
          </a:xfrm>
          <a:custGeom>
            <a:avLst/>
            <a:gdLst/>
            <a:ahLst/>
            <a:cxnLst/>
            <a:rect l="l" t="t" r="r" b="b"/>
            <a:pathLst>
              <a:path w="70" h="223" extrusionOk="0">
                <a:moveTo>
                  <a:pt x="3" y="1"/>
                </a:moveTo>
                <a:cubicBezTo>
                  <a:pt x="5" y="0"/>
                  <a:pt x="7" y="1"/>
                  <a:pt x="8" y="3"/>
                </a:cubicBezTo>
                <a:cubicBezTo>
                  <a:pt x="23" y="37"/>
                  <a:pt x="36" y="72"/>
                  <a:pt x="46" y="108"/>
                </a:cubicBezTo>
                <a:cubicBezTo>
                  <a:pt x="57" y="144"/>
                  <a:pt x="65" y="181"/>
                  <a:pt x="70" y="218"/>
                </a:cubicBezTo>
                <a:cubicBezTo>
                  <a:pt x="70" y="220"/>
                  <a:pt x="68" y="223"/>
                  <a:pt x="66" y="223"/>
                </a:cubicBezTo>
                <a:cubicBezTo>
                  <a:pt x="64" y="223"/>
                  <a:pt x="62" y="222"/>
                  <a:pt x="61" y="219"/>
                </a:cubicBezTo>
                <a:cubicBezTo>
                  <a:pt x="56" y="183"/>
                  <a:pt x="48" y="146"/>
                  <a:pt x="38" y="111"/>
                </a:cubicBezTo>
                <a:cubicBezTo>
                  <a:pt x="28" y="75"/>
                  <a:pt x="15" y="40"/>
                  <a:pt x="0" y="7"/>
                </a:cubicBezTo>
                <a:cubicBezTo>
                  <a:pt x="0" y="5"/>
                  <a:pt x="0" y="2"/>
                  <a:pt x="3" y="1"/>
                </a:cubicBezTo>
                <a:cubicBezTo>
                  <a:pt x="3" y="1"/>
                  <a:pt x="3" y="1"/>
                  <a:pt x="3" y="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latin typeface="Calibri"/>
              <a:ea typeface="Calibri"/>
              <a:cs typeface="Calibri"/>
              <a:sym typeface="Calibri"/>
            </a:endParaRPr>
          </a:p>
        </p:txBody>
      </p:sp>
      <p:sp>
        <p:nvSpPr>
          <p:cNvPr id="8219" name="Google Shape;8219;p146"/>
          <p:cNvSpPr/>
          <p:nvPr/>
        </p:nvSpPr>
        <p:spPr>
          <a:xfrm>
            <a:off x="9178925" y="4476750"/>
            <a:ext cx="304800" cy="965200"/>
          </a:xfrm>
          <a:custGeom>
            <a:avLst/>
            <a:gdLst/>
            <a:ahLst/>
            <a:cxnLst/>
            <a:rect l="l" t="t" r="r" b="b"/>
            <a:pathLst>
              <a:path w="70" h="222" extrusionOk="0">
                <a:moveTo>
                  <a:pt x="3" y="222"/>
                </a:moveTo>
                <a:cubicBezTo>
                  <a:pt x="5" y="222"/>
                  <a:pt x="7" y="222"/>
                  <a:pt x="8" y="220"/>
                </a:cubicBezTo>
                <a:cubicBezTo>
                  <a:pt x="23" y="186"/>
                  <a:pt x="36" y="150"/>
                  <a:pt x="46" y="114"/>
                </a:cubicBezTo>
                <a:cubicBezTo>
                  <a:pt x="57" y="78"/>
                  <a:pt x="65" y="42"/>
                  <a:pt x="70" y="5"/>
                </a:cubicBezTo>
                <a:cubicBezTo>
                  <a:pt x="70" y="2"/>
                  <a:pt x="68" y="0"/>
                  <a:pt x="66" y="0"/>
                </a:cubicBezTo>
                <a:cubicBezTo>
                  <a:pt x="64" y="0"/>
                  <a:pt x="62" y="1"/>
                  <a:pt x="61" y="4"/>
                </a:cubicBezTo>
                <a:cubicBezTo>
                  <a:pt x="56" y="40"/>
                  <a:pt x="48" y="76"/>
                  <a:pt x="38" y="112"/>
                </a:cubicBezTo>
                <a:cubicBezTo>
                  <a:pt x="28" y="148"/>
                  <a:pt x="15" y="183"/>
                  <a:pt x="0" y="216"/>
                </a:cubicBezTo>
                <a:cubicBezTo>
                  <a:pt x="0" y="218"/>
                  <a:pt x="0" y="221"/>
                  <a:pt x="3" y="222"/>
                </a:cubicBezTo>
                <a:cubicBezTo>
                  <a:pt x="3" y="222"/>
                  <a:pt x="3" y="222"/>
                  <a:pt x="3" y="22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latin typeface="Calibri"/>
              <a:ea typeface="Calibri"/>
              <a:cs typeface="Calibri"/>
              <a:sym typeface="Calibri"/>
            </a:endParaRPr>
          </a:p>
        </p:txBody>
      </p:sp>
      <p:sp>
        <p:nvSpPr>
          <p:cNvPr id="8220" name="Google Shape;8220;p146"/>
          <p:cNvSpPr/>
          <p:nvPr/>
        </p:nvSpPr>
        <p:spPr>
          <a:xfrm>
            <a:off x="2711450" y="4451350"/>
            <a:ext cx="260350" cy="877887"/>
          </a:xfrm>
          <a:custGeom>
            <a:avLst/>
            <a:gdLst/>
            <a:ahLst/>
            <a:cxnLst/>
            <a:rect l="l" t="t" r="r" b="b"/>
            <a:pathLst>
              <a:path w="60" h="202" extrusionOk="0">
                <a:moveTo>
                  <a:pt x="3" y="1"/>
                </a:moveTo>
                <a:cubicBezTo>
                  <a:pt x="3" y="0"/>
                  <a:pt x="4" y="0"/>
                  <a:pt x="4" y="0"/>
                </a:cubicBezTo>
                <a:cubicBezTo>
                  <a:pt x="6" y="0"/>
                  <a:pt x="9" y="1"/>
                  <a:pt x="9" y="4"/>
                </a:cubicBezTo>
                <a:cubicBezTo>
                  <a:pt x="17" y="70"/>
                  <a:pt x="34" y="134"/>
                  <a:pt x="59" y="196"/>
                </a:cubicBezTo>
                <a:cubicBezTo>
                  <a:pt x="60" y="198"/>
                  <a:pt x="59" y="201"/>
                  <a:pt x="56" y="202"/>
                </a:cubicBezTo>
                <a:cubicBezTo>
                  <a:pt x="54" y="202"/>
                  <a:pt x="52" y="201"/>
                  <a:pt x="51" y="199"/>
                </a:cubicBezTo>
                <a:cubicBezTo>
                  <a:pt x="26" y="137"/>
                  <a:pt x="9" y="71"/>
                  <a:pt x="0" y="5"/>
                </a:cubicBezTo>
                <a:cubicBezTo>
                  <a:pt x="0" y="3"/>
                  <a:pt x="1" y="1"/>
                  <a:pt x="3" y="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latin typeface="Calibri"/>
              <a:ea typeface="Calibri"/>
              <a:cs typeface="Calibri"/>
              <a:sym typeface="Calibri"/>
            </a:endParaRPr>
          </a:p>
        </p:txBody>
      </p:sp>
      <p:sp>
        <p:nvSpPr>
          <p:cNvPr id="8222" name="Google Shape;8222;p146"/>
          <p:cNvSpPr/>
          <p:nvPr/>
        </p:nvSpPr>
        <p:spPr>
          <a:xfrm>
            <a:off x="4070233" y="4339430"/>
            <a:ext cx="941387" cy="628650"/>
          </a:xfrm>
          <a:custGeom>
            <a:avLst/>
            <a:gdLst/>
            <a:ahLst/>
            <a:cxnLst/>
            <a:rect l="l" t="t" r="r" b="b"/>
            <a:pathLst>
              <a:path w="217" h="145" extrusionOk="0">
                <a:moveTo>
                  <a:pt x="172" y="14"/>
                </a:moveTo>
                <a:cubicBezTo>
                  <a:pt x="192" y="64"/>
                  <a:pt x="192" y="64"/>
                  <a:pt x="192" y="64"/>
                </a:cubicBezTo>
                <a:cubicBezTo>
                  <a:pt x="167" y="75"/>
                  <a:pt x="167" y="75"/>
                  <a:pt x="167" y="75"/>
                </a:cubicBezTo>
                <a:cubicBezTo>
                  <a:pt x="154" y="64"/>
                  <a:pt x="113" y="28"/>
                  <a:pt x="110" y="28"/>
                </a:cubicBezTo>
                <a:cubicBezTo>
                  <a:pt x="107" y="28"/>
                  <a:pt x="94" y="33"/>
                  <a:pt x="93" y="33"/>
                </a:cubicBezTo>
                <a:cubicBezTo>
                  <a:pt x="93" y="33"/>
                  <a:pt x="85" y="35"/>
                  <a:pt x="79" y="35"/>
                </a:cubicBezTo>
                <a:cubicBezTo>
                  <a:pt x="75" y="35"/>
                  <a:pt x="73" y="35"/>
                  <a:pt x="71" y="34"/>
                </a:cubicBezTo>
                <a:cubicBezTo>
                  <a:pt x="70" y="33"/>
                  <a:pt x="69" y="32"/>
                  <a:pt x="69" y="30"/>
                </a:cubicBezTo>
                <a:cubicBezTo>
                  <a:pt x="69" y="28"/>
                  <a:pt x="72" y="25"/>
                  <a:pt x="74" y="24"/>
                </a:cubicBezTo>
                <a:cubicBezTo>
                  <a:pt x="84" y="18"/>
                  <a:pt x="113" y="8"/>
                  <a:pt x="116" y="7"/>
                </a:cubicBezTo>
                <a:cubicBezTo>
                  <a:pt x="116" y="7"/>
                  <a:pt x="116" y="7"/>
                  <a:pt x="116" y="7"/>
                </a:cubicBezTo>
                <a:cubicBezTo>
                  <a:pt x="123" y="7"/>
                  <a:pt x="167" y="13"/>
                  <a:pt x="172" y="14"/>
                </a:cubicBezTo>
                <a:close/>
                <a:moveTo>
                  <a:pt x="190" y="0"/>
                </a:moveTo>
                <a:cubicBezTo>
                  <a:pt x="189" y="0"/>
                  <a:pt x="189" y="0"/>
                  <a:pt x="188" y="0"/>
                </a:cubicBezTo>
                <a:cubicBezTo>
                  <a:pt x="180" y="4"/>
                  <a:pt x="180" y="4"/>
                  <a:pt x="180" y="4"/>
                </a:cubicBezTo>
                <a:cubicBezTo>
                  <a:pt x="178" y="4"/>
                  <a:pt x="177" y="5"/>
                  <a:pt x="177" y="7"/>
                </a:cubicBezTo>
                <a:cubicBezTo>
                  <a:pt x="176" y="8"/>
                  <a:pt x="176" y="10"/>
                  <a:pt x="177" y="11"/>
                </a:cubicBezTo>
                <a:cubicBezTo>
                  <a:pt x="197" y="64"/>
                  <a:pt x="197" y="64"/>
                  <a:pt x="197" y="64"/>
                </a:cubicBezTo>
                <a:cubicBezTo>
                  <a:pt x="198" y="66"/>
                  <a:pt x="202" y="68"/>
                  <a:pt x="205" y="67"/>
                </a:cubicBezTo>
                <a:cubicBezTo>
                  <a:pt x="213" y="64"/>
                  <a:pt x="213" y="64"/>
                  <a:pt x="213" y="64"/>
                </a:cubicBezTo>
                <a:cubicBezTo>
                  <a:pt x="214" y="63"/>
                  <a:pt x="215" y="62"/>
                  <a:pt x="216" y="61"/>
                </a:cubicBezTo>
                <a:cubicBezTo>
                  <a:pt x="217" y="59"/>
                  <a:pt x="217" y="58"/>
                  <a:pt x="216" y="56"/>
                </a:cubicBezTo>
                <a:cubicBezTo>
                  <a:pt x="195" y="4"/>
                  <a:pt x="195" y="4"/>
                  <a:pt x="195" y="4"/>
                </a:cubicBezTo>
                <a:cubicBezTo>
                  <a:pt x="194" y="1"/>
                  <a:pt x="192" y="0"/>
                  <a:pt x="190" y="0"/>
                </a:cubicBezTo>
                <a:close/>
                <a:moveTo>
                  <a:pt x="0" y="72"/>
                </a:moveTo>
                <a:cubicBezTo>
                  <a:pt x="0" y="74"/>
                  <a:pt x="0" y="75"/>
                  <a:pt x="1" y="76"/>
                </a:cubicBezTo>
                <a:cubicBezTo>
                  <a:pt x="2" y="78"/>
                  <a:pt x="4" y="78"/>
                  <a:pt x="5" y="78"/>
                </a:cubicBezTo>
                <a:cubicBezTo>
                  <a:pt x="14" y="79"/>
                  <a:pt x="14" y="79"/>
                  <a:pt x="14" y="79"/>
                </a:cubicBezTo>
                <a:cubicBezTo>
                  <a:pt x="17" y="79"/>
                  <a:pt x="20" y="77"/>
                  <a:pt x="20" y="74"/>
                </a:cubicBezTo>
                <a:cubicBezTo>
                  <a:pt x="24" y="15"/>
                  <a:pt x="24" y="15"/>
                  <a:pt x="24" y="15"/>
                </a:cubicBezTo>
                <a:cubicBezTo>
                  <a:pt x="25" y="13"/>
                  <a:pt x="24" y="12"/>
                  <a:pt x="23" y="10"/>
                </a:cubicBezTo>
                <a:cubicBezTo>
                  <a:pt x="22" y="9"/>
                  <a:pt x="21" y="9"/>
                  <a:pt x="19" y="9"/>
                </a:cubicBezTo>
                <a:cubicBezTo>
                  <a:pt x="10" y="8"/>
                  <a:pt x="10" y="8"/>
                  <a:pt x="10" y="8"/>
                </a:cubicBezTo>
                <a:cubicBezTo>
                  <a:pt x="10" y="8"/>
                  <a:pt x="10" y="8"/>
                  <a:pt x="10" y="8"/>
                </a:cubicBezTo>
                <a:cubicBezTo>
                  <a:pt x="7" y="8"/>
                  <a:pt x="5" y="10"/>
                  <a:pt x="4" y="13"/>
                </a:cubicBezTo>
                <a:lnTo>
                  <a:pt x="0" y="72"/>
                </a:lnTo>
                <a:close/>
                <a:moveTo>
                  <a:pt x="89" y="125"/>
                </a:moveTo>
                <a:cubicBezTo>
                  <a:pt x="89" y="123"/>
                  <a:pt x="87" y="121"/>
                  <a:pt x="86" y="120"/>
                </a:cubicBezTo>
                <a:cubicBezTo>
                  <a:pt x="82" y="117"/>
                  <a:pt x="78" y="117"/>
                  <a:pt x="75" y="121"/>
                </a:cubicBezTo>
                <a:cubicBezTo>
                  <a:pt x="70" y="126"/>
                  <a:pt x="70" y="126"/>
                  <a:pt x="70" y="126"/>
                </a:cubicBezTo>
                <a:cubicBezTo>
                  <a:pt x="70" y="127"/>
                  <a:pt x="70" y="127"/>
                  <a:pt x="70" y="127"/>
                </a:cubicBezTo>
                <a:cubicBezTo>
                  <a:pt x="66" y="131"/>
                  <a:pt x="66" y="131"/>
                  <a:pt x="66" y="131"/>
                </a:cubicBezTo>
                <a:cubicBezTo>
                  <a:pt x="62" y="137"/>
                  <a:pt x="66" y="142"/>
                  <a:pt x="68" y="143"/>
                </a:cubicBezTo>
                <a:cubicBezTo>
                  <a:pt x="69" y="144"/>
                  <a:pt x="71" y="145"/>
                  <a:pt x="73" y="145"/>
                </a:cubicBezTo>
                <a:cubicBezTo>
                  <a:pt x="75" y="145"/>
                  <a:pt x="77" y="144"/>
                  <a:pt x="79" y="141"/>
                </a:cubicBezTo>
                <a:cubicBezTo>
                  <a:pt x="85" y="134"/>
                  <a:pt x="85" y="134"/>
                  <a:pt x="85" y="134"/>
                </a:cubicBezTo>
                <a:cubicBezTo>
                  <a:pt x="85" y="134"/>
                  <a:pt x="85" y="134"/>
                  <a:pt x="85" y="134"/>
                </a:cubicBezTo>
                <a:cubicBezTo>
                  <a:pt x="87" y="131"/>
                  <a:pt x="87" y="131"/>
                  <a:pt x="87" y="131"/>
                </a:cubicBezTo>
                <a:cubicBezTo>
                  <a:pt x="89" y="129"/>
                  <a:pt x="89" y="127"/>
                  <a:pt x="89" y="125"/>
                </a:cubicBezTo>
                <a:close/>
                <a:moveTo>
                  <a:pt x="47" y="122"/>
                </a:moveTo>
                <a:cubicBezTo>
                  <a:pt x="44" y="125"/>
                  <a:pt x="44" y="128"/>
                  <a:pt x="49" y="132"/>
                </a:cubicBezTo>
                <a:cubicBezTo>
                  <a:pt x="53" y="135"/>
                  <a:pt x="57" y="135"/>
                  <a:pt x="60" y="131"/>
                </a:cubicBezTo>
                <a:cubicBezTo>
                  <a:pt x="70" y="118"/>
                  <a:pt x="70" y="118"/>
                  <a:pt x="70" y="118"/>
                </a:cubicBezTo>
                <a:cubicBezTo>
                  <a:pt x="75" y="113"/>
                  <a:pt x="71" y="108"/>
                  <a:pt x="69" y="107"/>
                </a:cubicBezTo>
                <a:cubicBezTo>
                  <a:pt x="65" y="104"/>
                  <a:pt x="61" y="104"/>
                  <a:pt x="58" y="108"/>
                </a:cubicBezTo>
                <a:cubicBezTo>
                  <a:pt x="52" y="115"/>
                  <a:pt x="52" y="115"/>
                  <a:pt x="52" y="115"/>
                </a:cubicBezTo>
                <a:cubicBezTo>
                  <a:pt x="52" y="115"/>
                  <a:pt x="52" y="115"/>
                  <a:pt x="52" y="115"/>
                </a:cubicBezTo>
                <a:cubicBezTo>
                  <a:pt x="52" y="116"/>
                  <a:pt x="52" y="116"/>
                  <a:pt x="52" y="116"/>
                </a:cubicBezTo>
                <a:lnTo>
                  <a:pt x="47" y="122"/>
                </a:lnTo>
                <a:close/>
                <a:moveTo>
                  <a:pt x="32" y="107"/>
                </a:moveTo>
                <a:cubicBezTo>
                  <a:pt x="30" y="109"/>
                  <a:pt x="29" y="111"/>
                  <a:pt x="30" y="113"/>
                </a:cubicBezTo>
                <a:cubicBezTo>
                  <a:pt x="30" y="115"/>
                  <a:pt x="31" y="117"/>
                  <a:pt x="33" y="118"/>
                </a:cubicBezTo>
                <a:cubicBezTo>
                  <a:pt x="37" y="121"/>
                  <a:pt x="41" y="121"/>
                  <a:pt x="44" y="117"/>
                </a:cubicBezTo>
                <a:cubicBezTo>
                  <a:pt x="56" y="103"/>
                  <a:pt x="56" y="103"/>
                  <a:pt x="56" y="103"/>
                </a:cubicBezTo>
                <a:cubicBezTo>
                  <a:pt x="57" y="101"/>
                  <a:pt x="58" y="99"/>
                  <a:pt x="57" y="97"/>
                </a:cubicBezTo>
                <a:cubicBezTo>
                  <a:pt x="57" y="95"/>
                  <a:pt x="56" y="93"/>
                  <a:pt x="54" y="92"/>
                </a:cubicBezTo>
                <a:cubicBezTo>
                  <a:pt x="50" y="89"/>
                  <a:pt x="46" y="89"/>
                  <a:pt x="43" y="93"/>
                </a:cubicBezTo>
                <a:cubicBezTo>
                  <a:pt x="37" y="100"/>
                  <a:pt x="37" y="100"/>
                  <a:pt x="37" y="100"/>
                </a:cubicBezTo>
                <a:cubicBezTo>
                  <a:pt x="37" y="100"/>
                  <a:pt x="37" y="100"/>
                  <a:pt x="37" y="100"/>
                </a:cubicBezTo>
                <a:cubicBezTo>
                  <a:pt x="37" y="101"/>
                  <a:pt x="37" y="101"/>
                  <a:pt x="37" y="101"/>
                </a:cubicBezTo>
                <a:lnTo>
                  <a:pt x="32" y="107"/>
                </a:lnTo>
                <a:close/>
                <a:moveTo>
                  <a:pt x="29" y="102"/>
                </a:moveTo>
                <a:cubicBezTo>
                  <a:pt x="41" y="89"/>
                  <a:pt x="41" y="89"/>
                  <a:pt x="41" y="89"/>
                </a:cubicBezTo>
                <a:cubicBezTo>
                  <a:pt x="45" y="83"/>
                  <a:pt x="41" y="78"/>
                  <a:pt x="39" y="77"/>
                </a:cubicBezTo>
                <a:cubicBezTo>
                  <a:pt x="35" y="74"/>
                  <a:pt x="32" y="74"/>
                  <a:pt x="28" y="78"/>
                </a:cubicBezTo>
                <a:cubicBezTo>
                  <a:pt x="25" y="83"/>
                  <a:pt x="25" y="83"/>
                  <a:pt x="25" y="83"/>
                </a:cubicBezTo>
                <a:cubicBezTo>
                  <a:pt x="25" y="83"/>
                  <a:pt x="25" y="83"/>
                  <a:pt x="25" y="83"/>
                </a:cubicBezTo>
                <a:cubicBezTo>
                  <a:pt x="24" y="84"/>
                  <a:pt x="24" y="84"/>
                  <a:pt x="24" y="84"/>
                </a:cubicBezTo>
                <a:cubicBezTo>
                  <a:pt x="19" y="90"/>
                  <a:pt x="19" y="90"/>
                  <a:pt x="19" y="90"/>
                </a:cubicBezTo>
                <a:cubicBezTo>
                  <a:pt x="17" y="92"/>
                  <a:pt x="16" y="94"/>
                  <a:pt x="16" y="96"/>
                </a:cubicBezTo>
                <a:cubicBezTo>
                  <a:pt x="16" y="98"/>
                  <a:pt x="18" y="100"/>
                  <a:pt x="19" y="100"/>
                </a:cubicBezTo>
                <a:cubicBezTo>
                  <a:pt x="21" y="102"/>
                  <a:pt x="23" y="104"/>
                  <a:pt x="25" y="104"/>
                </a:cubicBezTo>
                <a:cubicBezTo>
                  <a:pt x="27" y="104"/>
                  <a:pt x="28" y="103"/>
                  <a:pt x="29" y="102"/>
                </a:cubicBezTo>
                <a:close/>
                <a:moveTo>
                  <a:pt x="164" y="90"/>
                </a:moveTo>
                <a:cubicBezTo>
                  <a:pt x="166" y="87"/>
                  <a:pt x="168" y="83"/>
                  <a:pt x="163" y="79"/>
                </a:cubicBezTo>
                <a:cubicBezTo>
                  <a:pt x="159" y="75"/>
                  <a:pt x="159" y="75"/>
                  <a:pt x="159" y="75"/>
                </a:cubicBezTo>
                <a:cubicBezTo>
                  <a:pt x="139" y="57"/>
                  <a:pt x="115" y="37"/>
                  <a:pt x="109" y="34"/>
                </a:cubicBezTo>
                <a:cubicBezTo>
                  <a:pt x="107" y="34"/>
                  <a:pt x="100" y="36"/>
                  <a:pt x="95" y="38"/>
                </a:cubicBezTo>
                <a:cubicBezTo>
                  <a:pt x="94" y="38"/>
                  <a:pt x="94" y="38"/>
                  <a:pt x="94" y="38"/>
                </a:cubicBezTo>
                <a:cubicBezTo>
                  <a:pt x="94" y="38"/>
                  <a:pt x="86" y="41"/>
                  <a:pt x="79" y="41"/>
                </a:cubicBezTo>
                <a:cubicBezTo>
                  <a:pt x="74" y="41"/>
                  <a:pt x="71" y="40"/>
                  <a:pt x="69" y="38"/>
                </a:cubicBezTo>
                <a:cubicBezTo>
                  <a:pt x="64" y="36"/>
                  <a:pt x="64" y="32"/>
                  <a:pt x="64" y="30"/>
                </a:cubicBezTo>
                <a:cubicBezTo>
                  <a:pt x="64" y="25"/>
                  <a:pt x="68" y="22"/>
                  <a:pt x="71" y="20"/>
                </a:cubicBezTo>
                <a:cubicBezTo>
                  <a:pt x="29" y="15"/>
                  <a:pt x="29" y="15"/>
                  <a:pt x="29" y="15"/>
                </a:cubicBezTo>
                <a:cubicBezTo>
                  <a:pt x="25" y="74"/>
                  <a:pt x="25" y="74"/>
                  <a:pt x="25" y="74"/>
                </a:cubicBezTo>
                <a:cubicBezTo>
                  <a:pt x="29" y="71"/>
                  <a:pt x="32" y="70"/>
                  <a:pt x="34" y="70"/>
                </a:cubicBezTo>
                <a:cubicBezTo>
                  <a:pt x="37" y="70"/>
                  <a:pt x="40" y="71"/>
                  <a:pt x="42" y="73"/>
                </a:cubicBezTo>
                <a:cubicBezTo>
                  <a:pt x="46" y="76"/>
                  <a:pt x="48" y="80"/>
                  <a:pt x="48" y="85"/>
                </a:cubicBezTo>
                <a:cubicBezTo>
                  <a:pt x="51" y="84"/>
                  <a:pt x="54" y="85"/>
                  <a:pt x="57" y="88"/>
                </a:cubicBezTo>
                <a:cubicBezTo>
                  <a:pt x="61" y="91"/>
                  <a:pt x="63" y="95"/>
                  <a:pt x="63" y="100"/>
                </a:cubicBezTo>
                <a:cubicBezTo>
                  <a:pt x="66" y="99"/>
                  <a:pt x="69" y="100"/>
                  <a:pt x="72" y="103"/>
                </a:cubicBezTo>
                <a:cubicBezTo>
                  <a:pt x="76" y="106"/>
                  <a:pt x="78" y="109"/>
                  <a:pt x="78" y="113"/>
                </a:cubicBezTo>
                <a:cubicBezTo>
                  <a:pt x="81" y="112"/>
                  <a:pt x="85" y="113"/>
                  <a:pt x="89" y="116"/>
                </a:cubicBezTo>
                <a:cubicBezTo>
                  <a:pt x="93" y="120"/>
                  <a:pt x="95" y="125"/>
                  <a:pt x="93" y="130"/>
                </a:cubicBezTo>
                <a:cubicBezTo>
                  <a:pt x="97" y="133"/>
                  <a:pt x="97" y="133"/>
                  <a:pt x="97" y="133"/>
                </a:cubicBezTo>
                <a:cubicBezTo>
                  <a:pt x="97" y="133"/>
                  <a:pt x="97" y="134"/>
                  <a:pt x="98" y="134"/>
                </a:cubicBezTo>
                <a:cubicBezTo>
                  <a:pt x="98" y="134"/>
                  <a:pt x="98" y="134"/>
                  <a:pt x="98" y="134"/>
                </a:cubicBezTo>
                <a:cubicBezTo>
                  <a:pt x="99" y="135"/>
                  <a:pt x="101" y="135"/>
                  <a:pt x="102" y="135"/>
                </a:cubicBezTo>
                <a:cubicBezTo>
                  <a:pt x="105" y="135"/>
                  <a:pt x="107" y="134"/>
                  <a:pt x="108" y="132"/>
                </a:cubicBezTo>
                <a:cubicBezTo>
                  <a:pt x="110" y="129"/>
                  <a:pt x="112" y="127"/>
                  <a:pt x="109" y="124"/>
                </a:cubicBezTo>
                <a:cubicBezTo>
                  <a:pt x="108" y="123"/>
                  <a:pt x="108" y="123"/>
                  <a:pt x="108" y="123"/>
                </a:cubicBezTo>
                <a:cubicBezTo>
                  <a:pt x="90" y="108"/>
                  <a:pt x="90" y="108"/>
                  <a:pt x="90" y="108"/>
                </a:cubicBezTo>
                <a:cubicBezTo>
                  <a:pt x="89" y="107"/>
                  <a:pt x="89" y="107"/>
                  <a:pt x="89" y="106"/>
                </a:cubicBezTo>
                <a:cubicBezTo>
                  <a:pt x="89" y="105"/>
                  <a:pt x="89" y="104"/>
                  <a:pt x="90" y="104"/>
                </a:cubicBezTo>
                <a:cubicBezTo>
                  <a:pt x="91" y="103"/>
                  <a:pt x="93" y="102"/>
                  <a:pt x="94" y="103"/>
                </a:cubicBezTo>
                <a:cubicBezTo>
                  <a:pt x="118" y="124"/>
                  <a:pt x="118" y="124"/>
                  <a:pt x="118" y="124"/>
                </a:cubicBezTo>
                <a:cubicBezTo>
                  <a:pt x="119" y="124"/>
                  <a:pt x="120" y="125"/>
                  <a:pt x="122" y="125"/>
                </a:cubicBezTo>
                <a:cubicBezTo>
                  <a:pt x="124" y="125"/>
                  <a:pt x="127" y="124"/>
                  <a:pt x="128" y="121"/>
                </a:cubicBezTo>
                <a:cubicBezTo>
                  <a:pt x="130" y="120"/>
                  <a:pt x="131" y="118"/>
                  <a:pt x="130" y="116"/>
                </a:cubicBezTo>
                <a:cubicBezTo>
                  <a:pt x="130" y="114"/>
                  <a:pt x="129" y="112"/>
                  <a:pt x="127" y="110"/>
                </a:cubicBezTo>
                <a:cubicBezTo>
                  <a:pt x="124" y="107"/>
                  <a:pt x="124" y="107"/>
                  <a:pt x="124" y="107"/>
                </a:cubicBezTo>
                <a:cubicBezTo>
                  <a:pt x="124" y="107"/>
                  <a:pt x="124" y="107"/>
                  <a:pt x="124" y="107"/>
                </a:cubicBezTo>
                <a:cubicBezTo>
                  <a:pt x="111" y="97"/>
                  <a:pt x="111" y="97"/>
                  <a:pt x="111" y="97"/>
                </a:cubicBezTo>
                <a:cubicBezTo>
                  <a:pt x="110" y="96"/>
                  <a:pt x="110" y="95"/>
                  <a:pt x="110" y="95"/>
                </a:cubicBezTo>
                <a:cubicBezTo>
                  <a:pt x="110" y="94"/>
                  <a:pt x="110" y="93"/>
                  <a:pt x="110" y="92"/>
                </a:cubicBezTo>
                <a:cubicBezTo>
                  <a:pt x="111" y="91"/>
                  <a:pt x="113" y="91"/>
                  <a:pt x="114" y="92"/>
                </a:cubicBezTo>
                <a:cubicBezTo>
                  <a:pt x="136" y="110"/>
                  <a:pt x="136" y="110"/>
                  <a:pt x="136" y="110"/>
                </a:cubicBezTo>
                <a:cubicBezTo>
                  <a:pt x="138" y="111"/>
                  <a:pt x="140" y="112"/>
                  <a:pt x="141" y="112"/>
                </a:cubicBezTo>
                <a:cubicBezTo>
                  <a:pt x="144" y="112"/>
                  <a:pt x="147" y="110"/>
                  <a:pt x="149" y="108"/>
                </a:cubicBezTo>
                <a:cubicBezTo>
                  <a:pt x="150" y="106"/>
                  <a:pt x="151" y="104"/>
                  <a:pt x="151" y="102"/>
                </a:cubicBezTo>
                <a:cubicBezTo>
                  <a:pt x="151" y="100"/>
                  <a:pt x="150" y="98"/>
                  <a:pt x="147" y="96"/>
                </a:cubicBezTo>
                <a:cubicBezTo>
                  <a:pt x="141" y="91"/>
                  <a:pt x="141" y="91"/>
                  <a:pt x="141" y="91"/>
                </a:cubicBezTo>
                <a:cubicBezTo>
                  <a:pt x="141" y="91"/>
                  <a:pt x="141" y="91"/>
                  <a:pt x="141" y="91"/>
                </a:cubicBezTo>
                <a:cubicBezTo>
                  <a:pt x="130" y="82"/>
                  <a:pt x="130" y="82"/>
                  <a:pt x="130" y="82"/>
                </a:cubicBezTo>
                <a:cubicBezTo>
                  <a:pt x="128" y="81"/>
                  <a:pt x="128" y="79"/>
                  <a:pt x="129" y="78"/>
                </a:cubicBezTo>
                <a:cubicBezTo>
                  <a:pt x="130" y="76"/>
                  <a:pt x="132" y="76"/>
                  <a:pt x="133" y="77"/>
                </a:cubicBezTo>
                <a:cubicBezTo>
                  <a:pt x="152" y="92"/>
                  <a:pt x="152" y="92"/>
                  <a:pt x="152" y="92"/>
                </a:cubicBezTo>
                <a:cubicBezTo>
                  <a:pt x="156" y="96"/>
                  <a:pt x="161" y="95"/>
                  <a:pt x="164" y="90"/>
                </a:cubicBezTo>
                <a:close/>
              </a:path>
            </a:pathLst>
          </a:custGeom>
          <a:solidFill>
            <a:srgbClr val="FEFE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latin typeface="Calibri"/>
              <a:ea typeface="Calibri"/>
              <a:cs typeface="Calibri"/>
              <a:sym typeface="Calibri"/>
            </a:endParaRPr>
          </a:p>
        </p:txBody>
      </p:sp>
      <p:sp>
        <p:nvSpPr>
          <p:cNvPr id="8223" name="Google Shape;8223;p146"/>
          <p:cNvSpPr/>
          <p:nvPr/>
        </p:nvSpPr>
        <p:spPr>
          <a:xfrm>
            <a:off x="6683375" y="2347912"/>
            <a:ext cx="776287" cy="652462"/>
          </a:xfrm>
          <a:custGeom>
            <a:avLst/>
            <a:gdLst/>
            <a:ahLst/>
            <a:cxnLst/>
            <a:rect l="l" t="t" r="r" b="b"/>
            <a:pathLst>
              <a:path w="179" h="150" extrusionOk="0">
                <a:moveTo>
                  <a:pt x="24" y="122"/>
                </a:moveTo>
                <a:cubicBezTo>
                  <a:pt x="24" y="82"/>
                  <a:pt x="24" y="82"/>
                  <a:pt x="24" y="82"/>
                </a:cubicBezTo>
                <a:cubicBezTo>
                  <a:pt x="24" y="78"/>
                  <a:pt x="27" y="76"/>
                  <a:pt x="30" y="76"/>
                </a:cubicBezTo>
                <a:cubicBezTo>
                  <a:pt x="40" y="76"/>
                  <a:pt x="40" y="76"/>
                  <a:pt x="40" y="76"/>
                </a:cubicBezTo>
                <a:cubicBezTo>
                  <a:pt x="43" y="76"/>
                  <a:pt x="46" y="78"/>
                  <a:pt x="46" y="82"/>
                </a:cubicBezTo>
                <a:cubicBezTo>
                  <a:pt x="46" y="122"/>
                  <a:pt x="46" y="122"/>
                  <a:pt x="46" y="122"/>
                </a:cubicBezTo>
                <a:cubicBezTo>
                  <a:pt x="46" y="125"/>
                  <a:pt x="43" y="128"/>
                  <a:pt x="40" y="128"/>
                </a:cubicBezTo>
                <a:cubicBezTo>
                  <a:pt x="30" y="128"/>
                  <a:pt x="30" y="128"/>
                  <a:pt x="30" y="128"/>
                </a:cubicBezTo>
                <a:cubicBezTo>
                  <a:pt x="27" y="128"/>
                  <a:pt x="24" y="125"/>
                  <a:pt x="24" y="122"/>
                </a:cubicBezTo>
                <a:close/>
                <a:moveTo>
                  <a:pt x="66" y="61"/>
                </a:moveTo>
                <a:cubicBezTo>
                  <a:pt x="62" y="61"/>
                  <a:pt x="60" y="64"/>
                  <a:pt x="60" y="67"/>
                </a:cubicBezTo>
                <a:cubicBezTo>
                  <a:pt x="60" y="122"/>
                  <a:pt x="60" y="122"/>
                  <a:pt x="60" y="122"/>
                </a:cubicBezTo>
                <a:cubicBezTo>
                  <a:pt x="60" y="125"/>
                  <a:pt x="62" y="128"/>
                  <a:pt x="66" y="128"/>
                </a:cubicBezTo>
                <a:cubicBezTo>
                  <a:pt x="76" y="128"/>
                  <a:pt x="76" y="128"/>
                  <a:pt x="76" y="128"/>
                </a:cubicBezTo>
                <a:cubicBezTo>
                  <a:pt x="79" y="128"/>
                  <a:pt x="81" y="125"/>
                  <a:pt x="81" y="122"/>
                </a:cubicBezTo>
                <a:cubicBezTo>
                  <a:pt x="81" y="67"/>
                  <a:pt x="81" y="67"/>
                  <a:pt x="81" y="67"/>
                </a:cubicBezTo>
                <a:cubicBezTo>
                  <a:pt x="81" y="64"/>
                  <a:pt x="79" y="61"/>
                  <a:pt x="76" y="61"/>
                </a:cubicBezTo>
                <a:lnTo>
                  <a:pt x="66" y="61"/>
                </a:lnTo>
                <a:close/>
                <a:moveTo>
                  <a:pt x="102" y="49"/>
                </a:moveTo>
                <a:cubicBezTo>
                  <a:pt x="98" y="49"/>
                  <a:pt x="96" y="52"/>
                  <a:pt x="96" y="55"/>
                </a:cubicBezTo>
                <a:cubicBezTo>
                  <a:pt x="96" y="122"/>
                  <a:pt x="96" y="122"/>
                  <a:pt x="96" y="122"/>
                </a:cubicBezTo>
                <a:cubicBezTo>
                  <a:pt x="96" y="125"/>
                  <a:pt x="98" y="128"/>
                  <a:pt x="102" y="128"/>
                </a:cubicBezTo>
                <a:cubicBezTo>
                  <a:pt x="111" y="128"/>
                  <a:pt x="111" y="128"/>
                  <a:pt x="111" y="128"/>
                </a:cubicBezTo>
                <a:cubicBezTo>
                  <a:pt x="115" y="128"/>
                  <a:pt x="117" y="125"/>
                  <a:pt x="117" y="122"/>
                </a:cubicBezTo>
                <a:cubicBezTo>
                  <a:pt x="117" y="55"/>
                  <a:pt x="117" y="55"/>
                  <a:pt x="117" y="55"/>
                </a:cubicBezTo>
                <a:cubicBezTo>
                  <a:pt x="117" y="52"/>
                  <a:pt x="115" y="49"/>
                  <a:pt x="111" y="49"/>
                </a:cubicBezTo>
                <a:lnTo>
                  <a:pt x="102" y="49"/>
                </a:lnTo>
                <a:close/>
                <a:moveTo>
                  <a:pt x="138" y="36"/>
                </a:moveTo>
                <a:cubicBezTo>
                  <a:pt x="134" y="36"/>
                  <a:pt x="132" y="39"/>
                  <a:pt x="132" y="42"/>
                </a:cubicBezTo>
                <a:cubicBezTo>
                  <a:pt x="132" y="122"/>
                  <a:pt x="132" y="122"/>
                  <a:pt x="132" y="122"/>
                </a:cubicBezTo>
                <a:cubicBezTo>
                  <a:pt x="132" y="125"/>
                  <a:pt x="134" y="128"/>
                  <a:pt x="138" y="128"/>
                </a:cubicBezTo>
                <a:cubicBezTo>
                  <a:pt x="147" y="128"/>
                  <a:pt x="147" y="128"/>
                  <a:pt x="147" y="128"/>
                </a:cubicBezTo>
                <a:cubicBezTo>
                  <a:pt x="151" y="128"/>
                  <a:pt x="153" y="125"/>
                  <a:pt x="153" y="122"/>
                </a:cubicBezTo>
                <a:cubicBezTo>
                  <a:pt x="153" y="42"/>
                  <a:pt x="153" y="42"/>
                  <a:pt x="153" y="42"/>
                </a:cubicBezTo>
                <a:cubicBezTo>
                  <a:pt x="153" y="39"/>
                  <a:pt x="151" y="36"/>
                  <a:pt x="147" y="36"/>
                </a:cubicBezTo>
                <a:lnTo>
                  <a:pt x="138" y="36"/>
                </a:lnTo>
                <a:close/>
                <a:moveTo>
                  <a:pt x="27" y="60"/>
                </a:moveTo>
                <a:cubicBezTo>
                  <a:pt x="65" y="53"/>
                  <a:pt x="101" y="39"/>
                  <a:pt x="133" y="20"/>
                </a:cubicBezTo>
                <a:cubicBezTo>
                  <a:pt x="136" y="26"/>
                  <a:pt x="136" y="26"/>
                  <a:pt x="136" y="26"/>
                </a:cubicBezTo>
                <a:cubicBezTo>
                  <a:pt x="148" y="8"/>
                  <a:pt x="148" y="8"/>
                  <a:pt x="148" y="8"/>
                </a:cubicBezTo>
                <a:cubicBezTo>
                  <a:pt x="126" y="7"/>
                  <a:pt x="126" y="7"/>
                  <a:pt x="126" y="7"/>
                </a:cubicBezTo>
                <a:cubicBezTo>
                  <a:pt x="130" y="13"/>
                  <a:pt x="130" y="13"/>
                  <a:pt x="130" y="13"/>
                </a:cubicBezTo>
                <a:cubicBezTo>
                  <a:pt x="98" y="32"/>
                  <a:pt x="63" y="45"/>
                  <a:pt x="25" y="52"/>
                </a:cubicBezTo>
                <a:lnTo>
                  <a:pt x="27" y="60"/>
                </a:lnTo>
                <a:close/>
                <a:moveTo>
                  <a:pt x="179" y="140"/>
                </a:moveTo>
                <a:cubicBezTo>
                  <a:pt x="161" y="129"/>
                  <a:pt x="161" y="129"/>
                  <a:pt x="161" y="129"/>
                </a:cubicBezTo>
                <a:cubicBezTo>
                  <a:pt x="161" y="136"/>
                  <a:pt x="161" y="136"/>
                  <a:pt x="161" y="136"/>
                </a:cubicBezTo>
                <a:cubicBezTo>
                  <a:pt x="14" y="136"/>
                  <a:pt x="14" y="136"/>
                  <a:pt x="14" y="136"/>
                </a:cubicBezTo>
                <a:cubicBezTo>
                  <a:pt x="14" y="18"/>
                  <a:pt x="14" y="18"/>
                  <a:pt x="14" y="18"/>
                </a:cubicBezTo>
                <a:cubicBezTo>
                  <a:pt x="21" y="18"/>
                  <a:pt x="21" y="18"/>
                  <a:pt x="21" y="18"/>
                </a:cubicBezTo>
                <a:cubicBezTo>
                  <a:pt x="10" y="0"/>
                  <a:pt x="10" y="0"/>
                  <a:pt x="10" y="0"/>
                </a:cubicBezTo>
                <a:cubicBezTo>
                  <a:pt x="0" y="18"/>
                  <a:pt x="0" y="18"/>
                  <a:pt x="0" y="18"/>
                </a:cubicBezTo>
                <a:cubicBezTo>
                  <a:pt x="6" y="18"/>
                  <a:pt x="6" y="18"/>
                  <a:pt x="6" y="18"/>
                </a:cubicBezTo>
                <a:cubicBezTo>
                  <a:pt x="6" y="136"/>
                  <a:pt x="6" y="136"/>
                  <a:pt x="6" y="136"/>
                </a:cubicBezTo>
                <a:cubicBezTo>
                  <a:pt x="6" y="140"/>
                  <a:pt x="6" y="140"/>
                  <a:pt x="6" y="140"/>
                </a:cubicBezTo>
                <a:cubicBezTo>
                  <a:pt x="6" y="144"/>
                  <a:pt x="6" y="144"/>
                  <a:pt x="6" y="144"/>
                </a:cubicBezTo>
                <a:cubicBezTo>
                  <a:pt x="161" y="144"/>
                  <a:pt x="161" y="144"/>
                  <a:pt x="161" y="144"/>
                </a:cubicBezTo>
                <a:cubicBezTo>
                  <a:pt x="161" y="150"/>
                  <a:pt x="161" y="150"/>
                  <a:pt x="161" y="150"/>
                </a:cubicBezTo>
                <a:lnTo>
                  <a:pt x="179" y="14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latin typeface="Calibri"/>
              <a:ea typeface="Calibri"/>
              <a:cs typeface="Calibri"/>
              <a:sym typeface="Calibri"/>
            </a:endParaRPr>
          </a:p>
        </p:txBody>
      </p:sp>
      <p:sp>
        <p:nvSpPr>
          <p:cNvPr id="8224" name="Google Shape;8224;p146"/>
          <p:cNvSpPr/>
          <p:nvPr/>
        </p:nvSpPr>
        <p:spPr>
          <a:xfrm>
            <a:off x="5594350" y="5359400"/>
            <a:ext cx="1196975" cy="625475"/>
          </a:xfrm>
          <a:custGeom>
            <a:avLst/>
            <a:gdLst/>
            <a:ahLst/>
            <a:cxnLst/>
            <a:rect l="l" t="t" r="r" b="b"/>
            <a:pathLst>
              <a:path w="276" h="144" extrusionOk="0">
                <a:moveTo>
                  <a:pt x="199" y="135"/>
                </a:moveTo>
                <a:cubicBezTo>
                  <a:pt x="195" y="137"/>
                  <a:pt x="191" y="139"/>
                  <a:pt x="187" y="140"/>
                </a:cubicBezTo>
                <a:cubicBezTo>
                  <a:pt x="173" y="143"/>
                  <a:pt x="159" y="144"/>
                  <a:pt x="141" y="144"/>
                </a:cubicBezTo>
                <a:cubicBezTo>
                  <a:pt x="124" y="144"/>
                  <a:pt x="110" y="143"/>
                  <a:pt x="96" y="140"/>
                </a:cubicBezTo>
                <a:cubicBezTo>
                  <a:pt x="91" y="139"/>
                  <a:pt x="87" y="137"/>
                  <a:pt x="83" y="135"/>
                </a:cubicBezTo>
                <a:cubicBezTo>
                  <a:pt x="71" y="130"/>
                  <a:pt x="71" y="120"/>
                  <a:pt x="78" y="114"/>
                </a:cubicBezTo>
                <a:cubicBezTo>
                  <a:pt x="85" y="106"/>
                  <a:pt x="94" y="101"/>
                  <a:pt x="104" y="97"/>
                </a:cubicBezTo>
                <a:cubicBezTo>
                  <a:pt x="108" y="95"/>
                  <a:pt x="112" y="93"/>
                  <a:pt x="116" y="92"/>
                </a:cubicBezTo>
                <a:cubicBezTo>
                  <a:pt x="124" y="88"/>
                  <a:pt x="127" y="80"/>
                  <a:pt x="121" y="74"/>
                </a:cubicBezTo>
                <a:cubicBezTo>
                  <a:pt x="109" y="62"/>
                  <a:pt x="104" y="48"/>
                  <a:pt x="105" y="31"/>
                </a:cubicBezTo>
                <a:cubicBezTo>
                  <a:pt x="105" y="14"/>
                  <a:pt x="115" y="5"/>
                  <a:pt x="131" y="1"/>
                </a:cubicBezTo>
                <a:cubicBezTo>
                  <a:pt x="135" y="1"/>
                  <a:pt x="138" y="0"/>
                  <a:pt x="141" y="0"/>
                </a:cubicBezTo>
                <a:cubicBezTo>
                  <a:pt x="144" y="0"/>
                  <a:pt x="148" y="1"/>
                  <a:pt x="151" y="1"/>
                </a:cubicBezTo>
                <a:cubicBezTo>
                  <a:pt x="167" y="5"/>
                  <a:pt x="177" y="14"/>
                  <a:pt x="178" y="31"/>
                </a:cubicBezTo>
                <a:cubicBezTo>
                  <a:pt x="178" y="48"/>
                  <a:pt x="174" y="63"/>
                  <a:pt x="162" y="74"/>
                </a:cubicBezTo>
                <a:cubicBezTo>
                  <a:pt x="156" y="80"/>
                  <a:pt x="158" y="88"/>
                  <a:pt x="166" y="92"/>
                </a:cubicBezTo>
                <a:cubicBezTo>
                  <a:pt x="170" y="93"/>
                  <a:pt x="174" y="95"/>
                  <a:pt x="179" y="97"/>
                </a:cubicBezTo>
                <a:cubicBezTo>
                  <a:pt x="188" y="101"/>
                  <a:pt x="197" y="106"/>
                  <a:pt x="204" y="114"/>
                </a:cubicBezTo>
                <a:cubicBezTo>
                  <a:pt x="209" y="118"/>
                  <a:pt x="211" y="130"/>
                  <a:pt x="199" y="135"/>
                </a:cubicBezTo>
                <a:close/>
                <a:moveTo>
                  <a:pt x="271" y="123"/>
                </a:moveTo>
                <a:cubicBezTo>
                  <a:pt x="266" y="118"/>
                  <a:pt x="260" y="114"/>
                  <a:pt x="253" y="111"/>
                </a:cubicBezTo>
                <a:cubicBezTo>
                  <a:pt x="251" y="110"/>
                  <a:pt x="248" y="109"/>
                  <a:pt x="245" y="107"/>
                </a:cubicBezTo>
                <a:cubicBezTo>
                  <a:pt x="239" y="105"/>
                  <a:pt x="237" y="100"/>
                  <a:pt x="242" y="96"/>
                </a:cubicBezTo>
                <a:cubicBezTo>
                  <a:pt x="250" y="87"/>
                  <a:pt x="253" y="77"/>
                  <a:pt x="253" y="66"/>
                </a:cubicBezTo>
                <a:cubicBezTo>
                  <a:pt x="252" y="54"/>
                  <a:pt x="245" y="48"/>
                  <a:pt x="234" y="45"/>
                </a:cubicBezTo>
                <a:cubicBezTo>
                  <a:pt x="232" y="44"/>
                  <a:pt x="230" y="44"/>
                  <a:pt x="227" y="44"/>
                </a:cubicBezTo>
                <a:cubicBezTo>
                  <a:pt x="225" y="44"/>
                  <a:pt x="223" y="44"/>
                  <a:pt x="220" y="45"/>
                </a:cubicBezTo>
                <a:cubicBezTo>
                  <a:pt x="209" y="48"/>
                  <a:pt x="203" y="54"/>
                  <a:pt x="202" y="66"/>
                </a:cubicBezTo>
                <a:cubicBezTo>
                  <a:pt x="202" y="77"/>
                  <a:pt x="205" y="87"/>
                  <a:pt x="213" y="96"/>
                </a:cubicBezTo>
                <a:cubicBezTo>
                  <a:pt x="217" y="100"/>
                  <a:pt x="216" y="105"/>
                  <a:pt x="210" y="107"/>
                </a:cubicBezTo>
                <a:cubicBezTo>
                  <a:pt x="210" y="108"/>
                  <a:pt x="210" y="108"/>
                  <a:pt x="209" y="108"/>
                </a:cubicBezTo>
                <a:cubicBezTo>
                  <a:pt x="210" y="109"/>
                  <a:pt x="211" y="109"/>
                  <a:pt x="212" y="110"/>
                </a:cubicBezTo>
                <a:cubicBezTo>
                  <a:pt x="216" y="114"/>
                  <a:pt x="218" y="120"/>
                  <a:pt x="217" y="126"/>
                </a:cubicBezTo>
                <a:cubicBezTo>
                  <a:pt x="216" y="132"/>
                  <a:pt x="212" y="137"/>
                  <a:pt x="205" y="140"/>
                </a:cubicBezTo>
                <a:cubicBezTo>
                  <a:pt x="204" y="141"/>
                  <a:pt x="202" y="141"/>
                  <a:pt x="200" y="142"/>
                </a:cubicBezTo>
                <a:cubicBezTo>
                  <a:pt x="209" y="143"/>
                  <a:pt x="217" y="144"/>
                  <a:pt x="227" y="144"/>
                </a:cubicBezTo>
                <a:cubicBezTo>
                  <a:pt x="240" y="144"/>
                  <a:pt x="249" y="143"/>
                  <a:pt x="259" y="141"/>
                </a:cubicBezTo>
                <a:cubicBezTo>
                  <a:pt x="262" y="140"/>
                  <a:pt x="265" y="139"/>
                  <a:pt x="268" y="138"/>
                </a:cubicBezTo>
                <a:cubicBezTo>
                  <a:pt x="276" y="134"/>
                  <a:pt x="274" y="126"/>
                  <a:pt x="271" y="123"/>
                </a:cubicBezTo>
                <a:close/>
                <a:moveTo>
                  <a:pt x="65" y="126"/>
                </a:moveTo>
                <a:cubicBezTo>
                  <a:pt x="64" y="120"/>
                  <a:pt x="66" y="115"/>
                  <a:pt x="70" y="110"/>
                </a:cubicBezTo>
                <a:cubicBezTo>
                  <a:pt x="72" y="108"/>
                  <a:pt x="74" y="107"/>
                  <a:pt x="76" y="105"/>
                </a:cubicBezTo>
                <a:cubicBezTo>
                  <a:pt x="75" y="105"/>
                  <a:pt x="74" y="104"/>
                  <a:pt x="72" y="104"/>
                </a:cubicBezTo>
                <a:cubicBezTo>
                  <a:pt x="66" y="101"/>
                  <a:pt x="64" y="95"/>
                  <a:pt x="69" y="90"/>
                </a:cubicBezTo>
                <a:cubicBezTo>
                  <a:pt x="78" y="81"/>
                  <a:pt x="82" y="70"/>
                  <a:pt x="81" y="57"/>
                </a:cubicBezTo>
                <a:cubicBezTo>
                  <a:pt x="81" y="44"/>
                  <a:pt x="73" y="37"/>
                  <a:pt x="61" y="34"/>
                </a:cubicBezTo>
                <a:cubicBezTo>
                  <a:pt x="58" y="34"/>
                  <a:pt x="56" y="33"/>
                  <a:pt x="53" y="33"/>
                </a:cubicBezTo>
                <a:cubicBezTo>
                  <a:pt x="51" y="33"/>
                  <a:pt x="48" y="34"/>
                  <a:pt x="46" y="34"/>
                </a:cubicBezTo>
                <a:cubicBezTo>
                  <a:pt x="34" y="37"/>
                  <a:pt x="26" y="44"/>
                  <a:pt x="25" y="57"/>
                </a:cubicBezTo>
                <a:cubicBezTo>
                  <a:pt x="25" y="70"/>
                  <a:pt x="28" y="81"/>
                  <a:pt x="38" y="90"/>
                </a:cubicBezTo>
                <a:cubicBezTo>
                  <a:pt x="42" y="95"/>
                  <a:pt x="40" y="101"/>
                  <a:pt x="34" y="104"/>
                </a:cubicBezTo>
                <a:cubicBezTo>
                  <a:pt x="31" y="105"/>
                  <a:pt x="28" y="106"/>
                  <a:pt x="24" y="108"/>
                </a:cubicBezTo>
                <a:cubicBezTo>
                  <a:pt x="17" y="111"/>
                  <a:pt x="10" y="115"/>
                  <a:pt x="5" y="121"/>
                </a:cubicBezTo>
                <a:cubicBezTo>
                  <a:pt x="0" y="126"/>
                  <a:pt x="0" y="133"/>
                  <a:pt x="9" y="137"/>
                </a:cubicBezTo>
                <a:cubicBezTo>
                  <a:pt x="12" y="139"/>
                  <a:pt x="15" y="140"/>
                  <a:pt x="18" y="141"/>
                </a:cubicBezTo>
                <a:cubicBezTo>
                  <a:pt x="29" y="143"/>
                  <a:pt x="40" y="144"/>
                  <a:pt x="53" y="144"/>
                </a:cubicBezTo>
                <a:cubicBezTo>
                  <a:pt x="64" y="144"/>
                  <a:pt x="73" y="143"/>
                  <a:pt x="82" y="142"/>
                </a:cubicBezTo>
                <a:cubicBezTo>
                  <a:pt x="80" y="141"/>
                  <a:pt x="78" y="141"/>
                  <a:pt x="77" y="140"/>
                </a:cubicBezTo>
                <a:cubicBezTo>
                  <a:pt x="70" y="137"/>
                  <a:pt x="66" y="132"/>
                  <a:pt x="65" y="12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latin typeface="Calibri"/>
              <a:ea typeface="Calibri"/>
              <a:cs typeface="Calibri"/>
              <a:sym typeface="Calibri"/>
            </a:endParaRPr>
          </a:p>
        </p:txBody>
      </p:sp>
      <p:sp>
        <p:nvSpPr>
          <p:cNvPr id="8226" name="Google Shape;8226;p146"/>
          <p:cNvSpPr txBox="1"/>
          <p:nvPr/>
        </p:nvSpPr>
        <p:spPr>
          <a:xfrm>
            <a:off x="2598737" y="3654425"/>
            <a:ext cx="590550" cy="89535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B3A42"/>
              </a:buClr>
              <a:buSzPts val="4800"/>
              <a:buFont typeface="Montserrat"/>
              <a:buNone/>
            </a:pPr>
            <a:r>
              <a:rPr lang="en-US" sz="4800" b="0" i="0" u="none" strike="noStrike" cap="none">
                <a:latin typeface="Montserrat"/>
                <a:ea typeface="Montserrat"/>
                <a:cs typeface="Montserrat"/>
                <a:sym typeface="Montserrat"/>
              </a:rPr>
              <a:t>1</a:t>
            </a:r>
            <a:endParaRPr sz="1400" b="0" i="0" u="none" strike="noStrike" cap="none">
              <a:latin typeface="Arial"/>
              <a:ea typeface="Arial"/>
              <a:cs typeface="Arial"/>
              <a:sym typeface="Arial"/>
            </a:endParaRPr>
          </a:p>
        </p:txBody>
      </p:sp>
      <p:sp>
        <p:nvSpPr>
          <p:cNvPr id="8227" name="Google Shape;8227;p146"/>
          <p:cNvSpPr txBox="1"/>
          <p:nvPr/>
        </p:nvSpPr>
        <p:spPr>
          <a:xfrm>
            <a:off x="2957512" y="5359400"/>
            <a:ext cx="720725" cy="89535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B3A42"/>
              </a:buClr>
              <a:buSzPts val="4800"/>
              <a:buFont typeface="Montserrat"/>
              <a:buNone/>
            </a:pPr>
            <a:r>
              <a:rPr lang="en-US" sz="4800" b="0" i="0" u="none" strike="noStrike" cap="none">
                <a:latin typeface="Montserrat"/>
                <a:ea typeface="Montserrat"/>
                <a:cs typeface="Montserrat"/>
                <a:sym typeface="Montserrat"/>
              </a:rPr>
              <a:t>2</a:t>
            </a:r>
            <a:endParaRPr sz="1400" b="0" i="0" u="none" strike="noStrike" cap="none">
              <a:latin typeface="Arial"/>
              <a:ea typeface="Arial"/>
              <a:cs typeface="Arial"/>
              <a:sym typeface="Arial"/>
            </a:endParaRPr>
          </a:p>
        </p:txBody>
      </p:sp>
      <p:sp>
        <p:nvSpPr>
          <p:cNvPr id="8228" name="Google Shape;8228;p146"/>
          <p:cNvSpPr txBox="1"/>
          <p:nvPr/>
        </p:nvSpPr>
        <p:spPr>
          <a:xfrm>
            <a:off x="8909050" y="5467350"/>
            <a:ext cx="712787" cy="89535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4800"/>
              <a:buFont typeface="Montserrat"/>
              <a:buNone/>
            </a:pPr>
            <a:r>
              <a:rPr lang="en-US" sz="4800" b="0" i="0" u="none" strike="noStrike" cap="none">
                <a:latin typeface="Montserrat"/>
                <a:ea typeface="Montserrat"/>
                <a:cs typeface="Montserrat"/>
                <a:sym typeface="Montserrat"/>
              </a:rPr>
              <a:t>3</a:t>
            </a:r>
            <a:endParaRPr sz="1400" b="0" i="0" u="none" strike="noStrike" cap="none">
              <a:latin typeface="Arial"/>
              <a:ea typeface="Arial"/>
              <a:cs typeface="Arial"/>
              <a:sym typeface="Arial"/>
            </a:endParaRPr>
          </a:p>
        </p:txBody>
      </p:sp>
      <p:sp>
        <p:nvSpPr>
          <p:cNvPr id="8229" name="Google Shape;8229;p146"/>
          <p:cNvSpPr txBox="1"/>
          <p:nvPr/>
        </p:nvSpPr>
        <p:spPr>
          <a:xfrm>
            <a:off x="9305925" y="3659187"/>
            <a:ext cx="708025" cy="89535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4800"/>
              <a:buFont typeface="Montserrat"/>
              <a:buNone/>
            </a:pPr>
            <a:r>
              <a:rPr lang="en-US" sz="4800" b="0" i="0" u="none" strike="noStrike" cap="none">
                <a:latin typeface="Montserrat"/>
                <a:ea typeface="Montserrat"/>
                <a:cs typeface="Montserrat"/>
                <a:sym typeface="Montserrat"/>
              </a:rPr>
              <a:t>4</a:t>
            </a:r>
            <a:endParaRPr sz="1400" b="0" i="0" u="none" strike="noStrike" cap="none">
              <a:latin typeface="Arial"/>
              <a:ea typeface="Arial"/>
              <a:cs typeface="Arial"/>
              <a:sym typeface="Arial"/>
            </a:endParaRPr>
          </a:p>
        </p:txBody>
      </p:sp>
      <p:sp>
        <p:nvSpPr>
          <p:cNvPr id="8230" name="Google Shape;8230;p146"/>
          <p:cNvSpPr txBox="1"/>
          <p:nvPr/>
        </p:nvSpPr>
        <p:spPr>
          <a:xfrm>
            <a:off x="8818562" y="1893887"/>
            <a:ext cx="712787" cy="89535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4800"/>
              <a:buFont typeface="Montserrat"/>
              <a:buNone/>
            </a:pPr>
            <a:r>
              <a:rPr lang="en-US" sz="4800" b="0" i="0" u="none" strike="noStrike" cap="none">
                <a:latin typeface="Montserrat"/>
                <a:ea typeface="Montserrat"/>
                <a:cs typeface="Montserrat"/>
                <a:sym typeface="Montserrat"/>
              </a:rPr>
              <a:t>5</a:t>
            </a:r>
            <a:endParaRPr sz="1400" b="0" i="0" u="none" strike="noStrike" cap="none">
              <a:latin typeface="Arial"/>
              <a:ea typeface="Arial"/>
              <a:cs typeface="Arial"/>
              <a:sym typeface="Arial"/>
            </a:endParaRPr>
          </a:p>
        </p:txBody>
      </p:sp>
      <p:sp>
        <p:nvSpPr>
          <p:cNvPr id="8231" name="Google Shape;8231;p146"/>
          <p:cNvSpPr txBox="1"/>
          <p:nvPr/>
        </p:nvSpPr>
        <p:spPr>
          <a:xfrm>
            <a:off x="1033462" y="110331"/>
            <a:ext cx="10134600" cy="10922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SzPts val="7100"/>
              <a:buFont typeface="Montserrat"/>
              <a:buNone/>
            </a:pPr>
            <a:r>
              <a:rPr lang="en-US" sz="4000" b="1" dirty="0">
                <a:latin typeface="Montserrat"/>
                <a:ea typeface="Arial"/>
                <a:cs typeface="Arial"/>
                <a:sym typeface="Montserrat"/>
              </a:rPr>
              <a:t>ANALYSIS OF OBJECTIVE QUESTION</a:t>
            </a:r>
            <a:endParaRPr sz="4000" b="0" i="0" u="none" strike="noStrike" cap="none" dirty="0">
              <a:latin typeface="Arial"/>
              <a:ea typeface="Arial"/>
              <a:cs typeface="Arial"/>
              <a:sym typeface="Arial"/>
            </a:endParaRPr>
          </a:p>
        </p:txBody>
      </p:sp>
      <p:sp>
        <p:nvSpPr>
          <p:cNvPr id="8232" name="Google Shape;8232;p146"/>
          <p:cNvSpPr txBox="1"/>
          <p:nvPr/>
        </p:nvSpPr>
        <p:spPr>
          <a:xfrm>
            <a:off x="158750" y="5529262"/>
            <a:ext cx="2590800" cy="6477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200" dirty="0">
                <a:latin typeface="Arial"/>
                <a:ea typeface="Arial"/>
                <a:cs typeface="Arial"/>
                <a:sym typeface="Arial"/>
              </a:rPr>
              <a:t>There were a total of 4 consultation types- Calls, Chat, Complementary, Public Live call. Call sector being the most used and highly rated type.</a:t>
            </a:r>
            <a:endParaRPr sz="1400" b="0" i="0" u="none" strike="noStrike" cap="none" dirty="0">
              <a:latin typeface="Arial"/>
              <a:ea typeface="Arial"/>
              <a:cs typeface="Arial"/>
              <a:sym typeface="Arial"/>
            </a:endParaRPr>
          </a:p>
        </p:txBody>
      </p:sp>
      <p:sp>
        <p:nvSpPr>
          <p:cNvPr id="8233" name="Google Shape;8233;p146"/>
          <p:cNvSpPr txBox="1"/>
          <p:nvPr/>
        </p:nvSpPr>
        <p:spPr>
          <a:xfrm>
            <a:off x="9913937" y="3889375"/>
            <a:ext cx="2027584" cy="646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0" i="0" u="none" strike="noStrike" cap="none" dirty="0">
                <a:latin typeface="Arial"/>
                <a:ea typeface="Arial"/>
                <a:cs typeface="Arial"/>
                <a:sym typeface="Arial"/>
              </a:rPr>
              <a:t>A total of 8508 calls were received in the 2 months timespan, with repeat call percentage going </a:t>
            </a:r>
            <a:r>
              <a:rPr lang="en-US" sz="1200" b="0" i="0" u="none" strike="noStrike" cap="none" dirty="0" err="1">
                <a:latin typeface="Arial"/>
                <a:ea typeface="Arial"/>
                <a:cs typeface="Arial"/>
                <a:sym typeface="Arial"/>
              </a:rPr>
              <a:t>upto</a:t>
            </a:r>
            <a:r>
              <a:rPr lang="en-US" sz="1200" b="0" i="0" u="none" strike="noStrike" cap="none" dirty="0">
                <a:latin typeface="Arial"/>
                <a:ea typeface="Arial"/>
                <a:cs typeface="Arial"/>
                <a:sym typeface="Arial"/>
              </a:rPr>
              <a:t> 98%, which shows that the platform is affordable. </a:t>
            </a:r>
            <a:endParaRPr sz="1400" b="0" i="0" u="none" strike="noStrike" cap="none" dirty="0">
              <a:latin typeface="Arial"/>
              <a:ea typeface="Arial"/>
              <a:cs typeface="Arial"/>
              <a:sym typeface="Arial"/>
            </a:endParaRPr>
          </a:p>
        </p:txBody>
      </p:sp>
      <p:sp>
        <p:nvSpPr>
          <p:cNvPr id="8234" name="Google Shape;8234;p146"/>
          <p:cNvSpPr txBox="1"/>
          <p:nvPr/>
        </p:nvSpPr>
        <p:spPr>
          <a:xfrm>
            <a:off x="9496425" y="5683250"/>
            <a:ext cx="2517524" cy="646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200" b="0" i="0" u="none" strike="noStrike" cap="none" dirty="0">
                <a:latin typeface="Arial"/>
                <a:ea typeface="Arial"/>
                <a:cs typeface="Arial"/>
                <a:sym typeface="Arial"/>
              </a:rPr>
              <a:t>Complementary was rated the highest, but if we considered weighted average, Call type with the average rating of 4 was highest.</a:t>
            </a:r>
            <a:endParaRPr sz="1200" b="0" i="0" u="none" strike="noStrike" cap="none" dirty="0">
              <a:latin typeface="Arial"/>
              <a:ea typeface="Arial"/>
              <a:cs typeface="Arial"/>
              <a:sym typeface="Arial"/>
            </a:endParaRPr>
          </a:p>
        </p:txBody>
      </p:sp>
      <p:sp>
        <p:nvSpPr>
          <p:cNvPr id="7" name="Google Shape;9318;p182">
            <a:extLst>
              <a:ext uri="{FF2B5EF4-FFF2-40B4-BE49-F238E27FC236}">
                <a16:creationId xmlns:a16="http://schemas.microsoft.com/office/drawing/2014/main" id="{12814971-5187-5D7A-9910-8517F8B34EA2}"/>
              </a:ext>
            </a:extLst>
          </p:cNvPr>
          <p:cNvSpPr/>
          <p:nvPr/>
        </p:nvSpPr>
        <p:spPr>
          <a:xfrm>
            <a:off x="4620854" y="2300286"/>
            <a:ext cx="611187" cy="892175"/>
          </a:xfrm>
          <a:custGeom>
            <a:avLst/>
            <a:gdLst/>
            <a:ahLst/>
            <a:cxnLst/>
            <a:rect l="l" t="t" r="r" b="b"/>
            <a:pathLst>
              <a:path w="141" h="206" extrusionOk="0">
                <a:moveTo>
                  <a:pt x="141" y="137"/>
                </a:moveTo>
                <a:cubicBezTo>
                  <a:pt x="141" y="116"/>
                  <a:pt x="125" y="99"/>
                  <a:pt x="92" y="91"/>
                </a:cubicBezTo>
                <a:cubicBezTo>
                  <a:pt x="88" y="90"/>
                  <a:pt x="70" y="85"/>
                  <a:pt x="67" y="84"/>
                </a:cubicBezTo>
                <a:cubicBezTo>
                  <a:pt x="41" y="78"/>
                  <a:pt x="34" y="74"/>
                  <a:pt x="34" y="67"/>
                </a:cubicBezTo>
                <a:cubicBezTo>
                  <a:pt x="34" y="60"/>
                  <a:pt x="43" y="52"/>
                  <a:pt x="69" y="52"/>
                </a:cubicBezTo>
                <a:cubicBezTo>
                  <a:pt x="87" y="52"/>
                  <a:pt x="106" y="65"/>
                  <a:pt x="106" y="65"/>
                </a:cubicBezTo>
                <a:cubicBezTo>
                  <a:pt x="113" y="70"/>
                  <a:pt x="117" y="70"/>
                  <a:pt x="123" y="64"/>
                </a:cubicBezTo>
                <a:cubicBezTo>
                  <a:pt x="123" y="64"/>
                  <a:pt x="131" y="58"/>
                  <a:pt x="131" y="51"/>
                </a:cubicBezTo>
                <a:cubicBezTo>
                  <a:pt x="131" y="42"/>
                  <a:pt x="109" y="29"/>
                  <a:pt x="85" y="24"/>
                </a:cubicBezTo>
                <a:cubicBezTo>
                  <a:pt x="85" y="8"/>
                  <a:pt x="85" y="8"/>
                  <a:pt x="85" y="8"/>
                </a:cubicBezTo>
                <a:cubicBezTo>
                  <a:pt x="85" y="4"/>
                  <a:pt x="81" y="0"/>
                  <a:pt x="76" y="0"/>
                </a:cubicBezTo>
                <a:cubicBezTo>
                  <a:pt x="65" y="0"/>
                  <a:pt x="65" y="0"/>
                  <a:pt x="65" y="0"/>
                </a:cubicBezTo>
                <a:cubicBezTo>
                  <a:pt x="60" y="0"/>
                  <a:pt x="56" y="4"/>
                  <a:pt x="56" y="8"/>
                </a:cubicBezTo>
                <a:cubicBezTo>
                  <a:pt x="56" y="23"/>
                  <a:pt x="56" y="23"/>
                  <a:pt x="56" y="23"/>
                </a:cubicBezTo>
                <a:cubicBezTo>
                  <a:pt x="19" y="27"/>
                  <a:pt x="0" y="46"/>
                  <a:pt x="0" y="68"/>
                </a:cubicBezTo>
                <a:cubicBezTo>
                  <a:pt x="0" y="95"/>
                  <a:pt x="25" y="105"/>
                  <a:pt x="53" y="113"/>
                </a:cubicBezTo>
                <a:cubicBezTo>
                  <a:pt x="57" y="113"/>
                  <a:pt x="79" y="119"/>
                  <a:pt x="83" y="120"/>
                </a:cubicBezTo>
                <a:cubicBezTo>
                  <a:pt x="103" y="125"/>
                  <a:pt x="108" y="133"/>
                  <a:pt x="108" y="138"/>
                </a:cubicBezTo>
                <a:cubicBezTo>
                  <a:pt x="108" y="146"/>
                  <a:pt x="98" y="155"/>
                  <a:pt x="72" y="155"/>
                </a:cubicBezTo>
                <a:cubicBezTo>
                  <a:pt x="54" y="155"/>
                  <a:pt x="29" y="139"/>
                  <a:pt x="29" y="139"/>
                </a:cubicBezTo>
                <a:cubicBezTo>
                  <a:pt x="22" y="135"/>
                  <a:pt x="16" y="136"/>
                  <a:pt x="10" y="143"/>
                </a:cubicBezTo>
                <a:cubicBezTo>
                  <a:pt x="10" y="143"/>
                  <a:pt x="5" y="148"/>
                  <a:pt x="5" y="155"/>
                </a:cubicBezTo>
                <a:cubicBezTo>
                  <a:pt x="5" y="165"/>
                  <a:pt x="31" y="177"/>
                  <a:pt x="56" y="182"/>
                </a:cubicBezTo>
                <a:cubicBezTo>
                  <a:pt x="56" y="199"/>
                  <a:pt x="56" y="199"/>
                  <a:pt x="56" y="199"/>
                </a:cubicBezTo>
                <a:cubicBezTo>
                  <a:pt x="56" y="203"/>
                  <a:pt x="60" y="206"/>
                  <a:pt x="65" y="206"/>
                </a:cubicBezTo>
                <a:cubicBezTo>
                  <a:pt x="76" y="206"/>
                  <a:pt x="76" y="206"/>
                  <a:pt x="76" y="206"/>
                </a:cubicBezTo>
                <a:cubicBezTo>
                  <a:pt x="81" y="206"/>
                  <a:pt x="85" y="203"/>
                  <a:pt x="85" y="199"/>
                </a:cubicBezTo>
                <a:cubicBezTo>
                  <a:pt x="85" y="183"/>
                  <a:pt x="85" y="183"/>
                  <a:pt x="85" y="183"/>
                </a:cubicBezTo>
                <a:cubicBezTo>
                  <a:pt x="124" y="179"/>
                  <a:pt x="141" y="159"/>
                  <a:pt x="141" y="137"/>
                </a:cubicBezTo>
                <a:close/>
              </a:path>
            </a:pathLst>
          </a:custGeom>
          <a:solidFill>
            <a:srgbClr val="3838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latin typeface="Calibri"/>
              <a:ea typeface="Calibri"/>
              <a:cs typeface="Calibri"/>
              <a:sym typeface="Calibri"/>
            </a:endParaRPr>
          </a:p>
        </p:txBody>
      </p:sp>
      <p:sp>
        <p:nvSpPr>
          <p:cNvPr id="8" name="Google Shape;3942;p69">
            <a:extLst>
              <a:ext uri="{FF2B5EF4-FFF2-40B4-BE49-F238E27FC236}">
                <a16:creationId xmlns:a16="http://schemas.microsoft.com/office/drawing/2014/main" id="{4A794687-409A-40C2-0A2B-1D1586230CAA}"/>
              </a:ext>
            </a:extLst>
          </p:cNvPr>
          <p:cNvSpPr/>
          <p:nvPr/>
        </p:nvSpPr>
        <p:spPr>
          <a:xfrm>
            <a:off x="7543801" y="4273548"/>
            <a:ext cx="603248" cy="519907"/>
          </a:xfrm>
          <a:custGeom>
            <a:avLst/>
            <a:gdLst/>
            <a:ahLst/>
            <a:cxnLst/>
            <a:rect l="l" t="t" r="r" b="b"/>
            <a:pathLst>
              <a:path w="104" h="99" extrusionOk="0">
                <a:moveTo>
                  <a:pt x="12" y="32"/>
                </a:moveTo>
                <a:cubicBezTo>
                  <a:pt x="7" y="42"/>
                  <a:pt x="5" y="53"/>
                  <a:pt x="8" y="63"/>
                </a:cubicBezTo>
                <a:cubicBezTo>
                  <a:pt x="9" y="65"/>
                  <a:pt x="8" y="66"/>
                  <a:pt x="6" y="67"/>
                </a:cubicBezTo>
                <a:cubicBezTo>
                  <a:pt x="6" y="67"/>
                  <a:pt x="6" y="67"/>
                  <a:pt x="6" y="67"/>
                </a:cubicBezTo>
                <a:cubicBezTo>
                  <a:pt x="4" y="67"/>
                  <a:pt x="3" y="66"/>
                  <a:pt x="3" y="65"/>
                </a:cubicBezTo>
                <a:cubicBezTo>
                  <a:pt x="0" y="53"/>
                  <a:pt x="1" y="40"/>
                  <a:pt x="7" y="29"/>
                </a:cubicBezTo>
                <a:cubicBezTo>
                  <a:pt x="13" y="20"/>
                  <a:pt x="21" y="13"/>
                  <a:pt x="30" y="9"/>
                </a:cubicBezTo>
                <a:cubicBezTo>
                  <a:pt x="25" y="5"/>
                  <a:pt x="25" y="5"/>
                  <a:pt x="25" y="5"/>
                </a:cubicBezTo>
                <a:cubicBezTo>
                  <a:pt x="24" y="5"/>
                  <a:pt x="24" y="3"/>
                  <a:pt x="25" y="2"/>
                </a:cubicBezTo>
                <a:cubicBezTo>
                  <a:pt x="26" y="0"/>
                  <a:pt x="27" y="0"/>
                  <a:pt x="29" y="1"/>
                </a:cubicBezTo>
                <a:cubicBezTo>
                  <a:pt x="38" y="8"/>
                  <a:pt x="38" y="8"/>
                  <a:pt x="38" y="8"/>
                </a:cubicBezTo>
                <a:cubicBezTo>
                  <a:pt x="38" y="8"/>
                  <a:pt x="39" y="9"/>
                  <a:pt x="39" y="9"/>
                </a:cubicBezTo>
                <a:cubicBezTo>
                  <a:pt x="39" y="9"/>
                  <a:pt x="39" y="9"/>
                  <a:pt x="39" y="9"/>
                </a:cubicBezTo>
                <a:cubicBezTo>
                  <a:pt x="39" y="10"/>
                  <a:pt x="39" y="10"/>
                  <a:pt x="39" y="11"/>
                </a:cubicBezTo>
                <a:cubicBezTo>
                  <a:pt x="38" y="22"/>
                  <a:pt x="38" y="22"/>
                  <a:pt x="38" y="22"/>
                </a:cubicBezTo>
                <a:cubicBezTo>
                  <a:pt x="37" y="23"/>
                  <a:pt x="36" y="24"/>
                  <a:pt x="35" y="24"/>
                </a:cubicBezTo>
                <a:cubicBezTo>
                  <a:pt x="34" y="24"/>
                  <a:pt x="34" y="24"/>
                  <a:pt x="34" y="24"/>
                </a:cubicBezTo>
                <a:cubicBezTo>
                  <a:pt x="34" y="24"/>
                  <a:pt x="33" y="24"/>
                  <a:pt x="33" y="23"/>
                </a:cubicBezTo>
                <a:cubicBezTo>
                  <a:pt x="32" y="22"/>
                  <a:pt x="32" y="22"/>
                  <a:pt x="32" y="21"/>
                </a:cubicBezTo>
                <a:cubicBezTo>
                  <a:pt x="33" y="14"/>
                  <a:pt x="33" y="14"/>
                  <a:pt x="33" y="14"/>
                </a:cubicBezTo>
                <a:cubicBezTo>
                  <a:pt x="24" y="18"/>
                  <a:pt x="17" y="24"/>
                  <a:pt x="12" y="32"/>
                </a:cubicBezTo>
                <a:close/>
                <a:moveTo>
                  <a:pt x="104" y="60"/>
                </a:moveTo>
                <a:cubicBezTo>
                  <a:pt x="103" y="61"/>
                  <a:pt x="103" y="61"/>
                  <a:pt x="102" y="62"/>
                </a:cubicBezTo>
                <a:cubicBezTo>
                  <a:pt x="92" y="66"/>
                  <a:pt x="92" y="66"/>
                  <a:pt x="92" y="66"/>
                </a:cubicBezTo>
                <a:cubicBezTo>
                  <a:pt x="91" y="66"/>
                  <a:pt x="91" y="66"/>
                  <a:pt x="90" y="66"/>
                </a:cubicBezTo>
                <a:cubicBezTo>
                  <a:pt x="90" y="66"/>
                  <a:pt x="89" y="66"/>
                  <a:pt x="89" y="66"/>
                </a:cubicBezTo>
                <a:cubicBezTo>
                  <a:pt x="80" y="59"/>
                  <a:pt x="80" y="59"/>
                  <a:pt x="80" y="59"/>
                </a:cubicBezTo>
                <a:cubicBezTo>
                  <a:pt x="79" y="58"/>
                  <a:pt x="78" y="56"/>
                  <a:pt x="79" y="55"/>
                </a:cubicBezTo>
                <a:cubicBezTo>
                  <a:pt x="80" y="54"/>
                  <a:pt x="81" y="54"/>
                  <a:pt x="81" y="54"/>
                </a:cubicBezTo>
                <a:cubicBezTo>
                  <a:pt x="82" y="54"/>
                  <a:pt x="83" y="54"/>
                  <a:pt x="83" y="55"/>
                </a:cubicBezTo>
                <a:cubicBezTo>
                  <a:pt x="89" y="59"/>
                  <a:pt x="89" y="59"/>
                  <a:pt x="89" y="59"/>
                </a:cubicBezTo>
                <a:cubicBezTo>
                  <a:pt x="90" y="49"/>
                  <a:pt x="88" y="40"/>
                  <a:pt x="83" y="32"/>
                </a:cubicBezTo>
                <a:cubicBezTo>
                  <a:pt x="78" y="22"/>
                  <a:pt x="69" y="15"/>
                  <a:pt x="58" y="13"/>
                </a:cubicBezTo>
                <a:cubicBezTo>
                  <a:pt x="58" y="13"/>
                  <a:pt x="57" y="12"/>
                  <a:pt x="57" y="11"/>
                </a:cubicBezTo>
                <a:cubicBezTo>
                  <a:pt x="56" y="11"/>
                  <a:pt x="56" y="10"/>
                  <a:pt x="56" y="9"/>
                </a:cubicBezTo>
                <a:cubicBezTo>
                  <a:pt x="57" y="8"/>
                  <a:pt x="58" y="7"/>
                  <a:pt x="60" y="7"/>
                </a:cubicBezTo>
                <a:cubicBezTo>
                  <a:pt x="72" y="10"/>
                  <a:pt x="82" y="18"/>
                  <a:pt x="88" y="29"/>
                </a:cubicBezTo>
                <a:cubicBezTo>
                  <a:pt x="94" y="38"/>
                  <a:pt x="96" y="49"/>
                  <a:pt x="94" y="59"/>
                </a:cubicBezTo>
                <a:cubicBezTo>
                  <a:pt x="100" y="56"/>
                  <a:pt x="100" y="56"/>
                  <a:pt x="100" y="56"/>
                </a:cubicBezTo>
                <a:cubicBezTo>
                  <a:pt x="101" y="56"/>
                  <a:pt x="101" y="56"/>
                  <a:pt x="102" y="56"/>
                </a:cubicBezTo>
                <a:cubicBezTo>
                  <a:pt x="103" y="57"/>
                  <a:pt x="103" y="57"/>
                  <a:pt x="104" y="58"/>
                </a:cubicBezTo>
                <a:cubicBezTo>
                  <a:pt x="104" y="59"/>
                  <a:pt x="104" y="59"/>
                  <a:pt x="104" y="60"/>
                </a:cubicBezTo>
                <a:close/>
                <a:moveTo>
                  <a:pt x="81" y="58"/>
                </a:moveTo>
                <a:cubicBezTo>
                  <a:pt x="81" y="58"/>
                  <a:pt x="81" y="58"/>
                  <a:pt x="81" y="58"/>
                </a:cubicBezTo>
                <a:cubicBezTo>
                  <a:pt x="81" y="58"/>
                  <a:pt x="81" y="58"/>
                  <a:pt x="81" y="58"/>
                </a:cubicBezTo>
                <a:close/>
                <a:moveTo>
                  <a:pt x="77" y="81"/>
                </a:moveTo>
                <a:cubicBezTo>
                  <a:pt x="77" y="81"/>
                  <a:pt x="77" y="81"/>
                  <a:pt x="77" y="81"/>
                </a:cubicBezTo>
                <a:cubicBezTo>
                  <a:pt x="70" y="89"/>
                  <a:pt x="59" y="94"/>
                  <a:pt x="48" y="94"/>
                </a:cubicBezTo>
                <a:cubicBezTo>
                  <a:pt x="48" y="94"/>
                  <a:pt x="48" y="94"/>
                  <a:pt x="48" y="94"/>
                </a:cubicBezTo>
                <a:cubicBezTo>
                  <a:pt x="39" y="94"/>
                  <a:pt x="30" y="90"/>
                  <a:pt x="22" y="85"/>
                </a:cubicBezTo>
                <a:cubicBezTo>
                  <a:pt x="29" y="82"/>
                  <a:pt x="29" y="82"/>
                  <a:pt x="29" y="82"/>
                </a:cubicBezTo>
                <a:cubicBezTo>
                  <a:pt x="30" y="82"/>
                  <a:pt x="31" y="80"/>
                  <a:pt x="30" y="79"/>
                </a:cubicBezTo>
                <a:cubicBezTo>
                  <a:pt x="29" y="77"/>
                  <a:pt x="28" y="76"/>
                  <a:pt x="26" y="77"/>
                </a:cubicBezTo>
                <a:cubicBezTo>
                  <a:pt x="16" y="81"/>
                  <a:pt x="16" y="81"/>
                  <a:pt x="16" y="81"/>
                </a:cubicBezTo>
                <a:cubicBezTo>
                  <a:pt x="16" y="81"/>
                  <a:pt x="15" y="82"/>
                  <a:pt x="15" y="82"/>
                </a:cubicBezTo>
                <a:cubicBezTo>
                  <a:pt x="15" y="83"/>
                  <a:pt x="15" y="83"/>
                  <a:pt x="14" y="83"/>
                </a:cubicBezTo>
                <a:cubicBezTo>
                  <a:pt x="13" y="95"/>
                  <a:pt x="13" y="95"/>
                  <a:pt x="13" y="95"/>
                </a:cubicBezTo>
                <a:cubicBezTo>
                  <a:pt x="13" y="97"/>
                  <a:pt x="14" y="98"/>
                  <a:pt x="15" y="98"/>
                </a:cubicBezTo>
                <a:cubicBezTo>
                  <a:pt x="17" y="98"/>
                  <a:pt x="18" y="97"/>
                  <a:pt x="19" y="96"/>
                </a:cubicBezTo>
                <a:cubicBezTo>
                  <a:pt x="19" y="89"/>
                  <a:pt x="19" y="89"/>
                  <a:pt x="19" y="89"/>
                </a:cubicBezTo>
                <a:cubicBezTo>
                  <a:pt x="27" y="96"/>
                  <a:pt x="38" y="99"/>
                  <a:pt x="48" y="99"/>
                </a:cubicBezTo>
                <a:cubicBezTo>
                  <a:pt x="48" y="99"/>
                  <a:pt x="48" y="99"/>
                  <a:pt x="48" y="99"/>
                </a:cubicBezTo>
                <a:cubicBezTo>
                  <a:pt x="61" y="99"/>
                  <a:pt x="72" y="94"/>
                  <a:pt x="81" y="85"/>
                </a:cubicBezTo>
                <a:cubicBezTo>
                  <a:pt x="82" y="84"/>
                  <a:pt x="82" y="82"/>
                  <a:pt x="81" y="81"/>
                </a:cubicBezTo>
                <a:cubicBezTo>
                  <a:pt x="80" y="80"/>
                  <a:pt x="78" y="80"/>
                  <a:pt x="77" y="8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07"/>
        <p:cNvGrpSpPr/>
        <p:nvPr/>
      </p:nvGrpSpPr>
      <p:grpSpPr>
        <a:xfrm>
          <a:off x="0" y="0"/>
          <a:ext cx="0" cy="0"/>
          <a:chOff x="0" y="0"/>
          <a:chExt cx="0" cy="0"/>
        </a:xfrm>
      </p:grpSpPr>
      <p:pic>
        <p:nvPicPr>
          <p:cNvPr id="9308" name="Google Shape;9308;p182"/>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309" name="Google Shape;9309;p182"/>
          <p:cNvSpPr txBox="1"/>
          <p:nvPr/>
        </p:nvSpPr>
        <p:spPr>
          <a:xfrm>
            <a:off x="1254125" y="804862"/>
            <a:ext cx="1401762" cy="107791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Open Sans"/>
              <a:buNone/>
            </a:pPr>
            <a:r>
              <a:rPr lang="en-US" sz="1600" b="0" i="0" u="none" strike="noStrike" cap="none" dirty="0">
                <a:solidFill>
                  <a:schemeClr val="dk1"/>
                </a:solidFill>
                <a:latin typeface="Open Sans"/>
                <a:ea typeface="Open Sans"/>
                <a:cs typeface="Open Sans"/>
                <a:sym typeface="Open Sans"/>
              </a:rPr>
              <a:t>Average no of calls handled per agent per day.</a:t>
            </a:r>
            <a:endParaRPr sz="1400" b="0" i="0" u="none" strike="noStrike" cap="none" dirty="0">
              <a:solidFill>
                <a:srgbClr val="000000"/>
              </a:solidFill>
              <a:latin typeface="Arial"/>
              <a:ea typeface="Arial"/>
              <a:cs typeface="Arial"/>
              <a:sym typeface="Arial"/>
            </a:endParaRPr>
          </a:p>
        </p:txBody>
      </p:sp>
      <p:sp>
        <p:nvSpPr>
          <p:cNvPr id="9310" name="Google Shape;9310;p182"/>
          <p:cNvSpPr txBox="1"/>
          <p:nvPr/>
        </p:nvSpPr>
        <p:spPr>
          <a:xfrm>
            <a:off x="1214437" y="2687637"/>
            <a:ext cx="1481137" cy="76358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SzPts val="4100"/>
              <a:buFont typeface="Montserrat"/>
              <a:buNone/>
            </a:pPr>
            <a:r>
              <a:rPr lang="en-US" sz="4100" b="1" i="0" u="none" strike="noStrike" cap="none" dirty="0">
                <a:solidFill>
                  <a:srgbClr val="FFFFFF"/>
                </a:solidFill>
                <a:latin typeface="Montserrat"/>
                <a:ea typeface="Arial"/>
                <a:cs typeface="Arial"/>
                <a:sym typeface="Montserrat"/>
              </a:rPr>
              <a:t>~</a:t>
            </a:r>
            <a:r>
              <a:rPr lang="en-US" sz="4100" b="1" dirty="0">
                <a:solidFill>
                  <a:srgbClr val="FFFFFF"/>
                </a:solidFill>
                <a:latin typeface="Montserrat"/>
                <a:ea typeface="Arial"/>
                <a:cs typeface="Arial"/>
                <a:sym typeface="Montserrat"/>
              </a:rPr>
              <a:t>2</a:t>
            </a:r>
            <a:endParaRPr sz="1400" b="0" i="0" u="none" strike="noStrike" cap="none" dirty="0">
              <a:solidFill>
                <a:srgbClr val="000000"/>
              </a:solidFill>
              <a:latin typeface="Arial"/>
              <a:ea typeface="Arial"/>
              <a:cs typeface="Arial"/>
              <a:sym typeface="Arial"/>
            </a:endParaRPr>
          </a:p>
        </p:txBody>
      </p:sp>
      <p:sp>
        <p:nvSpPr>
          <p:cNvPr id="9311" name="Google Shape;9311;p182"/>
          <p:cNvSpPr txBox="1"/>
          <p:nvPr/>
        </p:nvSpPr>
        <p:spPr>
          <a:xfrm>
            <a:off x="3409950" y="3562350"/>
            <a:ext cx="1549400" cy="76358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4100"/>
              <a:buFont typeface="Montserrat"/>
              <a:buNone/>
            </a:pPr>
            <a:r>
              <a:rPr lang="en-US" sz="4100" b="1" dirty="0">
                <a:solidFill>
                  <a:srgbClr val="FFFFFF"/>
                </a:solidFill>
                <a:latin typeface="Montserrat"/>
                <a:ea typeface="Arial"/>
                <a:cs typeface="Arial"/>
                <a:sym typeface="Montserrat"/>
              </a:rPr>
              <a:t>56.60</a:t>
            </a:r>
            <a:endParaRPr sz="1400" b="0" i="0" u="none" strike="noStrike" cap="none" dirty="0">
              <a:solidFill>
                <a:srgbClr val="000000"/>
              </a:solidFill>
              <a:latin typeface="Arial"/>
              <a:ea typeface="Arial"/>
              <a:cs typeface="Arial"/>
              <a:sym typeface="Arial"/>
            </a:endParaRPr>
          </a:p>
        </p:txBody>
      </p:sp>
      <p:sp>
        <p:nvSpPr>
          <p:cNvPr id="9312" name="Google Shape;9312;p182"/>
          <p:cNvSpPr txBox="1"/>
          <p:nvPr/>
        </p:nvSpPr>
        <p:spPr>
          <a:xfrm>
            <a:off x="5470525" y="2687637"/>
            <a:ext cx="1498600" cy="76358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SzPts val="4100"/>
              <a:buFont typeface="Montserrat"/>
              <a:buNone/>
            </a:pPr>
            <a:r>
              <a:rPr lang="en-US" sz="4100" b="1" i="0" u="none" strike="noStrike" cap="none" dirty="0">
                <a:solidFill>
                  <a:srgbClr val="FFFFFF"/>
                </a:solidFill>
                <a:latin typeface="Montserrat"/>
                <a:ea typeface="Montserrat"/>
                <a:cs typeface="Montserrat"/>
                <a:sym typeface="Montserrat"/>
              </a:rPr>
              <a:t>3</a:t>
            </a:r>
            <a:endParaRPr sz="1400" b="0" i="0" u="none" strike="noStrike" cap="none" dirty="0">
              <a:solidFill>
                <a:srgbClr val="000000"/>
              </a:solidFill>
              <a:latin typeface="Arial"/>
              <a:ea typeface="Arial"/>
              <a:cs typeface="Arial"/>
              <a:sym typeface="Arial"/>
            </a:endParaRPr>
          </a:p>
        </p:txBody>
      </p:sp>
      <p:sp>
        <p:nvSpPr>
          <p:cNvPr id="9313" name="Google Shape;9313;p182"/>
          <p:cNvSpPr txBox="1"/>
          <p:nvPr/>
        </p:nvSpPr>
        <p:spPr>
          <a:xfrm>
            <a:off x="9558337" y="2687637"/>
            <a:ext cx="1606550" cy="76358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4100"/>
              <a:buFont typeface="Montserrat"/>
              <a:buNone/>
            </a:pPr>
            <a:r>
              <a:rPr lang="en-US" sz="4100" b="1" dirty="0">
                <a:solidFill>
                  <a:srgbClr val="FFFFFF"/>
                </a:solidFill>
                <a:latin typeface="Montserrat"/>
                <a:ea typeface="Arial"/>
                <a:cs typeface="Arial"/>
                <a:sym typeface="Montserrat"/>
              </a:rPr>
              <a:t>0.058</a:t>
            </a:r>
            <a:endParaRPr sz="1400" b="0" i="0" u="none" strike="noStrike" cap="none" dirty="0">
              <a:solidFill>
                <a:srgbClr val="000000"/>
              </a:solidFill>
              <a:latin typeface="Arial"/>
              <a:ea typeface="Arial"/>
              <a:cs typeface="Arial"/>
              <a:sym typeface="Arial"/>
            </a:endParaRPr>
          </a:p>
        </p:txBody>
      </p:sp>
      <p:sp>
        <p:nvSpPr>
          <p:cNvPr id="9314" name="Google Shape;9314;p182"/>
          <p:cNvSpPr txBox="1"/>
          <p:nvPr/>
        </p:nvSpPr>
        <p:spPr>
          <a:xfrm>
            <a:off x="7597775" y="3562350"/>
            <a:ext cx="1524000" cy="76358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SzPts val="4100"/>
              <a:buFont typeface="Montserrat"/>
              <a:buNone/>
            </a:pPr>
            <a:r>
              <a:rPr lang="en-US" sz="4100" b="1" dirty="0">
                <a:solidFill>
                  <a:srgbClr val="FFFFFF"/>
                </a:solidFill>
                <a:latin typeface="Montserrat"/>
                <a:ea typeface="Arial"/>
                <a:cs typeface="Arial"/>
                <a:sym typeface="Montserrat"/>
              </a:rPr>
              <a:t>35</a:t>
            </a:r>
            <a:endParaRPr sz="1400" b="0" i="0" u="none" strike="noStrike" cap="none" dirty="0">
              <a:solidFill>
                <a:srgbClr val="000000"/>
              </a:solidFill>
              <a:latin typeface="Arial"/>
              <a:ea typeface="Arial"/>
              <a:cs typeface="Arial"/>
              <a:sym typeface="Arial"/>
            </a:endParaRPr>
          </a:p>
        </p:txBody>
      </p:sp>
      <p:sp>
        <p:nvSpPr>
          <p:cNvPr id="9317" name="Google Shape;9317;p182"/>
          <p:cNvSpPr/>
          <p:nvPr/>
        </p:nvSpPr>
        <p:spPr>
          <a:xfrm>
            <a:off x="7831930" y="1381918"/>
            <a:ext cx="900112" cy="754062"/>
          </a:xfrm>
          <a:custGeom>
            <a:avLst/>
            <a:gdLst/>
            <a:ahLst/>
            <a:cxnLst/>
            <a:rect l="l" t="t" r="r" b="b"/>
            <a:pathLst>
              <a:path w="208" h="174" extrusionOk="0">
                <a:moveTo>
                  <a:pt x="28" y="142"/>
                </a:moveTo>
                <a:cubicBezTo>
                  <a:pt x="28" y="95"/>
                  <a:pt x="28" y="95"/>
                  <a:pt x="28" y="95"/>
                </a:cubicBezTo>
                <a:cubicBezTo>
                  <a:pt x="28" y="91"/>
                  <a:pt x="31" y="88"/>
                  <a:pt x="35" y="88"/>
                </a:cubicBezTo>
                <a:cubicBezTo>
                  <a:pt x="46" y="88"/>
                  <a:pt x="46" y="88"/>
                  <a:pt x="46" y="88"/>
                </a:cubicBezTo>
                <a:cubicBezTo>
                  <a:pt x="50" y="88"/>
                  <a:pt x="53" y="91"/>
                  <a:pt x="53" y="95"/>
                </a:cubicBezTo>
                <a:cubicBezTo>
                  <a:pt x="53" y="142"/>
                  <a:pt x="53" y="142"/>
                  <a:pt x="53" y="142"/>
                </a:cubicBezTo>
                <a:cubicBezTo>
                  <a:pt x="53" y="146"/>
                  <a:pt x="50" y="149"/>
                  <a:pt x="46" y="149"/>
                </a:cubicBezTo>
                <a:cubicBezTo>
                  <a:pt x="35" y="149"/>
                  <a:pt x="35" y="149"/>
                  <a:pt x="35" y="149"/>
                </a:cubicBezTo>
                <a:cubicBezTo>
                  <a:pt x="31" y="149"/>
                  <a:pt x="28" y="146"/>
                  <a:pt x="28" y="142"/>
                </a:cubicBezTo>
                <a:close/>
                <a:moveTo>
                  <a:pt x="76" y="71"/>
                </a:moveTo>
                <a:cubicBezTo>
                  <a:pt x="73" y="71"/>
                  <a:pt x="70" y="74"/>
                  <a:pt x="70" y="78"/>
                </a:cubicBezTo>
                <a:cubicBezTo>
                  <a:pt x="70" y="142"/>
                  <a:pt x="70" y="142"/>
                  <a:pt x="70" y="142"/>
                </a:cubicBezTo>
                <a:cubicBezTo>
                  <a:pt x="70" y="146"/>
                  <a:pt x="73" y="149"/>
                  <a:pt x="76" y="149"/>
                </a:cubicBezTo>
                <a:cubicBezTo>
                  <a:pt x="88" y="149"/>
                  <a:pt x="88" y="149"/>
                  <a:pt x="88" y="149"/>
                </a:cubicBezTo>
                <a:cubicBezTo>
                  <a:pt x="92" y="149"/>
                  <a:pt x="95" y="146"/>
                  <a:pt x="95" y="142"/>
                </a:cubicBezTo>
                <a:cubicBezTo>
                  <a:pt x="95" y="78"/>
                  <a:pt x="95" y="78"/>
                  <a:pt x="95" y="78"/>
                </a:cubicBezTo>
                <a:cubicBezTo>
                  <a:pt x="95" y="74"/>
                  <a:pt x="92" y="71"/>
                  <a:pt x="88" y="71"/>
                </a:cubicBezTo>
                <a:lnTo>
                  <a:pt x="76" y="71"/>
                </a:lnTo>
                <a:close/>
                <a:moveTo>
                  <a:pt x="118" y="57"/>
                </a:moveTo>
                <a:cubicBezTo>
                  <a:pt x="114" y="57"/>
                  <a:pt x="111" y="60"/>
                  <a:pt x="111" y="64"/>
                </a:cubicBezTo>
                <a:cubicBezTo>
                  <a:pt x="111" y="142"/>
                  <a:pt x="111" y="142"/>
                  <a:pt x="111" y="142"/>
                </a:cubicBezTo>
                <a:cubicBezTo>
                  <a:pt x="111" y="146"/>
                  <a:pt x="114" y="149"/>
                  <a:pt x="118" y="149"/>
                </a:cubicBezTo>
                <a:cubicBezTo>
                  <a:pt x="129" y="149"/>
                  <a:pt x="129" y="149"/>
                  <a:pt x="129" y="149"/>
                </a:cubicBezTo>
                <a:cubicBezTo>
                  <a:pt x="133" y="149"/>
                  <a:pt x="136" y="146"/>
                  <a:pt x="136" y="142"/>
                </a:cubicBezTo>
                <a:cubicBezTo>
                  <a:pt x="136" y="64"/>
                  <a:pt x="136" y="64"/>
                  <a:pt x="136" y="64"/>
                </a:cubicBezTo>
                <a:cubicBezTo>
                  <a:pt x="136" y="60"/>
                  <a:pt x="133" y="57"/>
                  <a:pt x="129" y="57"/>
                </a:cubicBezTo>
                <a:lnTo>
                  <a:pt x="118" y="57"/>
                </a:lnTo>
                <a:close/>
                <a:moveTo>
                  <a:pt x="160" y="42"/>
                </a:moveTo>
                <a:cubicBezTo>
                  <a:pt x="156" y="42"/>
                  <a:pt x="153" y="45"/>
                  <a:pt x="153" y="49"/>
                </a:cubicBezTo>
                <a:cubicBezTo>
                  <a:pt x="153" y="142"/>
                  <a:pt x="153" y="142"/>
                  <a:pt x="153" y="142"/>
                </a:cubicBezTo>
                <a:cubicBezTo>
                  <a:pt x="153" y="146"/>
                  <a:pt x="156" y="149"/>
                  <a:pt x="160" y="149"/>
                </a:cubicBezTo>
                <a:cubicBezTo>
                  <a:pt x="171" y="149"/>
                  <a:pt x="171" y="149"/>
                  <a:pt x="171" y="149"/>
                </a:cubicBezTo>
                <a:cubicBezTo>
                  <a:pt x="175" y="149"/>
                  <a:pt x="178" y="146"/>
                  <a:pt x="178" y="142"/>
                </a:cubicBezTo>
                <a:cubicBezTo>
                  <a:pt x="178" y="49"/>
                  <a:pt x="178" y="49"/>
                  <a:pt x="178" y="49"/>
                </a:cubicBezTo>
                <a:cubicBezTo>
                  <a:pt x="178" y="45"/>
                  <a:pt x="175" y="42"/>
                  <a:pt x="171" y="42"/>
                </a:cubicBezTo>
                <a:lnTo>
                  <a:pt x="160" y="42"/>
                </a:lnTo>
                <a:close/>
                <a:moveTo>
                  <a:pt x="31" y="70"/>
                </a:moveTo>
                <a:cubicBezTo>
                  <a:pt x="76" y="62"/>
                  <a:pt x="117" y="46"/>
                  <a:pt x="155" y="23"/>
                </a:cubicBezTo>
                <a:cubicBezTo>
                  <a:pt x="158" y="30"/>
                  <a:pt x="158" y="30"/>
                  <a:pt x="158" y="30"/>
                </a:cubicBezTo>
                <a:cubicBezTo>
                  <a:pt x="171" y="9"/>
                  <a:pt x="171" y="9"/>
                  <a:pt x="171" y="9"/>
                </a:cubicBezTo>
                <a:cubicBezTo>
                  <a:pt x="147" y="8"/>
                  <a:pt x="147" y="8"/>
                  <a:pt x="147" y="8"/>
                </a:cubicBezTo>
                <a:cubicBezTo>
                  <a:pt x="150" y="15"/>
                  <a:pt x="150" y="15"/>
                  <a:pt x="150" y="15"/>
                </a:cubicBezTo>
                <a:cubicBezTo>
                  <a:pt x="114" y="37"/>
                  <a:pt x="73" y="53"/>
                  <a:pt x="30" y="61"/>
                </a:cubicBezTo>
                <a:lnTo>
                  <a:pt x="31" y="70"/>
                </a:lnTo>
                <a:close/>
                <a:moveTo>
                  <a:pt x="208" y="162"/>
                </a:moveTo>
                <a:cubicBezTo>
                  <a:pt x="187" y="150"/>
                  <a:pt x="187" y="150"/>
                  <a:pt x="187" y="150"/>
                </a:cubicBezTo>
                <a:cubicBezTo>
                  <a:pt x="187" y="157"/>
                  <a:pt x="187" y="157"/>
                  <a:pt x="187" y="157"/>
                </a:cubicBezTo>
                <a:cubicBezTo>
                  <a:pt x="17" y="157"/>
                  <a:pt x="17" y="157"/>
                  <a:pt x="17" y="157"/>
                </a:cubicBezTo>
                <a:cubicBezTo>
                  <a:pt x="17" y="21"/>
                  <a:pt x="17" y="21"/>
                  <a:pt x="17" y="21"/>
                </a:cubicBezTo>
                <a:cubicBezTo>
                  <a:pt x="25" y="21"/>
                  <a:pt x="25" y="21"/>
                  <a:pt x="25" y="21"/>
                </a:cubicBezTo>
                <a:cubicBezTo>
                  <a:pt x="12" y="0"/>
                  <a:pt x="12" y="0"/>
                  <a:pt x="12" y="0"/>
                </a:cubicBezTo>
                <a:cubicBezTo>
                  <a:pt x="0" y="21"/>
                  <a:pt x="0" y="21"/>
                  <a:pt x="0" y="21"/>
                </a:cubicBezTo>
                <a:cubicBezTo>
                  <a:pt x="8" y="21"/>
                  <a:pt x="8" y="21"/>
                  <a:pt x="8" y="21"/>
                </a:cubicBezTo>
                <a:cubicBezTo>
                  <a:pt x="8" y="157"/>
                  <a:pt x="8" y="157"/>
                  <a:pt x="8" y="157"/>
                </a:cubicBezTo>
                <a:cubicBezTo>
                  <a:pt x="8" y="162"/>
                  <a:pt x="8" y="162"/>
                  <a:pt x="8" y="162"/>
                </a:cubicBezTo>
                <a:cubicBezTo>
                  <a:pt x="8" y="166"/>
                  <a:pt x="8" y="166"/>
                  <a:pt x="8" y="166"/>
                </a:cubicBezTo>
                <a:cubicBezTo>
                  <a:pt x="187" y="166"/>
                  <a:pt x="187" y="166"/>
                  <a:pt x="187" y="166"/>
                </a:cubicBezTo>
                <a:cubicBezTo>
                  <a:pt x="187" y="174"/>
                  <a:pt x="187" y="174"/>
                  <a:pt x="187" y="174"/>
                </a:cubicBezTo>
                <a:lnTo>
                  <a:pt x="208" y="162"/>
                </a:lnTo>
                <a:close/>
              </a:path>
            </a:pathLst>
          </a:custGeom>
          <a:solidFill>
            <a:srgbClr val="3838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9320" name="Google Shape;9320;p182"/>
          <p:cNvSpPr txBox="1"/>
          <p:nvPr/>
        </p:nvSpPr>
        <p:spPr>
          <a:xfrm>
            <a:off x="5395912" y="804862"/>
            <a:ext cx="1400175" cy="107791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Open Sans"/>
              <a:buNone/>
            </a:pPr>
            <a:r>
              <a:rPr lang="en-US" sz="1600" b="0" i="0" u="none" strike="noStrike" cap="none" dirty="0">
                <a:solidFill>
                  <a:schemeClr val="dk1"/>
                </a:solidFill>
                <a:latin typeface="Open Sans"/>
                <a:ea typeface="Open Sans"/>
                <a:cs typeface="Open Sans"/>
                <a:sym typeface="Open Sans"/>
              </a:rPr>
              <a:t>Average satisfaction score</a:t>
            </a:r>
            <a:endParaRPr sz="1400" b="0" i="0" u="none" strike="noStrike" cap="none" dirty="0">
              <a:solidFill>
                <a:srgbClr val="000000"/>
              </a:solidFill>
              <a:latin typeface="Arial"/>
              <a:ea typeface="Arial"/>
              <a:cs typeface="Arial"/>
              <a:sym typeface="Arial"/>
            </a:endParaRPr>
          </a:p>
        </p:txBody>
      </p:sp>
      <p:sp>
        <p:nvSpPr>
          <p:cNvPr id="9321" name="Google Shape;9321;p182"/>
          <p:cNvSpPr txBox="1"/>
          <p:nvPr/>
        </p:nvSpPr>
        <p:spPr>
          <a:xfrm>
            <a:off x="9536112" y="842962"/>
            <a:ext cx="1401762" cy="107791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Open Sans"/>
              <a:buNone/>
            </a:pPr>
            <a:r>
              <a:rPr lang="en-US" sz="1400" b="0" i="0" u="none" strike="noStrike" cap="none" dirty="0">
                <a:solidFill>
                  <a:schemeClr val="dk1"/>
                </a:solidFill>
                <a:latin typeface="Open Sans"/>
                <a:ea typeface="Open Sans"/>
                <a:cs typeface="Open Sans"/>
                <a:sym typeface="Open Sans"/>
              </a:rPr>
              <a:t>Correlation between astrologer’s call duration and customer satisfaction</a:t>
            </a:r>
            <a:endParaRPr sz="1400" b="0" i="0" u="none" strike="noStrike" cap="none" dirty="0">
              <a:solidFill>
                <a:srgbClr val="000000"/>
              </a:solidFill>
              <a:latin typeface="Arial"/>
              <a:ea typeface="Arial"/>
              <a:cs typeface="Arial"/>
              <a:sym typeface="Arial"/>
            </a:endParaRPr>
          </a:p>
        </p:txBody>
      </p:sp>
      <p:sp>
        <p:nvSpPr>
          <p:cNvPr id="9322" name="Google Shape;9322;p182"/>
          <p:cNvSpPr txBox="1"/>
          <p:nvPr/>
        </p:nvSpPr>
        <p:spPr>
          <a:xfrm>
            <a:off x="3360737" y="5033962"/>
            <a:ext cx="1400175" cy="107791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Open Sans"/>
              <a:buNone/>
            </a:pPr>
            <a:r>
              <a:rPr lang="en-US" sz="1600" b="0" i="0" u="none" strike="noStrike" cap="none" dirty="0">
                <a:solidFill>
                  <a:schemeClr val="dk1"/>
                </a:solidFill>
                <a:latin typeface="Open Sans"/>
                <a:ea typeface="Open Sans"/>
                <a:cs typeface="Open Sans"/>
                <a:sym typeface="Open Sans"/>
              </a:rPr>
              <a:t>Repeat call percentage</a:t>
            </a:r>
            <a:endParaRPr sz="1400" b="0" i="0" u="none" strike="noStrike" cap="none" dirty="0">
              <a:solidFill>
                <a:srgbClr val="000000"/>
              </a:solidFill>
              <a:latin typeface="Arial"/>
              <a:ea typeface="Arial"/>
              <a:cs typeface="Arial"/>
              <a:sym typeface="Arial"/>
            </a:endParaRPr>
          </a:p>
        </p:txBody>
      </p:sp>
      <p:sp>
        <p:nvSpPr>
          <p:cNvPr id="9323" name="Google Shape;9323;p182"/>
          <p:cNvSpPr txBox="1"/>
          <p:nvPr/>
        </p:nvSpPr>
        <p:spPr>
          <a:xfrm>
            <a:off x="7502525" y="5072062"/>
            <a:ext cx="1400175" cy="107791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Open Sans"/>
              <a:buNone/>
            </a:pPr>
            <a:r>
              <a:rPr lang="en-US" sz="1600" b="0" i="0" u="none" strike="noStrike" cap="none" dirty="0">
                <a:solidFill>
                  <a:schemeClr val="dk1"/>
                </a:solidFill>
                <a:latin typeface="Open Sans"/>
                <a:ea typeface="Open Sans"/>
                <a:cs typeface="Open Sans"/>
                <a:sym typeface="Open Sans"/>
              </a:rPr>
              <a:t>Total attributes in data</a:t>
            </a:r>
            <a:endParaRPr sz="1400" b="0" i="0" u="none" strike="noStrike" cap="none" dirty="0">
              <a:solidFill>
                <a:srgbClr val="000000"/>
              </a:solidFill>
              <a:latin typeface="Arial"/>
              <a:ea typeface="Arial"/>
              <a:cs typeface="Arial"/>
              <a:sym typeface="Arial"/>
            </a:endParaRPr>
          </a:p>
        </p:txBody>
      </p:sp>
      <p:sp>
        <p:nvSpPr>
          <p:cNvPr id="6" name="Freeform 86">
            <a:extLst>
              <a:ext uri="{FF2B5EF4-FFF2-40B4-BE49-F238E27FC236}">
                <a16:creationId xmlns:a16="http://schemas.microsoft.com/office/drawing/2014/main" id="{BCDE5CA7-AE96-E0A3-FCEB-71D143DFAF6F}"/>
              </a:ext>
            </a:extLst>
          </p:cNvPr>
          <p:cNvSpPr>
            <a:spLocks noEditPoints="1"/>
          </p:cNvSpPr>
          <p:nvPr/>
        </p:nvSpPr>
        <p:spPr bwMode="auto">
          <a:xfrm>
            <a:off x="1683472" y="4570411"/>
            <a:ext cx="420687" cy="826668"/>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tx1"/>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117">
            <a:extLst>
              <a:ext uri="{FF2B5EF4-FFF2-40B4-BE49-F238E27FC236}">
                <a16:creationId xmlns:a16="http://schemas.microsoft.com/office/drawing/2014/main" id="{26986033-07F2-5310-F56D-556C869ABA69}"/>
              </a:ext>
            </a:extLst>
          </p:cNvPr>
          <p:cNvSpPr>
            <a:spLocks/>
          </p:cNvSpPr>
          <p:nvPr/>
        </p:nvSpPr>
        <p:spPr bwMode="auto">
          <a:xfrm>
            <a:off x="3720796" y="1502033"/>
            <a:ext cx="680055" cy="633947"/>
          </a:xfrm>
          <a:custGeom>
            <a:avLst/>
            <a:gdLst/>
            <a:ahLst/>
            <a:cxnLst>
              <a:cxn ang="0">
                <a:pos x="56" y="51"/>
              </a:cxn>
              <a:cxn ang="0">
                <a:pos x="51" y="55"/>
              </a:cxn>
              <a:cxn ang="0">
                <a:pos x="43" y="57"/>
              </a:cxn>
              <a:cxn ang="0">
                <a:pos x="33" y="54"/>
              </a:cxn>
              <a:cxn ang="0">
                <a:pos x="26" y="51"/>
              </a:cxn>
              <a:cxn ang="0">
                <a:pos x="7" y="32"/>
              </a:cxn>
              <a:cxn ang="0">
                <a:pos x="3" y="25"/>
              </a:cxn>
              <a:cxn ang="0">
                <a:pos x="0" y="14"/>
              </a:cxn>
              <a:cxn ang="0">
                <a:pos x="3" y="7"/>
              </a:cxn>
              <a:cxn ang="0">
                <a:pos x="7" y="2"/>
              </a:cxn>
              <a:cxn ang="0">
                <a:pos x="12" y="0"/>
              </a:cxn>
              <a:cxn ang="0">
                <a:pos x="13" y="1"/>
              </a:cxn>
              <a:cxn ang="0">
                <a:pos x="15" y="4"/>
              </a:cxn>
              <a:cxn ang="0">
                <a:pos x="19" y="10"/>
              </a:cxn>
              <a:cxn ang="0">
                <a:pos x="21" y="14"/>
              </a:cxn>
              <a:cxn ang="0">
                <a:pos x="14" y="22"/>
              </a:cxn>
              <a:cxn ang="0">
                <a:pos x="15" y="26"/>
              </a:cxn>
              <a:cxn ang="0">
                <a:pos x="32" y="42"/>
              </a:cxn>
              <a:cxn ang="0">
                <a:pos x="35" y="44"/>
              </a:cxn>
              <a:cxn ang="0">
                <a:pos x="43" y="36"/>
              </a:cxn>
              <a:cxn ang="0">
                <a:pos x="47" y="38"/>
              </a:cxn>
              <a:cxn ang="0">
                <a:pos x="54" y="42"/>
              </a:cxn>
              <a:cxn ang="0">
                <a:pos x="57" y="44"/>
              </a:cxn>
              <a:cxn ang="0">
                <a:pos x="57" y="45"/>
              </a:cxn>
              <a:cxn ang="0">
                <a:pos x="56" y="51"/>
              </a:cxn>
            </a:cxnLst>
            <a:rect l="0" t="0" r="r" b="b"/>
            <a:pathLst>
              <a:path w="57" h="57">
                <a:moveTo>
                  <a:pt x="56" y="51"/>
                </a:moveTo>
                <a:cubicBezTo>
                  <a:pt x="55" y="53"/>
                  <a:pt x="53" y="54"/>
                  <a:pt x="51" y="55"/>
                </a:cubicBezTo>
                <a:cubicBezTo>
                  <a:pt x="49" y="56"/>
                  <a:pt x="46" y="57"/>
                  <a:pt x="43" y="57"/>
                </a:cubicBezTo>
                <a:cubicBezTo>
                  <a:pt x="40" y="57"/>
                  <a:pt x="36" y="55"/>
                  <a:pt x="33" y="54"/>
                </a:cubicBezTo>
                <a:cubicBezTo>
                  <a:pt x="30" y="53"/>
                  <a:pt x="28" y="52"/>
                  <a:pt x="26" y="51"/>
                </a:cubicBezTo>
                <a:cubicBezTo>
                  <a:pt x="19" y="47"/>
                  <a:pt x="11" y="38"/>
                  <a:pt x="7" y="32"/>
                </a:cubicBezTo>
                <a:cubicBezTo>
                  <a:pt x="5" y="29"/>
                  <a:pt x="4" y="27"/>
                  <a:pt x="3" y="25"/>
                </a:cubicBezTo>
                <a:cubicBezTo>
                  <a:pt x="2" y="21"/>
                  <a:pt x="0" y="18"/>
                  <a:pt x="0" y="14"/>
                </a:cubicBezTo>
                <a:cubicBezTo>
                  <a:pt x="0" y="11"/>
                  <a:pt x="1" y="9"/>
                  <a:pt x="3" y="7"/>
                </a:cubicBezTo>
                <a:cubicBezTo>
                  <a:pt x="4" y="5"/>
                  <a:pt x="5" y="3"/>
                  <a:pt x="7" y="2"/>
                </a:cubicBezTo>
                <a:cubicBezTo>
                  <a:pt x="8" y="1"/>
                  <a:pt x="11" y="0"/>
                  <a:pt x="12" y="0"/>
                </a:cubicBezTo>
                <a:cubicBezTo>
                  <a:pt x="13" y="0"/>
                  <a:pt x="13" y="0"/>
                  <a:pt x="13" y="1"/>
                </a:cubicBezTo>
                <a:cubicBezTo>
                  <a:pt x="14" y="1"/>
                  <a:pt x="15" y="3"/>
                  <a:pt x="15" y="4"/>
                </a:cubicBezTo>
                <a:cubicBezTo>
                  <a:pt x="17" y="6"/>
                  <a:pt x="18" y="8"/>
                  <a:pt x="19" y="10"/>
                </a:cubicBezTo>
                <a:cubicBezTo>
                  <a:pt x="20" y="12"/>
                  <a:pt x="21" y="13"/>
                  <a:pt x="21" y="14"/>
                </a:cubicBezTo>
                <a:cubicBezTo>
                  <a:pt x="21" y="17"/>
                  <a:pt x="14" y="20"/>
                  <a:pt x="14" y="22"/>
                </a:cubicBezTo>
                <a:cubicBezTo>
                  <a:pt x="14" y="23"/>
                  <a:pt x="15" y="25"/>
                  <a:pt x="15" y="26"/>
                </a:cubicBezTo>
                <a:cubicBezTo>
                  <a:pt x="19" y="33"/>
                  <a:pt x="24" y="38"/>
                  <a:pt x="32" y="42"/>
                </a:cubicBezTo>
                <a:cubicBezTo>
                  <a:pt x="33" y="43"/>
                  <a:pt x="34" y="44"/>
                  <a:pt x="35" y="44"/>
                </a:cubicBezTo>
                <a:cubicBezTo>
                  <a:pt x="37" y="44"/>
                  <a:pt x="41" y="36"/>
                  <a:pt x="43" y="36"/>
                </a:cubicBezTo>
                <a:cubicBezTo>
                  <a:pt x="45" y="36"/>
                  <a:pt x="46" y="38"/>
                  <a:pt x="47" y="38"/>
                </a:cubicBezTo>
                <a:cubicBezTo>
                  <a:pt x="49" y="40"/>
                  <a:pt x="52" y="41"/>
                  <a:pt x="54" y="42"/>
                </a:cubicBezTo>
                <a:cubicBezTo>
                  <a:pt x="55" y="43"/>
                  <a:pt x="57" y="43"/>
                  <a:pt x="57" y="44"/>
                </a:cubicBezTo>
                <a:cubicBezTo>
                  <a:pt x="57" y="45"/>
                  <a:pt x="57" y="45"/>
                  <a:pt x="57" y="45"/>
                </a:cubicBezTo>
                <a:cubicBezTo>
                  <a:pt x="57" y="47"/>
                  <a:pt x="56" y="49"/>
                  <a:pt x="56" y="51"/>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217">
            <a:extLst>
              <a:ext uri="{FF2B5EF4-FFF2-40B4-BE49-F238E27FC236}">
                <a16:creationId xmlns:a16="http://schemas.microsoft.com/office/drawing/2014/main" id="{B0FE69B3-BA24-E903-BD0C-3E0D70E9947E}"/>
              </a:ext>
            </a:extLst>
          </p:cNvPr>
          <p:cNvSpPr>
            <a:spLocks noEditPoints="1"/>
          </p:cNvSpPr>
          <p:nvPr/>
        </p:nvSpPr>
        <p:spPr bwMode="auto">
          <a:xfrm>
            <a:off x="9991456" y="4769246"/>
            <a:ext cx="740312" cy="605631"/>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44">
            <a:extLst>
              <a:ext uri="{FF2B5EF4-FFF2-40B4-BE49-F238E27FC236}">
                <a16:creationId xmlns:a16="http://schemas.microsoft.com/office/drawing/2014/main" id="{02582CB4-278E-F603-6642-48E6AFB44CE1}"/>
              </a:ext>
            </a:extLst>
          </p:cNvPr>
          <p:cNvSpPr>
            <a:spLocks noEditPoints="1"/>
          </p:cNvSpPr>
          <p:nvPr/>
        </p:nvSpPr>
        <p:spPr bwMode="auto">
          <a:xfrm>
            <a:off x="5681847" y="4769246"/>
            <a:ext cx="731921" cy="742991"/>
          </a:xfrm>
          <a:custGeom>
            <a:avLst/>
            <a:gdLst/>
            <a:ahLst/>
            <a:cxnLst>
              <a:cxn ang="0">
                <a:pos x="90" y="0"/>
              </a:cxn>
              <a:cxn ang="0">
                <a:pos x="53" y="26"/>
              </a:cxn>
              <a:cxn ang="0">
                <a:pos x="53" y="26"/>
              </a:cxn>
              <a:cxn ang="0">
                <a:pos x="13" y="66"/>
              </a:cxn>
              <a:cxn ang="0">
                <a:pos x="0" y="106"/>
              </a:cxn>
              <a:cxn ang="0">
                <a:pos x="13" y="123"/>
              </a:cxn>
              <a:cxn ang="0">
                <a:pos x="50" y="114"/>
              </a:cxn>
              <a:cxn ang="0">
                <a:pos x="115" y="51"/>
              </a:cxn>
              <a:cxn ang="0">
                <a:pos x="61" y="91"/>
              </a:cxn>
              <a:cxn ang="0">
                <a:pos x="95" y="45"/>
              </a:cxn>
              <a:cxn ang="0">
                <a:pos x="91" y="64"/>
              </a:cxn>
              <a:cxn ang="0">
                <a:pos x="61" y="94"/>
              </a:cxn>
              <a:cxn ang="0">
                <a:pos x="56" y="78"/>
              </a:cxn>
              <a:cxn ang="0">
                <a:pos x="43" y="66"/>
              </a:cxn>
              <a:cxn ang="0">
                <a:pos x="88" y="34"/>
              </a:cxn>
              <a:cxn ang="0">
                <a:pos x="56" y="78"/>
              </a:cxn>
              <a:cxn ang="0">
                <a:pos x="29" y="61"/>
              </a:cxn>
              <a:cxn ang="0">
                <a:pos x="76" y="28"/>
              </a:cxn>
              <a:cxn ang="0">
                <a:pos x="16" y="115"/>
              </a:cxn>
              <a:cxn ang="0">
                <a:pos x="7" y="110"/>
              </a:cxn>
              <a:cxn ang="0">
                <a:pos x="12" y="93"/>
              </a:cxn>
              <a:cxn ang="0">
                <a:pos x="30" y="111"/>
              </a:cxn>
              <a:cxn ang="0">
                <a:pos x="34" y="110"/>
              </a:cxn>
              <a:cxn ang="0">
                <a:pos x="13" y="89"/>
              </a:cxn>
              <a:cxn ang="0">
                <a:pos x="18" y="72"/>
              </a:cxn>
              <a:cxn ang="0">
                <a:pos x="49" y="106"/>
              </a:cxn>
              <a:cxn ang="0">
                <a:pos x="34" y="110"/>
              </a:cxn>
              <a:cxn ang="0">
                <a:pos x="103" y="52"/>
              </a:cxn>
              <a:cxn ang="0">
                <a:pos x="93" y="29"/>
              </a:cxn>
              <a:cxn ang="0">
                <a:pos x="77" y="13"/>
              </a:cxn>
              <a:cxn ang="0">
                <a:pos x="107" y="16"/>
              </a:cxn>
              <a:cxn ang="0">
                <a:pos x="110" y="45"/>
              </a:cxn>
              <a:cxn ang="0">
                <a:pos x="110" y="45"/>
              </a:cxn>
            </a:cxnLst>
            <a:rect l="0" t="0" r="r" b="b"/>
            <a:pathLst>
              <a:path w="126" h="123">
                <a:moveTo>
                  <a:pt x="112" y="10"/>
                </a:moveTo>
                <a:cubicBezTo>
                  <a:pt x="106" y="4"/>
                  <a:pt x="98" y="0"/>
                  <a:pt x="90" y="0"/>
                </a:cubicBezTo>
                <a:cubicBezTo>
                  <a:pt x="83" y="0"/>
                  <a:pt x="76" y="3"/>
                  <a:pt x="72" y="7"/>
                </a:cubicBezTo>
                <a:cubicBezTo>
                  <a:pt x="53" y="26"/>
                  <a:pt x="53" y="26"/>
                  <a:pt x="53" y="26"/>
                </a:cubicBezTo>
                <a:cubicBezTo>
                  <a:pt x="53" y="26"/>
                  <a:pt x="53" y="26"/>
                  <a:pt x="53" y="26"/>
                </a:cubicBezTo>
                <a:cubicBezTo>
                  <a:pt x="53" y="26"/>
                  <a:pt x="53" y="26"/>
                  <a:pt x="53" y="26"/>
                </a:cubicBezTo>
                <a:cubicBezTo>
                  <a:pt x="53" y="26"/>
                  <a:pt x="53" y="26"/>
                  <a:pt x="53" y="26"/>
                </a:cubicBezTo>
                <a:cubicBezTo>
                  <a:pt x="13" y="66"/>
                  <a:pt x="13" y="66"/>
                  <a:pt x="13" y="66"/>
                </a:cubicBezTo>
                <a:cubicBezTo>
                  <a:pt x="11" y="68"/>
                  <a:pt x="10" y="70"/>
                  <a:pt x="9" y="73"/>
                </a:cubicBezTo>
                <a:cubicBezTo>
                  <a:pt x="0" y="106"/>
                  <a:pt x="0" y="106"/>
                  <a:pt x="0" y="106"/>
                </a:cubicBezTo>
                <a:cubicBezTo>
                  <a:pt x="0" y="106"/>
                  <a:pt x="0" y="108"/>
                  <a:pt x="0" y="110"/>
                </a:cubicBezTo>
                <a:cubicBezTo>
                  <a:pt x="0" y="117"/>
                  <a:pt x="6" y="123"/>
                  <a:pt x="13" y="123"/>
                </a:cubicBezTo>
                <a:cubicBezTo>
                  <a:pt x="15" y="123"/>
                  <a:pt x="17" y="122"/>
                  <a:pt x="18" y="122"/>
                </a:cubicBezTo>
                <a:cubicBezTo>
                  <a:pt x="50" y="114"/>
                  <a:pt x="50" y="114"/>
                  <a:pt x="50" y="114"/>
                </a:cubicBezTo>
                <a:cubicBezTo>
                  <a:pt x="52" y="113"/>
                  <a:pt x="55" y="112"/>
                  <a:pt x="57" y="110"/>
                </a:cubicBezTo>
                <a:cubicBezTo>
                  <a:pt x="115" y="51"/>
                  <a:pt x="115" y="51"/>
                  <a:pt x="115" y="51"/>
                </a:cubicBezTo>
                <a:cubicBezTo>
                  <a:pt x="126" y="40"/>
                  <a:pt x="125" y="22"/>
                  <a:pt x="112" y="10"/>
                </a:cubicBezTo>
                <a:close/>
                <a:moveTo>
                  <a:pt x="61" y="91"/>
                </a:moveTo>
                <a:cubicBezTo>
                  <a:pt x="61" y="88"/>
                  <a:pt x="60" y="85"/>
                  <a:pt x="58" y="81"/>
                </a:cubicBezTo>
                <a:cubicBezTo>
                  <a:pt x="95" y="45"/>
                  <a:pt x="95" y="45"/>
                  <a:pt x="95" y="45"/>
                </a:cubicBezTo>
                <a:cubicBezTo>
                  <a:pt x="97" y="52"/>
                  <a:pt x="96" y="59"/>
                  <a:pt x="91" y="64"/>
                </a:cubicBezTo>
                <a:cubicBezTo>
                  <a:pt x="91" y="64"/>
                  <a:pt x="91" y="64"/>
                  <a:pt x="91" y="64"/>
                </a:cubicBezTo>
                <a:cubicBezTo>
                  <a:pt x="91" y="64"/>
                  <a:pt x="91" y="64"/>
                  <a:pt x="91" y="64"/>
                </a:cubicBezTo>
                <a:cubicBezTo>
                  <a:pt x="61" y="94"/>
                  <a:pt x="61" y="94"/>
                  <a:pt x="61" y="94"/>
                </a:cubicBezTo>
                <a:cubicBezTo>
                  <a:pt x="61" y="93"/>
                  <a:pt x="61" y="92"/>
                  <a:pt x="61" y="91"/>
                </a:cubicBezTo>
                <a:close/>
                <a:moveTo>
                  <a:pt x="56" y="78"/>
                </a:moveTo>
                <a:cubicBezTo>
                  <a:pt x="55" y="76"/>
                  <a:pt x="53" y="73"/>
                  <a:pt x="51" y="71"/>
                </a:cubicBezTo>
                <a:cubicBezTo>
                  <a:pt x="49" y="69"/>
                  <a:pt x="46" y="67"/>
                  <a:pt x="43" y="66"/>
                </a:cubicBezTo>
                <a:cubicBezTo>
                  <a:pt x="80" y="29"/>
                  <a:pt x="80" y="29"/>
                  <a:pt x="80" y="29"/>
                </a:cubicBezTo>
                <a:cubicBezTo>
                  <a:pt x="83" y="30"/>
                  <a:pt x="86" y="32"/>
                  <a:pt x="88" y="34"/>
                </a:cubicBezTo>
                <a:cubicBezTo>
                  <a:pt x="90" y="37"/>
                  <a:pt x="92" y="39"/>
                  <a:pt x="93" y="41"/>
                </a:cubicBezTo>
                <a:lnTo>
                  <a:pt x="56" y="78"/>
                </a:lnTo>
                <a:close/>
                <a:moveTo>
                  <a:pt x="40" y="64"/>
                </a:moveTo>
                <a:cubicBezTo>
                  <a:pt x="36" y="62"/>
                  <a:pt x="33" y="61"/>
                  <a:pt x="29" y="61"/>
                </a:cubicBezTo>
                <a:cubicBezTo>
                  <a:pt x="58" y="32"/>
                  <a:pt x="58" y="32"/>
                  <a:pt x="58" y="32"/>
                </a:cubicBezTo>
                <a:cubicBezTo>
                  <a:pt x="63" y="27"/>
                  <a:pt x="69" y="26"/>
                  <a:pt x="76" y="28"/>
                </a:cubicBezTo>
                <a:lnTo>
                  <a:pt x="40" y="64"/>
                </a:lnTo>
                <a:close/>
                <a:moveTo>
                  <a:pt x="16" y="115"/>
                </a:moveTo>
                <a:cubicBezTo>
                  <a:pt x="15" y="115"/>
                  <a:pt x="14" y="115"/>
                  <a:pt x="13" y="115"/>
                </a:cubicBezTo>
                <a:cubicBezTo>
                  <a:pt x="10" y="115"/>
                  <a:pt x="7" y="113"/>
                  <a:pt x="7" y="110"/>
                </a:cubicBezTo>
                <a:cubicBezTo>
                  <a:pt x="7" y="109"/>
                  <a:pt x="8" y="108"/>
                  <a:pt x="8" y="107"/>
                </a:cubicBezTo>
                <a:cubicBezTo>
                  <a:pt x="12" y="93"/>
                  <a:pt x="12" y="93"/>
                  <a:pt x="12" y="93"/>
                </a:cubicBezTo>
                <a:cubicBezTo>
                  <a:pt x="16" y="93"/>
                  <a:pt x="21" y="94"/>
                  <a:pt x="25" y="98"/>
                </a:cubicBezTo>
                <a:cubicBezTo>
                  <a:pt x="28" y="102"/>
                  <a:pt x="30" y="107"/>
                  <a:pt x="30" y="111"/>
                </a:cubicBezTo>
                <a:lnTo>
                  <a:pt x="16" y="115"/>
                </a:lnTo>
                <a:close/>
                <a:moveTo>
                  <a:pt x="34" y="110"/>
                </a:moveTo>
                <a:cubicBezTo>
                  <a:pt x="34" y="105"/>
                  <a:pt x="31" y="100"/>
                  <a:pt x="27" y="95"/>
                </a:cubicBezTo>
                <a:cubicBezTo>
                  <a:pt x="23" y="91"/>
                  <a:pt x="18" y="89"/>
                  <a:pt x="13" y="89"/>
                </a:cubicBezTo>
                <a:cubicBezTo>
                  <a:pt x="17" y="75"/>
                  <a:pt x="17" y="75"/>
                  <a:pt x="17" y="75"/>
                </a:cubicBezTo>
                <a:cubicBezTo>
                  <a:pt x="17" y="74"/>
                  <a:pt x="17" y="73"/>
                  <a:pt x="18" y="72"/>
                </a:cubicBezTo>
                <a:cubicBezTo>
                  <a:pt x="26" y="67"/>
                  <a:pt x="38" y="68"/>
                  <a:pt x="46" y="77"/>
                </a:cubicBezTo>
                <a:cubicBezTo>
                  <a:pt x="55" y="85"/>
                  <a:pt x="56" y="98"/>
                  <a:pt x="49" y="106"/>
                </a:cubicBezTo>
                <a:cubicBezTo>
                  <a:pt x="49" y="106"/>
                  <a:pt x="48" y="106"/>
                  <a:pt x="48" y="106"/>
                </a:cubicBezTo>
                <a:lnTo>
                  <a:pt x="34" y="110"/>
                </a:lnTo>
                <a:close/>
                <a:moveTo>
                  <a:pt x="110" y="45"/>
                </a:moveTo>
                <a:cubicBezTo>
                  <a:pt x="103" y="52"/>
                  <a:pt x="103" y="52"/>
                  <a:pt x="103" y="52"/>
                </a:cubicBezTo>
                <a:cubicBezTo>
                  <a:pt x="103" y="51"/>
                  <a:pt x="103" y="50"/>
                  <a:pt x="103" y="49"/>
                </a:cubicBezTo>
                <a:cubicBezTo>
                  <a:pt x="103" y="42"/>
                  <a:pt x="99" y="35"/>
                  <a:pt x="93" y="29"/>
                </a:cubicBezTo>
                <a:cubicBezTo>
                  <a:pt x="87" y="23"/>
                  <a:pt x="79" y="19"/>
                  <a:pt x="71" y="19"/>
                </a:cubicBezTo>
                <a:cubicBezTo>
                  <a:pt x="77" y="13"/>
                  <a:pt x="77" y="13"/>
                  <a:pt x="77" y="13"/>
                </a:cubicBezTo>
                <a:cubicBezTo>
                  <a:pt x="80" y="10"/>
                  <a:pt x="85" y="8"/>
                  <a:pt x="90" y="8"/>
                </a:cubicBezTo>
                <a:cubicBezTo>
                  <a:pt x="96" y="8"/>
                  <a:pt x="102" y="11"/>
                  <a:pt x="107" y="16"/>
                </a:cubicBezTo>
                <a:cubicBezTo>
                  <a:pt x="112" y="20"/>
                  <a:pt x="114" y="26"/>
                  <a:pt x="115" y="32"/>
                </a:cubicBezTo>
                <a:cubicBezTo>
                  <a:pt x="115" y="37"/>
                  <a:pt x="113" y="42"/>
                  <a:pt x="110" y="45"/>
                </a:cubicBezTo>
                <a:close/>
                <a:moveTo>
                  <a:pt x="110" y="45"/>
                </a:moveTo>
                <a:cubicBezTo>
                  <a:pt x="110" y="45"/>
                  <a:pt x="110" y="45"/>
                  <a:pt x="110" y="45"/>
                </a:cubicBezTo>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6C7A7-818E-D09A-2C75-9E0BA229C858}"/>
              </a:ext>
            </a:extLst>
          </p:cNvPr>
          <p:cNvSpPr>
            <a:spLocks noGrp="1"/>
          </p:cNvSpPr>
          <p:nvPr>
            <p:ph type="title"/>
          </p:nvPr>
        </p:nvSpPr>
        <p:spPr>
          <a:xfrm>
            <a:off x="838200" y="375399"/>
            <a:ext cx="10515600" cy="1325563"/>
          </a:xfrm>
        </p:spPr>
        <p:txBody>
          <a:bodyPr/>
          <a:lstStyle/>
          <a:p>
            <a:pPr algn="ctr"/>
            <a:r>
              <a:rPr lang="en-IN" b="1" dirty="0"/>
              <a:t>Key insights</a:t>
            </a:r>
          </a:p>
        </p:txBody>
      </p:sp>
      <p:sp>
        <p:nvSpPr>
          <p:cNvPr id="3" name="Content Placeholder 2">
            <a:extLst>
              <a:ext uri="{FF2B5EF4-FFF2-40B4-BE49-F238E27FC236}">
                <a16:creationId xmlns:a16="http://schemas.microsoft.com/office/drawing/2014/main" id="{E7AAF569-B825-C4AC-1EFB-5794674A5AB6}"/>
              </a:ext>
            </a:extLst>
          </p:cNvPr>
          <p:cNvSpPr>
            <a:spLocks noGrp="1"/>
          </p:cNvSpPr>
          <p:nvPr>
            <p:ph idx="1"/>
          </p:nvPr>
        </p:nvSpPr>
        <p:spPr>
          <a:xfrm>
            <a:off x="838200" y="2977805"/>
            <a:ext cx="10515600" cy="1325563"/>
          </a:xfrm>
        </p:spPr>
        <p:txBody>
          <a:bodyPr/>
          <a:lstStyle/>
          <a:p>
            <a:r>
              <a:rPr lang="en-GB" sz="1800" dirty="0">
                <a:effectLst/>
                <a:latin typeface="Arial" panose="020B0604020202020204" pitchFamily="34" charset="0"/>
                <a:ea typeface="Arial" panose="020B0604020202020204" pitchFamily="34" charset="0"/>
              </a:rPr>
              <a:t>The average daily call volume is ~</a:t>
            </a:r>
            <a:r>
              <a:rPr lang="en-IN" sz="1800" b="1" u="sng" dirty="0">
                <a:solidFill>
                  <a:srgbClr val="000000"/>
                </a:solidFill>
                <a:effectLst/>
                <a:highlight>
                  <a:srgbClr val="D3D3D3"/>
                </a:highlight>
                <a:latin typeface="Calibri" panose="020F0502020204030204" pitchFamily="34" charset="0"/>
                <a:ea typeface="Times New Roman" panose="02020603050405020304" pitchFamily="18" charset="0"/>
              </a:rPr>
              <a:t>250</a:t>
            </a:r>
            <a:endParaRPr lang="en-IN" sz="1800" dirty="0">
              <a:effectLst/>
              <a:latin typeface="Arial" panose="020B0604020202020204" pitchFamily="34" charset="0"/>
              <a:ea typeface="Arial" panose="020B0604020202020204" pitchFamily="34" charset="0"/>
            </a:endParaRPr>
          </a:p>
          <a:p>
            <a:r>
              <a:rPr lang="en-GB" sz="1800" b="1" u="sng" dirty="0">
                <a:effectLst/>
                <a:highlight>
                  <a:srgbClr val="D3D3D3"/>
                </a:highlight>
                <a:latin typeface="Arial" panose="020B0604020202020204" pitchFamily="34" charset="0"/>
                <a:ea typeface="Arial" panose="020B0604020202020204" pitchFamily="34" charset="0"/>
              </a:rPr>
              <a:t>December</a:t>
            </a:r>
            <a:r>
              <a:rPr lang="en-GB" sz="1800" dirty="0">
                <a:effectLst/>
                <a:latin typeface="Arial" panose="020B0604020202020204" pitchFamily="34" charset="0"/>
                <a:ea typeface="Arial" panose="020B0604020202020204" pitchFamily="34" charset="0"/>
              </a:rPr>
              <a:t> experienced the highest volume of calls, </a:t>
            </a:r>
            <a:r>
              <a:rPr lang="en-GB" sz="1800" dirty="0" err="1">
                <a:effectLst/>
                <a:latin typeface="Arial" panose="020B0604020202020204" pitchFamily="34" charset="0"/>
                <a:ea typeface="Arial" panose="020B0604020202020204" pitchFamily="34" charset="0"/>
              </a:rPr>
              <a:t>ie</a:t>
            </a:r>
            <a:r>
              <a:rPr lang="en-GB" sz="1800" dirty="0">
                <a:effectLst/>
                <a:latin typeface="Arial" panose="020B0604020202020204" pitchFamily="34" charset="0"/>
                <a:ea typeface="Arial" panose="020B0604020202020204" pitchFamily="34" charset="0"/>
              </a:rPr>
              <a:t>,</a:t>
            </a:r>
            <a:r>
              <a:rPr lang="en-GB" sz="1800" b="1" u="sng" dirty="0">
                <a:effectLst/>
                <a:latin typeface="Arial" panose="020B0604020202020204" pitchFamily="34" charset="0"/>
                <a:ea typeface="Arial" panose="020B0604020202020204" pitchFamily="34" charset="0"/>
              </a:rPr>
              <a:t> </a:t>
            </a:r>
            <a:r>
              <a:rPr lang="en-GB" sz="1800" b="1" u="sng" dirty="0">
                <a:effectLst/>
                <a:highlight>
                  <a:srgbClr val="D3D3D3"/>
                </a:highlight>
                <a:latin typeface="Arial" panose="020B0604020202020204" pitchFamily="34" charset="0"/>
                <a:ea typeface="Arial" panose="020B0604020202020204" pitchFamily="34" charset="0"/>
              </a:rPr>
              <a:t>8090</a:t>
            </a:r>
            <a:r>
              <a:rPr lang="en-GB" sz="1800" dirty="0">
                <a:effectLst/>
                <a:latin typeface="Arial" panose="020B0604020202020204" pitchFamily="34" charset="0"/>
                <a:ea typeface="Arial" panose="020B0604020202020204" pitchFamily="34" charset="0"/>
              </a:rPr>
              <a:t> calls, and </a:t>
            </a:r>
            <a:r>
              <a:rPr lang="en-GB" sz="1800" b="1" u="sng" dirty="0">
                <a:effectLst/>
                <a:highlight>
                  <a:srgbClr val="D3D3D3"/>
                </a:highlight>
                <a:latin typeface="Arial" panose="020B0604020202020204" pitchFamily="34" charset="0"/>
                <a:ea typeface="Arial" panose="020B0604020202020204" pitchFamily="34" charset="0"/>
              </a:rPr>
              <a:t>January</a:t>
            </a:r>
            <a:r>
              <a:rPr lang="en-GB" sz="1800" dirty="0">
                <a:effectLst/>
                <a:latin typeface="Arial" panose="020B0604020202020204" pitchFamily="34" charset="0"/>
                <a:ea typeface="Arial" panose="020B0604020202020204" pitchFamily="34" charset="0"/>
              </a:rPr>
              <a:t> received the lowest volume of calls, </a:t>
            </a:r>
            <a:r>
              <a:rPr lang="en-GB" sz="1800" b="1" u="sng" dirty="0">
                <a:effectLst/>
                <a:latin typeface="Arial" panose="020B0604020202020204" pitchFamily="34" charset="0"/>
                <a:ea typeface="Arial" panose="020B0604020202020204" pitchFamily="34" charset="0"/>
              </a:rPr>
              <a:t>418</a:t>
            </a:r>
            <a:r>
              <a:rPr lang="en-GB" sz="1800" dirty="0">
                <a:effectLst/>
                <a:latin typeface="Arial" panose="020B0604020202020204" pitchFamily="34" charset="0"/>
                <a:ea typeface="Arial" panose="020B0604020202020204" pitchFamily="34" charset="0"/>
              </a:rPr>
              <a:t> calls.</a:t>
            </a:r>
          </a:p>
          <a:p>
            <a:endParaRPr lang="en-GB" sz="1800" dirty="0">
              <a:effectLst/>
              <a:latin typeface="Arial" panose="020B0604020202020204" pitchFamily="34" charset="0"/>
              <a:ea typeface="Arial" panose="020B0604020202020204" pitchFamily="34" charset="0"/>
            </a:endParaRPr>
          </a:p>
          <a:p>
            <a:endParaRPr lang="en-IN" sz="1800" dirty="0">
              <a:effectLst/>
              <a:latin typeface="Arial" panose="020B0604020202020204" pitchFamily="34" charset="0"/>
              <a:ea typeface="Arial" panose="020B0604020202020204" pitchFamily="34" charset="0"/>
            </a:endParaRPr>
          </a:p>
          <a:p>
            <a:endParaRPr lang="en-IN" dirty="0"/>
          </a:p>
        </p:txBody>
      </p:sp>
      <p:graphicFrame>
        <p:nvGraphicFramePr>
          <p:cNvPr id="4" name="Table 3">
            <a:extLst>
              <a:ext uri="{FF2B5EF4-FFF2-40B4-BE49-F238E27FC236}">
                <a16:creationId xmlns:a16="http://schemas.microsoft.com/office/drawing/2014/main" id="{B1CE1BCC-9421-EC96-6177-D3492AF43ACC}"/>
              </a:ext>
            </a:extLst>
          </p:cNvPr>
          <p:cNvGraphicFramePr>
            <a:graphicFrameLocks noGrp="1"/>
          </p:cNvGraphicFramePr>
          <p:nvPr>
            <p:extLst>
              <p:ext uri="{D42A27DB-BD31-4B8C-83A1-F6EECF244321}">
                <p14:modId xmlns:p14="http://schemas.microsoft.com/office/powerpoint/2010/main" val="2236615336"/>
              </p:ext>
            </p:extLst>
          </p:nvPr>
        </p:nvGraphicFramePr>
        <p:xfrm>
          <a:off x="1954930" y="4303368"/>
          <a:ext cx="7569214" cy="1709208"/>
        </p:xfrm>
        <a:graphic>
          <a:graphicData uri="http://schemas.openxmlformats.org/drawingml/2006/table">
            <a:tbl>
              <a:tblPr firstRow="1" firstCol="1" bandRow="1">
                <a:tableStyleId>{7E9639D4-E3E2-4D34-9284-5A2195B3D0D7}</a:tableStyleId>
              </a:tblPr>
              <a:tblGrid>
                <a:gridCol w="3784187">
                  <a:extLst>
                    <a:ext uri="{9D8B030D-6E8A-4147-A177-3AD203B41FA5}">
                      <a16:colId xmlns:a16="http://schemas.microsoft.com/office/drawing/2014/main" val="5155758"/>
                    </a:ext>
                  </a:extLst>
                </a:gridCol>
                <a:gridCol w="3785027">
                  <a:extLst>
                    <a:ext uri="{9D8B030D-6E8A-4147-A177-3AD203B41FA5}">
                      <a16:colId xmlns:a16="http://schemas.microsoft.com/office/drawing/2014/main" val="1299135308"/>
                    </a:ext>
                  </a:extLst>
                </a:gridCol>
              </a:tblGrid>
              <a:tr h="332696">
                <a:tc>
                  <a:txBody>
                    <a:bodyPr/>
                    <a:lstStyle/>
                    <a:p>
                      <a:pPr>
                        <a:lnSpc>
                          <a:spcPct val="115000"/>
                        </a:lnSpc>
                        <a:spcAft>
                          <a:spcPts val="1000"/>
                        </a:spcAft>
                        <a:buNone/>
                      </a:pPr>
                      <a:r>
                        <a:rPr lang="en-GB" sz="1600" dirty="0">
                          <a:effectLst/>
                        </a:rPr>
                        <a:t>Correlation</a:t>
                      </a:r>
                      <a:endParaRPr lang="en-IN" sz="1600" dirty="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spcAft>
                          <a:spcPts val="1000"/>
                        </a:spcAft>
                        <a:buNone/>
                      </a:pPr>
                      <a:r>
                        <a:rPr lang="en-GB" sz="1600" dirty="0">
                          <a:effectLst/>
                        </a:rPr>
                        <a:t>Values</a:t>
                      </a:r>
                      <a:endParaRPr lang="en-IN" sz="16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562108051"/>
                  </a:ext>
                </a:extLst>
              </a:tr>
              <a:tr h="688256">
                <a:tc>
                  <a:txBody>
                    <a:bodyPr/>
                    <a:lstStyle/>
                    <a:p>
                      <a:pPr>
                        <a:lnSpc>
                          <a:spcPct val="115000"/>
                        </a:lnSpc>
                        <a:spcAft>
                          <a:spcPts val="1000"/>
                        </a:spcAft>
                        <a:buNone/>
                      </a:pPr>
                      <a:r>
                        <a:rPr lang="en-GB" sz="1600" dirty="0">
                          <a:effectLst/>
                        </a:rPr>
                        <a:t>Correlation between astrologer call duration and customer satisfaction</a:t>
                      </a:r>
                      <a:endParaRPr lang="en-IN" sz="1600" dirty="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buNone/>
                      </a:pPr>
                      <a:r>
                        <a:rPr lang="en-GB" sz="1600" dirty="0">
                          <a:effectLst/>
                        </a:rPr>
                        <a:t>0.058403726</a:t>
                      </a:r>
                      <a:endParaRPr lang="en-IN" sz="1600" dirty="0">
                        <a:effectLst/>
                      </a:endParaRPr>
                    </a:p>
                    <a:p>
                      <a:pPr>
                        <a:lnSpc>
                          <a:spcPct val="115000"/>
                        </a:lnSpc>
                        <a:spcAft>
                          <a:spcPts val="1000"/>
                        </a:spcAft>
                        <a:buNone/>
                      </a:pPr>
                      <a:r>
                        <a:rPr lang="en-GB" sz="1600" dirty="0">
                          <a:effectLst/>
                        </a:rPr>
                        <a:t> </a:t>
                      </a:r>
                      <a:endParaRPr lang="en-IN" sz="16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714235219"/>
                  </a:ext>
                </a:extLst>
              </a:tr>
              <a:tr h="688256">
                <a:tc>
                  <a:txBody>
                    <a:bodyPr/>
                    <a:lstStyle/>
                    <a:p>
                      <a:pPr>
                        <a:lnSpc>
                          <a:spcPct val="115000"/>
                        </a:lnSpc>
                        <a:spcAft>
                          <a:spcPts val="1000"/>
                        </a:spcAft>
                        <a:buNone/>
                      </a:pPr>
                      <a:r>
                        <a:rPr lang="en-GB" sz="1600" dirty="0">
                          <a:effectLst/>
                        </a:rPr>
                        <a:t>Correlation between User on call duration and customer satisfaction</a:t>
                      </a:r>
                      <a:endParaRPr lang="en-IN" sz="1600" dirty="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buNone/>
                      </a:pPr>
                      <a:r>
                        <a:rPr lang="en-GB" sz="1600" dirty="0">
                          <a:effectLst/>
                        </a:rPr>
                        <a:t>0.054758181</a:t>
                      </a:r>
                      <a:endParaRPr lang="en-IN" sz="1600" dirty="0">
                        <a:effectLst/>
                      </a:endParaRPr>
                    </a:p>
                    <a:p>
                      <a:pPr>
                        <a:lnSpc>
                          <a:spcPct val="115000"/>
                        </a:lnSpc>
                        <a:spcAft>
                          <a:spcPts val="1000"/>
                        </a:spcAft>
                        <a:buNone/>
                      </a:pPr>
                      <a:r>
                        <a:rPr lang="en-GB" sz="1600" dirty="0">
                          <a:effectLst/>
                        </a:rPr>
                        <a:t> </a:t>
                      </a:r>
                      <a:endParaRPr lang="en-IN" sz="16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239393005"/>
                  </a:ext>
                </a:extLst>
              </a:tr>
            </a:tbl>
          </a:graphicData>
        </a:graphic>
      </p:graphicFrame>
      <p:graphicFrame>
        <p:nvGraphicFramePr>
          <p:cNvPr id="7" name="Chart 6">
            <a:extLst>
              <a:ext uri="{FF2B5EF4-FFF2-40B4-BE49-F238E27FC236}">
                <a16:creationId xmlns:a16="http://schemas.microsoft.com/office/drawing/2014/main" id="{D8F57772-AC51-41A4-8EE0-B0DE7DA6A1CA}"/>
              </a:ext>
            </a:extLst>
          </p:cNvPr>
          <p:cNvGraphicFramePr>
            <a:graphicFrameLocks/>
          </p:cNvGraphicFramePr>
          <p:nvPr>
            <p:extLst>
              <p:ext uri="{D42A27DB-BD31-4B8C-83A1-F6EECF244321}">
                <p14:modId xmlns:p14="http://schemas.microsoft.com/office/powerpoint/2010/main" val="1884211448"/>
              </p:ext>
            </p:extLst>
          </p:nvPr>
        </p:nvGraphicFramePr>
        <p:xfrm>
          <a:off x="743568" y="216687"/>
          <a:ext cx="3150338" cy="24842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668293A0-BA95-4B8B-8A5B-FAFAD8B66F85}"/>
              </a:ext>
            </a:extLst>
          </p:cNvPr>
          <p:cNvGraphicFramePr>
            <a:graphicFrameLocks/>
          </p:cNvGraphicFramePr>
          <p:nvPr>
            <p:extLst>
              <p:ext uri="{D42A27DB-BD31-4B8C-83A1-F6EECF244321}">
                <p14:modId xmlns:p14="http://schemas.microsoft.com/office/powerpoint/2010/main" val="3295061473"/>
              </p:ext>
            </p:extLst>
          </p:nvPr>
        </p:nvGraphicFramePr>
        <p:xfrm>
          <a:off x="8113162" y="216688"/>
          <a:ext cx="3024025" cy="25676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89625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3" name="Google Shape;563;p12"/>
          <p:cNvSpPr txBox="1"/>
          <p:nvPr/>
        </p:nvSpPr>
        <p:spPr>
          <a:xfrm>
            <a:off x="39513" y="33337"/>
            <a:ext cx="12182475" cy="685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64" name="Google Shape;564;p12"/>
          <p:cNvSpPr txBox="1"/>
          <p:nvPr/>
        </p:nvSpPr>
        <p:spPr>
          <a:xfrm>
            <a:off x="801384" y="3078162"/>
            <a:ext cx="10658735" cy="76835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5500"/>
              <a:buFont typeface="Montserrat"/>
              <a:buNone/>
            </a:pPr>
            <a:r>
              <a:rPr lang="en-GB" sz="4000" b="1" dirty="0">
                <a:effectLst/>
                <a:latin typeface="Arial" panose="020B0604020202020204" pitchFamily="34" charset="0"/>
                <a:ea typeface="Arial" panose="020B0604020202020204" pitchFamily="34" charset="0"/>
              </a:rPr>
              <a:t>IMPROVE TRAINING PROGRAMS </a:t>
            </a:r>
            <a:endParaRPr lang="en-US" sz="4000" b="1" i="0" u="none" strike="noStrike" cap="none" dirty="0">
              <a:solidFill>
                <a:srgbClr val="000000"/>
              </a:solidFill>
              <a:latin typeface="Arial"/>
              <a:ea typeface="Arial"/>
              <a:cs typeface="Arial"/>
              <a:sym typeface="Arial"/>
            </a:endParaRPr>
          </a:p>
        </p:txBody>
      </p:sp>
      <p:sp>
        <p:nvSpPr>
          <p:cNvPr id="565" name="Google Shape;565;p12"/>
          <p:cNvSpPr txBox="1"/>
          <p:nvPr/>
        </p:nvSpPr>
        <p:spPr>
          <a:xfrm>
            <a:off x="9369425" y="895350"/>
            <a:ext cx="2456130" cy="52228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82828"/>
              </a:buClr>
              <a:buSzPts val="2400"/>
              <a:buFont typeface="Open Sans SemiBold"/>
              <a:buNone/>
            </a:pPr>
            <a:r>
              <a:rPr lang="en-US" sz="2400" b="1" i="0" u="none" strike="noStrike" cap="none" dirty="0">
                <a:solidFill>
                  <a:srgbClr val="282828"/>
                </a:solidFill>
                <a:latin typeface="Open Sans SemiBold"/>
                <a:ea typeface="Open Sans SemiBold"/>
                <a:cs typeface="Open Sans SemiBold"/>
                <a:sym typeface="Open Sans SemiBold"/>
              </a:rPr>
              <a:t>ASSOCIATED RISKS</a:t>
            </a:r>
            <a:endParaRPr lang="en-US" sz="1400" b="0" i="0" u="none" strike="noStrike" cap="none" dirty="0">
              <a:solidFill>
                <a:srgbClr val="000000"/>
              </a:solidFill>
              <a:latin typeface="Arial"/>
              <a:ea typeface="Arial"/>
              <a:cs typeface="Arial"/>
              <a:sym typeface="Arial"/>
            </a:endParaRPr>
          </a:p>
        </p:txBody>
      </p:sp>
      <p:sp>
        <p:nvSpPr>
          <p:cNvPr id="566" name="Google Shape;566;p12"/>
          <p:cNvSpPr txBox="1"/>
          <p:nvPr/>
        </p:nvSpPr>
        <p:spPr>
          <a:xfrm>
            <a:off x="9369425" y="4583112"/>
            <a:ext cx="2545173" cy="52228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82828"/>
              </a:buClr>
              <a:buSzPts val="2400"/>
              <a:buFont typeface="Open Sans SemiBold"/>
              <a:buNone/>
            </a:pPr>
            <a:r>
              <a:rPr lang="en-US" sz="2400" b="1" i="0" u="none" strike="noStrike" cap="none" dirty="0">
                <a:solidFill>
                  <a:srgbClr val="282828"/>
                </a:solidFill>
                <a:latin typeface="Open Sans SemiBold"/>
                <a:ea typeface="Open Sans SemiBold"/>
                <a:cs typeface="Open Sans SemiBold"/>
                <a:sym typeface="Open Sans SemiBold"/>
              </a:rPr>
              <a:t>ALLOCATION OF BUDGET</a:t>
            </a:r>
            <a:endParaRPr sz="1400" b="0" i="0" u="none" strike="noStrike" cap="none" dirty="0">
              <a:solidFill>
                <a:srgbClr val="000000"/>
              </a:solidFill>
              <a:latin typeface="Arial"/>
              <a:ea typeface="Arial"/>
              <a:cs typeface="Arial"/>
              <a:sym typeface="Arial"/>
            </a:endParaRPr>
          </a:p>
        </p:txBody>
      </p:sp>
      <p:sp>
        <p:nvSpPr>
          <p:cNvPr id="567" name="Google Shape;567;p12"/>
          <p:cNvSpPr txBox="1"/>
          <p:nvPr/>
        </p:nvSpPr>
        <p:spPr>
          <a:xfrm>
            <a:off x="1384300" y="895350"/>
            <a:ext cx="1652587" cy="52228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82828"/>
              </a:buClr>
              <a:buSzPts val="2400"/>
              <a:buFont typeface="Open Sans SemiBold"/>
              <a:buNone/>
            </a:pPr>
            <a:r>
              <a:rPr lang="en-US" sz="2400" b="1" i="0" u="none" strike="noStrike" cap="none" dirty="0">
                <a:solidFill>
                  <a:srgbClr val="282828"/>
                </a:solidFill>
                <a:latin typeface="Open Sans SemiBold"/>
                <a:ea typeface="Open Sans SemiBold"/>
                <a:cs typeface="Open Sans SemiBold"/>
                <a:sym typeface="Open Sans SemiBold"/>
              </a:rPr>
              <a:t>BENEFITS</a:t>
            </a:r>
            <a:endParaRPr sz="1400" b="0" i="0" u="none" strike="noStrike" cap="none" dirty="0">
              <a:solidFill>
                <a:srgbClr val="000000"/>
              </a:solidFill>
              <a:latin typeface="Arial"/>
              <a:ea typeface="Arial"/>
              <a:cs typeface="Arial"/>
              <a:sym typeface="Arial"/>
            </a:endParaRPr>
          </a:p>
        </p:txBody>
      </p:sp>
      <p:sp>
        <p:nvSpPr>
          <p:cNvPr id="568" name="Google Shape;568;p12"/>
          <p:cNvSpPr txBox="1"/>
          <p:nvPr/>
        </p:nvSpPr>
        <p:spPr>
          <a:xfrm>
            <a:off x="277402" y="4583112"/>
            <a:ext cx="2756310" cy="52228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82828"/>
              </a:buClr>
              <a:buSzPts val="2400"/>
              <a:buFont typeface="Open Sans SemiBold"/>
              <a:buNone/>
            </a:pPr>
            <a:r>
              <a:rPr lang="en-US" sz="2400" b="1" i="0" u="none" strike="noStrike" cap="none" dirty="0">
                <a:solidFill>
                  <a:srgbClr val="282828"/>
                </a:solidFill>
                <a:latin typeface="Open Sans SemiBold"/>
                <a:ea typeface="Open Sans SemiBold"/>
                <a:cs typeface="Open Sans SemiBold"/>
                <a:sym typeface="Open Sans SemiBold"/>
              </a:rPr>
              <a:t>RISKS MITIGATION</a:t>
            </a:r>
            <a:endParaRPr sz="1400" b="0" i="0" u="none" strike="noStrike" cap="none" dirty="0">
              <a:solidFill>
                <a:srgbClr val="000000"/>
              </a:solidFill>
              <a:latin typeface="Arial"/>
              <a:ea typeface="Arial"/>
              <a:cs typeface="Arial"/>
              <a:sym typeface="Arial"/>
            </a:endParaRPr>
          </a:p>
        </p:txBody>
      </p:sp>
      <p:sp>
        <p:nvSpPr>
          <p:cNvPr id="572" name="Google Shape;572;p12"/>
          <p:cNvSpPr txBox="1"/>
          <p:nvPr/>
        </p:nvSpPr>
        <p:spPr>
          <a:xfrm>
            <a:off x="-730294" y="6148387"/>
            <a:ext cx="12190413" cy="68611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3" name="Google Shape;573;p12"/>
          <p:cNvSpPr/>
          <p:nvPr/>
        </p:nvSpPr>
        <p:spPr>
          <a:xfrm>
            <a:off x="7142162" y="771525"/>
            <a:ext cx="622300" cy="1287462"/>
          </a:xfrm>
          <a:custGeom>
            <a:avLst/>
            <a:gdLst/>
            <a:ahLst/>
            <a:cxnLst/>
            <a:rect l="l" t="t" r="r" b="b"/>
            <a:pathLst>
              <a:path w="153" h="316" extrusionOk="0">
                <a:moveTo>
                  <a:pt x="76" y="0"/>
                </a:moveTo>
                <a:cubicBezTo>
                  <a:pt x="76" y="0"/>
                  <a:pt x="76" y="0"/>
                  <a:pt x="76" y="0"/>
                </a:cubicBezTo>
                <a:cubicBezTo>
                  <a:pt x="34" y="0"/>
                  <a:pt x="0" y="35"/>
                  <a:pt x="0" y="77"/>
                </a:cubicBezTo>
                <a:cubicBezTo>
                  <a:pt x="0" y="316"/>
                  <a:pt x="0" y="316"/>
                  <a:pt x="0" y="316"/>
                </a:cubicBezTo>
                <a:cubicBezTo>
                  <a:pt x="1" y="298"/>
                  <a:pt x="9" y="281"/>
                  <a:pt x="22" y="268"/>
                </a:cubicBezTo>
                <a:cubicBezTo>
                  <a:pt x="153" y="137"/>
                  <a:pt x="153" y="137"/>
                  <a:pt x="153" y="137"/>
                </a:cubicBezTo>
                <a:cubicBezTo>
                  <a:pt x="153" y="77"/>
                  <a:pt x="153" y="77"/>
                  <a:pt x="153" y="77"/>
                </a:cubicBezTo>
                <a:cubicBezTo>
                  <a:pt x="153" y="35"/>
                  <a:pt x="118" y="0"/>
                  <a:pt x="76" y="0"/>
                </a:cubicBezTo>
              </a:path>
            </a:pathLst>
          </a:custGeom>
          <a:solidFill>
            <a:srgbClr val="D2E1A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4" name="Google Shape;574;p12"/>
          <p:cNvSpPr/>
          <p:nvPr/>
        </p:nvSpPr>
        <p:spPr>
          <a:xfrm>
            <a:off x="7134225" y="771525"/>
            <a:ext cx="1657350" cy="1620837"/>
          </a:xfrm>
          <a:custGeom>
            <a:avLst/>
            <a:gdLst/>
            <a:ahLst/>
            <a:cxnLst/>
            <a:rect l="l" t="t" r="r" b="b"/>
            <a:pathLst>
              <a:path w="407" h="398" extrusionOk="0">
                <a:moveTo>
                  <a:pt x="2" y="316"/>
                </a:moveTo>
                <a:cubicBezTo>
                  <a:pt x="0" y="338"/>
                  <a:pt x="8" y="359"/>
                  <a:pt x="24" y="376"/>
                </a:cubicBezTo>
                <a:cubicBezTo>
                  <a:pt x="39" y="391"/>
                  <a:pt x="58" y="398"/>
                  <a:pt x="78" y="398"/>
                </a:cubicBezTo>
                <a:cubicBezTo>
                  <a:pt x="78" y="398"/>
                  <a:pt x="78" y="398"/>
                  <a:pt x="78" y="398"/>
                </a:cubicBezTo>
                <a:cubicBezTo>
                  <a:pt x="36" y="398"/>
                  <a:pt x="2" y="364"/>
                  <a:pt x="2" y="322"/>
                </a:cubicBezTo>
                <a:cubicBezTo>
                  <a:pt x="2" y="316"/>
                  <a:pt x="2" y="316"/>
                  <a:pt x="2" y="316"/>
                </a:cubicBezTo>
                <a:moveTo>
                  <a:pt x="323" y="0"/>
                </a:moveTo>
                <a:cubicBezTo>
                  <a:pt x="304" y="0"/>
                  <a:pt x="284" y="7"/>
                  <a:pt x="269" y="22"/>
                </a:cubicBezTo>
                <a:cubicBezTo>
                  <a:pt x="155" y="137"/>
                  <a:pt x="155" y="137"/>
                  <a:pt x="155" y="137"/>
                </a:cubicBezTo>
                <a:cubicBezTo>
                  <a:pt x="155" y="245"/>
                  <a:pt x="155" y="245"/>
                  <a:pt x="155" y="245"/>
                </a:cubicBezTo>
                <a:cubicBezTo>
                  <a:pt x="263" y="245"/>
                  <a:pt x="263" y="245"/>
                  <a:pt x="263" y="245"/>
                </a:cubicBezTo>
                <a:cubicBezTo>
                  <a:pt x="377" y="130"/>
                  <a:pt x="377" y="130"/>
                  <a:pt x="377" y="130"/>
                </a:cubicBezTo>
                <a:cubicBezTo>
                  <a:pt x="407" y="101"/>
                  <a:pt x="407" y="52"/>
                  <a:pt x="377" y="22"/>
                </a:cubicBezTo>
                <a:cubicBezTo>
                  <a:pt x="363" y="7"/>
                  <a:pt x="343" y="0"/>
                  <a:pt x="323" y="0"/>
                </a:cubicBezTo>
              </a:path>
            </a:pathLst>
          </a:custGeom>
          <a:solidFill>
            <a:srgbClr val="D2E1A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5" name="Google Shape;575;p12"/>
          <p:cNvSpPr/>
          <p:nvPr/>
        </p:nvSpPr>
        <p:spPr>
          <a:xfrm>
            <a:off x="7142162" y="1330325"/>
            <a:ext cx="622300" cy="1062037"/>
          </a:xfrm>
          <a:custGeom>
            <a:avLst/>
            <a:gdLst/>
            <a:ahLst/>
            <a:cxnLst/>
            <a:rect l="l" t="t" r="r" b="b"/>
            <a:pathLst>
              <a:path w="153" h="261" extrusionOk="0">
                <a:moveTo>
                  <a:pt x="153" y="0"/>
                </a:moveTo>
                <a:cubicBezTo>
                  <a:pt x="22" y="131"/>
                  <a:pt x="22" y="131"/>
                  <a:pt x="22" y="131"/>
                </a:cubicBezTo>
                <a:cubicBezTo>
                  <a:pt x="9" y="144"/>
                  <a:pt x="1" y="161"/>
                  <a:pt x="0" y="179"/>
                </a:cubicBezTo>
                <a:cubicBezTo>
                  <a:pt x="0" y="185"/>
                  <a:pt x="0" y="185"/>
                  <a:pt x="0" y="185"/>
                </a:cubicBezTo>
                <a:cubicBezTo>
                  <a:pt x="0" y="227"/>
                  <a:pt x="34" y="261"/>
                  <a:pt x="76" y="261"/>
                </a:cubicBezTo>
                <a:cubicBezTo>
                  <a:pt x="76" y="261"/>
                  <a:pt x="76" y="261"/>
                  <a:pt x="76" y="261"/>
                </a:cubicBezTo>
                <a:cubicBezTo>
                  <a:pt x="34" y="261"/>
                  <a:pt x="0" y="227"/>
                  <a:pt x="0" y="185"/>
                </a:cubicBezTo>
                <a:cubicBezTo>
                  <a:pt x="0" y="185"/>
                  <a:pt x="0" y="185"/>
                  <a:pt x="0" y="185"/>
                </a:cubicBezTo>
                <a:cubicBezTo>
                  <a:pt x="0" y="143"/>
                  <a:pt x="34" y="108"/>
                  <a:pt x="76" y="108"/>
                </a:cubicBezTo>
                <a:cubicBezTo>
                  <a:pt x="153" y="108"/>
                  <a:pt x="153" y="108"/>
                  <a:pt x="153" y="108"/>
                </a:cubicBezTo>
                <a:cubicBezTo>
                  <a:pt x="153" y="0"/>
                  <a:pt x="153" y="0"/>
                  <a:pt x="153" y="0"/>
                </a:cubicBezTo>
              </a:path>
            </a:pathLst>
          </a:custGeom>
          <a:solidFill>
            <a:srgbClr val="ADC66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6" name="Google Shape;576;p12"/>
          <p:cNvSpPr/>
          <p:nvPr/>
        </p:nvSpPr>
        <p:spPr>
          <a:xfrm>
            <a:off x="7451725" y="1770062"/>
            <a:ext cx="1311275" cy="622300"/>
          </a:xfrm>
          <a:custGeom>
            <a:avLst/>
            <a:gdLst/>
            <a:ahLst/>
            <a:cxnLst/>
            <a:rect l="l" t="t" r="r" b="b"/>
            <a:pathLst>
              <a:path w="322" h="153" extrusionOk="0">
                <a:moveTo>
                  <a:pt x="245" y="0"/>
                </a:moveTo>
                <a:cubicBezTo>
                  <a:pt x="185" y="0"/>
                  <a:pt x="185" y="0"/>
                  <a:pt x="185" y="0"/>
                </a:cubicBezTo>
                <a:cubicBezTo>
                  <a:pt x="58" y="127"/>
                  <a:pt x="58" y="127"/>
                  <a:pt x="58" y="127"/>
                </a:cubicBezTo>
                <a:cubicBezTo>
                  <a:pt x="44" y="143"/>
                  <a:pt x="23" y="153"/>
                  <a:pt x="0" y="153"/>
                </a:cubicBezTo>
                <a:cubicBezTo>
                  <a:pt x="245" y="153"/>
                  <a:pt x="245" y="153"/>
                  <a:pt x="245" y="153"/>
                </a:cubicBezTo>
                <a:cubicBezTo>
                  <a:pt x="287" y="153"/>
                  <a:pt x="322" y="119"/>
                  <a:pt x="322" y="77"/>
                </a:cubicBezTo>
                <a:cubicBezTo>
                  <a:pt x="322" y="77"/>
                  <a:pt x="322" y="77"/>
                  <a:pt x="322" y="77"/>
                </a:cubicBezTo>
                <a:cubicBezTo>
                  <a:pt x="322" y="35"/>
                  <a:pt x="287" y="0"/>
                  <a:pt x="245" y="0"/>
                </a:cubicBezTo>
              </a:path>
            </a:pathLst>
          </a:custGeom>
          <a:solidFill>
            <a:srgbClr val="D2E1A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7" name="Google Shape;577;p12"/>
          <p:cNvSpPr/>
          <p:nvPr/>
        </p:nvSpPr>
        <p:spPr>
          <a:xfrm>
            <a:off x="7451725" y="2287587"/>
            <a:ext cx="236537" cy="104775"/>
          </a:xfrm>
          <a:custGeom>
            <a:avLst/>
            <a:gdLst/>
            <a:ahLst/>
            <a:cxnLst/>
            <a:rect l="l" t="t" r="r" b="b"/>
            <a:pathLst>
              <a:path w="58" h="26" extrusionOk="0">
                <a:moveTo>
                  <a:pt x="58" y="0"/>
                </a:moveTo>
                <a:cubicBezTo>
                  <a:pt x="54" y="4"/>
                  <a:pt x="54" y="4"/>
                  <a:pt x="54" y="4"/>
                </a:cubicBezTo>
                <a:cubicBezTo>
                  <a:pt x="39" y="19"/>
                  <a:pt x="20" y="26"/>
                  <a:pt x="0" y="26"/>
                </a:cubicBezTo>
                <a:cubicBezTo>
                  <a:pt x="0" y="26"/>
                  <a:pt x="0" y="26"/>
                  <a:pt x="0" y="26"/>
                </a:cubicBezTo>
                <a:cubicBezTo>
                  <a:pt x="0" y="26"/>
                  <a:pt x="0" y="26"/>
                  <a:pt x="0" y="26"/>
                </a:cubicBezTo>
                <a:cubicBezTo>
                  <a:pt x="23" y="26"/>
                  <a:pt x="44" y="16"/>
                  <a:pt x="58" y="0"/>
                </a:cubicBezTo>
              </a:path>
            </a:pathLst>
          </a:custGeom>
          <a:solidFill>
            <a:srgbClr val="ADC66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8" name="Google Shape;578;p12"/>
          <p:cNvSpPr/>
          <p:nvPr/>
        </p:nvSpPr>
        <p:spPr>
          <a:xfrm>
            <a:off x="7688262" y="1770062"/>
            <a:ext cx="515937" cy="517525"/>
          </a:xfrm>
          <a:custGeom>
            <a:avLst/>
            <a:gdLst/>
            <a:ahLst/>
            <a:cxnLst/>
            <a:rect l="l" t="t" r="r" b="b"/>
            <a:pathLst>
              <a:path w="127" h="127" extrusionOk="0">
                <a:moveTo>
                  <a:pt x="127" y="0"/>
                </a:moveTo>
                <a:cubicBezTo>
                  <a:pt x="19" y="0"/>
                  <a:pt x="19" y="0"/>
                  <a:pt x="19" y="0"/>
                </a:cubicBezTo>
                <a:cubicBezTo>
                  <a:pt x="19" y="77"/>
                  <a:pt x="19" y="77"/>
                  <a:pt x="19" y="77"/>
                </a:cubicBezTo>
                <a:cubicBezTo>
                  <a:pt x="19" y="96"/>
                  <a:pt x="11" y="114"/>
                  <a:pt x="0" y="127"/>
                </a:cubicBezTo>
                <a:cubicBezTo>
                  <a:pt x="127" y="0"/>
                  <a:pt x="127" y="0"/>
                  <a:pt x="127" y="0"/>
                </a:cubicBezTo>
              </a:path>
            </a:pathLst>
          </a:custGeom>
          <a:solidFill>
            <a:srgbClr val="ADC66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9" name="Google Shape;579;p12"/>
          <p:cNvSpPr/>
          <p:nvPr/>
        </p:nvSpPr>
        <p:spPr>
          <a:xfrm>
            <a:off x="7142162" y="1770062"/>
            <a:ext cx="622300" cy="622300"/>
          </a:xfrm>
          <a:custGeom>
            <a:avLst/>
            <a:gdLst/>
            <a:ahLst/>
            <a:cxnLst/>
            <a:rect l="l" t="t" r="r" b="b"/>
            <a:pathLst>
              <a:path w="153" h="153" extrusionOk="0">
                <a:moveTo>
                  <a:pt x="153" y="0"/>
                </a:moveTo>
                <a:cubicBezTo>
                  <a:pt x="76" y="0"/>
                  <a:pt x="76" y="0"/>
                  <a:pt x="76" y="0"/>
                </a:cubicBezTo>
                <a:cubicBezTo>
                  <a:pt x="34" y="0"/>
                  <a:pt x="0" y="35"/>
                  <a:pt x="0" y="77"/>
                </a:cubicBezTo>
                <a:cubicBezTo>
                  <a:pt x="0" y="77"/>
                  <a:pt x="0" y="77"/>
                  <a:pt x="0" y="77"/>
                </a:cubicBezTo>
                <a:cubicBezTo>
                  <a:pt x="0" y="119"/>
                  <a:pt x="34" y="153"/>
                  <a:pt x="76" y="153"/>
                </a:cubicBezTo>
                <a:cubicBezTo>
                  <a:pt x="96" y="153"/>
                  <a:pt x="115" y="146"/>
                  <a:pt x="130" y="131"/>
                </a:cubicBezTo>
                <a:cubicBezTo>
                  <a:pt x="134" y="127"/>
                  <a:pt x="134" y="127"/>
                  <a:pt x="134" y="127"/>
                </a:cubicBezTo>
                <a:cubicBezTo>
                  <a:pt x="145" y="114"/>
                  <a:pt x="153" y="96"/>
                  <a:pt x="153" y="77"/>
                </a:cubicBezTo>
                <a:cubicBezTo>
                  <a:pt x="153" y="0"/>
                  <a:pt x="153" y="0"/>
                  <a:pt x="153" y="0"/>
                </a:cubicBezTo>
              </a:path>
            </a:pathLst>
          </a:custGeom>
          <a:solidFill>
            <a:srgbClr val="8EAE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0" name="Google Shape;580;p12"/>
          <p:cNvSpPr/>
          <p:nvPr/>
        </p:nvSpPr>
        <p:spPr>
          <a:xfrm>
            <a:off x="7475537" y="4462462"/>
            <a:ext cx="1282700" cy="623887"/>
          </a:xfrm>
          <a:custGeom>
            <a:avLst/>
            <a:gdLst/>
            <a:ahLst/>
            <a:cxnLst/>
            <a:rect l="l" t="t" r="r" b="b"/>
            <a:pathLst>
              <a:path w="315" h="153" extrusionOk="0">
                <a:moveTo>
                  <a:pt x="239" y="0"/>
                </a:moveTo>
                <a:cubicBezTo>
                  <a:pt x="0" y="0"/>
                  <a:pt x="0" y="0"/>
                  <a:pt x="0" y="0"/>
                </a:cubicBezTo>
                <a:cubicBezTo>
                  <a:pt x="17" y="1"/>
                  <a:pt x="35" y="8"/>
                  <a:pt x="48" y="22"/>
                </a:cubicBezTo>
                <a:cubicBezTo>
                  <a:pt x="179" y="153"/>
                  <a:pt x="179" y="153"/>
                  <a:pt x="179" y="153"/>
                </a:cubicBezTo>
                <a:cubicBezTo>
                  <a:pt x="239" y="153"/>
                  <a:pt x="239" y="153"/>
                  <a:pt x="239" y="153"/>
                </a:cubicBezTo>
                <a:cubicBezTo>
                  <a:pt x="281" y="153"/>
                  <a:pt x="315" y="118"/>
                  <a:pt x="315" y="76"/>
                </a:cubicBezTo>
                <a:cubicBezTo>
                  <a:pt x="315" y="34"/>
                  <a:pt x="281" y="0"/>
                  <a:pt x="239" y="0"/>
                </a:cubicBezTo>
              </a:path>
            </a:pathLst>
          </a:custGeom>
          <a:solidFill>
            <a:srgbClr val="B0B1B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1" name="Google Shape;581;p12"/>
          <p:cNvSpPr/>
          <p:nvPr/>
        </p:nvSpPr>
        <p:spPr>
          <a:xfrm>
            <a:off x="7142162" y="4462462"/>
            <a:ext cx="1649412" cy="1620837"/>
          </a:xfrm>
          <a:custGeom>
            <a:avLst/>
            <a:gdLst/>
            <a:ahLst/>
            <a:cxnLst/>
            <a:rect l="l" t="t" r="r" b="b"/>
            <a:pathLst>
              <a:path w="405" h="398" extrusionOk="0">
                <a:moveTo>
                  <a:pt x="261" y="153"/>
                </a:moveTo>
                <a:cubicBezTo>
                  <a:pt x="152" y="153"/>
                  <a:pt x="152" y="153"/>
                  <a:pt x="152" y="153"/>
                </a:cubicBezTo>
                <a:cubicBezTo>
                  <a:pt x="152" y="260"/>
                  <a:pt x="152" y="260"/>
                  <a:pt x="152" y="260"/>
                </a:cubicBezTo>
                <a:cubicBezTo>
                  <a:pt x="267" y="375"/>
                  <a:pt x="267" y="375"/>
                  <a:pt x="267" y="375"/>
                </a:cubicBezTo>
                <a:cubicBezTo>
                  <a:pt x="282" y="390"/>
                  <a:pt x="302" y="398"/>
                  <a:pt x="321" y="398"/>
                </a:cubicBezTo>
                <a:cubicBezTo>
                  <a:pt x="341" y="398"/>
                  <a:pt x="361" y="390"/>
                  <a:pt x="375" y="375"/>
                </a:cubicBezTo>
                <a:cubicBezTo>
                  <a:pt x="405" y="346"/>
                  <a:pt x="405" y="297"/>
                  <a:pt x="375" y="267"/>
                </a:cubicBezTo>
                <a:cubicBezTo>
                  <a:pt x="261" y="153"/>
                  <a:pt x="261" y="153"/>
                  <a:pt x="261" y="153"/>
                </a:cubicBezTo>
                <a:moveTo>
                  <a:pt x="76" y="0"/>
                </a:moveTo>
                <a:cubicBezTo>
                  <a:pt x="56" y="0"/>
                  <a:pt x="37" y="7"/>
                  <a:pt x="22" y="22"/>
                </a:cubicBezTo>
                <a:cubicBezTo>
                  <a:pt x="22" y="22"/>
                  <a:pt x="22" y="22"/>
                  <a:pt x="22" y="22"/>
                </a:cubicBezTo>
                <a:cubicBezTo>
                  <a:pt x="7" y="37"/>
                  <a:pt x="0" y="57"/>
                  <a:pt x="0" y="76"/>
                </a:cubicBezTo>
                <a:cubicBezTo>
                  <a:pt x="0" y="34"/>
                  <a:pt x="34" y="0"/>
                  <a:pt x="76" y="0"/>
                </a:cubicBezTo>
                <a:cubicBezTo>
                  <a:pt x="76" y="0"/>
                  <a:pt x="76" y="0"/>
                  <a:pt x="76" y="0"/>
                </a:cubicBezTo>
                <a:cubicBezTo>
                  <a:pt x="76" y="0"/>
                  <a:pt x="76" y="0"/>
                  <a:pt x="76" y="0"/>
                </a:cubicBezTo>
                <a:cubicBezTo>
                  <a:pt x="82" y="0"/>
                  <a:pt x="82" y="0"/>
                  <a:pt x="82" y="0"/>
                </a:cubicBezTo>
                <a:cubicBezTo>
                  <a:pt x="80" y="0"/>
                  <a:pt x="78" y="0"/>
                  <a:pt x="76" y="0"/>
                </a:cubicBezTo>
              </a:path>
            </a:pathLst>
          </a:custGeom>
          <a:solidFill>
            <a:srgbClr val="B0B1B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2" name="Google Shape;582;p12"/>
          <p:cNvSpPr/>
          <p:nvPr/>
        </p:nvSpPr>
        <p:spPr>
          <a:xfrm>
            <a:off x="7451725" y="4462462"/>
            <a:ext cx="752475" cy="623887"/>
          </a:xfrm>
          <a:custGeom>
            <a:avLst/>
            <a:gdLst/>
            <a:ahLst/>
            <a:cxnLst/>
            <a:rect l="l" t="t" r="r" b="b"/>
            <a:pathLst>
              <a:path w="185" h="153" extrusionOk="0">
                <a:moveTo>
                  <a:pt x="6" y="0"/>
                </a:moveTo>
                <a:cubicBezTo>
                  <a:pt x="0" y="0"/>
                  <a:pt x="0" y="0"/>
                  <a:pt x="0" y="0"/>
                </a:cubicBezTo>
                <a:cubicBezTo>
                  <a:pt x="42" y="0"/>
                  <a:pt x="76" y="34"/>
                  <a:pt x="76" y="76"/>
                </a:cubicBezTo>
                <a:cubicBezTo>
                  <a:pt x="76" y="153"/>
                  <a:pt x="76" y="153"/>
                  <a:pt x="76" y="153"/>
                </a:cubicBezTo>
                <a:cubicBezTo>
                  <a:pt x="185" y="153"/>
                  <a:pt x="185" y="153"/>
                  <a:pt x="185" y="153"/>
                </a:cubicBezTo>
                <a:cubicBezTo>
                  <a:pt x="54" y="22"/>
                  <a:pt x="54" y="22"/>
                  <a:pt x="54" y="22"/>
                </a:cubicBezTo>
                <a:cubicBezTo>
                  <a:pt x="41" y="8"/>
                  <a:pt x="23" y="1"/>
                  <a:pt x="6" y="0"/>
                </a:cubicBezTo>
              </a:path>
            </a:pathLst>
          </a:custGeom>
          <a:solidFill>
            <a:srgbClr val="7A7B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3" name="Google Shape;583;p12"/>
          <p:cNvSpPr/>
          <p:nvPr/>
        </p:nvSpPr>
        <p:spPr>
          <a:xfrm>
            <a:off x="7142162" y="4772025"/>
            <a:ext cx="619125" cy="1308100"/>
          </a:xfrm>
          <a:custGeom>
            <a:avLst/>
            <a:gdLst/>
            <a:ahLst/>
            <a:cxnLst/>
            <a:rect l="l" t="t" r="r" b="b"/>
            <a:pathLst>
              <a:path w="152" h="321" extrusionOk="0">
                <a:moveTo>
                  <a:pt x="0" y="0"/>
                </a:moveTo>
                <a:cubicBezTo>
                  <a:pt x="0" y="245"/>
                  <a:pt x="0" y="245"/>
                  <a:pt x="0" y="245"/>
                </a:cubicBezTo>
                <a:cubicBezTo>
                  <a:pt x="0" y="287"/>
                  <a:pt x="34" y="321"/>
                  <a:pt x="76" y="321"/>
                </a:cubicBezTo>
                <a:cubicBezTo>
                  <a:pt x="76" y="321"/>
                  <a:pt x="76" y="321"/>
                  <a:pt x="76" y="321"/>
                </a:cubicBezTo>
                <a:cubicBezTo>
                  <a:pt x="118" y="321"/>
                  <a:pt x="152" y="287"/>
                  <a:pt x="152" y="245"/>
                </a:cubicBezTo>
                <a:cubicBezTo>
                  <a:pt x="152" y="184"/>
                  <a:pt x="152" y="184"/>
                  <a:pt x="152" y="184"/>
                </a:cubicBezTo>
                <a:cubicBezTo>
                  <a:pt x="25" y="57"/>
                  <a:pt x="25" y="57"/>
                  <a:pt x="25" y="57"/>
                </a:cubicBezTo>
                <a:cubicBezTo>
                  <a:pt x="10" y="43"/>
                  <a:pt x="0" y="23"/>
                  <a:pt x="0" y="0"/>
                </a:cubicBezTo>
              </a:path>
            </a:pathLst>
          </a:custGeom>
          <a:solidFill>
            <a:srgbClr val="B0B1B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4" name="Google Shape;584;p12"/>
          <p:cNvSpPr/>
          <p:nvPr/>
        </p:nvSpPr>
        <p:spPr>
          <a:xfrm>
            <a:off x="7142162" y="4772025"/>
            <a:ext cx="101600" cy="231775"/>
          </a:xfrm>
          <a:custGeom>
            <a:avLst/>
            <a:gdLst/>
            <a:ahLst/>
            <a:cxnLst/>
            <a:rect l="l" t="t" r="r" b="b"/>
            <a:pathLst>
              <a:path w="25" h="57" extrusionOk="0">
                <a:moveTo>
                  <a:pt x="0" y="0"/>
                </a:moveTo>
                <a:cubicBezTo>
                  <a:pt x="0" y="0"/>
                  <a:pt x="0" y="0"/>
                  <a:pt x="0" y="0"/>
                </a:cubicBezTo>
                <a:cubicBezTo>
                  <a:pt x="0" y="0"/>
                  <a:pt x="0" y="0"/>
                  <a:pt x="0" y="0"/>
                </a:cubicBezTo>
                <a:cubicBezTo>
                  <a:pt x="0" y="23"/>
                  <a:pt x="10" y="43"/>
                  <a:pt x="25" y="57"/>
                </a:cubicBezTo>
                <a:cubicBezTo>
                  <a:pt x="22" y="54"/>
                  <a:pt x="22" y="54"/>
                  <a:pt x="22" y="54"/>
                </a:cubicBezTo>
                <a:cubicBezTo>
                  <a:pt x="7" y="39"/>
                  <a:pt x="0" y="20"/>
                  <a:pt x="0" y="0"/>
                </a:cubicBezTo>
              </a:path>
            </a:pathLst>
          </a:custGeom>
          <a:solidFill>
            <a:srgbClr val="7A7B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5" name="Google Shape;585;p12"/>
          <p:cNvSpPr/>
          <p:nvPr/>
        </p:nvSpPr>
        <p:spPr>
          <a:xfrm>
            <a:off x="7243762" y="5003800"/>
            <a:ext cx="517525" cy="517525"/>
          </a:xfrm>
          <a:custGeom>
            <a:avLst/>
            <a:gdLst/>
            <a:ahLst/>
            <a:cxnLst/>
            <a:rect l="l" t="t" r="r" b="b"/>
            <a:pathLst>
              <a:path w="127" h="127" extrusionOk="0">
                <a:moveTo>
                  <a:pt x="0" y="0"/>
                </a:moveTo>
                <a:cubicBezTo>
                  <a:pt x="127" y="127"/>
                  <a:pt x="127" y="127"/>
                  <a:pt x="127" y="127"/>
                </a:cubicBezTo>
                <a:cubicBezTo>
                  <a:pt x="127" y="20"/>
                  <a:pt x="127" y="20"/>
                  <a:pt x="127" y="20"/>
                </a:cubicBezTo>
                <a:cubicBezTo>
                  <a:pt x="51" y="20"/>
                  <a:pt x="51" y="20"/>
                  <a:pt x="51" y="20"/>
                </a:cubicBezTo>
                <a:cubicBezTo>
                  <a:pt x="32" y="20"/>
                  <a:pt x="14" y="12"/>
                  <a:pt x="0" y="0"/>
                </a:cubicBezTo>
              </a:path>
            </a:pathLst>
          </a:custGeom>
          <a:solidFill>
            <a:srgbClr val="7A7B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6" name="Google Shape;586;p12"/>
          <p:cNvSpPr/>
          <p:nvPr/>
        </p:nvSpPr>
        <p:spPr>
          <a:xfrm>
            <a:off x="7142162" y="4462462"/>
            <a:ext cx="619125" cy="623887"/>
          </a:xfrm>
          <a:custGeom>
            <a:avLst/>
            <a:gdLst/>
            <a:ahLst/>
            <a:cxnLst/>
            <a:rect l="l" t="t" r="r" b="b"/>
            <a:pathLst>
              <a:path w="152" h="153" extrusionOk="0">
                <a:moveTo>
                  <a:pt x="76" y="0"/>
                </a:moveTo>
                <a:cubicBezTo>
                  <a:pt x="76" y="0"/>
                  <a:pt x="76" y="0"/>
                  <a:pt x="76" y="0"/>
                </a:cubicBezTo>
                <a:cubicBezTo>
                  <a:pt x="34" y="0"/>
                  <a:pt x="0" y="34"/>
                  <a:pt x="0" y="76"/>
                </a:cubicBezTo>
                <a:cubicBezTo>
                  <a:pt x="0" y="96"/>
                  <a:pt x="7" y="115"/>
                  <a:pt x="22" y="130"/>
                </a:cubicBezTo>
                <a:cubicBezTo>
                  <a:pt x="25" y="133"/>
                  <a:pt x="25" y="133"/>
                  <a:pt x="25" y="133"/>
                </a:cubicBezTo>
                <a:cubicBezTo>
                  <a:pt x="39" y="145"/>
                  <a:pt x="57" y="153"/>
                  <a:pt x="76" y="153"/>
                </a:cubicBezTo>
                <a:cubicBezTo>
                  <a:pt x="152" y="153"/>
                  <a:pt x="152" y="153"/>
                  <a:pt x="152" y="153"/>
                </a:cubicBezTo>
                <a:cubicBezTo>
                  <a:pt x="152" y="76"/>
                  <a:pt x="152" y="76"/>
                  <a:pt x="152" y="76"/>
                </a:cubicBezTo>
                <a:cubicBezTo>
                  <a:pt x="152" y="34"/>
                  <a:pt x="118" y="0"/>
                  <a:pt x="76" y="0"/>
                </a:cubicBezTo>
              </a:path>
            </a:pathLst>
          </a:custGeom>
          <a:solidFill>
            <a:srgbClr val="54555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7" name="Google Shape;587;p12"/>
          <p:cNvSpPr/>
          <p:nvPr/>
        </p:nvSpPr>
        <p:spPr>
          <a:xfrm>
            <a:off x="4451350" y="4795837"/>
            <a:ext cx="622300" cy="1284287"/>
          </a:xfrm>
          <a:custGeom>
            <a:avLst/>
            <a:gdLst/>
            <a:ahLst/>
            <a:cxnLst/>
            <a:rect l="l" t="t" r="r" b="b"/>
            <a:pathLst>
              <a:path w="153" h="315" extrusionOk="0">
                <a:moveTo>
                  <a:pt x="153" y="0"/>
                </a:moveTo>
                <a:cubicBezTo>
                  <a:pt x="151" y="17"/>
                  <a:pt x="144" y="35"/>
                  <a:pt x="130" y="48"/>
                </a:cubicBezTo>
                <a:cubicBezTo>
                  <a:pt x="0" y="179"/>
                  <a:pt x="0" y="179"/>
                  <a:pt x="0" y="179"/>
                </a:cubicBezTo>
                <a:cubicBezTo>
                  <a:pt x="0" y="239"/>
                  <a:pt x="0" y="239"/>
                  <a:pt x="0" y="239"/>
                </a:cubicBezTo>
                <a:cubicBezTo>
                  <a:pt x="0" y="281"/>
                  <a:pt x="34" y="315"/>
                  <a:pt x="76" y="315"/>
                </a:cubicBezTo>
                <a:cubicBezTo>
                  <a:pt x="76" y="315"/>
                  <a:pt x="76" y="315"/>
                  <a:pt x="76" y="315"/>
                </a:cubicBezTo>
                <a:cubicBezTo>
                  <a:pt x="118" y="315"/>
                  <a:pt x="153" y="281"/>
                  <a:pt x="153" y="239"/>
                </a:cubicBezTo>
                <a:cubicBezTo>
                  <a:pt x="153" y="0"/>
                  <a:pt x="153" y="0"/>
                  <a:pt x="153" y="0"/>
                </a:cubicBezTo>
              </a:path>
            </a:pathLst>
          </a:custGeom>
          <a:solidFill>
            <a:srgbClr val="81C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8" name="Google Shape;588;p12"/>
          <p:cNvSpPr/>
          <p:nvPr/>
        </p:nvSpPr>
        <p:spPr>
          <a:xfrm>
            <a:off x="3421062" y="4462462"/>
            <a:ext cx="1657350" cy="1620837"/>
          </a:xfrm>
          <a:custGeom>
            <a:avLst/>
            <a:gdLst/>
            <a:ahLst/>
            <a:cxnLst/>
            <a:rect l="l" t="t" r="r" b="b"/>
            <a:pathLst>
              <a:path w="407" h="398" extrusionOk="0">
                <a:moveTo>
                  <a:pt x="253" y="152"/>
                </a:moveTo>
                <a:cubicBezTo>
                  <a:pt x="145" y="152"/>
                  <a:pt x="145" y="152"/>
                  <a:pt x="145" y="152"/>
                </a:cubicBezTo>
                <a:cubicBezTo>
                  <a:pt x="30" y="267"/>
                  <a:pt x="30" y="267"/>
                  <a:pt x="30" y="267"/>
                </a:cubicBezTo>
                <a:cubicBezTo>
                  <a:pt x="0" y="297"/>
                  <a:pt x="0" y="346"/>
                  <a:pt x="30" y="375"/>
                </a:cubicBezTo>
                <a:cubicBezTo>
                  <a:pt x="45" y="390"/>
                  <a:pt x="64" y="398"/>
                  <a:pt x="84" y="398"/>
                </a:cubicBezTo>
                <a:cubicBezTo>
                  <a:pt x="104" y="398"/>
                  <a:pt x="123" y="390"/>
                  <a:pt x="138" y="375"/>
                </a:cubicBezTo>
                <a:cubicBezTo>
                  <a:pt x="253" y="261"/>
                  <a:pt x="253" y="261"/>
                  <a:pt x="253" y="261"/>
                </a:cubicBezTo>
                <a:cubicBezTo>
                  <a:pt x="253" y="152"/>
                  <a:pt x="253" y="152"/>
                  <a:pt x="253" y="152"/>
                </a:cubicBezTo>
                <a:moveTo>
                  <a:pt x="329" y="0"/>
                </a:moveTo>
                <a:cubicBezTo>
                  <a:pt x="329" y="0"/>
                  <a:pt x="329" y="0"/>
                  <a:pt x="329" y="0"/>
                </a:cubicBezTo>
                <a:cubicBezTo>
                  <a:pt x="371" y="0"/>
                  <a:pt x="406" y="34"/>
                  <a:pt x="406" y="76"/>
                </a:cubicBezTo>
                <a:cubicBezTo>
                  <a:pt x="406" y="76"/>
                  <a:pt x="406" y="76"/>
                  <a:pt x="406" y="76"/>
                </a:cubicBezTo>
                <a:cubicBezTo>
                  <a:pt x="406" y="76"/>
                  <a:pt x="406" y="76"/>
                  <a:pt x="406" y="76"/>
                </a:cubicBezTo>
                <a:cubicBezTo>
                  <a:pt x="406" y="82"/>
                  <a:pt x="406" y="82"/>
                  <a:pt x="406" y="82"/>
                </a:cubicBezTo>
                <a:cubicBezTo>
                  <a:pt x="407" y="60"/>
                  <a:pt x="400" y="38"/>
                  <a:pt x="383" y="22"/>
                </a:cubicBezTo>
                <a:cubicBezTo>
                  <a:pt x="368" y="7"/>
                  <a:pt x="349" y="0"/>
                  <a:pt x="329" y="0"/>
                </a:cubicBezTo>
              </a:path>
            </a:pathLst>
          </a:custGeom>
          <a:solidFill>
            <a:srgbClr val="81C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9" name="Google Shape;589;p12"/>
          <p:cNvSpPr/>
          <p:nvPr/>
        </p:nvSpPr>
        <p:spPr>
          <a:xfrm>
            <a:off x="4451350" y="4772025"/>
            <a:ext cx="622300" cy="754062"/>
          </a:xfrm>
          <a:custGeom>
            <a:avLst/>
            <a:gdLst/>
            <a:ahLst/>
            <a:cxnLst/>
            <a:rect l="l" t="t" r="r" b="b"/>
            <a:pathLst>
              <a:path w="153" h="185" extrusionOk="0">
                <a:moveTo>
                  <a:pt x="153" y="0"/>
                </a:moveTo>
                <a:cubicBezTo>
                  <a:pt x="153" y="42"/>
                  <a:pt x="118" y="76"/>
                  <a:pt x="76" y="76"/>
                </a:cubicBezTo>
                <a:cubicBezTo>
                  <a:pt x="0" y="76"/>
                  <a:pt x="0" y="76"/>
                  <a:pt x="0" y="76"/>
                </a:cubicBezTo>
                <a:cubicBezTo>
                  <a:pt x="0" y="185"/>
                  <a:pt x="0" y="185"/>
                  <a:pt x="0" y="185"/>
                </a:cubicBezTo>
                <a:cubicBezTo>
                  <a:pt x="130" y="54"/>
                  <a:pt x="130" y="54"/>
                  <a:pt x="130" y="54"/>
                </a:cubicBezTo>
                <a:cubicBezTo>
                  <a:pt x="144" y="41"/>
                  <a:pt x="151" y="23"/>
                  <a:pt x="153" y="6"/>
                </a:cubicBezTo>
                <a:cubicBezTo>
                  <a:pt x="153" y="0"/>
                  <a:pt x="153" y="0"/>
                  <a:pt x="153" y="0"/>
                </a:cubicBezTo>
              </a:path>
            </a:pathLst>
          </a:custGeom>
          <a:solidFill>
            <a:srgbClr val="419D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0" name="Google Shape;590;p12"/>
          <p:cNvSpPr/>
          <p:nvPr/>
        </p:nvSpPr>
        <p:spPr>
          <a:xfrm>
            <a:off x="3454400" y="4462462"/>
            <a:ext cx="1306512" cy="619125"/>
          </a:xfrm>
          <a:custGeom>
            <a:avLst/>
            <a:gdLst/>
            <a:ahLst/>
            <a:cxnLst/>
            <a:rect l="l" t="t" r="r" b="b"/>
            <a:pathLst>
              <a:path w="321" h="152" extrusionOk="0">
                <a:moveTo>
                  <a:pt x="321" y="0"/>
                </a:moveTo>
                <a:cubicBezTo>
                  <a:pt x="76" y="0"/>
                  <a:pt x="76" y="0"/>
                  <a:pt x="76" y="0"/>
                </a:cubicBezTo>
                <a:cubicBezTo>
                  <a:pt x="34" y="0"/>
                  <a:pt x="0" y="34"/>
                  <a:pt x="0" y="76"/>
                </a:cubicBezTo>
                <a:cubicBezTo>
                  <a:pt x="0" y="76"/>
                  <a:pt x="0" y="76"/>
                  <a:pt x="0" y="76"/>
                </a:cubicBezTo>
                <a:cubicBezTo>
                  <a:pt x="0" y="118"/>
                  <a:pt x="34" y="152"/>
                  <a:pt x="76" y="152"/>
                </a:cubicBezTo>
                <a:cubicBezTo>
                  <a:pt x="137" y="152"/>
                  <a:pt x="137" y="152"/>
                  <a:pt x="137" y="152"/>
                </a:cubicBezTo>
                <a:cubicBezTo>
                  <a:pt x="264" y="25"/>
                  <a:pt x="264" y="25"/>
                  <a:pt x="264" y="25"/>
                </a:cubicBezTo>
                <a:cubicBezTo>
                  <a:pt x="278" y="10"/>
                  <a:pt x="298" y="0"/>
                  <a:pt x="321" y="0"/>
                </a:cubicBezTo>
                <a:cubicBezTo>
                  <a:pt x="321" y="0"/>
                  <a:pt x="321" y="0"/>
                  <a:pt x="321" y="0"/>
                </a:cubicBezTo>
                <a:cubicBezTo>
                  <a:pt x="321" y="0"/>
                  <a:pt x="321" y="0"/>
                  <a:pt x="321" y="0"/>
                </a:cubicBezTo>
                <a:cubicBezTo>
                  <a:pt x="321" y="0"/>
                  <a:pt x="321" y="0"/>
                  <a:pt x="321" y="0"/>
                </a:cubicBezTo>
                <a:cubicBezTo>
                  <a:pt x="321" y="0"/>
                  <a:pt x="321" y="0"/>
                  <a:pt x="321" y="0"/>
                </a:cubicBezTo>
              </a:path>
            </a:pathLst>
          </a:custGeom>
          <a:solidFill>
            <a:srgbClr val="81C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1" name="Google Shape;591;p12"/>
          <p:cNvSpPr/>
          <p:nvPr/>
        </p:nvSpPr>
        <p:spPr>
          <a:xfrm>
            <a:off x="4529137" y="4462462"/>
            <a:ext cx="231775" cy="101600"/>
          </a:xfrm>
          <a:custGeom>
            <a:avLst/>
            <a:gdLst/>
            <a:ahLst/>
            <a:cxnLst/>
            <a:rect l="l" t="t" r="r" b="b"/>
            <a:pathLst>
              <a:path w="57" h="25" extrusionOk="0">
                <a:moveTo>
                  <a:pt x="57" y="0"/>
                </a:moveTo>
                <a:cubicBezTo>
                  <a:pt x="57" y="0"/>
                  <a:pt x="57" y="0"/>
                  <a:pt x="57" y="0"/>
                </a:cubicBezTo>
                <a:cubicBezTo>
                  <a:pt x="34" y="0"/>
                  <a:pt x="14" y="10"/>
                  <a:pt x="0" y="25"/>
                </a:cubicBezTo>
                <a:cubicBezTo>
                  <a:pt x="3" y="22"/>
                  <a:pt x="3" y="22"/>
                  <a:pt x="3" y="22"/>
                </a:cubicBezTo>
                <a:cubicBezTo>
                  <a:pt x="18" y="7"/>
                  <a:pt x="38" y="0"/>
                  <a:pt x="57" y="0"/>
                </a:cubicBezTo>
                <a:cubicBezTo>
                  <a:pt x="57" y="0"/>
                  <a:pt x="57" y="0"/>
                  <a:pt x="57" y="0"/>
                </a:cubicBezTo>
              </a:path>
            </a:pathLst>
          </a:custGeom>
          <a:solidFill>
            <a:srgbClr val="419D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2" name="Google Shape;592;p12"/>
          <p:cNvSpPr/>
          <p:nvPr/>
        </p:nvSpPr>
        <p:spPr>
          <a:xfrm>
            <a:off x="4011612" y="4564062"/>
            <a:ext cx="517525" cy="517525"/>
          </a:xfrm>
          <a:custGeom>
            <a:avLst/>
            <a:gdLst/>
            <a:ahLst/>
            <a:cxnLst/>
            <a:rect l="l" t="t" r="r" b="b"/>
            <a:pathLst>
              <a:path w="127" h="127" extrusionOk="0">
                <a:moveTo>
                  <a:pt x="127" y="0"/>
                </a:moveTo>
                <a:cubicBezTo>
                  <a:pt x="0" y="127"/>
                  <a:pt x="0" y="127"/>
                  <a:pt x="0" y="127"/>
                </a:cubicBezTo>
                <a:cubicBezTo>
                  <a:pt x="108" y="127"/>
                  <a:pt x="108" y="127"/>
                  <a:pt x="108" y="127"/>
                </a:cubicBezTo>
                <a:cubicBezTo>
                  <a:pt x="108" y="51"/>
                  <a:pt x="108" y="51"/>
                  <a:pt x="108" y="51"/>
                </a:cubicBezTo>
                <a:cubicBezTo>
                  <a:pt x="108" y="32"/>
                  <a:pt x="115" y="14"/>
                  <a:pt x="127" y="0"/>
                </a:cubicBezTo>
              </a:path>
            </a:pathLst>
          </a:custGeom>
          <a:solidFill>
            <a:srgbClr val="419D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3" name="Google Shape;593;p12"/>
          <p:cNvSpPr/>
          <p:nvPr/>
        </p:nvSpPr>
        <p:spPr>
          <a:xfrm>
            <a:off x="4451350" y="4462462"/>
            <a:ext cx="622300" cy="619125"/>
          </a:xfrm>
          <a:custGeom>
            <a:avLst/>
            <a:gdLst/>
            <a:ahLst/>
            <a:cxnLst/>
            <a:rect l="l" t="t" r="r" b="b"/>
            <a:pathLst>
              <a:path w="153" h="152" extrusionOk="0">
                <a:moveTo>
                  <a:pt x="76" y="0"/>
                </a:moveTo>
                <a:cubicBezTo>
                  <a:pt x="57" y="0"/>
                  <a:pt x="37" y="7"/>
                  <a:pt x="22" y="22"/>
                </a:cubicBezTo>
                <a:cubicBezTo>
                  <a:pt x="19" y="25"/>
                  <a:pt x="19" y="25"/>
                  <a:pt x="19" y="25"/>
                </a:cubicBezTo>
                <a:cubicBezTo>
                  <a:pt x="7" y="39"/>
                  <a:pt x="0" y="57"/>
                  <a:pt x="0" y="76"/>
                </a:cubicBezTo>
                <a:cubicBezTo>
                  <a:pt x="0" y="152"/>
                  <a:pt x="0" y="152"/>
                  <a:pt x="0" y="152"/>
                </a:cubicBezTo>
                <a:cubicBezTo>
                  <a:pt x="76" y="152"/>
                  <a:pt x="76" y="152"/>
                  <a:pt x="76" y="152"/>
                </a:cubicBezTo>
                <a:cubicBezTo>
                  <a:pt x="118" y="152"/>
                  <a:pt x="153" y="118"/>
                  <a:pt x="153" y="76"/>
                </a:cubicBezTo>
                <a:cubicBezTo>
                  <a:pt x="153" y="76"/>
                  <a:pt x="153" y="76"/>
                  <a:pt x="153" y="76"/>
                </a:cubicBezTo>
                <a:cubicBezTo>
                  <a:pt x="153" y="34"/>
                  <a:pt x="118" y="0"/>
                  <a:pt x="76" y="0"/>
                </a:cubicBezTo>
              </a:path>
            </a:pathLst>
          </a:custGeom>
          <a:solidFill>
            <a:srgbClr val="217B9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4" name="Google Shape;594;p12"/>
          <p:cNvSpPr/>
          <p:nvPr/>
        </p:nvSpPr>
        <p:spPr>
          <a:xfrm>
            <a:off x="3454400" y="1770062"/>
            <a:ext cx="1285875" cy="622300"/>
          </a:xfrm>
          <a:custGeom>
            <a:avLst/>
            <a:gdLst/>
            <a:ahLst/>
            <a:cxnLst/>
            <a:rect l="l" t="t" r="r" b="b"/>
            <a:pathLst>
              <a:path w="316" h="153" extrusionOk="0">
                <a:moveTo>
                  <a:pt x="137" y="0"/>
                </a:moveTo>
                <a:cubicBezTo>
                  <a:pt x="77" y="0"/>
                  <a:pt x="77" y="0"/>
                  <a:pt x="77" y="0"/>
                </a:cubicBezTo>
                <a:cubicBezTo>
                  <a:pt x="34" y="0"/>
                  <a:pt x="0" y="34"/>
                  <a:pt x="0" y="76"/>
                </a:cubicBezTo>
                <a:cubicBezTo>
                  <a:pt x="0" y="76"/>
                  <a:pt x="0" y="76"/>
                  <a:pt x="0" y="76"/>
                </a:cubicBezTo>
                <a:cubicBezTo>
                  <a:pt x="0" y="119"/>
                  <a:pt x="34" y="153"/>
                  <a:pt x="77" y="153"/>
                </a:cubicBezTo>
                <a:cubicBezTo>
                  <a:pt x="316" y="153"/>
                  <a:pt x="316" y="153"/>
                  <a:pt x="316" y="153"/>
                </a:cubicBezTo>
                <a:cubicBezTo>
                  <a:pt x="298" y="151"/>
                  <a:pt x="281" y="144"/>
                  <a:pt x="268" y="131"/>
                </a:cubicBezTo>
                <a:cubicBezTo>
                  <a:pt x="137" y="0"/>
                  <a:pt x="137" y="0"/>
                  <a:pt x="137" y="0"/>
                </a:cubicBezTo>
              </a:path>
            </a:pathLst>
          </a:custGeom>
          <a:solidFill>
            <a:srgbClr val="BBAFA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5" name="Google Shape;595;p12"/>
          <p:cNvSpPr/>
          <p:nvPr/>
        </p:nvSpPr>
        <p:spPr>
          <a:xfrm>
            <a:off x="3421062" y="771525"/>
            <a:ext cx="1652587" cy="1620837"/>
          </a:xfrm>
          <a:custGeom>
            <a:avLst/>
            <a:gdLst/>
            <a:ahLst/>
            <a:cxnLst/>
            <a:rect l="l" t="t" r="r" b="b"/>
            <a:pathLst>
              <a:path w="406" h="398" extrusionOk="0">
                <a:moveTo>
                  <a:pt x="406" y="321"/>
                </a:moveTo>
                <a:cubicBezTo>
                  <a:pt x="406" y="364"/>
                  <a:pt x="372" y="398"/>
                  <a:pt x="330" y="398"/>
                </a:cubicBezTo>
                <a:cubicBezTo>
                  <a:pt x="324" y="398"/>
                  <a:pt x="324" y="398"/>
                  <a:pt x="324" y="398"/>
                </a:cubicBezTo>
                <a:cubicBezTo>
                  <a:pt x="326" y="398"/>
                  <a:pt x="328" y="398"/>
                  <a:pt x="330" y="398"/>
                </a:cubicBezTo>
                <a:cubicBezTo>
                  <a:pt x="349" y="398"/>
                  <a:pt x="369" y="390"/>
                  <a:pt x="384" y="376"/>
                </a:cubicBezTo>
                <a:cubicBezTo>
                  <a:pt x="399" y="361"/>
                  <a:pt x="406" y="341"/>
                  <a:pt x="406" y="321"/>
                </a:cubicBezTo>
                <a:moveTo>
                  <a:pt x="84" y="0"/>
                </a:moveTo>
                <a:cubicBezTo>
                  <a:pt x="65" y="0"/>
                  <a:pt x="45" y="7"/>
                  <a:pt x="30" y="22"/>
                </a:cubicBezTo>
                <a:cubicBezTo>
                  <a:pt x="30" y="22"/>
                  <a:pt x="30" y="22"/>
                  <a:pt x="30" y="22"/>
                </a:cubicBezTo>
                <a:cubicBezTo>
                  <a:pt x="0" y="52"/>
                  <a:pt x="0" y="100"/>
                  <a:pt x="30" y="130"/>
                </a:cubicBezTo>
                <a:cubicBezTo>
                  <a:pt x="145" y="245"/>
                  <a:pt x="145" y="245"/>
                  <a:pt x="145" y="245"/>
                </a:cubicBezTo>
                <a:cubicBezTo>
                  <a:pt x="253" y="245"/>
                  <a:pt x="253" y="245"/>
                  <a:pt x="253" y="245"/>
                </a:cubicBezTo>
                <a:cubicBezTo>
                  <a:pt x="253" y="137"/>
                  <a:pt x="253" y="137"/>
                  <a:pt x="253" y="137"/>
                </a:cubicBezTo>
                <a:cubicBezTo>
                  <a:pt x="138" y="22"/>
                  <a:pt x="138" y="22"/>
                  <a:pt x="138" y="22"/>
                </a:cubicBezTo>
                <a:cubicBezTo>
                  <a:pt x="123" y="7"/>
                  <a:pt x="104" y="0"/>
                  <a:pt x="84" y="0"/>
                </a:cubicBezTo>
              </a:path>
            </a:pathLst>
          </a:custGeom>
          <a:solidFill>
            <a:srgbClr val="BBAFA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6" name="Google Shape;596;p12"/>
          <p:cNvSpPr/>
          <p:nvPr/>
        </p:nvSpPr>
        <p:spPr>
          <a:xfrm>
            <a:off x="4011612" y="1770062"/>
            <a:ext cx="1062037" cy="622300"/>
          </a:xfrm>
          <a:custGeom>
            <a:avLst/>
            <a:gdLst/>
            <a:ahLst/>
            <a:cxnLst/>
            <a:rect l="l" t="t" r="r" b="b"/>
            <a:pathLst>
              <a:path w="261" h="153" extrusionOk="0">
                <a:moveTo>
                  <a:pt x="108" y="0"/>
                </a:moveTo>
                <a:cubicBezTo>
                  <a:pt x="0" y="0"/>
                  <a:pt x="0" y="0"/>
                  <a:pt x="0" y="0"/>
                </a:cubicBezTo>
                <a:cubicBezTo>
                  <a:pt x="131" y="131"/>
                  <a:pt x="131" y="131"/>
                  <a:pt x="131" y="131"/>
                </a:cubicBezTo>
                <a:cubicBezTo>
                  <a:pt x="144" y="144"/>
                  <a:pt x="161" y="151"/>
                  <a:pt x="179" y="153"/>
                </a:cubicBezTo>
                <a:cubicBezTo>
                  <a:pt x="185" y="153"/>
                  <a:pt x="185" y="153"/>
                  <a:pt x="185" y="153"/>
                </a:cubicBezTo>
                <a:cubicBezTo>
                  <a:pt x="227" y="153"/>
                  <a:pt x="261" y="119"/>
                  <a:pt x="261" y="76"/>
                </a:cubicBezTo>
                <a:cubicBezTo>
                  <a:pt x="261" y="76"/>
                  <a:pt x="261" y="76"/>
                  <a:pt x="261" y="76"/>
                </a:cubicBezTo>
                <a:cubicBezTo>
                  <a:pt x="261" y="119"/>
                  <a:pt x="227" y="153"/>
                  <a:pt x="185" y="153"/>
                </a:cubicBezTo>
                <a:cubicBezTo>
                  <a:pt x="185" y="153"/>
                  <a:pt x="185" y="153"/>
                  <a:pt x="185" y="153"/>
                </a:cubicBezTo>
                <a:cubicBezTo>
                  <a:pt x="142" y="153"/>
                  <a:pt x="108" y="119"/>
                  <a:pt x="108" y="76"/>
                </a:cubicBezTo>
                <a:cubicBezTo>
                  <a:pt x="108" y="0"/>
                  <a:pt x="108" y="0"/>
                  <a:pt x="108" y="0"/>
                </a:cubicBezTo>
              </a:path>
            </a:pathLst>
          </a:custGeom>
          <a:solidFill>
            <a:srgbClr val="89786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7" name="Google Shape;597;p12"/>
          <p:cNvSpPr/>
          <p:nvPr/>
        </p:nvSpPr>
        <p:spPr>
          <a:xfrm>
            <a:off x="4451350" y="771525"/>
            <a:ext cx="622300" cy="1308100"/>
          </a:xfrm>
          <a:custGeom>
            <a:avLst/>
            <a:gdLst/>
            <a:ahLst/>
            <a:cxnLst/>
            <a:rect l="l" t="t" r="r" b="b"/>
            <a:pathLst>
              <a:path w="153" h="321" extrusionOk="0">
                <a:moveTo>
                  <a:pt x="77" y="0"/>
                </a:moveTo>
                <a:cubicBezTo>
                  <a:pt x="77" y="0"/>
                  <a:pt x="77" y="0"/>
                  <a:pt x="77" y="0"/>
                </a:cubicBezTo>
                <a:cubicBezTo>
                  <a:pt x="34" y="0"/>
                  <a:pt x="0" y="34"/>
                  <a:pt x="0" y="76"/>
                </a:cubicBezTo>
                <a:cubicBezTo>
                  <a:pt x="0" y="137"/>
                  <a:pt x="0" y="137"/>
                  <a:pt x="0" y="137"/>
                </a:cubicBezTo>
                <a:cubicBezTo>
                  <a:pt x="127" y="264"/>
                  <a:pt x="127" y="264"/>
                  <a:pt x="127" y="264"/>
                </a:cubicBezTo>
                <a:cubicBezTo>
                  <a:pt x="143" y="278"/>
                  <a:pt x="153" y="298"/>
                  <a:pt x="153" y="321"/>
                </a:cubicBezTo>
                <a:cubicBezTo>
                  <a:pt x="153" y="321"/>
                  <a:pt x="153" y="321"/>
                  <a:pt x="153" y="321"/>
                </a:cubicBezTo>
                <a:cubicBezTo>
                  <a:pt x="153" y="321"/>
                  <a:pt x="153" y="321"/>
                  <a:pt x="153" y="321"/>
                </a:cubicBezTo>
                <a:cubicBezTo>
                  <a:pt x="153" y="76"/>
                  <a:pt x="153" y="76"/>
                  <a:pt x="153" y="76"/>
                </a:cubicBezTo>
                <a:cubicBezTo>
                  <a:pt x="153" y="34"/>
                  <a:pt x="119" y="0"/>
                  <a:pt x="77" y="0"/>
                </a:cubicBezTo>
              </a:path>
            </a:pathLst>
          </a:custGeom>
          <a:solidFill>
            <a:srgbClr val="BBAFA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8" name="Google Shape;598;p12"/>
          <p:cNvSpPr/>
          <p:nvPr/>
        </p:nvSpPr>
        <p:spPr>
          <a:xfrm>
            <a:off x="4968875" y="1846262"/>
            <a:ext cx="104775" cy="233362"/>
          </a:xfrm>
          <a:custGeom>
            <a:avLst/>
            <a:gdLst/>
            <a:ahLst/>
            <a:cxnLst/>
            <a:rect l="l" t="t" r="r" b="b"/>
            <a:pathLst>
              <a:path w="26" h="57" extrusionOk="0">
                <a:moveTo>
                  <a:pt x="0" y="0"/>
                </a:moveTo>
                <a:cubicBezTo>
                  <a:pt x="4" y="3"/>
                  <a:pt x="4" y="3"/>
                  <a:pt x="4" y="3"/>
                </a:cubicBezTo>
                <a:cubicBezTo>
                  <a:pt x="18" y="18"/>
                  <a:pt x="26" y="38"/>
                  <a:pt x="26" y="57"/>
                </a:cubicBezTo>
                <a:cubicBezTo>
                  <a:pt x="26" y="57"/>
                  <a:pt x="26" y="57"/>
                  <a:pt x="26" y="57"/>
                </a:cubicBezTo>
                <a:cubicBezTo>
                  <a:pt x="26" y="57"/>
                  <a:pt x="26" y="57"/>
                  <a:pt x="26" y="57"/>
                </a:cubicBezTo>
                <a:cubicBezTo>
                  <a:pt x="26" y="34"/>
                  <a:pt x="16" y="14"/>
                  <a:pt x="0" y="0"/>
                </a:cubicBezTo>
              </a:path>
            </a:pathLst>
          </a:custGeom>
          <a:solidFill>
            <a:srgbClr val="89786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9" name="Google Shape;599;p12"/>
          <p:cNvSpPr/>
          <p:nvPr/>
        </p:nvSpPr>
        <p:spPr>
          <a:xfrm>
            <a:off x="4451350" y="1330325"/>
            <a:ext cx="517525" cy="515937"/>
          </a:xfrm>
          <a:custGeom>
            <a:avLst/>
            <a:gdLst/>
            <a:ahLst/>
            <a:cxnLst/>
            <a:rect l="l" t="t" r="r" b="b"/>
            <a:pathLst>
              <a:path w="127" h="127" extrusionOk="0">
                <a:moveTo>
                  <a:pt x="0" y="0"/>
                </a:moveTo>
                <a:cubicBezTo>
                  <a:pt x="0" y="108"/>
                  <a:pt x="0" y="108"/>
                  <a:pt x="0" y="108"/>
                </a:cubicBezTo>
                <a:cubicBezTo>
                  <a:pt x="77" y="108"/>
                  <a:pt x="77" y="108"/>
                  <a:pt x="77" y="108"/>
                </a:cubicBezTo>
                <a:cubicBezTo>
                  <a:pt x="96" y="108"/>
                  <a:pt x="114" y="115"/>
                  <a:pt x="127" y="127"/>
                </a:cubicBezTo>
                <a:cubicBezTo>
                  <a:pt x="0" y="0"/>
                  <a:pt x="0" y="0"/>
                  <a:pt x="0" y="0"/>
                </a:cubicBezTo>
              </a:path>
            </a:pathLst>
          </a:custGeom>
          <a:solidFill>
            <a:srgbClr val="89786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00" name="Google Shape;600;p12"/>
          <p:cNvSpPr/>
          <p:nvPr/>
        </p:nvSpPr>
        <p:spPr>
          <a:xfrm>
            <a:off x="4451350" y="1770062"/>
            <a:ext cx="622300" cy="622300"/>
          </a:xfrm>
          <a:custGeom>
            <a:avLst/>
            <a:gdLst/>
            <a:ahLst/>
            <a:cxnLst/>
            <a:rect l="l" t="t" r="r" b="b"/>
            <a:pathLst>
              <a:path w="153" h="153" extrusionOk="0">
                <a:moveTo>
                  <a:pt x="77" y="0"/>
                </a:moveTo>
                <a:cubicBezTo>
                  <a:pt x="0" y="0"/>
                  <a:pt x="0" y="0"/>
                  <a:pt x="0" y="0"/>
                </a:cubicBezTo>
                <a:cubicBezTo>
                  <a:pt x="0" y="76"/>
                  <a:pt x="0" y="76"/>
                  <a:pt x="0" y="76"/>
                </a:cubicBezTo>
                <a:cubicBezTo>
                  <a:pt x="0" y="119"/>
                  <a:pt x="34" y="153"/>
                  <a:pt x="77" y="153"/>
                </a:cubicBezTo>
                <a:cubicBezTo>
                  <a:pt x="77" y="153"/>
                  <a:pt x="77" y="153"/>
                  <a:pt x="77" y="153"/>
                </a:cubicBezTo>
                <a:cubicBezTo>
                  <a:pt x="119" y="153"/>
                  <a:pt x="153" y="119"/>
                  <a:pt x="153" y="76"/>
                </a:cubicBezTo>
                <a:cubicBezTo>
                  <a:pt x="153" y="57"/>
                  <a:pt x="145" y="37"/>
                  <a:pt x="131" y="22"/>
                </a:cubicBezTo>
                <a:cubicBezTo>
                  <a:pt x="127" y="19"/>
                  <a:pt x="127" y="19"/>
                  <a:pt x="127" y="19"/>
                </a:cubicBezTo>
                <a:cubicBezTo>
                  <a:pt x="114" y="7"/>
                  <a:pt x="96" y="0"/>
                  <a:pt x="77" y="0"/>
                </a:cubicBezTo>
              </a:path>
            </a:pathLst>
          </a:custGeom>
          <a:solidFill>
            <a:srgbClr val="6452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FBB7A6-B2C9-5806-BFF6-747135699E67}"/>
              </a:ext>
            </a:extLst>
          </p:cNvPr>
          <p:cNvSpPr>
            <a:spLocks noGrp="1"/>
          </p:cNvSpPr>
          <p:nvPr>
            <p:ph idx="1"/>
          </p:nvPr>
        </p:nvSpPr>
        <p:spPr>
          <a:xfrm>
            <a:off x="838200" y="3428999"/>
            <a:ext cx="10515600" cy="2747963"/>
          </a:xfrm>
        </p:spPr>
        <p:txBody>
          <a:bodyPr/>
          <a:lstStyle/>
          <a:p>
            <a:r>
              <a:rPr lang="en-GB" sz="1800" dirty="0">
                <a:effectLst/>
                <a:latin typeface="Arial" panose="020B0604020202020204" pitchFamily="34" charset="0"/>
                <a:ea typeface="Arial" panose="020B0604020202020204" pitchFamily="34" charset="0"/>
              </a:rPr>
              <a:t>After </a:t>
            </a:r>
            <a:r>
              <a:rPr lang="en-GB" sz="1800" dirty="0" err="1">
                <a:effectLst/>
                <a:latin typeface="Arial" panose="020B0604020202020204" pitchFamily="34" charset="0"/>
                <a:ea typeface="Arial" panose="020B0604020202020204" pitchFamily="34" charset="0"/>
              </a:rPr>
              <a:t>analyzing</a:t>
            </a:r>
            <a:r>
              <a:rPr lang="en-GB" sz="1800" dirty="0">
                <a:effectLst/>
                <a:latin typeface="Arial" panose="020B0604020202020204" pitchFamily="34" charset="0"/>
                <a:ea typeface="Arial" panose="020B0604020202020204" pitchFamily="34" charset="0"/>
              </a:rPr>
              <a:t> the data, I have concluded that </a:t>
            </a:r>
            <a:r>
              <a:rPr lang="en-GB" sz="1800" b="1" dirty="0">
                <a:effectLst/>
                <a:latin typeface="Arial" panose="020B0604020202020204" pitchFamily="34" charset="0"/>
                <a:ea typeface="Arial" panose="020B0604020202020204" pitchFamily="34" charset="0"/>
              </a:rPr>
              <a:t>more investment should be made in improving training programs</a:t>
            </a:r>
            <a:r>
              <a:rPr lang="en-GB" sz="1800" dirty="0">
                <a:effectLst/>
                <a:latin typeface="Arial" panose="020B0604020202020204" pitchFamily="34" charset="0"/>
                <a:ea typeface="Arial" panose="020B0604020202020204" pitchFamily="34" charset="0"/>
              </a:rPr>
              <a:t> for other consultancy types, i.e., chat, live call, and complementary.</a:t>
            </a:r>
          </a:p>
          <a:p>
            <a:r>
              <a:rPr lang="en-GB" sz="1800" dirty="0">
                <a:effectLst/>
                <a:latin typeface="Arial" panose="020B0604020202020204" pitchFamily="34" charset="0"/>
                <a:ea typeface="Arial" panose="020B0604020202020204" pitchFamily="34" charset="0"/>
              </a:rPr>
              <a:t>Chat is the one with the most rows of data, but still, the amount generated is less.</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Complementary, in general, should have the most rows of data and the least amount generated because it is a no-cost option the user gets in the beginning, but it still has only 2 rows of data.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This led to the conclusion that the agent(astrologer) needs more training.</a:t>
            </a:r>
            <a:endParaRPr lang="en-IN" sz="1800" dirty="0">
              <a:effectLst/>
              <a:latin typeface="Arial" panose="020B0604020202020204" pitchFamily="34" charset="0"/>
              <a:ea typeface="Arial" panose="020B0604020202020204" pitchFamily="34" charset="0"/>
            </a:endParaRPr>
          </a:p>
          <a:p>
            <a:endParaRPr lang="en-IN" dirty="0"/>
          </a:p>
        </p:txBody>
      </p:sp>
      <p:graphicFrame>
        <p:nvGraphicFramePr>
          <p:cNvPr id="4" name="Chart 3">
            <a:extLst>
              <a:ext uri="{FF2B5EF4-FFF2-40B4-BE49-F238E27FC236}">
                <a16:creationId xmlns:a16="http://schemas.microsoft.com/office/drawing/2014/main" id="{B20F9E53-6850-4997-A2DB-480ADE3DB90B}"/>
              </a:ext>
            </a:extLst>
          </p:cNvPr>
          <p:cNvGraphicFramePr>
            <a:graphicFrameLocks/>
          </p:cNvGraphicFramePr>
          <p:nvPr>
            <p:extLst>
              <p:ext uri="{D42A27DB-BD31-4B8C-83A1-F6EECF244321}">
                <p14:modId xmlns:p14="http://schemas.microsoft.com/office/powerpoint/2010/main" val="4174712710"/>
              </p:ext>
            </p:extLst>
          </p:nvPr>
        </p:nvGraphicFramePr>
        <p:xfrm>
          <a:off x="1181528" y="339047"/>
          <a:ext cx="9185096" cy="26011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82451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31C7B-2546-BB88-D15C-351A6528594A}"/>
            </a:ext>
          </a:extLst>
        </p:cNvPr>
        <p:cNvGrpSpPr/>
        <p:nvPr/>
      </p:nvGrpSpPr>
      <p:grpSpPr>
        <a:xfrm>
          <a:off x="0" y="0"/>
          <a:ext cx="0" cy="0"/>
          <a:chOff x="0" y="0"/>
          <a:chExt cx="0" cy="0"/>
        </a:xfrm>
      </p:grpSpPr>
      <p:sp>
        <p:nvSpPr>
          <p:cNvPr id="38" name="Slide Number Placeholder 37">
            <a:extLst>
              <a:ext uri="{FF2B5EF4-FFF2-40B4-BE49-F238E27FC236}">
                <a16:creationId xmlns:a16="http://schemas.microsoft.com/office/drawing/2014/main" id="{85582053-EEEC-1BD1-988F-BE191E56AC9C}"/>
              </a:ext>
            </a:extLst>
          </p:cNvPr>
          <p:cNvSpPr>
            <a:spLocks noGrp="1"/>
          </p:cNvSpPr>
          <p:nvPr>
            <p:ph type="sldNum" sz="quarter" idx="12"/>
          </p:nvPr>
        </p:nvSpPr>
        <p:spPr/>
        <p:txBody>
          <a:bodyPr/>
          <a:lstStyle/>
          <a:p>
            <a:fld id="{C136B7D2-B98C-44FD-8D04-7EC62A564975}" type="slidenum">
              <a:rPr lang="en-US" smtClean="0"/>
              <a:pPr/>
              <a:t>18</a:t>
            </a:fld>
            <a:endParaRPr lang="en-US" dirty="0"/>
          </a:p>
        </p:txBody>
      </p:sp>
      <p:grpSp>
        <p:nvGrpSpPr>
          <p:cNvPr id="2" name="Group 32">
            <a:extLst>
              <a:ext uri="{FF2B5EF4-FFF2-40B4-BE49-F238E27FC236}">
                <a16:creationId xmlns:a16="http://schemas.microsoft.com/office/drawing/2014/main" id="{A2E2B0EE-21F3-F782-21CD-F0211310267F}"/>
              </a:ext>
            </a:extLst>
          </p:cNvPr>
          <p:cNvGrpSpPr/>
          <p:nvPr/>
        </p:nvGrpSpPr>
        <p:grpSpPr>
          <a:xfrm>
            <a:off x="988484" y="1595835"/>
            <a:ext cx="2918755" cy="867459"/>
            <a:chOff x="741363" y="1312088"/>
            <a:chExt cx="2189066" cy="650593"/>
          </a:xfrm>
        </p:grpSpPr>
        <p:sp>
          <p:nvSpPr>
            <p:cNvPr id="63" name="Text Placeholder 3">
              <a:extLst>
                <a:ext uri="{FF2B5EF4-FFF2-40B4-BE49-F238E27FC236}">
                  <a16:creationId xmlns:a16="http://schemas.microsoft.com/office/drawing/2014/main" id="{48B4D157-AE3B-7C81-1247-E6693C11036B}"/>
                </a:ext>
              </a:extLst>
            </p:cNvPr>
            <p:cNvSpPr txBox="1">
              <a:spLocks/>
            </p:cNvSpPr>
            <p:nvPr/>
          </p:nvSpPr>
          <p:spPr>
            <a:xfrm>
              <a:off x="741363" y="1312088"/>
              <a:ext cx="381162" cy="230832"/>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2000" b="1" dirty="0">
                  <a:solidFill>
                    <a:schemeClr val="accent1"/>
                  </a:solidFill>
                </a:rPr>
                <a:t>IDEA</a:t>
              </a:r>
            </a:p>
          </p:txBody>
        </p:sp>
        <p:sp>
          <p:nvSpPr>
            <p:cNvPr id="64" name="Text Placeholder 3">
              <a:extLst>
                <a:ext uri="{FF2B5EF4-FFF2-40B4-BE49-F238E27FC236}">
                  <a16:creationId xmlns:a16="http://schemas.microsoft.com/office/drawing/2014/main" id="{F0BBBDDA-1080-B0BA-7AE7-71C0205D0CF4}"/>
                </a:ext>
              </a:extLst>
            </p:cNvPr>
            <p:cNvSpPr txBox="1">
              <a:spLocks/>
            </p:cNvSpPr>
            <p:nvPr/>
          </p:nvSpPr>
          <p:spPr>
            <a:xfrm>
              <a:off x="741363" y="1731849"/>
              <a:ext cx="2189066" cy="230832"/>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rtl="0">
                <a:lnSpc>
                  <a:spcPct val="100000"/>
                </a:lnSpc>
                <a:spcBef>
                  <a:spcPts val="0"/>
                </a:spcBef>
                <a:spcAft>
                  <a:spcPts val="0"/>
                </a:spcAft>
                <a:buClr>
                  <a:schemeClr val="dk1"/>
                </a:buClr>
                <a:buSzPts val="1200"/>
                <a:buFont typeface="Open Sans"/>
                <a:buNone/>
              </a:pPr>
              <a:r>
                <a:rPr lang="en-US" sz="2000" i="0" u="none" strike="noStrike" cap="none" dirty="0">
                  <a:solidFill>
                    <a:schemeClr val="dk1"/>
                  </a:solidFill>
                  <a:latin typeface="Open Sans"/>
                  <a:ea typeface="Open Sans"/>
                  <a:cs typeface="Open Sans"/>
                  <a:sym typeface="Open Sans"/>
                </a:rPr>
                <a:t>Investment in Training</a:t>
              </a:r>
              <a:endParaRPr lang="en-US" sz="2000" i="0" u="none" strike="noStrike" cap="none" dirty="0">
                <a:solidFill>
                  <a:srgbClr val="000000"/>
                </a:solidFill>
                <a:latin typeface="Arial"/>
                <a:ea typeface="Arial"/>
                <a:cs typeface="Arial"/>
                <a:sym typeface="Arial"/>
              </a:endParaRPr>
            </a:p>
          </p:txBody>
        </p:sp>
      </p:grpSp>
      <p:cxnSp>
        <p:nvCxnSpPr>
          <p:cNvPr id="32" name="Straight Connector 31">
            <a:extLst>
              <a:ext uri="{FF2B5EF4-FFF2-40B4-BE49-F238E27FC236}">
                <a16:creationId xmlns:a16="http://schemas.microsoft.com/office/drawing/2014/main" id="{BBDF4304-1EB3-DFB0-D280-727F0D6BC78D}"/>
              </a:ext>
            </a:extLst>
          </p:cNvPr>
          <p:cNvCxnSpPr/>
          <p:nvPr/>
        </p:nvCxnSpPr>
        <p:spPr>
          <a:xfrm>
            <a:off x="4175767" y="1585577"/>
            <a:ext cx="0" cy="1134191"/>
          </a:xfrm>
          <a:prstGeom prst="line">
            <a:avLst/>
          </a:prstGeom>
          <a:ln w="1270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 name="Group 33">
            <a:extLst>
              <a:ext uri="{FF2B5EF4-FFF2-40B4-BE49-F238E27FC236}">
                <a16:creationId xmlns:a16="http://schemas.microsoft.com/office/drawing/2014/main" id="{91732E3D-8C9C-D17E-4B6B-EE887BAD8887}"/>
              </a:ext>
            </a:extLst>
          </p:cNvPr>
          <p:cNvGrpSpPr/>
          <p:nvPr/>
        </p:nvGrpSpPr>
        <p:grpSpPr>
          <a:xfrm>
            <a:off x="4521713" y="1595834"/>
            <a:ext cx="2918755" cy="1144453"/>
            <a:chOff x="741363" y="1312090"/>
            <a:chExt cx="2189066" cy="858340"/>
          </a:xfrm>
        </p:grpSpPr>
        <p:sp>
          <p:nvSpPr>
            <p:cNvPr id="35" name="Text Placeholder 3">
              <a:extLst>
                <a:ext uri="{FF2B5EF4-FFF2-40B4-BE49-F238E27FC236}">
                  <a16:creationId xmlns:a16="http://schemas.microsoft.com/office/drawing/2014/main" id="{B170CF06-9A2D-8AE5-8506-E23410ECA832}"/>
                </a:ext>
              </a:extLst>
            </p:cNvPr>
            <p:cNvSpPr txBox="1">
              <a:spLocks/>
            </p:cNvSpPr>
            <p:nvPr/>
          </p:nvSpPr>
          <p:spPr>
            <a:xfrm>
              <a:off x="741363" y="1312090"/>
              <a:ext cx="829939" cy="23083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r>
                <a:rPr lang="en-US" sz="2000" b="1" dirty="0">
                  <a:solidFill>
                    <a:schemeClr val="accent2"/>
                  </a:solidFill>
                </a:rPr>
                <a:t>RESEARCH</a:t>
              </a:r>
            </a:p>
          </p:txBody>
        </p:sp>
        <p:sp>
          <p:nvSpPr>
            <p:cNvPr id="36" name="Text Placeholder 3">
              <a:extLst>
                <a:ext uri="{FF2B5EF4-FFF2-40B4-BE49-F238E27FC236}">
                  <a16:creationId xmlns:a16="http://schemas.microsoft.com/office/drawing/2014/main" id="{90AF55D2-303D-33B3-F786-B353D321A8E5}"/>
                </a:ext>
              </a:extLst>
            </p:cNvPr>
            <p:cNvSpPr txBox="1">
              <a:spLocks/>
            </p:cNvSpPr>
            <p:nvPr/>
          </p:nvSpPr>
          <p:spPr>
            <a:xfrm>
              <a:off x="741363" y="1524099"/>
              <a:ext cx="2189066" cy="646331"/>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rtl="0">
                <a:lnSpc>
                  <a:spcPct val="100000"/>
                </a:lnSpc>
                <a:spcBef>
                  <a:spcPts val="0"/>
                </a:spcBef>
                <a:spcAft>
                  <a:spcPts val="0"/>
                </a:spcAft>
                <a:buClr>
                  <a:schemeClr val="dk1"/>
                </a:buClr>
                <a:buSzPts val="1200"/>
                <a:buFont typeface="Open Sans"/>
                <a:buNone/>
              </a:pPr>
              <a:r>
                <a:rPr lang="en-US" sz="1400" i="0" u="none" strike="noStrike" cap="none" dirty="0">
                  <a:solidFill>
                    <a:schemeClr val="dk1"/>
                  </a:solidFill>
                  <a:latin typeface="Open Sans"/>
                  <a:ea typeface="Open Sans"/>
                  <a:cs typeface="Open Sans"/>
                  <a:sym typeface="Open Sans"/>
                </a:rPr>
                <a:t>Decided after </a:t>
              </a:r>
              <a:r>
                <a:rPr lang="en-US" sz="1400" i="0" u="none" strike="noStrike" cap="none" dirty="0" err="1">
                  <a:solidFill>
                    <a:schemeClr val="dk1"/>
                  </a:solidFill>
                  <a:latin typeface="Open Sans"/>
                  <a:ea typeface="Open Sans"/>
                  <a:cs typeface="Open Sans"/>
                  <a:sym typeface="Open Sans"/>
                </a:rPr>
                <a:t>analysing</a:t>
              </a:r>
              <a:r>
                <a:rPr lang="en-US" sz="1400" i="0" u="none" strike="noStrike" cap="none" dirty="0">
                  <a:solidFill>
                    <a:schemeClr val="dk1"/>
                  </a:solidFill>
                  <a:latin typeface="Open Sans"/>
                  <a:ea typeface="Open Sans"/>
                  <a:cs typeface="Open Sans"/>
                  <a:sym typeface="Open Sans"/>
                </a:rPr>
                <a:t> the data, and observing vast difference in the amount generated by all four consultation types</a:t>
              </a:r>
              <a:endParaRPr lang="en-US" sz="1400" i="0" u="none" strike="noStrike" cap="none" dirty="0">
                <a:solidFill>
                  <a:srgbClr val="000000"/>
                </a:solidFill>
                <a:latin typeface="Arial"/>
                <a:ea typeface="Arial"/>
                <a:cs typeface="Arial"/>
                <a:sym typeface="Arial"/>
              </a:endParaRPr>
            </a:p>
          </p:txBody>
        </p:sp>
      </p:grpSp>
      <p:cxnSp>
        <p:nvCxnSpPr>
          <p:cNvPr id="37" name="Straight Connector 36">
            <a:extLst>
              <a:ext uri="{FF2B5EF4-FFF2-40B4-BE49-F238E27FC236}">
                <a16:creationId xmlns:a16="http://schemas.microsoft.com/office/drawing/2014/main" id="{FD1EF880-9B03-9680-D499-0895BD4FC800}"/>
              </a:ext>
            </a:extLst>
          </p:cNvPr>
          <p:cNvCxnSpPr/>
          <p:nvPr/>
        </p:nvCxnSpPr>
        <p:spPr>
          <a:xfrm>
            <a:off x="7785805" y="1585577"/>
            <a:ext cx="0" cy="1134191"/>
          </a:xfrm>
          <a:prstGeom prst="line">
            <a:avLst/>
          </a:prstGeom>
          <a:ln w="1270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4" name="Group 37">
            <a:extLst>
              <a:ext uri="{FF2B5EF4-FFF2-40B4-BE49-F238E27FC236}">
                <a16:creationId xmlns:a16="http://schemas.microsoft.com/office/drawing/2014/main" id="{74A9DAEB-75F4-34F3-1FB8-1971B212F3A5}"/>
              </a:ext>
            </a:extLst>
          </p:cNvPr>
          <p:cNvGrpSpPr/>
          <p:nvPr/>
        </p:nvGrpSpPr>
        <p:grpSpPr>
          <a:xfrm>
            <a:off x="8230271" y="1595834"/>
            <a:ext cx="2918755" cy="1144453"/>
            <a:chOff x="741363" y="1312090"/>
            <a:chExt cx="2189066" cy="858340"/>
          </a:xfrm>
        </p:grpSpPr>
        <p:sp>
          <p:nvSpPr>
            <p:cNvPr id="39" name="Text Placeholder 3">
              <a:extLst>
                <a:ext uri="{FF2B5EF4-FFF2-40B4-BE49-F238E27FC236}">
                  <a16:creationId xmlns:a16="http://schemas.microsoft.com/office/drawing/2014/main" id="{DF8D4C10-619E-467E-058A-AF8ED776407F}"/>
                </a:ext>
              </a:extLst>
            </p:cNvPr>
            <p:cNvSpPr txBox="1">
              <a:spLocks/>
            </p:cNvSpPr>
            <p:nvPr/>
          </p:nvSpPr>
          <p:spPr>
            <a:xfrm>
              <a:off x="741363" y="1312090"/>
              <a:ext cx="1283813" cy="23083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r>
                <a:rPr lang="en-US" sz="2000" b="1" dirty="0">
                  <a:solidFill>
                    <a:srgbClr val="FF0000"/>
                  </a:solidFill>
                </a:rPr>
                <a:t>POSSIBLE RISKS </a:t>
              </a:r>
            </a:p>
          </p:txBody>
        </p:sp>
        <p:sp>
          <p:nvSpPr>
            <p:cNvPr id="40" name="Text Placeholder 3">
              <a:extLst>
                <a:ext uri="{FF2B5EF4-FFF2-40B4-BE49-F238E27FC236}">
                  <a16:creationId xmlns:a16="http://schemas.microsoft.com/office/drawing/2014/main" id="{B19CBF75-CDAA-F1EE-0B68-6DCB89E2F649}"/>
                </a:ext>
              </a:extLst>
            </p:cNvPr>
            <p:cNvSpPr txBox="1">
              <a:spLocks/>
            </p:cNvSpPr>
            <p:nvPr/>
          </p:nvSpPr>
          <p:spPr>
            <a:xfrm>
              <a:off x="741363" y="1524099"/>
              <a:ext cx="2189066" cy="646331"/>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rtl="0">
                <a:lnSpc>
                  <a:spcPct val="100000"/>
                </a:lnSpc>
                <a:spcBef>
                  <a:spcPts val="0"/>
                </a:spcBef>
                <a:spcAft>
                  <a:spcPts val="0"/>
                </a:spcAft>
                <a:buClr>
                  <a:schemeClr val="dk1"/>
                </a:buClr>
                <a:buSzPts val="1200"/>
                <a:buFont typeface="Open Sans"/>
                <a:buNone/>
              </a:pPr>
              <a:r>
                <a:rPr lang="en-US" sz="1400" dirty="0">
                  <a:solidFill>
                    <a:schemeClr val="dk1"/>
                  </a:solidFill>
                  <a:latin typeface="Open Sans"/>
                  <a:ea typeface="Open Sans"/>
                  <a:cs typeface="Open Sans"/>
                  <a:sym typeface="Open Sans"/>
                </a:rPr>
                <a:t>Lack of productivity, cost ineffectiveness,  delay in response, long queue time, demand for more pay</a:t>
              </a:r>
              <a:endParaRPr lang="en-US" sz="1400" i="0" u="none" strike="noStrike" cap="none" dirty="0">
                <a:solidFill>
                  <a:srgbClr val="000000"/>
                </a:solidFill>
                <a:latin typeface="Arial"/>
                <a:ea typeface="Arial"/>
                <a:cs typeface="Arial"/>
                <a:sym typeface="Arial"/>
              </a:endParaRPr>
            </a:p>
          </p:txBody>
        </p:sp>
      </p:grpSp>
      <p:grpSp>
        <p:nvGrpSpPr>
          <p:cNvPr id="5" name="Group 40">
            <a:extLst>
              <a:ext uri="{FF2B5EF4-FFF2-40B4-BE49-F238E27FC236}">
                <a16:creationId xmlns:a16="http://schemas.microsoft.com/office/drawing/2014/main" id="{F358E05D-7406-E2FD-CA82-A006B2DACA99}"/>
              </a:ext>
            </a:extLst>
          </p:cNvPr>
          <p:cNvGrpSpPr/>
          <p:nvPr/>
        </p:nvGrpSpPr>
        <p:grpSpPr>
          <a:xfrm>
            <a:off x="988484" y="3592877"/>
            <a:ext cx="2918755" cy="1144453"/>
            <a:chOff x="741363" y="1312090"/>
            <a:chExt cx="2189066" cy="858340"/>
          </a:xfrm>
        </p:grpSpPr>
        <p:sp>
          <p:nvSpPr>
            <p:cNvPr id="42" name="Text Placeholder 3">
              <a:extLst>
                <a:ext uri="{FF2B5EF4-FFF2-40B4-BE49-F238E27FC236}">
                  <a16:creationId xmlns:a16="http://schemas.microsoft.com/office/drawing/2014/main" id="{C61E6FEB-521B-B08D-9412-DEBC2801A9BE}"/>
                </a:ext>
              </a:extLst>
            </p:cNvPr>
            <p:cNvSpPr txBox="1">
              <a:spLocks/>
            </p:cNvSpPr>
            <p:nvPr/>
          </p:nvSpPr>
          <p:spPr>
            <a:xfrm>
              <a:off x="741363" y="1312090"/>
              <a:ext cx="1483964" cy="23083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r>
                <a:rPr lang="en-US" sz="2000" b="1" dirty="0">
                  <a:solidFill>
                    <a:schemeClr val="accent6">
                      <a:lumMod val="50000"/>
                    </a:schemeClr>
                  </a:solidFill>
                </a:rPr>
                <a:t>RISKS MITIGATION</a:t>
              </a:r>
            </a:p>
          </p:txBody>
        </p:sp>
        <p:sp>
          <p:nvSpPr>
            <p:cNvPr id="43" name="Text Placeholder 3">
              <a:extLst>
                <a:ext uri="{FF2B5EF4-FFF2-40B4-BE49-F238E27FC236}">
                  <a16:creationId xmlns:a16="http://schemas.microsoft.com/office/drawing/2014/main" id="{C490EB05-350D-E0CA-4A85-141D1B4116BC}"/>
                </a:ext>
              </a:extLst>
            </p:cNvPr>
            <p:cNvSpPr txBox="1">
              <a:spLocks/>
            </p:cNvSpPr>
            <p:nvPr/>
          </p:nvSpPr>
          <p:spPr>
            <a:xfrm>
              <a:off x="741363" y="1524099"/>
              <a:ext cx="2189066" cy="646331"/>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rtl="0">
                <a:lnSpc>
                  <a:spcPct val="100000"/>
                </a:lnSpc>
                <a:spcBef>
                  <a:spcPts val="0"/>
                </a:spcBef>
                <a:spcAft>
                  <a:spcPts val="0"/>
                </a:spcAft>
                <a:buClr>
                  <a:schemeClr val="dk1"/>
                </a:buClr>
                <a:buSzPts val="1200"/>
                <a:buFont typeface="Open Sans"/>
                <a:buNone/>
              </a:pPr>
              <a:r>
                <a:rPr lang="en-US" sz="1400" i="0" u="none" strike="noStrike" cap="none" dirty="0">
                  <a:solidFill>
                    <a:schemeClr val="dk1"/>
                  </a:solidFill>
                  <a:latin typeface="Open Sans"/>
                  <a:ea typeface="Open Sans"/>
                  <a:cs typeface="Open Sans"/>
                  <a:sym typeface="Open Sans"/>
                </a:rPr>
                <a:t>In-house training, free resources, 50-50 ratio of training and production, proper breaks in middle, growth opportunities</a:t>
              </a:r>
              <a:endParaRPr lang="en-US" sz="1400" i="0" u="none" strike="noStrike" cap="none" dirty="0">
                <a:solidFill>
                  <a:srgbClr val="000000"/>
                </a:solidFill>
                <a:latin typeface="Arial"/>
                <a:ea typeface="Arial"/>
                <a:cs typeface="Arial"/>
                <a:sym typeface="Arial"/>
              </a:endParaRPr>
            </a:p>
          </p:txBody>
        </p:sp>
      </p:grpSp>
      <p:cxnSp>
        <p:nvCxnSpPr>
          <p:cNvPr id="44" name="Straight Connector 43">
            <a:extLst>
              <a:ext uri="{FF2B5EF4-FFF2-40B4-BE49-F238E27FC236}">
                <a16:creationId xmlns:a16="http://schemas.microsoft.com/office/drawing/2014/main" id="{4AC6B7F0-1B54-BB8F-90EE-252571E1D7CA}"/>
              </a:ext>
            </a:extLst>
          </p:cNvPr>
          <p:cNvCxnSpPr/>
          <p:nvPr/>
        </p:nvCxnSpPr>
        <p:spPr>
          <a:xfrm>
            <a:off x="4175767" y="3582619"/>
            <a:ext cx="0" cy="1134191"/>
          </a:xfrm>
          <a:prstGeom prst="line">
            <a:avLst/>
          </a:prstGeom>
          <a:ln w="1270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6" name="Group 44">
            <a:extLst>
              <a:ext uri="{FF2B5EF4-FFF2-40B4-BE49-F238E27FC236}">
                <a16:creationId xmlns:a16="http://schemas.microsoft.com/office/drawing/2014/main" id="{F8AC63F9-C65C-AF76-F0E0-DBEC8251B657}"/>
              </a:ext>
            </a:extLst>
          </p:cNvPr>
          <p:cNvGrpSpPr/>
          <p:nvPr/>
        </p:nvGrpSpPr>
        <p:grpSpPr>
          <a:xfrm>
            <a:off x="4521713" y="3592880"/>
            <a:ext cx="2918755" cy="867452"/>
            <a:chOff x="741363" y="1312091"/>
            <a:chExt cx="2189066" cy="650589"/>
          </a:xfrm>
        </p:grpSpPr>
        <p:sp>
          <p:nvSpPr>
            <p:cNvPr id="46" name="Text Placeholder 3">
              <a:extLst>
                <a:ext uri="{FF2B5EF4-FFF2-40B4-BE49-F238E27FC236}">
                  <a16:creationId xmlns:a16="http://schemas.microsoft.com/office/drawing/2014/main" id="{A1503878-22AC-A255-9B29-223CA9DF1FA0}"/>
                </a:ext>
              </a:extLst>
            </p:cNvPr>
            <p:cNvSpPr txBox="1">
              <a:spLocks/>
            </p:cNvSpPr>
            <p:nvPr/>
          </p:nvSpPr>
          <p:spPr>
            <a:xfrm>
              <a:off x="741363" y="1312091"/>
              <a:ext cx="777184" cy="23083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r>
                <a:rPr lang="en-US" sz="2000" b="1" dirty="0">
                  <a:solidFill>
                    <a:schemeClr val="accent5"/>
                  </a:solidFill>
                </a:rPr>
                <a:t>BUSINESS</a:t>
              </a:r>
            </a:p>
          </p:txBody>
        </p:sp>
        <p:sp>
          <p:nvSpPr>
            <p:cNvPr id="47" name="Text Placeholder 3">
              <a:extLst>
                <a:ext uri="{FF2B5EF4-FFF2-40B4-BE49-F238E27FC236}">
                  <a16:creationId xmlns:a16="http://schemas.microsoft.com/office/drawing/2014/main" id="{BB07FB49-8505-4055-FC4D-C7684B5E59AE}"/>
                </a:ext>
              </a:extLst>
            </p:cNvPr>
            <p:cNvSpPr txBox="1">
              <a:spLocks/>
            </p:cNvSpPr>
            <p:nvPr/>
          </p:nvSpPr>
          <p:spPr>
            <a:xfrm>
              <a:off x="741363" y="1731847"/>
              <a:ext cx="2189066" cy="230833"/>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rtl="0">
                <a:lnSpc>
                  <a:spcPct val="100000"/>
                </a:lnSpc>
                <a:spcBef>
                  <a:spcPts val="0"/>
                </a:spcBef>
                <a:spcAft>
                  <a:spcPts val="0"/>
                </a:spcAft>
                <a:buClr>
                  <a:schemeClr val="dk1"/>
                </a:buClr>
                <a:buSzPts val="1200"/>
                <a:buFont typeface="Open Sans"/>
                <a:buNone/>
              </a:pPr>
              <a:r>
                <a:rPr lang="en-US" sz="2000" dirty="0">
                  <a:solidFill>
                    <a:schemeClr val="dk1"/>
                  </a:solidFill>
                  <a:latin typeface="Open Sans"/>
                  <a:ea typeface="Open Sans"/>
                  <a:cs typeface="Open Sans"/>
                  <a:sym typeface="Open Sans"/>
                </a:rPr>
                <a:t>Follow up at every step</a:t>
              </a:r>
              <a:endParaRPr lang="en-US" sz="2000" i="0" u="none" strike="noStrike" cap="none" dirty="0">
                <a:solidFill>
                  <a:srgbClr val="000000"/>
                </a:solidFill>
                <a:latin typeface="Arial"/>
                <a:ea typeface="Arial"/>
                <a:cs typeface="Arial"/>
                <a:sym typeface="Arial"/>
              </a:endParaRPr>
            </a:p>
          </p:txBody>
        </p:sp>
      </p:grpSp>
      <p:cxnSp>
        <p:nvCxnSpPr>
          <p:cNvPr id="48" name="Straight Connector 47">
            <a:extLst>
              <a:ext uri="{FF2B5EF4-FFF2-40B4-BE49-F238E27FC236}">
                <a16:creationId xmlns:a16="http://schemas.microsoft.com/office/drawing/2014/main" id="{DA76728E-C4D7-33A2-406C-BBEBE17E2BF6}"/>
              </a:ext>
            </a:extLst>
          </p:cNvPr>
          <p:cNvCxnSpPr/>
          <p:nvPr/>
        </p:nvCxnSpPr>
        <p:spPr>
          <a:xfrm>
            <a:off x="7785805" y="3582619"/>
            <a:ext cx="0" cy="1134191"/>
          </a:xfrm>
          <a:prstGeom prst="line">
            <a:avLst/>
          </a:prstGeom>
          <a:ln w="1270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9" name="Group 48">
            <a:extLst>
              <a:ext uri="{FF2B5EF4-FFF2-40B4-BE49-F238E27FC236}">
                <a16:creationId xmlns:a16="http://schemas.microsoft.com/office/drawing/2014/main" id="{F116C345-95D5-8FCC-7DC4-E4F0427013A7}"/>
              </a:ext>
            </a:extLst>
          </p:cNvPr>
          <p:cNvGrpSpPr/>
          <p:nvPr/>
        </p:nvGrpSpPr>
        <p:grpSpPr>
          <a:xfrm>
            <a:off x="8230271" y="3592878"/>
            <a:ext cx="2918755" cy="1021341"/>
            <a:chOff x="741363" y="1312090"/>
            <a:chExt cx="2189066" cy="766006"/>
          </a:xfrm>
        </p:grpSpPr>
        <p:sp>
          <p:nvSpPr>
            <p:cNvPr id="50" name="Text Placeholder 3">
              <a:extLst>
                <a:ext uri="{FF2B5EF4-FFF2-40B4-BE49-F238E27FC236}">
                  <a16:creationId xmlns:a16="http://schemas.microsoft.com/office/drawing/2014/main" id="{2C8411F9-12B1-DF97-9B80-1C7B48D48F3A}"/>
                </a:ext>
              </a:extLst>
            </p:cNvPr>
            <p:cNvSpPr txBox="1">
              <a:spLocks/>
            </p:cNvSpPr>
            <p:nvPr/>
          </p:nvSpPr>
          <p:spPr>
            <a:xfrm>
              <a:off x="741363" y="1312090"/>
              <a:ext cx="1983331" cy="23083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r>
                <a:rPr lang="en-US" sz="2000" b="1" dirty="0">
                  <a:solidFill>
                    <a:schemeClr val="accent6"/>
                  </a:solidFill>
                </a:rPr>
                <a:t>ALLOCATION OF BUDGET</a:t>
              </a:r>
            </a:p>
          </p:txBody>
        </p:sp>
        <p:sp>
          <p:nvSpPr>
            <p:cNvPr id="51" name="Text Placeholder 3">
              <a:extLst>
                <a:ext uri="{FF2B5EF4-FFF2-40B4-BE49-F238E27FC236}">
                  <a16:creationId xmlns:a16="http://schemas.microsoft.com/office/drawing/2014/main" id="{D2E1F43F-4B39-8E58-6F00-C29E33262C67}"/>
                </a:ext>
              </a:extLst>
            </p:cNvPr>
            <p:cNvSpPr txBox="1">
              <a:spLocks/>
            </p:cNvSpPr>
            <p:nvPr/>
          </p:nvSpPr>
          <p:spPr>
            <a:xfrm>
              <a:off x="741363" y="1616431"/>
              <a:ext cx="2189066" cy="46166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2000" dirty="0">
                  <a:solidFill>
                    <a:schemeClr val="tx1">
                      <a:lumMod val="65000"/>
                      <a:lumOff val="35000"/>
                    </a:schemeClr>
                  </a:solidFill>
                </a:rPr>
                <a:t>Allocating 1 crore accordingly</a:t>
              </a:r>
            </a:p>
          </p:txBody>
        </p:sp>
      </p:grpSp>
      <p:cxnSp>
        <p:nvCxnSpPr>
          <p:cNvPr id="52" name="Straight Connector 51">
            <a:extLst>
              <a:ext uri="{FF2B5EF4-FFF2-40B4-BE49-F238E27FC236}">
                <a16:creationId xmlns:a16="http://schemas.microsoft.com/office/drawing/2014/main" id="{1515C6F8-B626-172B-3931-29B1D60C7D8E}"/>
              </a:ext>
            </a:extLst>
          </p:cNvPr>
          <p:cNvCxnSpPr/>
          <p:nvPr/>
        </p:nvCxnSpPr>
        <p:spPr>
          <a:xfrm>
            <a:off x="914400" y="3121763"/>
            <a:ext cx="10363200"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Line buttom">
            <a:extLst>
              <a:ext uri="{FF2B5EF4-FFF2-40B4-BE49-F238E27FC236}">
                <a16:creationId xmlns:a16="http://schemas.microsoft.com/office/drawing/2014/main" id="{A0E8D776-E358-B894-7C7A-4E40F0236C76}"/>
              </a:ext>
            </a:extLst>
          </p:cNvPr>
          <p:cNvCxnSpPr/>
          <p:nvPr/>
        </p:nvCxnSpPr>
        <p:spPr>
          <a:xfrm>
            <a:off x="914400" y="5342935"/>
            <a:ext cx="103632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2750349"/>
      </p:ext>
    </p:extLst>
  </p:cSld>
  <p:clrMapOvr>
    <a:masterClrMapping/>
  </p:clrMapOvr>
  <p:transition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strips(downLeft)">
                                      <p:cBhvr>
                                        <p:cTn id="11" dur="500"/>
                                        <p:tgtEl>
                                          <p:spTgt spid="32"/>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slide(fromBottom)">
                                      <p:cBhvr>
                                        <p:cTn id="15" dur="500"/>
                                        <p:tgtEl>
                                          <p:spTgt spid="3"/>
                                        </p:tgtEl>
                                      </p:cBhvr>
                                    </p:animEffect>
                                  </p:childTnLst>
                                </p:cTn>
                              </p:par>
                            </p:childTnLst>
                          </p:cTn>
                        </p:par>
                        <p:par>
                          <p:cTn id="16" fill="hold">
                            <p:stCondLst>
                              <p:cond delay="1500"/>
                            </p:stCondLst>
                            <p:childTnLst>
                              <p:par>
                                <p:cTn id="17" presetID="18" presetClass="entr" presetSubtype="12"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strips(downLeft)">
                                      <p:cBhvr>
                                        <p:cTn id="19" dur="500"/>
                                        <p:tgtEl>
                                          <p:spTgt spid="37"/>
                                        </p:tgtEl>
                                      </p:cBhvr>
                                    </p:animEffect>
                                  </p:childTnLst>
                                </p:cTn>
                              </p:par>
                            </p:childTnLst>
                          </p:cTn>
                        </p:par>
                        <p:par>
                          <p:cTn id="20" fill="hold">
                            <p:stCondLst>
                              <p:cond delay="2000"/>
                            </p:stCondLst>
                            <p:childTnLst>
                              <p:par>
                                <p:cTn id="21" presetID="12" presetClass="entr" presetSubtype="4"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slide(fromBottom)">
                                      <p:cBhvr>
                                        <p:cTn id="23" dur="500"/>
                                        <p:tgtEl>
                                          <p:spTgt spid="4"/>
                                        </p:tgtEl>
                                      </p:cBhvr>
                                    </p:animEffect>
                                  </p:childTnLst>
                                </p:cTn>
                              </p:par>
                            </p:childTnLst>
                          </p:cTn>
                        </p:par>
                        <p:par>
                          <p:cTn id="24" fill="hold">
                            <p:stCondLst>
                              <p:cond delay="2500"/>
                            </p:stCondLst>
                            <p:childTnLst>
                              <p:par>
                                <p:cTn id="25" presetID="18" presetClass="entr" presetSubtype="3" fill="hold" nodeType="after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strips(upRight)">
                                      <p:cBhvr>
                                        <p:cTn id="27" dur="500"/>
                                        <p:tgtEl>
                                          <p:spTgt spid="52"/>
                                        </p:tgtEl>
                                      </p:cBhvr>
                                    </p:animEffect>
                                  </p:childTnLst>
                                </p:cTn>
                              </p:par>
                            </p:childTnLst>
                          </p:cTn>
                        </p:par>
                        <p:par>
                          <p:cTn id="28" fill="hold">
                            <p:stCondLst>
                              <p:cond delay="3000"/>
                            </p:stCondLst>
                            <p:childTnLst>
                              <p:par>
                                <p:cTn id="29" presetID="12" presetClass="entr" presetSubtype="4"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slide(fromBottom)">
                                      <p:cBhvr>
                                        <p:cTn id="31" dur="500"/>
                                        <p:tgtEl>
                                          <p:spTgt spid="5"/>
                                        </p:tgtEl>
                                      </p:cBhvr>
                                    </p:animEffect>
                                  </p:childTnLst>
                                </p:cTn>
                              </p:par>
                            </p:childTnLst>
                          </p:cTn>
                        </p:par>
                        <p:par>
                          <p:cTn id="32" fill="hold">
                            <p:stCondLst>
                              <p:cond delay="3500"/>
                            </p:stCondLst>
                            <p:childTnLst>
                              <p:par>
                                <p:cTn id="33" presetID="18" presetClass="entr" presetSubtype="12" fill="hold" nodeType="after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strips(downLeft)">
                                      <p:cBhvr>
                                        <p:cTn id="35" dur="500"/>
                                        <p:tgtEl>
                                          <p:spTgt spid="44"/>
                                        </p:tgtEl>
                                      </p:cBhvr>
                                    </p:animEffect>
                                  </p:childTnLst>
                                </p:cTn>
                              </p:par>
                            </p:childTnLst>
                          </p:cTn>
                        </p:par>
                        <p:par>
                          <p:cTn id="36" fill="hold">
                            <p:stCondLst>
                              <p:cond delay="4000"/>
                            </p:stCondLst>
                            <p:childTnLst>
                              <p:par>
                                <p:cTn id="37" presetID="12" presetClass="entr" presetSubtype="4"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slide(fromBottom)">
                                      <p:cBhvr>
                                        <p:cTn id="39" dur="500"/>
                                        <p:tgtEl>
                                          <p:spTgt spid="6"/>
                                        </p:tgtEl>
                                      </p:cBhvr>
                                    </p:animEffect>
                                  </p:childTnLst>
                                </p:cTn>
                              </p:par>
                            </p:childTnLst>
                          </p:cTn>
                        </p:par>
                        <p:par>
                          <p:cTn id="40" fill="hold">
                            <p:stCondLst>
                              <p:cond delay="4500"/>
                            </p:stCondLst>
                            <p:childTnLst>
                              <p:par>
                                <p:cTn id="41" presetID="18" presetClass="entr" presetSubtype="12" fill="hold"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strips(downLeft)">
                                      <p:cBhvr>
                                        <p:cTn id="43" dur="500"/>
                                        <p:tgtEl>
                                          <p:spTgt spid="48"/>
                                        </p:tgtEl>
                                      </p:cBhvr>
                                    </p:animEffect>
                                  </p:childTnLst>
                                </p:cTn>
                              </p:par>
                            </p:childTnLst>
                          </p:cTn>
                        </p:par>
                        <p:par>
                          <p:cTn id="44" fill="hold">
                            <p:stCondLst>
                              <p:cond delay="5000"/>
                            </p:stCondLst>
                            <p:childTnLst>
                              <p:par>
                                <p:cTn id="45" presetID="12" presetClass="entr" presetSubtype="4"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slide(fromBottom)">
                                      <p:cBhvr>
                                        <p:cTn id="47" dur="500"/>
                                        <p:tgtEl>
                                          <p:spTgt spid="9"/>
                                        </p:tgtEl>
                                      </p:cBhvr>
                                    </p:animEffect>
                                  </p:childTnLst>
                                </p:cTn>
                              </p:par>
                            </p:childTnLst>
                          </p:cTn>
                        </p:par>
                        <p:par>
                          <p:cTn id="48" fill="hold">
                            <p:stCondLst>
                              <p:cond delay="5500"/>
                            </p:stCondLst>
                            <p:childTnLst>
                              <p:par>
                                <p:cTn id="49" presetID="13" presetClass="entr" presetSubtype="16" fill="hold"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plus(in)">
                                      <p:cBhvr>
                                        <p:cTn id="5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p:txBody>
          <a:bodyPr/>
          <a:lstStyle/>
          <a:p>
            <a:fld id="{C136B7D2-B98C-44FD-8D04-7EC62A564975}" type="slidenum">
              <a:rPr lang="en-US" smtClean="0"/>
              <a:pPr/>
              <a:t>19</a:t>
            </a:fld>
            <a:endParaRPr lang="en-US" dirty="0"/>
          </a:p>
        </p:txBody>
      </p:sp>
      <p:cxnSp>
        <p:nvCxnSpPr>
          <p:cNvPr id="32" name="Straight Connector 31"/>
          <p:cNvCxnSpPr/>
          <p:nvPr/>
        </p:nvCxnSpPr>
        <p:spPr>
          <a:xfrm>
            <a:off x="4175767" y="1585577"/>
            <a:ext cx="0" cy="1134191"/>
          </a:xfrm>
          <a:prstGeom prst="line">
            <a:avLst/>
          </a:prstGeom>
          <a:ln w="1270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5" name="Group 40"/>
          <p:cNvGrpSpPr/>
          <p:nvPr/>
        </p:nvGrpSpPr>
        <p:grpSpPr>
          <a:xfrm>
            <a:off x="823332" y="3281441"/>
            <a:ext cx="3522636" cy="1590520"/>
            <a:chOff x="683901" y="1330096"/>
            <a:chExt cx="2189066" cy="602642"/>
          </a:xfrm>
        </p:grpSpPr>
        <p:sp>
          <p:nvSpPr>
            <p:cNvPr id="42" name="Text Placeholder 3"/>
            <p:cNvSpPr txBox="1">
              <a:spLocks/>
            </p:cNvSpPr>
            <p:nvPr/>
          </p:nvSpPr>
          <p:spPr>
            <a:xfrm>
              <a:off x="785186" y="1330096"/>
              <a:ext cx="549876" cy="10495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r>
                <a:rPr lang="en-GB" sz="1800" b="1" u="sng" dirty="0">
                  <a:effectLst/>
                  <a:latin typeface="Arial" panose="020B0604020202020204" pitchFamily="34" charset="0"/>
                  <a:ea typeface="Arial" panose="020B0604020202020204" pitchFamily="34" charset="0"/>
                </a:rPr>
                <a:t>Insights</a:t>
              </a:r>
              <a:endParaRPr lang="en-US" sz="2000" b="1" u="sng" dirty="0">
                <a:solidFill>
                  <a:schemeClr val="accent4"/>
                </a:solidFill>
              </a:endParaRPr>
            </a:p>
          </p:txBody>
        </p:sp>
        <p:sp>
          <p:nvSpPr>
            <p:cNvPr id="43" name="Text Placeholder 3"/>
            <p:cNvSpPr txBox="1">
              <a:spLocks/>
            </p:cNvSpPr>
            <p:nvPr/>
          </p:nvSpPr>
          <p:spPr>
            <a:xfrm>
              <a:off x="683901" y="1485713"/>
              <a:ext cx="2189066" cy="44702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85750" lvl="0" indent="-285750" algn="l">
                <a:spcAft>
                  <a:spcPts val="800"/>
                </a:spcAft>
                <a:buFont typeface="Arial" panose="020B0604020202020204" pitchFamily="34" charset="0"/>
                <a:buChar char="•"/>
              </a:pPr>
              <a:r>
                <a:rPr lang="en-GB" sz="1400" dirty="0">
                  <a:effectLst/>
                  <a:latin typeface="Arial" panose="020B0604020202020204" pitchFamily="34" charset="0"/>
                  <a:ea typeface="Arial" panose="020B0604020202020204" pitchFamily="34" charset="0"/>
                </a:rPr>
                <a:t>Peak call periods are visible at 6 AM–7 PM or 3 PM–4 PM</a:t>
              </a:r>
              <a:r>
                <a:rPr lang="en-IN" sz="1400" dirty="0">
                  <a:latin typeface="Arial" panose="020B0604020202020204" pitchFamily="34" charset="0"/>
                  <a:ea typeface="Arial" panose="020B0604020202020204" pitchFamily="34" charset="0"/>
                </a:rPr>
                <a:t>.  </a:t>
              </a:r>
            </a:p>
            <a:p>
              <a:pPr marL="285750" lvl="0" indent="-285750" algn="l">
                <a:spcAft>
                  <a:spcPts val="800"/>
                </a:spcAft>
                <a:buFont typeface="Arial" panose="020B0604020202020204" pitchFamily="34" charset="0"/>
                <a:buChar char="•"/>
              </a:pPr>
              <a:r>
                <a:rPr lang="en-GB" sz="1400" dirty="0">
                  <a:effectLst/>
                  <a:latin typeface="Arial" panose="020B0604020202020204" pitchFamily="34" charset="0"/>
                  <a:ea typeface="Arial" panose="020B0604020202020204" pitchFamily="34" charset="0"/>
                </a:rPr>
                <a:t>Low volume hours could be late night at 9 PM-11 PM or early morning at 3 AM-4 AM </a:t>
              </a:r>
              <a:endParaRPr lang="en-IN" sz="1400" dirty="0">
                <a:effectLst/>
                <a:latin typeface="Arial" panose="020B0604020202020204" pitchFamily="34" charset="0"/>
                <a:ea typeface="Arial" panose="020B0604020202020204" pitchFamily="34" charset="0"/>
              </a:endParaRPr>
            </a:p>
          </p:txBody>
        </p:sp>
      </p:grpSp>
      <p:grpSp>
        <p:nvGrpSpPr>
          <p:cNvPr id="6" name="Group 44"/>
          <p:cNvGrpSpPr/>
          <p:nvPr/>
        </p:nvGrpSpPr>
        <p:grpSpPr>
          <a:xfrm>
            <a:off x="4966878" y="3281440"/>
            <a:ext cx="7018124" cy="2216334"/>
            <a:chOff x="689917" y="1525950"/>
            <a:chExt cx="2189066" cy="293003"/>
          </a:xfrm>
        </p:grpSpPr>
        <p:sp>
          <p:nvSpPr>
            <p:cNvPr id="46" name="Text Placeholder 3"/>
            <p:cNvSpPr txBox="1">
              <a:spLocks/>
            </p:cNvSpPr>
            <p:nvPr/>
          </p:nvSpPr>
          <p:spPr>
            <a:xfrm>
              <a:off x="689917" y="1525950"/>
              <a:ext cx="644003" cy="36620"/>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r>
                <a:rPr lang="en-GB" sz="1800" b="1" u="sng" dirty="0">
                  <a:effectLst/>
                  <a:latin typeface="Arial" panose="020B0604020202020204" pitchFamily="34" charset="0"/>
                  <a:ea typeface="Arial" panose="020B0604020202020204" pitchFamily="34" charset="0"/>
                </a:rPr>
                <a:t>Recommendations</a:t>
              </a:r>
              <a:endParaRPr lang="en-US" sz="1800" b="1" u="sng" dirty="0">
                <a:solidFill>
                  <a:schemeClr val="accent5"/>
                </a:solidFill>
              </a:endParaRPr>
            </a:p>
          </p:txBody>
        </p:sp>
        <p:sp>
          <p:nvSpPr>
            <p:cNvPr id="47" name="Text Placeholder 3"/>
            <p:cNvSpPr txBox="1">
              <a:spLocks/>
            </p:cNvSpPr>
            <p:nvPr/>
          </p:nvSpPr>
          <p:spPr>
            <a:xfrm>
              <a:off x="689917" y="1580247"/>
              <a:ext cx="2189066" cy="23870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85750" lvl="0" indent="-285750" algn="l">
                <a:spcAft>
                  <a:spcPts val="800"/>
                </a:spcAft>
                <a:buFont typeface="Arial" panose="020B0604020202020204" pitchFamily="34" charset="0"/>
                <a:buChar char="•"/>
              </a:pPr>
              <a:r>
                <a:rPr lang="en-GB" sz="1400" dirty="0">
                  <a:effectLst/>
                  <a:latin typeface="Arial" panose="020B0604020202020204" pitchFamily="34" charset="0"/>
                  <a:ea typeface="Arial" panose="020B0604020202020204" pitchFamily="34" charset="0"/>
                </a:rPr>
                <a:t>Availability of more personnel during those hours</a:t>
              </a:r>
              <a:endParaRPr lang="en-IN" sz="1400" dirty="0">
                <a:effectLst/>
                <a:latin typeface="Arial" panose="020B0604020202020204" pitchFamily="34" charset="0"/>
                <a:ea typeface="Arial" panose="020B0604020202020204" pitchFamily="34" charset="0"/>
              </a:endParaRPr>
            </a:p>
            <a:p>
              <a:pPr marL="285750" lvl="0" indent="-285750" algn="l">
                <a:spcAft>
                  <a:spcPts val="800"/>
                </a:spcAft>
                <a:buFont typeface="Arial" panose="020B0604020202020204" pitchFamily="34" charset="0"/>
                <a:buChar char="•"/>
              </a:pPr>
              <a:r>
                <a:rPr lang="en-GB" sz="1400" dirty="0">
                  <a:effectLst/>
                  <a:latin typeface="Arial" panose="020B0604020202020204" pitchFamily="34" charset="0"/>
                  <a:ea typeface="Arial" panose="020B0604020202020204" pitchFamily="34" charset="0"/>
                </a:rPr>
                <a:t>Reducing the number of breaks during that hour.</a:t>
              </a:r>
              <a:endParaRPr lang="en-IN" sz="1400" dirty="0">
                <a:effectLst/>
                <a:latin typeface="Arial" panose="020B0604020202020204" pitchFamily="34" charset="0"/>
                <a:ea typeface="Arial" panose="020B0604020202020204" pitchFamily="34" charset="0"/>
              </a:endParaRPr>
            </a:p>
            <a:p>
              <a:pPr marL="285750" lvl="0" indent="-285750" algn="l">
                <a:spcAft>
                  <a:spcPts val="800"/>
                </a:spcAft>
                <a:buFont typeface="Arial" panose="020B0604020202020204" pitchFamily="34" charset="0"/>
                <a:buChar char="•"/>
              </a:pPr>
              <a:r>
                <a:rPr lang="en-GB" sz="1400" dirty="0">
                  <a:effectLst/>
                  <a:latin typeface="Arial" panose="020B0604020202020204" pitchFamily="34" charset="0"/>
                  <a:ea typeface="Arial" panose="020B0604020202020204" pitchFamily="34" charset="0"/>
                </a:rPr>
                <a:t>Automated call-backs</a:t>
              </a:r>
              <a:endParaRPr lang="en-IN" sz="1400" dirty="0">
                <a:effectLst/>
                <a:latin typeface="Arial" panose="020B0604020202020204" pitchFamily="34" charset="0"/>
                <a:ea typeface="Arial" panose="020B0604020202020204" pitchFamily="34" charset="0"/>
              </a:endParaRPr>
            </a:p>
            <a:p>
              <a:pPr marL="285750" lvl="0" indent="-285750" algn="l">
                <a:spcAft>
                  <a:spcPts val="800"/>
                </a:spcAft>
                <a:buFont typeface="Arial" panose="020B0604020202020204" pitchFamily="34" charset="0"/>
                <a:buChar char="•"/>
              </a:pPr>
              <a:r>
                <a:rPr lang="en-GB" sz="1400" dirty="0">
                  <a:effectLst/>
                  <a:latin typeface="Arial" panose="020B0604020202020204" pitchFamily="34" charset="0"/>
                  <a:ea typeface="Arial" panose="020B0604020202020204" pitchFamily="34" charset="0"/>
                </a:rPr>
                <a:t>Reduction in queue time</a:t>
              </a:r>
              <a:endParaRPr lang="en-IN" sz="1400" dirty="0">
                <a:effectLst/>
                <a:latin typeface="Arial" panose="020B0604020202020204" pitchFamily="34" charset="0"/>
                <a:ea typeface="Arial" panose="020B0604020202020204" pitchFamily="34" charset="0"/>
              </a:endParaRPr>
            </a:p>
            <a:p>
              <a:pPr marL="285750" lvl="0" indent="-285750" algn="l">
                <a:spcAft>
                  <a:spcPts val="800"/>
                </a:spcAft>
                <a:buFont typeface="Arial" panose="020B0604020202020204" pitchFamily="34" charset="0"/>
                <a:buChar char="•"/>
              </a:pPr>
              <a:r>
                <a:rPr lang="en-GB" sz="1400" dirty="0">
                  <a:effectLst/>
                  <a:latin typeface="Arial" panose="020B0604020202020204" pitchFamily="34" charset="0"/>
                  <a:ea typeface="Arial" panose="020B0604020202020204" pitchFamily="34" charset="0"/>
                </a:rPr>
                <a:t>AI-based chatbots.</a:t>
              </a:r>
              <a:endParaRPr lang="en-IN" sz="1400" dirty="0">
                <a:effectLst/>
                <a:latin typeface="Arial" panose="020B0604020202020204" pitchFamily="34" charset="0"/>
                <a:ea typeface="Arial" panose="020B0604020202020204" pitchFamily="34" charset="0"/>
              </a:endParaRPr>
            </a:p>
            <a:p>
              <a:pPr marL="285750" lvl="0" indent="-285750" algn="l">
                <a:spcAft>
                  <a:spcPts val="800"/>
                </a:spcAft>
                <a:buFont typeface="Arial" panose="020B0604020202020204" pitchFamily="34" charset="0"/>
                <a:buChar char="•"/>
              </a:pPr>
              <a:r>
                <a:rPr lang="en-GB" sz="1400" dirty="0">
                  <a:effectLst/>
                  <a:latin typeface="Arial" panose="020B0604020202020204" pitchFamily="34" charset="0"/>
                  <a:ea typeface="Arial" panose="020B0604020202020204" pitchFamily="34" charset="0"/>
                </a:rPr>
                <a:t> Shift allowance to increase people in the morning shift during 6 AM-7AM</a:t>
              </a:r>
              <a:endParaRPr lang="en-IN" sz="1400" dirty="0">
                <a:effectLst/>
                <a:latin typeface="Arial" panose="020B0604020202020204" pitchFamily="34" charset="0"/>
                <a:ea typeface="Arial" panose="020B0604020202020204" pitchFamily="34" charset="0"/>
              </a:endParaRPr>
            </a:p>
          </p:txBody>
        </p:sp>
      </p:grpSp>
      <p:graphicFrame>
        <p:nvGraphicFramePr>
          <p:cNvPr id="7" name="Chart 6">
            <a:extLst>
              <a:ext uri="{FF2B5EF4-FFF2-40B4-BE49-F238E27FC236}">
                <a16:creationId xmlns:a16="http://schemas.microsoft.com/office/drawing/2014/main" id="{09BAE9BB-BCB9-4D35-B49D-E52755FC4B0A}"/>
              </a:ext>
            </a:extLst>
          </p:cNvPr>
          <p:cNvGraphicFramePr/>
          <p:nvPr>
            <p:extLst>
              <p:ext uri="{D42A27DB-BD31-4B8C-83A1-F6EECF244321}">
                <p14:modId xmlns:p14="http://schemas.microsoft.com/office/powerpoint/2010/main" val="3578825982"/>
              </p:ext>
            </p:extLst>
          </p:nvPr>
        </p:nvGraphicFramePr>
        <p:xfrm>
          <a:off x="986320" y="349321"/>
          <a:ext cx="10291280" cy="24901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strips(downLeft)">
                                      <p:cBhvr>
                                        <p:cTn id="7" dur="500"/>
                                        <p:tgtEl>
                                          <p:spTgt spid="32"/>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Bottom)">
                                      <p:cBhvr>
                                        <p:cTn id="11" dur="500"/>
                                        <p:tgtEl>
                                          <p:spTgt spid="5"/>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lide(fromBottom)">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BC076-7039-E011-B4B0-FFC2F3C31721}"/>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208944D0-07BC-054B-CE54-EF8027A4B834}"/>
              </a:ext>
            </a:extLst>
          </p:cNvPr>
          <p:cNvSpPr/>
          <p:nvPr/>
        </p:nvSpPr>
        <p:spPr>
          <a:xfrm>
            <a:off x="0" y="10274"/>
            <a:ext cx="12192000" cy="6858000"/>
          </a:xfrm>
          <a:prstGeom prst="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ln w="0"/>
              <a:solidFill>
                <a:schemeClr val="accent1"/>
              </a:solidFill>
              <a:effectLst>
                <a:outerShdw blurRad="38100" dist="25400" dir="5400000" algn="ctr" rotWithShape="0">
                  <a:srgbClr val="6E747A">
                    <a:alpha val="43000"/>
                  </a:srgbClr>
                </a:outerShdw>
              </a:effectLst>
            </a:endParaRPr>
          </a:p>
        </p:txBody>
      </p:sp>
      <p:sp>
        <p:nvSpPr>
          <p:cNvPr id="4" name="TextBox 3">
            <a:extLst>
              <a:ext uri="{FF2B5EF4-FFF2-40B4-BE49-F238E27FC236}">
                <a16:creationId xmlns:a16="http://schemas.microsoft.com/office/drawing/2014/main" id="{C945A292-2302-3230-B17A-AE01560CA92A}"/>
              </a:ext>
            </a:extLst>
          </p:cNvPr>
          <p:cNvSpPr txBox="1"/>
          <p:nvPr/>
        </p:nvSpPr>
        <p:spPr>
          <a:xfrm>
            <a:off x="2677986" y="4135554"/>
            <a:ext cx="6836031" cy="1569660"/>
          </a:xfrm>
          <a:prstGeom prst="rect">
            <a:avLst/>
          </a:prstGeom>
          <a:noFill/>
        </p:spPr>
        <p:txBody>
          <a:bodyPr wrap="square" rtlCol="0">
            <a:spAutoFit/>
          </a:bodyPr>
          <a:lstStyle/>
          <a:p>
            <a:pPr algn="ctr"/>
            <a:r>
              <a:rPr lang="en-US" sz="4800" cap="all" dirty="0"/>
              <a:t>introduction</a:t>
            </a:r>
          </a:p>
          <a:p>
            <a:pPr algn="ctr"/>
            <a:endParaRPr lang="en-US" sz="4800" dirty="0"/>
          </a:p>
        </p:txBody>
      </p:sp>
      <p:sp>
        <p:nvSpPr>
          <p:cNvPr id="7" name="Rectangle 6">
            <a:extLst>
              <a:ext uri="{FF2B5EF4-FFF2-40B4-BE49-F238E27FC236}">
                <a16:creationId xmlns:a16="http://schemas.microsoft.com/office/drawing/2014/main" id="{40AAA87A-AB94-65C7-24D5-FD86A699E864}"/>
              </a:ext>
            </a:extLst>
          </p:cNvPr>
          <p:cNvSpPr/>
          <p:nvPr/>
        </p:nvSpPr>
        <p:spPr>
          <a:xfrm rot="2700000">
            <a:off x="5970903" y="5342828"/>
            <a:ext cx="230427" cy="2304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cxnSp>
        <p:nvCxnSpPr>
          <p:cNvPr id="9" name="Straight Connector 8">
            <a:extLst>
              <a:ext uri="{FF2B5EF4-FFF2-40B4-BE49-F238E27FC236}">
                <a16:creationId xmlns:a16="http://schemas.microsoft.com/office/drawing/2014/main" id="{62BE83DB-7E7D-46B9-AA55-21A3A6466A18}"/>
              </a:ext>
            </a:extLst>
          </p:cNvPr>
          <p:cNvCxnSpPr>
            <a:cxnSpLocks/>
          </p:cNvCxnSpPr>
          <p:nvPr/>
        </p:nvCxnSpPr>
        <p:spPr>
          <a:xfrm flipH="1">
            <a:off x="2404153" y="5458041"/>
            <a:ext cx="3365407" cy="0"/>
          </a:xfrm>
          <a:prstGeom prst="line">
            <a:avLst/>
          </a:prstGeom>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CB2F20EF-A2B6-100E-1934-3F78FEB56092}"/>
              </a:ext>
            </a:extLst>
          </p:cNvPr>
          <p:cNvCxnSpPr>
            <a:cxnSpLocks/>
          </p:cNvCxnSpPr>
          <p:nvPr/>
        </p:nvCxnSpPr>
        <p:spPr>
          <a:xfrm flipH="1">
            <a:off x="6422441" y="5458041"/>
            <a:ext cx="3502395" cy="0"/>
          </a:xfrm>
          <a:prstGeom prst="line">
            <a:avLst/>
          </a:prstGeom>
          <a:ln/>
        </p:spPr>
        <p:style>
          <a:lnRef idx="1">
            <a:schemeClr val="dk1"/>
          </a:lnRef>
          <a:fillRef idx="0">
            <a:schemeClr val="dk1"/>
          </a:fillRef>
          <a:effectRef idx="0">
            <a:schemeClr val="dk1"/>
          </a:effectRef>
          <a:fontRef idx="minor">
            <a:schemeClr val="tx1"/>
          </a:fontRef>
        </p:style>
      </p:cxnSp>
      <p:sp>
        <p:nvSpPr>
          <p:cNvPr id="11" name="Pentagon 10">
            <a:extLst>
              <a:ext uri="{FF2B5EF4-FFF2-40B4-BE49-F238E27FC236}">
                <a16:creationId xmlns:a16="http://schemas.microsoft.com/office/drawing/2014/main" id="{2F5550EB-FB96-0B20-B92B-377408C9CDA7}"/>
              </a:ext>
            </a:extLst>
          </p:cNvPr>
          <p:cNvSpPr/>
          <p:nvPr/>
        </p:nvSpPr>
        <p:spPr bwMode="auto">
          <a:xfrm rot="5400000">
            <a:off x="4127499" y="444501"/>
            <a:ext cx="3937003" cy="3048000"/>
          </a:xfrm>
          <a:prstGeom prst="homePlate">
            <a:avLst/>
          </a:prstGeom>
          <a:solidFill>
            <a:schemeClr val="bg1">
              <a:lumMod val="95000"/>
            </a:schemeClr>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a:p>
        </p:txBody>
      </p:sp>
      <p:sp>
        <p:nvSpPr>
          <p:cNvPr id="12" name="Freeform 101">
            <a:extLst>
              <a:ext uri="{FF2B5EF4-FFF2-40B4-BE49-F238E27FC236}">
                <a16:creationId xmlns:a16="http://schemas.microsoft.com/office/drawing/2014/main" id="{06C0D1AE-588A-4FDD-FE93-4081404E3E7C}"/>
              </a:ext>
            </a:extLst>
          </p:cNvPr>
          <p:cNvSpPr>
            <a:spLocks noEditPoints="1"/>
          </p:cNvSpPr>
          <p:nvPr/>
        </p:nvSpPr>
        <p:spPr bwMode="auto">
          <a:xfrm>
            <a:off x="5283200" y="1294709"/>
            <a:ext cx="1625600" cy="1503955"/>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accent1">
              <a:lumMod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Tree>
    <p:extLst>
      <p:ext uri="{BB962C8B-B14F-4D97-AF65-F5344CB8AC3E}">
        <p14:creationId xmlns:p14="http://schemas.microsoft.com/office/powerpoint/2010/main" val="1813214390"/>
      </p:ext>
    </p:extLst>
  </p:cSld>
  <p:clrMapOvr>
    <a:masterClrMapping/>
  </p:clrMapOvr>
  <p:transition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par>
                          <p:cTn id="15" fill="hold">
                            <p:stCondLst>
                              <p:cond delay="1000"/>
                            </p:stCondLst>
                            <p:childTnLst>
                              <p:par>
                                <p:cTn id="16" presetID="2" presetClass="entr" presetSubtype="4" accel="50000" decel="5000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53"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par>
                                <p:cTn id="26" presetID="18" presetClass="entr" presetSubtype="6"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strips(downRight)">
                                      <p:cBhvr>
                                        <p:cTn id="28" dur="500"/>
                                        <p:tgtEl>
                                          <p:spTgt spid="10"/>
                                        </p:tgtEl>
                                      </p:cBhvr>
                                    </p:animEffect>
                                  </p:childTnLst>
                                </p:cTn>
                              </p:par>
                              <p:par>
                                <p:cTn id="29" presetID="18" presetClass="entr" presetSubtype="12"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strips(downLeft)">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11"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88E5A-3DC4-D379-B0CD-30E61F931AA3}"/>
            </a:ext>
          </a:extLst>
        </p:cNvPr>
        <p:cNvGrpSpPr/>
        <p:nvPr/>
      </p:nvGrpSpPr>
      <p:grpSpPr>
        <a:xfrm>
          <a:off x="0" y="0"/>
          <a:ext cx="0" cy="0"/>
          <a:chOff x="0" y="0"/>
          <a:chExt cx="0" cy="0"/>
        </a:xfrm>
      </p:grpSpPr>
      <p:sp>
        <p:nvSpPr>
          <p:cNvPr id="38" name="Slide Number Placeholder 37">
            <a:extLst>
              <a:ext uri="{FF2B5EF4-FFF2-40B4-BE49-F238E27FC236}">
                <a16:creationId xmlns:a16="http://schemas.microsoft.com/office/drawing/2014/main" id="{FC90112F-9897-B111-159C-DAFBF3770BA1}"/>
              </a:ext>
            </a:extLst>
          </p:cNvPr>
          <p:cNvSpPr>
            <a:spLocks noGrp="1"/>
          </p:cNvSpPr>
          <p:nvPr>
            <p:ph type="sldNum" sz="quarter" idx="12"/>
          </p:nvPr>
        </p:nvSpPr>
        <p:spPr/>
        <p:txBody>
          <a:bodyPr/>
          <a:lstStyle/>
          <a:p>
            <a:fld id="{C136B7D2-B98C-44FD-8D04-7EC62A564975}" type="slidenum">
              <a:rPr lang="en-US" smtClean="0"/>
              <a:pPr/>
              <a:t>20</a:t>
            </a:fld>
            <a:endParaRPr lang="en-US" dirty="0"/>
          </a:p>
        </p:txBody>
      </p:sp>
      <p:cxnSp>
        <p:nvCxnSpPr>
          <p:cNvPr id="32" name="Straight Connector 31">
            <a:extLst>
              <a:ext uri="{FF2B5EF4-FFF2-40B4-BE49-F238E27FC236}">
                <a16:creationId xmlns:a16="http://schemas.microsoft.com/office/drawing/2014/main" id="{75F8AEAC-D3A5-C787-13F9-6E2A5829F7AC}"/>
              </a:ext>
            </a:extLst>
          </p:cNvPr>
          <p:cNvCxnSpPr/>
          <p:nvPr/>
        </p:nvCxnSpPr>
        <p:spPr>
          <a:xfrm>
            <a:off x="4175767" y="1585577"/>
            <a:ext cx="0" cy="1134191"/>
          </a:xfrm>
          <a:prstGeom prst="line">
            <a:avLst/>
          </a:prstGeom>
          <a:ln w="1270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B77C18B-F965-364A-CDC1-CF635B98EC85}"/>
              </a:ext>
            </a:extLst>
          </p:cNvPr>
          <p:cNvCxnSpPr/>
          <p:nvPr/>
        </p:nvCxnSpPr>
        <p:spPr>
          <a:xfrm>
            <a:off x="7785805" y="1585577"/>
            <a:ext cx="0" cy="1134191"/>
          </a:xfrm>
          <a:prstGeom prst="line">
            <a:avLst/>
          </a:prstGeom>
          <a:ln w="1270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3" name="Text Placeholder 3">
            <a:extLst>
              <a:ext uri="{FF2B5EF4-FFF2-40B4-BE49-F238E27FC236}">
                <a16:creationId xmlns:a16="http://schemas.microsoft.com/office/drawing/2014/main" id="{B5A833CB-7E09-B071-415C-095AE27981A3}"/>
              </a:ext>
            </a:extLst>
          </p:cNvPr>
          <p:cNvSpPr txBox="1">
            <a:spLocks/>
          </p:cNvSpPr>
          <p:nvPr/>
        </p:nvSpPr>
        <p:spPr>
          <a:xfrm>
            <a:off x="988484" y="3842149"/>
            <a:ext cx="2918755" cy="928588"/>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lnSpc>
                <a:spcPct val="115000"/>
              </a:lnSpc>
              <a:buSzPts val="1000"/>
              <a:tabLst>
                <a:tab pos="457200" algn="l"/>
              </a:tabLst>
            </a:pPr>
            <a:r>
              <a:rPr lang="en-IN" sz="1800" b="1" dirty="0">
                <a:effectLst/>
                <a:latin typeface="Arial" panose="020B0604020202020204" pitchFamily="34" charset="0"/>
                <a:ea typeface="Arial" panose="020B0604020202020204" pitchFamily="34" charset="0"/>
              </a:rPr>
              <a:t>Call Volume</a:t>
            </a:r>
            <a:r>
              <a:rPr lang="en-IN" sz="1800" dirty="0">
                <a:effectLst/>
                <a:latin typeface="Arial" panose="020B0604020202020204" pitchFamily="34" charset="0"/>
                <a:ea typeface="Arial" panose="020B0604020202020204" pitchFamily="34" charset="0"/>
              </a:rPr>
              <a:t>: </a:t>
            </a:r>
            <a:r>
              <a:rPr lang="en-IN" sz="1800" dirty="0" err="1">
                <a:effectLst/>
                <a:latin typeface="Arial" panose="020B0604020202020204" pitchFamily="34" charset="0"/>
                <a:ea typeface="Arial" panose="020B0604020202020204" pitchFamily="34" charset="0"/>
              </a:rPr>
              <a:t>AstroSage</a:t>
            </a:r>
            <a:r>
              <a:rPr lang="en-IN" sz="1800" dirty="0">
                <a:effectLst/>
                <a:latin typeface="Arial" panose="020B0604020202020204" pitchFamily="34" charset="0"/>
                <a:ea typeface="Arial" panose="020B0604020202020204" pitchFamily="34" charset="0"/>
              </a:rPr>
              <a:t> dominates with 7,797 calls vs </a:t>
            </a:r>
            <a:r>
              <a:rPr lang="en-IN" sz="1800" dirty="0" err="1">
                <a:effectLst/>
                <a:latin typeface="Arial" panose="020B0604020202020204" pitchFamily="34" charset="0"/>
                <a:ea typeface="Arial" panose="020B0604020202020204" pitchFamily="34" charset="0"/>
              </a:rPr>
              <a:t>AstroGuru's</a:t>
            </a:r>
            <a:r>
              <a:rPr lang="en-IN" sz="1800" dirty="0">
                <a:effectLst/>
                <a:latin typeface="Arial" panose="020B0604020202020204" pitchFamily="34" charset="0"/>
                <a:ea typeface="Arial" panose="020B0604020202020204" pitchFamily="34" charset="0"/>
              </a:rPr>
              <a:t> 711 calls</a:t>
            </a:r>
          </a:p>
        </p:txBody>
      </p:sp>
      <p:cxnSp>
        <p:nvCxnSpPr>
          <p:cNvPr id="44" name="Straight Connector 43">
            <a:extLst>
              <a:ext uri="{FF2B5EF4-FFF2-40B4-BE49-F238E27FC236}">
                <a16:creationId xmlns:a16="http://schemas.microsoft.com/office/drawing/2014/main" id="{196F17DC-8E8B-FC41-3BD7-89F23E823CEF}"/>
              </a:ext>
            </a:extLst>
          </p:cNvPr>
          <p:cNvCxnSpPr/>
          <p:nvPr/>
        </p:nvCxnSpPr>
        <p:spPr>
          <a:xfrm>
            <a:off x="4175767" y="3582619"/>
            <a:ext cx="0" cy="1134191"/>
          </a:xfrm>
          <a:prstGeom prst="line">
            <a:avLst/>
          </a:prstGeom>
          <a:ln w="1270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7" name="Text Placeholder 3">
            <a:extLst>
              <a:ext uri="{FF2B5EF4-FFF2-40B4-BE49-F238E27FC236}">
                <a16:creationId xmlns:a16="http://schemas.microsoft.com/office/drawing/2014/main" id="{4136463E-977F-3D0C-A6F4-5A96125E754C}"/>
              </a:ext>
            </a:extLst>
          </p:cNvPr>
          <p:cNvSpPr txBox="1">
            <a:spLocks/>
          </p:cNvSpPr>
          <p:nvPr/>
        </p:nvSpPr>
        <p:spPr>
          <a:xfrm>
            <a:off x="4521713" y="3842147"/>
            <a:ext cx="2918755" cy="928588"/>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lnSpc>
                <a:spcPct val="115000"/>
              </a:lnSpc>
              <a:buSzPts val="1000"/>
              <a:tabLst>
                <a:tab pos="457200" algn="l"/>
              </a:tabLst>
            </a:pPr>
            <a:r>
              <a:rPr lang="en-IN" sz="1800" b="1" dirty="0">
                <a:effectLst/>
                <a:latin typeface="Arial" panose="020B0604020202020204" pitchFamily="34" charset="0"/>
                <a:ea typeface="Arial" panose="020B0604020202020204" pitchFamily="34" charset="0"/>
                <a:cs typeface="Arial" panose="020B0604020202020204" pitchFamily="34" charset="0"/>
              </a:rPr>
              <a:t>Customer Satisfaction</a:t>
            </a:r>
            <a:r>
              <a:rPr lang="en-IN" sz="1800" dirty="0">
                <a:effectLst/>
                <a:latin typeface="Arial" panose="020B0604020202020204" pitchFamily="34" charset="0"/>
                <a:ea typeface="Arial" panose="020B0604020202020204" pitchFamily="34" charset="0"/>
                <a:cs typeface="Arial" panose="020B0604020202020204" pitchFamily="34" charset="0"/>
              </a:rPr>
              <a:t>: Approximately similar ratings (4 vs 4.5)</a:t>
            </a:r>
          </a:p>
        </p:txBody>
      </p:sp>
      <p:cxnSp>
        <p:nvCxnSpPr>
          <p:cNvPr id="48" name="Straight Connector 47">
            <a:extLst>
              <a:ext uri="{FF2B5EF4-FFF2-40B4-BE49-F238E27FC236}">
                <a16:creationId xmlns:a16="http://schemas.microsoft.com/office/drawing/2014/main" id="{2D32A917-89AA-8C05-4288-28ED1BE24563}"/>
              </a:ext>
            </a:extLst>
          </p:cNvPr>
          <p:cNvCxnSpPr/>
          <p:nvPr/>
        </p:nvCxnSpPr>
        <p:spPr>
          <a:xfrm>
            <a:off x="7785805" y="3582619"/>
            <a:ext cx="0" cy="1134191"/>
          </a:xfrm>
          <a:prstGeom prst="line">
            <a:avLst/>
          </a:prstGeom>
          <a:ln w="1270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1" name="Text Placeholder 3">
            <a:extLst>
              <a:ext uri="{FF2B5EF4-FFF2-40B4-BE49-F238E27FC236}">
                <a16:creationId xmlns:a16="http://schemas.microsoft.com/office/drawing/2014/main" id="{56D40EB5-5562-5BFA-A619-24A36915E64F}"/>
              </a:ext>
            </a:extLst>
          </p:cNvPr>
          <p:cNvSpPr txBox="1">
            <a:spLocks/>
          </p:cNvSpPr>
          <p:nvPr/>
        </p:nvSpPr>
        <p:spPr>
          <a:xfrm>
            <a:off x="8230271" y="3523599"/>
            <a:ext cx="2918755" cy="156568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lnSpc>
                <a:spcPct val="115000"/>
              </a:lnSpc>
              <a:buSzPts val="1000"/>
              <a:tabLst>
                <a:tab pos="457200" algn="l"/>
              </a:tabLst>
            </a:pPr>
            <a:r>
              <a:rPr lang="en-IN" sz="1800" b="1" dirty="0">
                <a:effectLst/>
                <a:latin typeface="Arial" panose="020B0604020202020204" pitchFamily="34" charset="0"/>
                <a:ea typeface="Arial" panose="020B0604020202020204" pitchFamily="34" charset="0"/>
              </a:rPr>
              <a:t>Agent Performance</a:t>
            </a:r>
            <a:r>
              <a:rPr lang="en-IN" sz="1800" dirty="0">
                <a:effectLst/>
                <a:latin typeface="Arial" panose="020B0604020202020204" pitchFamily="34" charset="0"/>
                <a:ea typeface="Arial" panose="020B0604020202020204" pitchFamily="34" charset="0"/>
              </a:rPr>
              <a:t>: </a:t>
            </a:r>
            <a:r>
              <a:rPr lang="en-IN" sz="1800" dirty="0" err="1">
                <a:effectLst/>
                <a:latin typeface="Arial" panose="020B0604020202020204" pitchFamily="34" charset="0"/>
                <a:ea typeface="Arial" panose="020B0604020202020204" pitchFamily="34" charset="0"/>
              </a:rPr>
              <a:t>AstroGuru</a:t>
            </a:r>
            <a:r>
              <a:rPr lang="en-IN" sz="1800" dirty="0">
                <a:effectLst/>
                <a:latin typeface="Arial" panose="020B0604020202020204" pitchFamily="34" charset="0"/>
                <a:ea typeface="Arial" panose="020B0604020202020204" pitchFamily="34" charset="0"/>
              </a:rPr>
              <a:t> shows better performance with longer average call duration (195s vs 110s) </a:t>
            </a:r>
          </a:p>
        </p:txBody>
      </p:sp>
      <p:cxnSp>
        <p:nvCxnSpPr>
          <p:cNvPr id="31" name="Straight Line buttom">
            <a:extLst>
              <a:ext uri="{FF2B5EF4-FFF2-40B4-BE49-F238E27FC236}">
                <a16:creationId xmlns:a16="http://schemas.microsoft.com/office/drawing/2014/main" id="{CA79462F-A0F2-479A-9568-63608E0BE35C}"/>
              </a:ext>
            </a:extLst>
          </p:cNvPr>
          <p:cNvCxnSpPr/>
          <p:nvPr/>
        </p:nvCxnSpPr>
        <p:spPr>
          <a:xfrm>
            <a:off x="914400" y="5342935"/>
            <a:ext cx="103632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7" name="Chart 6">
            <a:extLst>
              <a:ext uri="{FF2B5EF4-FFF2-40B4-BE49-F238E27FC236}">
                <a16:creationId xmlns:a16="http://schemas.microsoft.com/office/drawing/2014/main" id="{FD9B4356-66BF-D444-D809-548FEC4CD5A4}"/>
              </a:ext>
            </a:extLst>
          </p:cNvPr>
          <p:cNvGraphicFramePr/>
          <p:nvPr>
            <p:extLst>
              <p:ext uri="{D42A27DB-BD31-4B8C-83A1-F6EECF244321}">
                <p14:modId xmlns:p14="http://schemas.microsoft.com/office/powerpoint/2010/main" val="3203816261"/>
              </p:ext>
            </p:extLst>
          </p:nvPr>
        </p:nvGraphicFramePr>
        <p:xfrm>
          <a:off x="414225" y="729285"/>
          <a:ext cx="3317059" cy="26997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E6A4A4CB-BA31-A287-8A1E-C9DB56BA3AA4}"/>
              </a:ext>
            </a:extLst>
          </p:cNvPr>
          <p:cNvGraphicFramePr/>
          <p:nvPr>
            <p:extLst>
              <p:ext uri="{D42A27DB-BD31-4B8C-83A1-F6EECF244321}">
                <p14:modId xmlns:p14="http://schemas.microsoft.com/office/powerpoint/2010/main" val="2256907820"/>
              </p:ext>
            </p:extLst>
          </p:nvPr>
        </p:nvGraphicFramePr>
        <p:xfrm>
          <a:off x="4527457" y="729292"/>
          <a:ext cx="2913011" cy="269970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05B7DE64-47AE-2016-1281-5EC71C68FA58}"/>
              </a:ext>
            </a:extLst>
          </p:cNvPr>
          <p:cNvGraphicFramePr/>
          <p:nvPr>
            <p:extLst>
              <p:ext uri="{D42A27DB-BD31-4B8C-83A1-F6EECF244321}">
                <p14:modId xmlns:p14="http://schemas.microsoft.com/office/powerpoint/2010/main" val="986536053"/>
              </p:ext>
            </p:extLst>
          </p:nvPr>
        </p:nvGraphicFramePr>
        <p:xfrm>
          <a:off x="8230271" y="729292"/>
          <a:ext cx="3111849" cy="26997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03459882"/>
      </p:ext>
    </p:extLst>
  </p:cSld>
  <p:clrMapOvr>
    <a:masterClrMapping/>
  </p:clrMapOvr>
  <p:transition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strips(downLeft)">
                                      <p:cBhvr>
                                        <p:cTn id="7" dur="500"/>
                                        <p:tgtEl>
                                          <p:spTgt spid="32"/>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strips(downLeft)">
                                      <p:cBhvr>
                                        <p:cTn id="11" dur="500"/>
                                        <p:tgtEl>
                                          <p:spTgt spid="37"/>
                                        </p:tgtEl>
                                      </p:cBhvr>
                                    </p:animEffect>
                                  </p:childTnLst>
                                </p:cTn>
                              </p:par>
                            </p:childTnLst>
                          </p:cTn>
                        </p:par>
                        <p:par>
                          <p:cTn id="12" fill="hold">
                            <p:stCondLst>
                              <p:cond delay="1000"/>
                            </p:stCondLst>
                            <p:childTnLst>
                              <p:par>
                                <p:cTn id="13" presetID="18" presetClass="entr" presetSubtype="12"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strips(downLeft)">
                                      <p:cBhvr>
                                        <p:cTn id="15" dur="500"/>
                                        <p:tgtEl>
                                          <p:spTgt spid="44"/>
                                        </p:tgtEl>
                                      </p:cBhvr>
                                    </p:animEffect>
                                  </p:childTnLst>
                                </p:cTn>
                              </p:par>
                            </p:childTnLst>
                          </p:cTn>
                        </p:par>
                        <p:par>
                          <p:cTn id="16" fill="hold">
                            <p:stCondLst>
                              <p:cond delay="1500"/>
                            </p:stCondLst>
                            <p:childTnLst>
                              <p:par>
                                <p:cTn id="17" presetID="18" presetClass="entr" presetSubtype="12"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strips(downLeft)">
                                      <p:cBhvr>
                                        <p:cTn id="19" dur="500"/>
                                        <p:tgtEl>
                                          <p:spTgt spid="48"/>
                                        </p:tgtEl>
                                      </p:cBhvr>
                                    </p:animEffect>
                                  </p:childTnLst>
                                </p:cTn>
                              </p:par>
                            </p:childTnLst>
                          </p:cTn>
                        </p:par>
                        <p:par>
                          <p:cTn id="20" fill="hold">
                            <p:stCondLst>
                              <p:cond delay="2000"/>
                            </p:stCondLst>
                            <p:childTnLst>
                              <p:par>
                                <p:cTn id="21" presetID="13" presetClass="entr" presetSubtype="16"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plus(in)">
                                      <p:cBhvr>
                                        <p:cTn id="2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BA5843-15EB-A47B-485F-E3B4D42E4964}"/>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0287F666-2245-67DE-3C79-8D8D0208DE37}"/>
              </a:ext>
            </a:extLst>
          </p:cNvPr>
          <p:cNvSpPr/>
          <p:nvPr/>
        </p:nvSpPr>
        <p:spPr>
          <a:xfrm>
            <a:off x="0" y="0"/>
            <a:ext cx="12192000" cy="6858000"/>
          </a:xfrm>
          <a:prstGeom prst="rect">
            <a:avLst/>
          </a:prstGeom>
          <a:solidFill>
            <a:schemeClr val="accent1">
              <a:lumMod val="60000"/>
              <a:lumOff val="40000"/>
            </a:schemeClr>
          </a:solidFill>
          <a:ln>
            <a:noFill/>
          </a:ln>
        </p:spPr>
        <p:style>
          <a:lnRef idx="0">
            <a:scrgbClr r="0" g="0" b="0"/>
          </a:lnRef>
          <a:fillRef idx="1001">
            <a:schemeClr val="dk1"/>
          </a:fillRef>
          <a:effectRef idx="0">
            <a:scrgbClr r="0" g="0" b="0"/>
          </a:effectRef>
          <a:fontRef idx="minor">
            <a:schemeClr val="lt1"/>
          </a:fontRef>
        </p:style>
        <p:txBody>
          <a:bodyPr rtlCol="0" anchor="ctr"/>
          <a:lstStyle/>
          <a:p>
            <a:pPr algn="ctr"/>
            <a:endParaRPr lang="en-US" sz="2400" dirty="0"/>
          </a:p>
        </p:txBody>
      </p:sp>
      <p:sp>
        <p:nvSpPr>
          <p:cNvPr id="4" name="TextBox 3">
            <a:extLst>
              <a:ext uri="{FF2B5EF4-FFF2-40B4-BE49-F238E27FC236}">
                <a16:creationId xmlns:a16="http://schemas.microsoft.com/office/drawing/2014/main" id="{BBC590A0-0731-6AAC-97FC-9715C76DB864}"/>
              </a:ext>
            </a:extLst>
          </p:cNvPr>
          <p:cNvSpPr txBox="1"/>
          <p:nvPr/>
        </p:nvSpPr>
        <p:spPr>
          <a:xfrm>
            <a:off x="2677986" y="4135554"/>
            <a:ext cx="7801654" cy="707886"/>
          </a:xfrm>
          <a:prstGeom prst="rect">
            <a:avLst/>
          </a:prstGeom>
          <a:noFill/>
        </p:spPr>
        <p:txBody>
          <a:bodyPr wrap="square" rtlCol="0">
            <a:spAutoFit/>
          </a:bodyPr>
          <a:lstStyle/>
          <a:p>
            <a:pPr algn="ctr"/>
            <a:r>
              <a:rPr lang="en-US" sz="4000" cap="all" dirty="0"/>
              <a:t>Strategic recommendations</a:t>
            </a:r>
            <a:endParaRPr lang="en-US" sz="4000" dirty="0"/>
          </a:p>
        </p:txBody>
      </p:sp>
      <p:sp>
        <p:nvSpPr>
          <p:cNvPr id="7" name="Rectangle 6">
            <a:extLst>
              <a:ext uri="{FF2B5EF4-FFF2-40B4-BE49-F238E27FC236}">
                <a16:creationId xmlns:a16="http://schemas.microsoft.com/office/drawing/2014/main" id="{7A81F932-3D25-1703-3C47-7F0AAF5AEFC7}"/>
              </a:ext>
            </a:extLst>
          </p:cNvPr>
          <p:cNvSpPr/>
          <p:nvPr/>
        </p:nvSpPr>
        <p:spPr>
          <a:xfrm rot="2700000">
            <a:off x="5970903" y="5342828"/>
            <a:ext cx="230427" cy="2304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cxnSp>
        <p:nvCxnSpPr>
          <p:cNvPr id="9" name="Straight Connector 8">
            <a:extLst>
              <a:ext uri="{FF2B5EF4-FFF2-40B4-BE49-F238E27FC236}">
                <a16:creationId xmlns:a16="http://schemas.microsoft.com/office/drawing/2014/main" id="{786437DC-5769-59E1-BF06-0AFD6823233E}"/>
              </a:ext>
            </a:extLst>
          </p:cNvPr>
          <p:cNvCxnSpPr>
            <a:cxnSpLocks/>
          </p:cNvCxnSpPr>
          <p:nvPr/>
        </p:nvCxnSpPr>
        <p:spPr>
          <a:xfrm flipH="1">
            <a:off x="2404153" y="5458041"/>
            <a:ext cx="3365407" cy="0"/>
          </a:xfrm>
          <a:prstGeom prst="line">
            <a:avLst/>
          </a:prstGeom>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10EA5FBE-5BFC-3EC3-267F-92EC0F45ECA5}"/>
              </a:ext>
            </a:extLst>
          </p:cNvPr>
          <p:cNvCxnSpPr>
            <a:cxnSpLocks/>
          </p:cNvCxnSpPr>
          <p:nvPr/>
        </p:nvCxnSpPr>
        <p:spPr>
          <a:xfrm flipH="1">
            <a:off x="6422441" y="5458041"/>
            <a:ext cx="3502395" cy="0"/>
          </a:xfrm>
          <a:prstGeom prst="line">
            <a:avLst/>
          </a:prstGeom>
          <a:ln/>
        </p:spPr>
        <p:style>
          <a:lnRef idx="1">
            <a:schemeClr val="dk1"/>
          </a:lnRef>
          <a:fillRef idx="0">
            <a:schemeClr val="dk1"/>
          </a:fillRef>
          <a:effectRef idx="0">
            <a:schemeClr val="dk1"/>
          </a:effectRef>
          <a:fontRef idx="minor">
            <a:schemeClr val="tx1"/>
          </a:fontRef>
        </p:style>
      </p:cxnSp>
      <p:sp>
        <p:nvSpPr>
          <p:cNvPr id="11" name="Pentagon 10">
            <a:extLst>
              <a:ext uri="{FF2B5EF4-FFF2-40B4-BE49-F238E27FC236}">
                <a16:creationId xmlns:a16="http://schemas.microsoft.com/office/drawing/2014/main" id="{FE74898D-A272-543D-6286-A4B0F1A4E9CA}"/>
              </a:ext>
            </a:extLst>
          </p:cNvPr>
          <p:cNvSpPr/>
          <p:nvPr/>
        </p:nvSpPr>
        <p:spPr bwMode="auto">
          <a:xfrm rot="5400000">
            <a:off x="4127499" y="444501"/>
            <a:ext cx="3937003" cy="3048000"/>
          </a:xfrm>
          <a:prstGeom prst="homePlate">
            <a:avLst/>
          </a:prstGeom>
          <a:solidFill>
            <a:schemeClr val="bg1">
              <a:lumMod val="95000"/>
            </a:schemeClr>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a:p>
        </p:txBody>
      </p:sp>
      <p:sp>
        <p:nvSpPr>
          <p:cNvPr id="12" name="Freeform 101">
            <a:extLst>
              <a:ext uri="{FF2B5EF4-FFF2-40B4-BE49-F238E27FC236}">
                <a16:creationId xmlns:a16="http://schemas.microsoft.com/office/drawing/2014/main" id="{1C852217-C6D2-3861-5973-758C072CF876}"/>
              </a:ext>
            </a:extLst>
          </p:cNvPr>
          <p:cNvSpPr>
            <a:spLocks noEditPoints="1"/>
          </p:cNvSpPr>
          <p:nvPr/>
        </p:nvSpPr>
        <p:spPr bwMode="auto">
          <a:xfrm>
            <a:off x="5283200" y="1294709"/>
            <a:ext cx="1625600" cy="1503955"/>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accent1">
              <a:lumMod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Tree>
    <p:extLst>
      <p:ext uri="{BB962C8B-B14F-4D97-AF65-F5344CB8AC3E}">
        <p14:creationId xmlns:p14="http://schemas.microsoft.com/office/powerpoint/2010/main" val="4027006419"/>
      </p:ext>
    </p:extLst>
  </p:cSld>
  <p:clrMapOvr>
    <a:masterClrMapping/>
  </p:clrMapOvr>
  <p:transition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par>
                          <p:cTn id="15" fill="hold">
                            <p:stCondLst>
                              <p:cond delay="1000"/>
                            </p:stCondLst>
                            <p:childTnLst>
                              <p:par>
                                <p:cTn id="16" presetID="2" presetClass="entr" presetSubtype="4" accel="50000" decel="5000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53"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par>
                                <p:cTn id="26" presetID="18" presetClass="entr" presetSubtype="6"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strips(downRight)">
                                      <p:cBhvr>
                                        <p:cTn id="28" dur="500"/>
                                        <p:tgtEl>
                                          <p:spTgt spid="10"/>
                                        </p:tgtEl>
                                      </p:cBhvr>
                                    </p:animEffect>
                                  </p:childTnLst>
                                </p:cTn>
                              </p:par>
                              <p:par>
                                <p:cTn id="29" presetID="18" presetClass="entr" presetSubtype="12"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strips(downLeft)">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315093" y="598827"/>
            <a:ext cx="9462498" cy="841641"/>
          </a:xfrm>
        </p:spPr>
        <p:txBody>
          <a:bodyPr/>
          <a:lstStyle/>
          <a:p>
            <a:r>
              <a:rPr lang="en-GB" sz="2400" u="sng" dirty="0">
                <a:effectLst/>
                <a:latin typeface="Arial" panose="020B0604020202020204" pitchFamily="34" charset="0"/>
                <a:ea typeface="Arial" panose="020B0604020202020204" pitchFamily="34" charset="0"/>
              </a:rPr>
              <a:t>ALLOCATE 1 CRORE RUPEE INVESTMENT </a:t>
            </a:r>
            <a:endParaRPr lang="en-US" sz="2400" u="sng" dirty="0"/>
          </a:p>
        </p:txBody>
      </p:sp>
      <p:sp>
        <p:nvSpPr>
          <p:cNvPr id="30" name="Slide Number Placeholder 29"/>
          <p:cNvSpPr>
            <a:spLocks noGrp="1"/>
          </p:cNvSpPr>
          <p:nvPr>
            <p:ph type="sldNum" sz="quarter" idx="12"/>
          </p:nvPr>
        </p:nvSpPr>
        <p:spPr/>
        <p:txBody>
          <a:bodyPr/>
          <a:lstStyle/>
          <a:p>
            <a:fld id="{C136B7D2-B98C-44FD-8D04-7EC62A564975}" type="slidenum">
              <a:rPr lang="en-US" smtClean="0"/>
              <a:pPr/>
              <a:t>22</a:t>
            </a:fld>
            <a:endParaRPr lang="en-US" dirty="0"/>
          </a:p>
        </p:txBody>
      </p:sp>
      <p:grpSp>
        <p:nvGrpSpPr>
          <p:cNvPr id="2" name="Group 64"/>
          <p:cNvGrpSpPr/>
          <p:nvPr/>
        </p:nvGrpSpPr>
        <p:grpSpPr>
          <a:xfrm>
            <a:off x="1210539" y="2442107"/>
            <a:ext cx="1303379" cy="3005304"/>
            <a:chOff x="3274424" y="1575559"/>
            <a:chExt cx="2253978" cy="2253978"/>
          </a:xfrm>
        </p:grpSpPr>
        <p:sp>
          <p:nvSpPr>
            <p:cNvPr id="58" name="Oval 57"/>
            <p:cNvSpPr/>
            <p:nvPr/>
          </p:nvSpPr>
          <p:spPr>
            <a:xfrm>
              <a:off x="3274424" y="1575559"/>
              <a:ext cx="2253978" cy="2253978"/>
            </a:xfrm>
            <a:prstGeom prst="ellipse">
              <a:avLst/>
            </a:prstGeom>
            <a:solidFill>
              <a:schemeClr val="accent1"/>
            </a:solidFill>
            <a:ln>
              <a:noFill/>
            </a:ln>
            <a:scene3d>
              <a:camera prst="isometricTopUp">
                <a:rot lat="21594000" lon="20400000" rev="0"/>
              </a:camera>
              <a:lightRig rig="threePt" dir="t"/>
            </a:scene3d>
            <a:sp3d extrusionH="381000">
              <a:bevelT w="0" h="0" prst="convex"/>
              <a:extrusionClr>
                <a:schemeClr val="accent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1" name="Oval 60"/>
            <p:cNvSpPr/>
            <p:nvPr/>
          </p:nvSpPr>
          <p:spPr>
            <a:xfrm>
              <a:off x="3646284" y="1859569"/>
              <a:ext cx="1685958" cy="1685959"/>
            </a:xfrm>
            <a:prstGeom prst="ellipse">
              <a:avLst/>
            </a:prstGeom>
            <a:solidFill>
              <a:schemeClr val="bg1"/>
            </a:solidFill>
            <a:ln>
              <a:noFill/>
            </a:ln>
            <a:scene3d>
              <a:camera prst="isometricTopUp">
                <a:rot lat="21594000" lon="20400000" rev="0"/>
              </a:camera>
              <a:lightRig rig="threePt" dir="t"/>
            </a:scene3d>
            <a:sp3d>
              <a:bevelT w="0" h="0" prst="convex"/>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2" name="Oval 61"/>
            <p:cNvSpPr/>
            <p:nvPr/>
          </p:nvSpPr>
          <p:spPr>
            <a:xfrm>
              <a:off x="3911615" y="2110257"/>
              <a:ext cx="1184583" cy="1184583"/>
            </a:xfrm>
            <a:prstGeom prst="ellipse">
              <a:avLst/>
            </a:prstGeom>
            <a:solidFill>
              <a:schemeClr val="accent1"/>
            </a:solidFill>
            <a:ln>
              <a:noFill/>
            </a:ln>
            <a:scene3d>
              <a:camera prst="isometricTopUp">
                <a:rot lat="21594000" lon="20400000" rev="0"/>
              </a:camera>
              <a:lightRig rig="threePt" dir="t"/>
            </a:scene3d>
            <a:sp3d>
              <a:bevelT w="0" h="0" prst="convex"/>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3" name="Oval 62"/>
            <p:cNvSpPr/>
            <p:nvPr/>
          </p:nvSpPr>
          <p:spPr>
            <a:xfrm>
              <a:off x="4117106" y="2271823"/>
              <a:ext cx="861451" cy="861450"/>
            </a:xfrm>
            <a:prstGeom prst="ellipse">
              <a:avLst/>
            </a:prstGeom>
            <a:solidFill>
              <a:schemeClr val="bg1"/>
            </a:solidFill>
            <a:ln>
              <a:noFill/>
            </a:ln>
            <a:scene3d>
              <a:camera prst="isometricTopUp">
                <a:rot lat="21594000" lon="20400000" rev="0"/>
              </a:camera>
              <a:lightRig rig="threePt" dir="t"/>
            </a:scene3d>
            <a:sp3d>
              <a:bevelT w="0" h="0" prst="convex"/>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 name="Group 46"/>
          <p:cNvGrpSpPr/>
          <p:nvPr/>
        </p:nvGrpSpPr>
        <p:grpSpPr>
          <a:xfrm>
            <a:off x="4957905" y="2635905"/>
            <a:ext cx="3134988" cy="553808"/>
            <a:chOff x="3287558" y="2266949"/>
            <a:chExt cx="2351241" cy="415356"/>
          </a:xfrm>
        </p:grpSpPr>
        <p:grpSp>
          <p:nvGrpSpPr>
            <p:cNvPr id="4" name="Group 86"/>
            <p:cNvGrpSpPr/>
            <p:nvPr/>
          </p:nvGrpSpPr>
          <p:grpSpPr>
            <a:xfrm rot="10638003">
              <a:off x="3287558" y="2383669"/>
              <a:ext cx="1664542" cy="165869"/>
              <a:chOff x="4333875" y="2951163"/>
              <a:chExt cx="1354138" cy="134938"/>
            </a:xfrm>
          </p:grpSpPr>
          <p:sp>
            <p:nvSpPr>
              <p:cNvPr id="4115" name="Freeform 19"/>
              <p:cNvSpPr>
                <a:spLocks/>
              </p:cNvSpPr>
              <p:nvPr/>
            </p:nvSpPr>
            <p:spPr bwMode="auto">
              <a:xfrm>
                <a:off x="5297488" y="3011488"/>
                <a:ext cx="390525" cy="41275"/>
              </a:xfrm>
              <a:custGeom>
                <a:avLst/>
                <a:gdLst/>
                <a:ahLst/>
                <a:cxnLst>
                  <a:cxn ang="0">
                    <a:pos x="73" y="2"/>
                  </a:cxn>
                  <a:cxn ang="0">
                    <a:pos x="0" y="8"/>
                  </a:cxn>
                  <a:cxn ang="0">
                    <a:pos x="72" y="21"/>
                  </a:cxn>
                  <a:cxn ang="0">
                    <a:pos x="291" y="27"/>
                  </a:cxn>
                  <a:cxn ang="0">
                    <a:pos x="292" y="24"/>
                  </a:cxn>
                  <a:cxn ang="0">
                    <a:pos x="73" y="2"/>
                  </a:cxn>
                </a:cxnLst>
                <a:rect l="0" t="0" r="r" b="b"/>
                <a:pathLst>
                  <a:path w="292" h="30">
                    <a:moveTo>
                      <a:pt x="73" y="2"/>
                    </a:moveTo>
                    <a:cubicBezTo>
                      <a:pt x="33" y="0"/>
                      <a:pt x="1" y="2"/>
                      <a:pt x="0" y="8"/>
                    </a:cubicBezTo>
                    <a:cubicBezTo>
                      <a:pt x="0" y="13"/>
                      <a:pt x="32" y="19"/>
                      <a:pt x="72" y="21"/>
                    </a:cubicBezTo>
                    <a:cubicBezTo>
                      <a:pt x="100" y="22"/>
                      <a:pt x="279" y="30"/>
                      <a:pt x="291" y="27"/>
                    </a:cubicBezTo>
                    <a:cubicBezTo>
                      <a:pt x="292" y="26"/>
                      <a:pt x="292" y="26"/>
                      <a:pt x="292" y="24"/>
                    </a:cubicBezTo>
                    <a:cubicBezTo>
                      <a:pt x="280" y="21"/>
                      <a:pt x="101" y="3"/>
                      <a:pt x="73" y="2"/>
                    </a:cubicBez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4117" name="Freeform 21"/>
              <p:cNvSpPr>
                <a:spLocks/>
              </p:cNvSpPr>
              <p:nvPr/>
            </p:nvSpPr>
            <p:spPr bwMode="auto">
              <a:xfrm>
                <a:off x="4333875" y="2951163"/>
                <a:ext cx="1028700" cy="134938"/>
              </a:xfrm>
              <a:custGeom>
                <a:avLst/>
                <a:gdLst/>
                <a:ahLst/>
                <a:cxnLst>
                  <a:cxn ang="0">
                    <a:pos x="768" y="10"/>
                  </a:cxn>
                  <a:cxn ang="0">
                    <a:pos x="0" y="9"/>
                  </a:cxn>
                  <a:cxn ang="0">
                    <a:pos x="0" y="26"/>
                  </a:cxn>
                  <a:cxn ang="0">
                    <a:pos x="763" y="100"/>
                  </a:cxn>
                  <a:cxn ang="0">
                    <a:pos x="768" y="10"/>
                  </a:cxn>
                </a:cxnLst>
                <a:rect l="0" t="0" r="r" b="b"/>
                <a:pathLst>
                  <a:path w="768" h="100">
                    <a:moveTo>
                      <a:pt x="768" y="10"/>
                    </a:moveTo>
                    <a:cubicBezTo>
                      <a:pt x="512" y="0"/>
                      <a:pt x="257" y="0"/>
                      <a:pt x="0" y="9"/>
                    </a:cubicBezTo>
                    <a:cubicBezTo>
                      <a:pt x="0" y="26"/>
                      <a:pt x="0" y="26"/>
                      <a:pt x="0" y="26"/>
                    </a:cubicBezTo>
                    <a:cubicBezTo>
                      <a:pt x="254" y="60"/>
                      <a:pt x="508" y="85"/>
                      <a:pt x="763" y="100"/>
                    </a:cubicBezTo>
                    <a:lnTo>
                      <a:pt x="768" y="10"/>
                    </a:lnTo>
                    <a:close/>
                  </a:path>
                </a:pathLst>
              </a:custGeom>
              <a:solidFill>
                <a:schemeClr val="bg1">
                  <a:lumMod val="8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4118" name="Freeform 22"/>
              <p:cNvSpPr>
                <a:spLocks/>
              </p:cNvSpPr>
              <p:nvPr/>
            </p:nvSpPr>
            <p:spPr bwMode="auto">
              <a:xfrm>
                <a:off x="5111750" y="2957513"/>
                <a:ext cx="307975" cy="128588"/>
              </a:xfrm>
              <a:custGeom>
                <a:avLst/>
                <a:gdLst/>
                <a:ahLst/>
                <a:cxnLst>
                  <a:cxn ang="0">
                    <a:pos x="187" y="5"/>
                  </a:cxn>
                  <a:cxn ang="0">
                    <a:pos x="10" y="0"/>
                  </a:cxn>
                  <a:cxn ang="0">
                    <a:pos x="0" y="82"/>
                  </a:cxn>
                  <a:cxn ang="0">
                    <a:pos x="182" y="95"/>
                  </a:cxn>
                  <a:cxn ang="0">
                    <a:pos x="187" y="5"/>
                  </a:cxn>
                </a:cxnLst>
                <a:rect l="0" t="0" r="r" b="b"/>
                <a:pathLst>
                  <a:path w="230" h="95">
                    <a:moveTo>
                      <a:pt x="187" y="5"/>
                    </a:moveTo>
                    <a:cubicBezTo>
                      <a:pt x="10" y="0"/>
                      <a:pt x="10" y="0"/>
                      <a:pt x="10" y="0"/>
                    </a:cubicBezTo>
                    <a:cubicBezTo>
                      <a:pt x="44" y="14"/>
                      <a:pt x="40" y="66"/>
                      <a:pt x="0" y="82"/>
                    </a:cubicBezTo>
                    <a:cubicBezTo>
                      <a:pt x="182" y="95"/>
                      <a:pt x="182" y="95"/>
                      <a:pt x="182" y="95"/>
                    </a:cubicBezTo>
                    <a:cubicBezTo>
                      <a:pt x="230" y="85"/>
                      <a:pt x="228" y="17"/>
                      <a:pt x="187" y="5"/>
                    </a:cubicBez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sp>
          <p:nvSpPr>
            <p:cNvPr id="45" name="Rounded Rectangle 44"/>
            <p:cNvSpPr/>
            <p:nvPr/>
          </p:nvSpPr>
          <p:spPr>
            <a:xfrm>
              <a:off x="4869349" y="2441287"/>
              <a:ext cx="226517" cy="7329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6" name="Notched Right Arrow 45"/>
            <p:cNvSpPr/>
            <p:nvPr/>
          </p:nvSpPr>
          <p:spPr>
            <a:xfrm rot="10800000">
              <a:off x="4955082" y="2266949"/>
              <a:ext cx="683717" cy="415356"/>
            </a:xfrm>
            <a:prstGeom prst="notchedRightArrow">
              <a:avLst>
                <a:gd name="adj1" fmla="val 100000"/>
                <a:gd name="adj2" fmla="val 50000"/>
              </a:avLst>
            </a:prstGeom>
            <a:gradFill>
              <a:gsLst>
                <a:gs pos="49000">
                  <a:schemeClr val="accent2">
                    <a:lumMod val="50000"/>
                  </a:schemeClr>
                </a:gs>
                <a:gs pos="5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5" name="Group 47"/>
          <p:cNvGrpSpPr/>
          <p:nvPr/>
        </p:nvGrpSpPr>
        <p:grpSpPr>
          <a:xfrm>
            <a:off x="2733835" y="3667855"/>
            <a:ext cx="3134988" cy="553808"/>
            <a:chOff x="3287558" y="2266949"/>
            <a:chExt cx="2351241" cy="415356"/>
          </a:xfrm>
        </p:grpSpPr>
        <p:grpSp>
          <p:nvGrpSpPr>
            <p:cNvPr id="6" name="Group 86"/>
            <p:cNvGrpSpPr/>
            <p:nvPr/>
          </p:nvGrpSpPr>
          <p:grpSpPr>
            <a:xfrm rot="10638003">
              <a:off x="3287555" y="2383692"/>
              <a:ext cx="1664543" cy="165868"/>
              <a:chOff x="4333875" y="2951163"/>
              <a:chExt cx="1354138" cy="134938"/>
            </a:xfrm>
          </p:grpSpPr>
          <p:sp>
            <p:nvSpPr>
              <p:cNvPr id="52" name="Freeform 19"/>
              <p:cNvSpPr>
                <a:spLocks/>
              </p:cNvSpPr>
              <p:nvPr/>
            </p:nvSpPr>
            <p:spPr bwMode="auto">
              <a:xfrm>
                <a:off x="5297488" y="3011488"/>
                <a:ext cx="390525" cy="41275"/>
              </a:xfrm>
              <a:custGeom>
                <a:avLst/>
                <a:gdLst/>
                <a:ahLst/>
                <a:cxnLst>
                  <a:cxn ang="0">
                    <a:pos x="73" y="2"/>
                  </a:cxn>
                  <a:cxn ang="0">
                    <a:pos x="0" y="8"/>
                  </a:cxn>
                  <a:cxn ang="0">
                    <a:pos x="72" y="21"/>
                  </a:cxn>
                  <a:cxn ang="0">
                    <a:pos x="291" y="27"/>
                  </a:cxn>
                  <a:cxn ang="0">
                    <a:pos x="292" y="24"/>
                  </a:cxn>
                  <a:cxn ang="0">
                    <a:pos x="73" y="2"/>
                  </a:cxn>
                </a:cxnLst>
                <a:rect l="0" t="0" r="r" b="b"/>
                <a:pathLst>
                  <a:path w="292" h="30">
                    <a:moveTo>
                      <a:pt x="73" y="2"/>
                    </a:moveTo>
                    <a:cubicBezTo>
                      <a:pt x="33" y="0"/>
                      <a:pt x="1" y="2"/>
                      <a:pt x="0" y="8"/>
                    </a:cubicBezTo>
                    <a:cubicBezTo>
                      <a:pt x="0" y="13"/>
                      <a:pt x="32" y="19"/>
                      <a:pt x="72" y="21"/>
                    </a:cubicBezTo>
                    <a:cubicBezTo>
                      <a:pt x="100" y="22"/>
                      <a:pt x="279" y="30"/>
                      <a:pt x="291" y="27"/>
                    </a:cubicBezTo>
                    <a:cubicBezTo>
                      <a:pt x="292" y="26"/>
                      <a:pt x="292" y="26"/>
                      <a:pt x="292" y="24"/>
                    </a:cubicBezTo>
                    <a:cubicBezTo>
                      <a:pt x="280" y="21"/>
                      <a:pt x="101" y="3"/>
                      <a:pt x="73" y="2"/>
                    </a:cubicBez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55" name="Freeform 21"/>
              <p:cNvSpPr>
                <a:spLocks/>
              </p:cNvSpPr>
              <p:nvPr/>
            </p:nvSpPr>
            <p:spPr bwMode="auto">
              <a:xfrm>
                <a:off x="4333875" y="2951163"/>
                <a:ext cx="1028700" cy="134938"/>
              </a:xfrm>
              <a:custGeom>
                <a:avLst/>
                <a:gdLst/>
                <a:ahLst/>
                <a:cxnLst>
                  <a:cxn ang="0">
                    <a:pos x="768" y="10"/>
                  </a:cxn>
                  <a:cxn ang="0">
                    <a:pos x="0" y="9"/>
                  </a:cxn>
                  <a:cxn ang="0">
                    <a:pos x="0" y="26"/>
                  </a:cxn>
                  <a:cxn ang="0">
                    <a:pos x="763" y="100"/>
                  </a:cxn>
                  <a:cxn ang="0">
                    <a:pos x="768" y="10"/>
                  </a:cxn>
                </a:cxnLst>
                <a:rect l="0" t="0" r="r" b="b"/>
                <a:pathLst>
                  <a:path w="768" h="100">
                    <a:moveTo>
                      <a:pt x="768" y="10"/>
                    </a:moveTo>
                    <a:cubicBezTo>
                      <a:pt x="512" y="0"/>
                      <a:pt x="257" y="0"/>
                      <a:pt x="0" y="9"/>
                    </a:cubicBezTo>
                    <a:cubicBezTo>
                      <a:pt x="0" y="26"/>
                      <a:pt x="0" y="26"/>
                      <a:pt x="0" y="26"/>
                    </a:cubicBezTo>
                    <a:cubicBezTo>
                      <a:pt x="254" y="60"/>
                      <a:pt x="508" y="85"/>
                      <a:pt x="763" y="100"/>
                    </a:cubicBezTo>
                    <a:lnTo>
                      <a:pt x="768" y="10"/>
                    </a:lnTo>
                    <a:close/>
                  </a:path>
                </a:pathLst>
              </a:custGeom>
              <a:solidFill>
                <a:schemeClr val="bg1">
                  <a:lumMod val="8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56" name="Freeform 22"/>
              <p:cNvSpPr>
                <a:spLocks/>
              </p:cNvSpPr>
              <p:nvPr/>
            </p:nvSpPr>
            <p:spPr bwMode="auto">
              <a:xfrm>
                <a:off x="5111750" y="2957513"/>
                <a:ext cx="307975" cy="128588"/>
              </a:xfrm>
              <a:custGeom>
                <a:avLst/>
                <a:gdLst/>
                <a:ahLst/>
                <a:cxnLst>
                  <a:cxn ang="0">
                    <a:pos x="187" y="5"/>
                  </a:cxn>
                  <a:cxn ang="0">
                    <a:pos x="10" y="0"/>
                  </a:cxn>
                  <a:cxn ang="0">
                    <a:pos x="0" y="82"/>
                  </a:cxn>
                  <a:cxn ang="0">
                    <a:pos x="182" y="95"/>
                  </a:cxn>
                  <a:cxn ang="0">
                    <a:pos x="187" y="5"/>
                  </a:cxn>
                </a:cxnLst>
                <a:rect l="0" t="0" r="r" b="b"/>
                <a:pathLst>
                  <a:path w="230" h="95">
                    <a:moveTo>
                      <a:pt x="187" y="5"/>
                    </a:moveTo>
                    <a:cubicBezTo>
                      <a:pt x="10" y="0"/>
                      <a:pt x="10" y="0"/>
                      <a:pt x="10" y="0"/>
                    </a:cubicBezTo>
                    <a:cubicBezTo>
                      <a:pt x="44" y="14"/>
                      <a:pt x="40" y="66"/>
                      <a:pt x="0" y="82"/>
                    </a:cubicBezTo>
                    <a:cubicBezTo>
                      <a:pt x="182" y="95"/>
                      <a:pt x="182" y="95"/>
                      <a:pt x="182" y="95"/>
                    </a:cubicBezTo>
                    <a:cubicBezTo>
                      <a:pt x="230" y="85"/>
                      <a:pt x="228" y="17"/>
                      <a:pt x="187" y="5"/>
                    </a:cubicBez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sp>
          <p:nvSpPr>
            <p:cNvPr id="50" name="Rounded Rectangle 49"/>
            <p:cNvSpPr/>
            <p:nvPr/>
          </p:nvSpPr>
          <p:spPr>
            <a:xfrm>
              <a:off x="4869349" y="2441287"/>
              <a:ext cx="226517" cy="7329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1" name="Notched Right Arrow 50"/>
            <p:cNvSpPr/>
            <p:nvPr/>
          </p:nvSpPr>
          <p:spPr>
            <a:xfrm rot="10800000">
              <a:off x="4955082" y="2266949"/>
              <a:ext cx="683717" cy="415356"/>
            </a:xfrm>
            <a:prstGeom prst="notchedRightArrow">
              <a:avLst>
                <a:gd name="adj1" fmla="val 100000"/>
                <a:gd name="adj2" fmla="val 50000"/>
              </a:avLst>
            </a:prstGeom>
            <a:gradFill>
              <a:gsLst>
                <a:gs pos="49000">
                  <a:schemeClr val="accent1">
                    <a:lumMod val="50000"/>
                  </a:schemeClr>
                </a:gs>
                <a:gs pos="50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9" name="Group 56"/>
          <p:cNvGrpSpPr/>
          <p:nvPr/>
        </p:nvGrpSpPr>
        <p:grpSpPr>
          <a:xfrm>
            <a:off x="6270631" y="4514924"/>
            <a:ext cx="3134988" cy="553808"/>
            <a:chOff x="3287558" y="2266949"/>
            <a:chExt cx="2351241" cy="415356"/>
          </a:xfrm>
        </p:grpSpPr>
        <p:grpSp>
          <p:nvGrpSpPr>
            <p:cNvPr id="10" name="Group 86"/>
            <p:cNvGrpSpPr/>
            <p:nvPr/>
          </p:nvGrpSpPr>
          <p:grpSpPr>
            <a:xfrm rot="10638003">
              <a:off x="3287555" y="2383692"/>
              <a:ext cx="1664543" cy="165868"/>
              <a:chOff x="4333875" y="2951163"/>
              <a:chExt cx="1354138" cy="134938"/>
            </a:xfrm>
          </p:grpSpPr>
          <p:sp>
            <p:nvSpPr>
              <p:cNvPr id="71" name="Freeform 19"/>
              <p:cNvSpPr>
                <a:spLocks/>
              </p:cNvSpPr>
              <p:nvPr/>
            </p:nvSpPr>
            <p:spPr bwMode="auto">
              <a:xfrm>
                <a:off x="5297488" y="3011488"/>
                <a:ext cx="390525" cy="41275"/>
              </a:xfrm>
              <a:custGeom>
                <a:avLst/>
                <a:gdLst/>
                <a:ahLst/>
                <a:cxnLst>
                  <a:cxn ang="0">
                    <a:pos x="73" y="2"/>
                  </a:cxn>
                  <a:cxn ang="0">
                    <a:pos x="0" y="8"/>
                  </a:cxn>
                  <a:cxn ang="0">
                    <a:pos x="72" y="21"/>
                  </a:cxn>
                  <a:cxn ang="0">
                    <a:pos x="291" y="27"/>
                  </a:cxn>
                  <a:cxn ang="0">
                    <a:pos x="292" y="24"/>
                  </a:cxn>
                  <a:cxn ang="0">
                    <a:pos x="73" y="2"/>
                  </a:cxn>
                </a:cxnLst>
                <a:rect l="0" t="0" r="r" b="b"/>
                <a:pathLst>
                  <a:path w="292" h="30">
                    <a:moveTo>
                      <a:pt x="73" y="2"/>
                    </a:moveTo>
                    <a:cubicBezTo>
                      <a:pt x="33" y="0"/>
                      <a:pt x="1" y="2"/>
                      <a:pt x="0" y="8"/>
                    </a:cubicBezTo>
                    <a:cubicBezTo>
                      <a:pt x="0" y="13"/>
                      <a:pt x="32" y="19"/>
                      <a:pt x="72" y="21"/>
                    </a:cubicBezTo>
                    <a:cubicBezTo>
                      <a:pt x="100" y="22"/>
                      <a:pt x="279" y="30"/>
                      <a:pt x="291" y="27"/>
                    </a:cubicBezTo>
                    <a:cubicBezTo>
                      <a:pt x="292" y="26"/>
                      <a:pt x="292" y="26"/>
                      <a:pt x="292" y="24"/>
                    </a:cubicBezTo>
                    <a:cubicBezTo>
                      <a:pt x="280" y="21"/>
                      <a:pt x="101" y="3"/>
                      <a:pt x="73" y="2"/>
                    </a:cubicBez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72" name="Freeform 21"/>
              <p:cNvSpPr>
                <a:spLocks/>
              </p:cNvSpPr>
              <p:nvPr/>
            </p:nvSpPr>
            <p:spPr bwMode="auto">
              <a:xfrm>
                <a:off x="4333875" y="2951163"/>
                <a:ext cx="1028700" cy="134938"/>
              </a:xfrm>
              <a:custGeom>
                <a:avLst/>
                <a:gdLst/>
                <a:ahLst/>
                <a:cxnLst>
                  <a:cxn ang="0">
                    <a:pos x="768" y="10"/>
                  </a:cxn>
                  <a:cxn ang="0">
                    <a:pos x="0" y="9"/>
                  </a:cxn>
                  <a:cxn ang="0">
                    <a:pos x="0" y="26"/>
                  </a:cxn>
                  <a:cxn ang="0">
                    <a:pos x="763" y="100"/>
                  </a:cxn>
                  <a:cxn ang="0">
                    <a:pos x="768" y="10"/>
                  </a:cxn>
                </a:cxnLst>
                <a:rect l="0" t="0" r="r" b="b"/>
                <a:pathLst>
                  <a:path w="768" h="100">
                    <a:moveTo>
                      <a:pt x="768" y="10"/>
                    </a:moveTo>
                    <a:cubicBezTo>
                      <a:pt x="512" y="0"/>
                      <a:pt x="257" y="0"/>
                      <a:pt x="0" y="9"/>
                    </a:cubicBezTo>
                    <a:cubicBezTo>
                      <a:pt x="0" y="26"/>
                      <a:pt x="0" y="26"/>
                      <a:pt x="0" y="26"/>
                    </a:cubicBezTo>
                    <a:cubicBezTo>
                      <a:pt x="254" y="60"/>
                      <a:pt x="508" y="85"/>
                      <a:pt x="763" y="100"/>
                    </a:cubicBezTo>
                    <a:lnTo>
                      <a:pt x="768" y="10"/>
                    </a:lnTo>
                    <a:close/>
                  </a:path>
                </a:pathLst>
              </a:custGeom>
              <a:solidFill>
                <a:schemeClr val="bg1">
                  <a:lumMod val="8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75" name="Freeform 22"/>
              <p:cNvSpPr>
                <a:spLocks/>
              </p:cNvSpPr>
              <p:nvPr/>
            </p:nvSpPr>
            <p:spPr bwMode="auto">
              <a:xfrm>
                <a:off x="5111750" y="2957513"/>
                <a:ext cx="307975" cy="128588"/>
              </a:xfrm>
              <a:custGeom>
                <a:avLst/>
                <a:gdLst/>
                <a:ahLst/>
                <a:cxnLst>
                  <a:cxn ang="0">
                    <a:pos x="187" y="5"/>
                  </a:cxn>
                  <a:cxn ang="0">
                    <a:pos x="10" y="0"/>
                  </a:cxn>
                  <a:cxn ang="0">
                    <a:pos x="0" y="82"/>
                  </a:cxn>
                  <a:cxn ang="0">
                    <a:pos x="182" y="95"/>
                  </a:cxn>
                  <a:cxn ang="0">
                    <a:pos x="187" y="5"/>
                  </a:cxn>
                </a:cxnLst>
                <a:rect l="0" t="0" r="r" b="b"/>
                <a:pathLst>
                  <a:path w="230" h="95">
                    <a:moveTo>
                      <a:pt x="187" y="5"/>
                    </a:moveTo>
                    <a:cubicBezTo>
                      <a:pt x="10" y="0"/>
                      <a:pt x="10" y="0"/>
                      <a:pt x="10" y="0"/>
                    </a:cubicBezTo>
                    <a:cubicBezTo>
                      <a:pt x="44" y="14"/>
                      <a:pt x="40" y="66"/>
                      <a:pt x="0" y="82"/>
                    </a:cubicBezTo>
                    <a:cubicBezTo>
                      <a:pt x="182" y="95"/>
                      <a:pt x="182" y="95"/>
                      <a:pt x="182" y="95"/>
                    </a:cubicBezTo>
                    <a:cubicBezTo>
                      <a:pt x="230" y="85"/>
                      <a:pt x="228" y="17"/>
                      <a:pt x="187" y="5"/>
                    </a:cubicBez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sp>
          <p:nvSpPr>
            <p:cNvPr id="67" name="Rounded Rectangle 66"/>
            <p:cNvSpPr/>
            <p:nvPr/>
          </p:nvSpPr>
          <p:spPr>
            <a:xfrm>
              <a:off x="4869349" y="2441287"/>
              <a:ext cx="226517" cy="73294"/>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9" name="Notched Right Arrow 68"/>
            <p:cNvSpPr/>
            <p:nvPr/>
          </p:nvSpPr>
          <p:spPr>
            <a:xfrm rot="10800000">
              <a:off x="4955082" y="2266949"/>
              <a:ext cx="683717" cy="415356"/>
            </a:xfrm>
            <a:prstGeom prst="notchedRightArrow">
              <a:avLst>
                <a:gd name="adj1" fmla="val 100000"/>
                <a:gd name="adj2" fmla="val 50000"/>
              </a:avLst>
            </a:prstGeom>
            <a:gradFill>
              <a:gsLst>
                <a:gs pos="49000">
                  <a:schemeClr val="accent4">
                    <a:lumMod val="50000"/>
                  </a:schemeClr>
                </a:gs>
                <a:gs pos="50000">
                  <a:schemeClr val="accent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1" name="Group 75"/>
          <p:cNvGrpSpPr/>
          <p:nvPr/>
        </p:nvGrpSpPr>
        <p:grpSpPr>
          <a:xfrm>
            <a:off x="8060982" y="3520043"/>
            <a:ext cx="3134988" cy="553808"/>
            <a:chOff x="3287558" y="2266949"/>
            <a:chExt cx="2351241" cy="415356"/>
          </a:xfrm>
        </p:grpSpPr>
        <p:grpSp>
          <p:nvGrpSpPr>
            <p:cNvPr id="12" name="Group 86"/>
            <p:cNvGrpSpPr/>
            <p:nvPr/>
          </p:nvGrpSpPr>
          <p:grpSpPr>
            <a:xfrm rot="10638003">
              <a:off x="3287555" y="2383692"/>
              <a:ext cx="1664543" cy="165868"/>
              <a:chOff x="4333875" y="2951163"/>
              <a:chExt cx="1354138" cy="134938"/>
            </a:xfrm>
          </p:grpSpPr>
          <p:sp>
            <p:nvSpPr>
              <p:cNvPr id="83" name="Freeform 19"/>
              <p:cNvSpPr>
                <a:spLocks/>
              </p:cNvSpPr>
              <p:nvPr/>
            </p:nvSpPr>
            <p:spPr bwMode="auto">
              <a:xfrm>
                <a:off x="5297488" y="3011488"/>
                <a:ext cx="390525" cy="41275"/>
              </a:xfrm>
              <a:custGeom>
                <a:avLst/>
                <a:gdLst/>
                <a:ahLst/>
                <a:cxnLst>
                  <a:cxn ang="0">
                    <a:pos x="73" y="2"/>
                  </a:cxn>
                  <a:cxn ang="0">
                    <a:pos x="0" y="8"/>
                  </a:cxn>
                  <a:cxn ang="0">
                    <a:pos x="72" y="21"/>
                  </a:cxn>
                  <a:cxn ang="0">
                    <a:pos x="291" y="27"/>
                  </a:cxn>
                  <a:cxn ang="0">
                    <a:pos x="292" y="24"/>
                  </a:cxn>
                  <a:cxn ang="0">
                    <a:pos x="73" y="2"/>
                  </a:cxn>
                </a:cxnLst>
                <a:rect l="0" t="0" r="r" b="b"/>
                <a:pathLst>
                  <a:path w="292" h="30">
                    <a:moveTo>
                      <a:pt x="73" y="2"/>
                    </a:moveTo>
                    <a:cubicBezTo>
                      <a:pt x="33" y="0"/>
                      <a:pt x="1" y="2"/>
                      <a:pt x="0" y="8"/>
                    </a:cubicBezTo>
                    <a:cubicBezTo>
                      <a:pt x="0" y="13"/>
                      <a:pt x="32" y="19"/>
                      <a:pt x="72" y="21"/>
                    </a:cubicBezTo>
                    <a:cubicBezTo>
                      <a:pt x="100" y="22"/>
                      <a:pt x="279" y="30"/>
                      <a:pt x="291" y="27"/>
                    </a:cubicBezTo>
                    <a:cubicBezTo>
                      <a:pt x="292" y="26"/>
                      <a:pt x="292" y="26"/>
                      <a:pt x="292" y="24"/>
                    </a:cubicBezTo>
                    <a:cubicBezTo>
                      <a:pt x="280" y="21"/>
                      <a:pt x="101" y="3"/>
                      <a:pt x="73" y="2"/>
                    </a:cubicBez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84" name="Freeform 21"/>
              <p:cNvSpPr>
                <a:spLocks/>
              </p:cNvSpPr>
              <p:nvPr/>
            </p:nvSpPr>
            <p:spPr bwMode="auto">
              <a:xfrm>
                <a:off x="4333875" y="2951163"/>
                <a:ext cx="1028700" cy="134938"/>
              </a:xfrm>
              <a:custGeom>
                <a:avLst/>
                <a:gdLst/>
                <a:ahLst/>
                <a:cxnLst>
                  <a:cxn ang="0">
                    <a:pos x="768" y="10"/>
                  </a:cxn>
                  <a:cxn ang="0">
                    <a:pos x="0" y="9"/>
                  </a:cxn>
                  <a:cxn ang="0">
                    <a:pos x="0" y="26"/>
                  </a:cxn>
                  <a:cxn ang="0">
                    <a:pos x="763" y="100"/>
                  </a:cxn>
                  <a:cxn ang="0">
                    <a:pos x="768" y="10"/>
                  </a:cxn>
                </a:cxnLst>
                <a:rect l="0" t="0" r="r" b="b"/>
                <a:pathLst>
                  <a:path w="768" h="100">
                    <a:moveTo>
                      <a:pt x="768" y="10"/>
                    </a:moveTo>
                    <a:cubicBezTo>
                      <a:pt x="512" y="0"/>
                      <a:pt x="257" y="0"/>
                      <a:pt x="0" y="9"/>
                    </a:cubicBezTo>
                    <a:cubicBezTo>
                      <a:pt x="0" y="26"/>
                      <a:pt x="0" y="26"/>
                      <a:pt x="0" y="26"/>
                    </a:cubicBezTo>
                    <a:cubicBezTo>
                      <a:pt x="254" y="60"/>
                      <a:pt x="508" y="85"/>
                      <a:pt x="763" y="100"/>
                    </a:cubicBezTo>
                    <a:lnTo>
                      <a:pt x="768" y="10"/>
                    </a:lnTo>
                    <a:close/>
                  </a:path>
                </a:pathLst>
              </a:custGeom>
              <a:solidFill>
                <a:schemeClr val="bg1">
                  <a:lumMod val="8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86" name="Freeform 22"/>
              <p:cNvSpPr>
                <a:spLocks/>
              </p:cNvSpPr>
              <p:nvPr/>
            </p:nvSpPr>
            <p:spPr bwMode="auto">
              <a:xfrm>
                <a:off x="5111750" y="2957513"/>
                <a:ext cx="307975" cy="128588"/>
              </a:xfrm>
              <a:custGeom>
                <a:avLst/>
                <a:gdLst/>
                <a:ahLst/>
                <a:cxnLst>
                  <a:cxn ang="0">
                    <a:pos x="187" y="5"/>
                  </a:cxn>
                  <a:cxn ang="0">
                    <a:pos x="10" y="0"/>
                  </a:cxn>
                  <a:cxn ang="0">
                    <a:pos x="0" y="82"/>
                  </a:cxn>
                  <a:cxn ang="0">
                    <a:pos x="182" y="95"/>
                  </a:cxn>
                  <a:cxn ang="0">
                    <a:pos x="187" y="5"/>
                  </a:cxn>
                </a:cxnLst>
                <a:rect l="0" t="0" r="r" b="b"/>
                <a:pathLst>
                  <a:path w="230" h="95">
                    <a:moveTo>
                      <a:pt x="187" y="5"/>
                    </a:moveTo>
                    <a:cubicBezTo>
                      <a:pt x="10" y="0"/>
                      <a:pt x="10" y="0"/>
                      <a:pt x="10" y="0"/>
                    </a:cubicBezTo>
                    <a:cubicBezTo>
                      <a:pt x="44" y="14"/>
                      <a:pt x="40" y="66"/>
                      <a:pt x="0" y="82"/>
                    </a:cubicBezTo>
                    <a:cubicBezTo>
                      <a:pt x="182" y="95"/>
                      <a:pt x="182" y="95"/>
                      <a:pt x="182" y="95"/>
                    </a:cubicBezTo>
                    <a:cubicBezTo>
                      <a:pt x="230" y="85"/>
                      <a:pt x="228" y="17"/>
                      <a:pt x="187" y="5"/>
                    </a:cubicBez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sp>
          <p:nvSpPr>
            <p:cNvPr id="79" name="Rounded Rectangle 78"/>
            <p:cNvSpPr/>
            <p:nvPr/>
          </p:nvSpPr>
          <p:spPr>
            <a:xfrm>
              <a:off x="4869349" y="2441287"/>
              <a:ext cx="226517" cy="7329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2" name="Notched Right Arrow 81"/>
            <p:cNvSpPr/>
            <p:nvPr/>
          </p:nvSpPr>
          <p:spPr>
            <a:xfrm rot="10800000">
              <a:off x="4955082" y="2266949"/>
              <a:ext cx="683717" cy="415356"/>
            </a:xfrm>
            <a:prstGeom prst="notchedRightArrow">
              <a:avLst>
                <a:gd name="adj1" fmla="val 100000"/>
                <a:gd name="adj2" fmla="val 50000"/>
              </a:avLst>
            </a:prstGeom>
            <a:gradFill>
              <a:gsLst>
                <a:gs pos="49000">
                  <a:schemeClr val="accent3">
                    <a:lumMod val="50000"/>
                  </a:schemeClr>
                </a:gs>
                <a:gs pos="50000">
                  <a:schemeClr val="accent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3" name="Group 58"/>
          <p:cNvGrpSpPr/>
          <p:nvPr/>
        </p:nvGrpSpPr>
        <p:grpSpPr>
          <a:xfrm>
            <a:off x="2853295" y="4323890"/>
            <a:ext cx="2896069" cy="1000707"/>
            <a:chOff x="7174425" y="1391504"/>
            <a:chExt cx="2172052" cy="750530"/>
          </a:xfrm>
        </p:grpSpPr>
        <p:sp>
          <p:nvSpPr>
            <p:cNvPr id="88" name="TextBox 87"/>
            <p:cNvSpPr txBox="1"/>
            <p:nvPr/>
          </p:nvSpPr>
          <p:spPr>
            <a:xfrm>
              <a:off x="7174425" y="1600395"/>
              <a:ext cx="2172052" cy="541639"/>
            </a:xfrm>
            <a:prstGeom prst="rect">
              <a:avLst/>
            </a:prstGeom>
            <a:noFill/>
          </p:spPr>
          <p:txBody>
            <a:bodyPr wrap="square" lIns="0" tIns="0" rIns="0" bIns="0" rtlCol="0">
              <a:spAutoFit/>
            </a:bodyPr>
            <a:lstStyle/>
            <a:p>
              <a:pPr lvl="0">
                <a:lnSpc>
                  <a:spcPct val="115000"/>
                </a:lnSpc>
              </a:pPr>
              <a:r>
                <a:rPr lang="en-GB" sz="1400" dirty="0">
                  <a:effectLst/>
                  <a:latin typeface="Arial" panose="020B0604020202020204" pitchFamily="34" charset="0"/>
                  <a:ea typeface="Arial" panose="020B0604020202020204" pitchFamily="34" charset="0"/>
                </a:rPr>
                <a:t>Talent acquisition</a:t>
              </a:r>
              <a:r>
                <a:rPr lang="en-IN" sz="1400" dirty="0">
                  <a:latin typeface="Arial" panose="020B0604020202020204" pitchFamily="34" charset="0"/>
                  <a:ea typeface="Arial" panose="020B0604020202020204" pitchFamily="34" charset="0"/>
                </a:rPr>
                <a:t>, </a:t>
              </a:r>
              <a:r>
                <a:rPr lang="en-GB" sz="1400" dirty="0">
                  <a:latin typeface="Arial" panose="020B0604020202020204" pitchFamily="34" charset="0"/>
                  <a:ea typeface="Arial" panose="020B0604020202020204" pitchFamily="34" charset="0"/>
                </a:rPr>
                <a:t>t</a:t>
              </a:r>
              <a:r>
                <a:rPr lang="en-GB" sz="1400" dirty="0">
                  <a:effectLst/>
                  <a:latin typeface="Arial" panose="020B0604020202020204" pitchFamily="34" charset="0"/>
                  <a:ea typeface="Arial" panose="020B0604020202020204" pitchFamily="34" charset="0"/>
                </a:rPr>
                <a:t>rain the trainer</a:t>
              </a:r>
              <a:r>
                <a:rPr lang="en-IN" sz="1400" dirty="0">
                  <a:latin typeface="Arial" panose="020B0604020202020204" pitchFamily="34" charset="0"/>
                  <a:ea typeface="Arial" panose="020B0604020202020204" pitchFamily="34" charset="0"/>
                </a:rPr>
                <a:t>, </a:t>
              </a:r>
              <a:r>
                <a:rPr lang="en-GB" sz="1400" dirty="0">
                  <a:latin typeface="Arial" panose="020B0604020202020204" pitchFamily="34" charset="0"/>
                  <a:ea typeface="Arial" panose="020B0604020202020204" pitchFamily="34" charset="0"/>
                </a:rPr>
                <a:t>l</a:t>
              </a:r>
              <a:r>
                <a:rPr lang="en-GB" sz="1400" dirty="0">
                  <a:effectLst/>
                  <a:latin typeface="Arial" panose="020B0604020202020204" pitchFamily="34" charset="0"/>
                  <a:ea typeface="Arial" panose="020B0604020202020204" pitchFamily="34" charset="0"/>
                </a:rPr>
                <a:t>ive training/shadowing of junior employee</a:t>
              </a:r>
              <a:r>
                <a:rPr lang="en-IN" sz="1400" dirty="0">
                  <a:latin typeface="Arial" panose="020B0604020202020204" pitchFamily="34" charset="0"/>
                  <a:ea typeface="Arial" panose="020B0604020202020204" pitchFamily="34" charset="0"/>
                </a:rPr>
                <a:t>,s</a:t>
              </a:r>
              <a:r>
                <a:rPr lang="en-GB" sz="1400" dirty="0" err="1">
                  <a:effectLst/>
                  <a:latin typeface="Arial" panose="020B0604020202020204" pitchFamily="34" charset="0"/>
                  <a:ea typeface="Arial" panose="020B0604020202020204" pitchFamily="34" charset="0"/>
                </a:rPr>
                <a:t>trong</a:t>
              </a:r>
              <a:r>
                <a:rPr lang="en-GB" sz="1400" dirty="0">
                  <a:effectLst/>
                  <a:latin typeface="Arial" panose="020B0604020202020204" pitchFamily="34" charset="0"/>
                  <a:ea typeface="Arial" panose="020B0604020202020204" pitchFamily="34" charset="0"/>
                </a:rPr>
                <a:t> HR system</a:t>
              </a:r>
              <a:endParaRPr lang="en-IN" sz="1400" dirty="0">
                <a:effectLst/>
                <a:latin typeface="Arial" panose="020B0604020202020204" pitchFamily="34" charset="0"/>
                <a:ea typeface="Arial" panose="020B0604020202020204" pitchFamily="34" charset="0"/>
              </a:endParaRPr>
            </a:p>
          </p:txBody>
        </p:sp>
        <p:sp>
          <p:nvSpPr>
            <p:cNvPr id="89" name="Rectangle 88"/>
            <p:cNvSpPr/>
            <p:nvPr/>
          </p:nvSpPr>
          <p:spPr>
            <a:xfrm>
              <a:off x="7659325" y="1391504"/>
              <a:ext cx="1202252" cy="207749"/>
            </a:xfrm>
            <a:prstGeom prst="rect">
              <a:avLst/>
            </a:prstGeom>
          </p:spPr>
          <p:txBody>
            <a:bodyPr wrap="none" lIns="0" tIns="0" rIns="0" bIns="0">
              <a:spAutoFit/>
            </a:bodyPr>
            <a:lstStyle/>
            <a:p>
              <a:pPr algn="ctr"/>
              <a:r>
                <a:rPr lang="en-GB" sz="1800" b="1" u="sng" dirty="0">
                  <a:effectLst/>
                  <a:latin typeface="Arial" panose="020B0604020202020204" pitchFamily="34" charset="0"/>
                  <a:ea typeface="Arial" panose="020B0604020202020204" pitchFamily="34" charset="0"/>
                </a:rPr>
                <a:t>Step 1- 25 lacs</a:t>
              </a:r>
              <a:endParaRPr lang="en-US" sz="1867" b="1" dirty="0">
                <a:solidFill>
                  <a:schemeClr val="accent1"/>
                </a:solidFill>
              </a:endParaRPr>
            </a:p>
          </p:txBody>
        </p:sp>
      </p:grpSp>
      <p:grpSp>
        <p:nvGrpSpPr>
          <p:cNvPr id="14" name="Group 58"/>
          <p:cNvGrpSpPr/>
          <p:nvPr/>
        </p:nvGrpSpPr>
        <p:grpSpPr>
          <a:xfrm>
            <a:off x="6390090" y="5130209"/>
            <a:ext cx="2896069" cy="1248467"/>
            <a:chOff x="7174424" y="1391504"/>
            <a:chExt cx="2172052" cy="936350"/>
          </a:xfrm>
        </p:grpSpPr>
        <p:sp>
          <p:nvSpPr>
            <p:cNvPr id="102" name="TextBox 101"/>
            <p:cNvSpPr txBox="1"/>
            <p:nvPr/>
          </p:nvSpPr>
          <p:spPr>
            <a:xfrm>
              <a:off x="7174424" y="1600395"/>
              <a:ext cx="2172052" cy="727459"/>
            </a:xfrm>
            <a:prstGeom prst="rect">
              <a:avLst/>
            </a:prstGeom>
            <a:noFill/>
          </p:spPr>
          <p:txBody>
            <a:bodyPr wrap="square" lIns="0" tIns="0" rIns="0" bIns="0" rtlCol="0">
              <a:spAutoFit/>
            </a:bodyPr>
            <a:lstStyle/>
            <a:p>
              <a:pPr lvl="0">
                <a:lnSpc>
                  <a:spcPct val="115000"/>
                </a:lnSpc>
              </a:pPr>
              <a:r>
                <a:rPr lang="en-GB" sz="1400" dirty="0">
                  <a:effectLst/>
                  <a:latin typeface="Arial" panose="020B0604020202020204" pitchFamily="34" charset="0"/>
                  <a:ea typeface="Arial" panose="020B0604020202020204" pitchFamily="34" charset="0"/>
                </a:rPr>
                <a:t>Enhancing the infrastructure, transportation facility</a:t>
              </a:r>
              <a:r>
                <a:rPr lang="en-IN" sz="1400" dirty="0">
                  <a:latin typeface="Arial" panose="020B0604020202020204" pitchFamily="34" charset="0"/>
                  <a:ea typeface="Arial" panose="020B0604020202020204" pitchFamily="34" charset="0"/>
                </a:rPr>
                <a:t>, </a:t>
              </a:r>
              <a:r>
                <a:rPr lang="en-GB" sz="1400" dirty="0">
                  <a:latin typeface="Arial" panose="020B0604020202020204" pitchFamily="34" charset="0"/>
                  <a:ea typeface="Arial" panose="020B0604020202020204" pitchFamily="34" charset="0"/>
                </a:rPr>
                <a:t>high-speed</a:t>
              </a:r>
              <a:r>
                <a:rPr lang="en-GB" sz="1400" dirty="0">
                  <a:effectLst/>
                  <a:latin typeface="Arial" panose="020B0604020202020204" pitchFamily="34" charset="0"/>
                  <a:ea typeface="Arial" panose="020B0604020202020204" pitchFamily="34" charset="0"/>
                </a:rPr>
                <a:t> internet</a:t>
              </a:r>
              <a:r>
                <a:rPr lang="en-IN" sz="1400" dirty="0">
                  <a:latin typeface="Arial" panose="020B0604020202020204" pitchFamily="34" charset="0"/>
                  <a:ea typeface="Arial" panose="020B0604020202020204" pitchFamily="34" charset="0"/>
                </a:rPr>
                <a:t>, and </a:t>
              </a:r>
              <a:r>
                <a:rPr lang="en-GB" sz="1400" dirty="0">
                  <a:latin typeface="Arial" panose="020B0604020202020204" pitchFamily="34" charset="0"/>
                  <a:ea typeface="Arial" panose="020B0604020202020204" pitchFamily="34" charset="0"/>
                </a:rPr>
                <a:t>d</a:t>
              </a:r>
              <a:r>
                <a:rPr lang="en-GB" sz="1400" dirty="0">
                  <a:effectLst/>
                  <a:latin typeface="Arial" panose="020B0604020202020204" pitchFamily="34" charset="0"/>
                  <a:ea typeface="Arial" panose="020B0604020202020204" pitchFamily="34" charset="0"/>
                </a:rPr>
                <a:t>igital library with recording of calls and messages</a:t>
              </a:r>
              <a:endParaRPr lang="en-IN" sz="1400" dirty="0">
                <a:effectLst/>
                <a:latin typeface="Arial" panose="020B0604020202020204" pitchFamily="34" charset="0"/>
                <a:ea typeface="Arial" panose="020B0604020202020204" pitchFamily="34" charset="0"/>
              </a:endParaRPr>
            </a:p>
          </p:txBody>
        </p:sp>
        <p:sp>
          <p:nvSpPr>
            <p:cNvPr id="103" name="Rectangle 102"/>
            <p:cNvSpPr/>
            <p:nvPr/>
          </p:nvSpPr>
          <p:spPr>
            <a:xfrm>
              <a:off x="7659325" y="1391504"/>
              <a:ext cx="1202252" cy="207749"/>
            </a:xfrm>
            <a:prstGeom prst="rect">
              <a:avLst/>
            </a:prstGeom>
          </p:spPr>
          <p:txBody>
            <a:bodyPr wrap="none" lIns="0" tIns="0" rIns="0" bIns="0">
              <a:spAutoFit/>
            </a:bodyPr>
            <a:lstStyle/>
            <a:p>
              <a:pPr algn="ctr"/>
              <a:r>
                <a:rPr lang="en-GB" sz="1800" b="1" u="sng" dirty="0">
                  <a:effectLst/>
                  <a:latin typeface="Arial" panose="020B0604020202020204" pitchFamily="34" charset="0"/>
                  <a:ea typeface="Arial" panose="020B0604020202020204" pitchFamily="34" charset="0"/>
                </a:rPr>
                <a:t>Step 3- 30 lacs</a:t>
              </a:r>
              <a:endParaRPr lang="en-US" sz="1867" b="1" dirty="0">
                <a:solidFill>
                  <a:schemeClr val="accent4"/>
                </a:solidFill>
              </a:endParaRPr>
            </a:p>
          </p:txBody>
        </p:sp>
      </p:grpSp>
      <p:grpSp>
        <p:nvGrpSpPr>
          <p:cNvPr id="15" name="Group 58"/>
          <p:cNvGrpSpPr/>
          <p:nvPr/>
        </p:nvGrpSpPr>
        <p:grpSpPr>
          <a:xfrm>
            <a:off x="5086703" y="1525747"/>
            <a:ext cx="2896069" cy="1248468"/>
            <a:chOff x="7174424" y="1391504"/>
            <a:chExt cx="2172052" cy="936351"/>
          </a:xfrm>
        </p:grpSpPr>
        <p:sp>
          <p:nvSpPr>
            <p:cNvPr id="105" name="TextBox 104"/>
            <p:cNvSpPr txBox="1"/>
            <p:nvPr/>
          </p:nvSpPr>
          <p:spPr>
            <a:xfrm>
              <a:off x="7174424" y="1600395"/>
              <a:ext cx="2172052" cy="727460"/>
            </a:xfrm>
            <a:prstGeom prst="rect">
              <a:avLst/>
            </a:prstGeom>
            <a:noFill/>
          </p:spPr>
          <p:txBody>
            <a:bodyPr wrap="square" lIns="0" tIns="0" rIns="0" bIns="0" rtlCol="0">
              <a:spAutoFit/>
            </a:bodyPr>
            <a:lstStyle/>
            <a:p>
              <a:pPr lvl="0">
                <a:lnSpc>
                  <a:spcPct val="115000"/>
                </a:lnSpc>
              </a:pPr>
              <a:r>
                <a:rPr lang="en-GB" sz="1400" dirty="0">
                  <a:effectLst/>
                  <a:latin typeface="Arial" panose="020B0604020202020204" pitchFamily="34" charset="0"/>
                  <a:ea typeface="Arial" panose="020B0604020202020204" pitchFamily="34" charset="0"/>
                </a:rPr>
                <a:t>Technology update</a:t>
              </a:r>
              <a:r>
                <a:rPr lang="en-IN" sz="1400" dirty="0">
                  <a:latin typeface="Arial" panose="020B0604020202020204" pitchFamily="34" charset="0"/>
                  <a:ea typeface="Arial" panose="020B0604020202020204" pitchFamily="34" charset="0"/>
                </a:rPr>
                <a:t>, </a:t>
              </a:r>
              <a:r>
                <a:rPr lang="en-GB" sz="1400" dirty="0">
                  <a:effectLst/>
                  <a:latin typeface="Arial" panose="020B0604020202020204" pitchFamily="34" charset="0"/>
                  <a:ea typeface="Arial" panose="020B0604020202020204" pitchFamily="34" charset="0"/>
                </a:rPr>
                <a:t>investment in proper customer service</a:t>
              </a:r>
              <a:r>
                <a:rPr lang="en-IN" sz="1400" dirty="0">
                  <a:latin typeface="Arial" panose="020B0604020202020204" pitchFamily="34" charset="0"/>
                  <a:ea typeface="Arial" panose="020B0604020202020204" pitchFamily="34" charset="0"/>
                </a:rPr>
                <a:t>, c</a:t>
              </a:r>
              <a:r>
                <a:rPr lang="en-GB" sz="1400" dirty="0" err="1">
                  <a:effectLst/>
                  <a:latin typeface="Arial" panose="020B0604020202020204" pitchFamily="34" charset="0"/>
                  <a:ea typeface="Arial" panose="020B0604020202020204" pitchFamily="34" charset="0"/>
                </a:rPr>
                <a:t>hecking</a:t>
              </a:r>
              <a:r>
                <a:rPr lang="en-GB" sz="1400" dirty="0">
                  <a:effectLst/>
                  <a:latin typeface="Arial" panose="020B0604020202020204" pitchFamily="34" charset="0"/>
                  <a:ea typeface="Arial" panose="020B0604020202020204" pitchFamily="34" charset="0"/>
                </a:rPr>
                <a:t> its efficiency during peak hours</a:t>
              </a:r>
              <a:r>
                <a:rPr lang="en-IN" sz="1400" dirty="0">
                  <a:latin typeface="Arial" panose="020B0604020202020204" pitchFamily="34" charset="0"/>
                  <a:ea typeface="Arial" panose="020B0604020202020204" pitchFamily="34" charset="0"/>
                </a:rPr>
                <a:t>, </a:t>
              </a:r>
              <a:r>
                <a:rPr lang="en-GB" sz="1400" dirty="0">
                  <a:latin typeface="Arial" panose="020B0604020202020204" pitchFamily="34" charset="0"/>
                  <a:ea typeface="Arial" panose="020B0604020202020204" pitchFamily="34" charset="0"/>
                </a:rPr>
                <a:t>a</a:t>
              </a:r>
              <a:r>
                <a:rPr lang="en-GB" sz="1400" dirty="0">
                  <a:effectLst/>
                  <a:latin typeface="Arial" panose="020B0604020202020204" pitchFamily="34" charset="0"/>
                  <a:ea typeface="Arial" panose="020B0604020202020204" pitchFamily="34" charset="0"/>
                </a:rPr>
                <a:t>dvertising the website</a:t>
              </a:r>
              <a:endParaRPr lang="en-IN" sz="1400" dirty="0">
                <a:effectLst/>
                <a:latin typeface="Arial" panose="020B0604020202020204" pitchFamily="34" charset="0"/>
                <a:ea typeface="Arial" panose="020B0604020202020204" pitchFamily="34" charset="0"/>
              </a:endParaRPr>
            </a:p>
          </p:txBody>
        </p:sp>
        <p:sp>
          <p:nvSpPr>
            <p:cNvPr id="106" name="Rectangle 105"/>
            <p:cNvSpPr/>
            <p:nvPr/>
          </p:nvSpPr>
          <p:spPr>
            <a:xfrm>
              <a:off x="7659325" y="1391504"/>
              <a:ext cx="1202252" cy="207749"/>
            </a:xfrm>
            <a:prstGeom prst="rect">
              <a:avLst/>
            </a:prstGeom>
          </p:spPr>
          <p:txBody>
            <a:bodyPr wrap="none" lIns="0" tIns="0" rIns="0" bIns="0">
              <a:spAutoFit/>
            </a:bodyPr>
            <a:lstStyle/>
            <a:p>
              <a:pPr algn="ctr"/>
              <a:r>
                <a:rPr lang="en-GB" sz="1800" b="1" u="sng" dirty="0">
                  <a:effectLst/>
                  <a:latin typeface="Arial" panose="020B0604020202020204" pitchFamily="34" charset="0"/>
                  <a:ea typeface="Arial" panose="020B0604020202020204" pitchFamily="34" charset="0"/>
                </a:rPr>
                <a:t>Step 2- 30 lacs</a:t>
              </a:r>
              <a:endParaRPr lang="en-US" sz="1867" b="1" dirty="0">
                <a:solidFill>
                  <a:schemeClr val="accent2"/>
                </a:solidFill>
              </a:endParaRPr>
            </a:p>
          </p:txBody>
        </p:sp>
      </p:grpSp>
      <p:grpSp>
        <p:nvGrpSpPr>
          <p:cNvPr id="16" name="Group 58"/>
          <p:cNvGrpSpPr/>
          <p:nvPr/>
        </p:nvGrpSpPr>
        <p:grpSpPr>
          <a:xfrm>
            <a:off x="8352695" y="2383384"/>
            <a:ext cx="2896069" cy="1248467"/>
            <a:chOff x="7174424" y="1391504"/>
            <a:chExt cx="2172052" cy="936350"/>
          </a:xfrm>
        </p:grpSpPr>
        <p:sp>
          <p:nvSpPr>
            <p:cNvPr id="108" name="TextBox 107"/>
            <p:cNvSpPr txBox="1"/>
            <p:nvPr/>
          </p:nvSpPr>
          <p:spPr>
            <a:xfrm>
              <a:off x="7174424" y="1600395"/>
              <a:ext cx="2172052" cy="727459"/>
            </a:xfrm>
            <a:prstGeom prst="rect">
              <a:avLst/>
            </a:prstGeom>
            <a:noFill/>
          </p:spPr>
          <p:txBody>
            <a:bodyPr wrap="square" lIns="0" tIns="0" rIns="0" bIns="0" rtlCol="0">
              <a:spAutoFit/>
            </a:bodyPr>
            <a:lstStyle/>
            <a:p>
              <a:pPr lvl="0">
                <a:lnSpc>
                  <a:spcPct val="115000"/>
                </a:lnSpc>
              </a:pPr>
              <a:r>
                <a:rPr lang="en-GB" sz="1400" dirty="0">
                  <a:effectLst/>
                  <a:latin typeface="Arial" panose="020B0604020202020204" pitchFamily="34" charset="0"/>
                  <a:ea typeface="Arial" panose="020B0604020202020204" pitchFamily="34" charset="0"/>
                </a:rPr>
                <a:t>Incentive programs</a:t>
              </a:r>
              <a:r>
                <a:rPr lang="en-IN" sz="1400" dirty="0">
                  <a:latin typeface="Arial" panose="020B0604020202020204" pitchFamily="34" charset="0"/>
                  <a:ea typeface="Arial" panose="020B0604020202020204" pitchFamily="34" charset="0"/>
                </a:rPr>
                <a:t>, </a:t>
              </a:r>
              <a:r>
                <a:rPr lang="en-GB" sz="1400" dirty="0">
                  <a:latin typeface="Arial" panose="020B0604020202020204" pitchFamily="34" charset="0"/>
                  <a:ea typeface="Arial" panose="020B0604020202020204" pitchFamily="34" charset="0"/>
                </a:rPr>
                <a:t>s</a:t>
              </a:r>
              <a:r>
                <a:rPr lang="en-GB" sz="1400" dirty="0">
                  <a:effectLst/>
                  <a:latin typeface="Arial" panose="020B0604020202020204" pitchFamily="34" charset="0"/>
                  <a:ea typeface="Arial" panose="020B0604020202020204" pitchFamily="34" charset="0"/>
                </a:rPr>
                <a:t>alary hike for skilled personnel</a:t>
              </a:r>
              <a:r>
                <a:rPr lang="en-IN" sz="1400" dirty="0">
                  <a:latin typeface="Arial" panose="020B0604020202020204" pitchFamily="34" charset="0"/>
                  <a:ea typeface="Arial" panose="020B0604020202020204" pitchFamily="34" charset="0"/>
                </a:rPr>
                <a:t>, a</a:t>
              </a:r>
              <a:r>
                <a:rPr lang="en-GB" sz="1400" dirty="0">
                  <a:effectLst/>
                  <a:latin typeface="Arial" panose="020B0604020202020204" pitchFamily="34" charset="0"/>
                  <a:ea typeface="Arial" panose="020B0604020202020204" pitchFamily="34" charset="0"/>
                </a:rPr>
                <a:t>void employees from quitting</a:t>
              </a:r>
              <a:r>
                <a:rPr lang="en-IN" sz="1400" dirty="0">
                  <a:latin typeface="Arial" panose="020B0604020202020204" pitchFamily="34" charset="0"/>
                  <a:ea typeface="Arial" panose="020B0604020202020204" pitchFamily="34" charset="0"/>
                </a:rPr>
                <a:t>, </a:t>
              </a:r>
              <a:r>
                <a:rPr lang="en-GB" sz="1400" dirty="0">
                  <a:latin typeface="Arial" panose="020B0604020202020204" pitchFamily="34" charset="0"/>
                  <a:ea typeface="Arial" panose="020B0604020202020204" pitchFamily="34" charset="0"/>
                </a:rPr>
                <a:t>r</a:t>
              </a:r>
              <a:r>
                <a:rPr lang="en-GB" sz="1400" dirty="0">
                  <a:effectLst/>
                  <a:latin typeface="Arial" panose="020B0604020202020204" pitchFamily="34" charset="0"/>
                  <a:ea typeface="Arial" panose="020B0604020202020204" pitchFamily="34" charset="0"/>
                </a:rPr>
                <a:t>edressal for employee grievances</a:t>
              </a:r>
              <a:endParaRPr lang="en-IN" sz="1400" dirty="0">
                <a:effectLst/>
                <a:latin typeface="Arial" panose="020B0604020202020204" pitchFamily="34" charset="0"/>
                <a:ea typeface="Arial" panose="020B0604020202020204" pitchFamily="34" charset="0"/>
              </a:endParaRPr>
            </a:p>
          </p:txBody>
        </p:sp>
        <p:sp>
          <p:nvSpPr>
            <p:cNvPr id="109" name="Rectangle 108"/>
            <p:cNvSpPr/>
            <p:nvPr/>
          </p:nvSpPr>
          <p:spPr>
            <a:xfrm>
              <a:off x="7659325" y="1391504"/>
              <a:ext cx="1202252" cy="207749"/>
            </a:xfrm>
            <a:prstGeom prst="rect">
              <a:avLst/>
            </a:prstGeom>
          </p:spPr>
          <p:txBody>
            <a:bodyPr wrap="none" lIns="0" tIns="0" rIns="0" bIns="0">
              <a:spAutoFit/>
            </a:bodyPr>
            <a:lstStyle/>
            <a:p>
              <a:pPr algn="ctr"/>
              <a:r>
                <a:rPr lang="en-GB" sz="1800" b="1" u="sng" dirty="0">
                  <a:effectLst/>
                  <a:latin typeface="Arial" panose="020B0604020202020204" pitchFamily="34" charset="0"/>
                  <a:ea typeface="Arial" panose="020B0604020202020204" pitchFamily="34" charset="0"/>
                </a:rPr>
                <a:t>Step 4- 15 lacs</a:t>
              </a:r>
              <a:endParaRPr lang="en-US" sz="1867" b="1" dirty="0">
                <a:solidFill>
                  <a:schemeClr val="accent3"/>
                </a:solidFill>
              </a:endParaRPr>
            </a:p>
          </p:txBody>
        </p:sp>
      </p:grpSp>
    </p:spTree>
  </p:cSld>
  <p:clrMapOvr>
    <a:masterClrMapping/>
  </p:clrMapOvr>
  <p:transition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6" presetClass="emph" presetSubtype="0" fill="hold" nodeType="afterEffect">
                                  <p:stCondLst>
                                    <p:cond delay="0"/>
                                  </p:stCondLst>
                                  <p:iterate type="lt">
                                    <p:tmPct val="0"/>
                                  </p:iterate>
                                  <p:childTnLst>
                                    <p:animEffect transition="out" filter="fade">
                                      <p:cBhvr>
                                        <p:cTn id="11" dur="500" tmFilter="0, 0; .2, .5; .8, .5; 1, 0"/>
                                        <p:tgtEl>
                                          <p:spTgt spid="2"/>
                                        </p:tgtEl>
                                      </p:cBhvr>
                                    </p:animEffect>
                                    <p:animScale>
                                      <p:cBhvr>
                                        <p:cTn id="12" dur="250" autoRev="1" fill="hold"/>
                                        <p:tgtEl>
                                          <p:spTgt spid="2"/>
                                        </p:tgtEl>
                                      </p:cBhvr>
                                      <p:by x="105000" y="105000"/>
                                    </p:animScale>
                                  </p:childTnLst>
                                </p:cTn>
                              </p:par>
                            </p:childTnLst>
                          </p:cTn>
                        </p:par>
                        <p:par>
                          <p:cTn id="13" fill="hold">
                            <p:stCondLst>
                              <p:cond delay="1000"/>
                            </p:stCondLst>
                            <p:childTnLst>
                              <p:par>
                                <p:cTn id="14" presetID="2" presetClass="entr" presetSubtype="2" accel="50000" decel="5000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1+#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2" presetClass="entr" presetSubtype="4"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par>
                          <p:cTn id="22" fill="hold">
                            <p:stCondLst>
                              <p:cond delay="2000"/>
                            </p:stCondLst>
                            <p:childTnLst>
                              <p:par>
                                <p:cTn id="23" presetID="2" presetClass="entr" presetSubtype="2" accel="50000" decel="5000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2" presetClass="entr" presetSubtype="4"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childTnLst>
                          </p:cTn>
                        </p:par>
                        <p:par>
                          <p:cTn id="31" fill="hold">
                            <p:stCondLst>
                              <p:cond delay="3000"/>
                            </p:stCondLst>
                            <p:childTnLst>
                              <p:par>
                                <p:cTn id="32" presetID="2" presetClass="entr" presetSubtype="2" accel="50000" decel="50000"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1+#ppt_w/2"/>
                                          </p:val>
                                        </p:tav>
                                        <p:tav tm="100000">
                                          <p:val>
                                            <p:strVal val="#ppt_x"/>
                                          </p:val>
                                        </p:tav>
                                      </p:tavLst>
                                    </p:anim>
                                    <p:anim calcmode="lin" valueType="num">
                                      <p:cBhvr additive="base">
                                        <p:cTn id="35" dur="500" fill="hold"/>
                                        <p:tgtEl>
                                          <p:spTgt spid="9"/>
                                        </p:tgtEl>
                                        <p:attrNameLst>
                                          <p:attrName>ppt_y</p:attrName>
                                        </p:attrNameLst>
                                      </p:cBhvr>
                                      <p:tavLst>
                                        <p:tav tm="0">
                                          <p:val>
                                            <p:strVal val="#ppt_y"/>
                                          </p:val>
                                        </p:tav>
                                        <p:tav tm="100000">
                                          <p:val>
                                            <p:strVal val="#ppt_y"/>
                                          </p:val>
                                        </p:tav>
                                      </p:tavLst>
                                    </p:anim>
                                  </p:childTnLst>
                                </p:cTn>
                              </p:par>
                            </p:childTnLst>
                          </p:cTn>
                        </p:par>
                        <p:par>
                          <p:cTn id="36" fill="hold">
                            <p:stCondLst>
                              <p:cond delay="3500"/>
                            </p:stCondLst>
                            <p:childTnLst>
                              <p:par>
                                <p:cTn id="37" presetID="22" presetClass="entr" presetSubtype="4"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childTnLst>
                          </p:cTn>
                        </p:par>
                        <p:par>
                          <p:cTn id="40" fill="hold">
                            <p:stCondLst>
                              <p:cond delay="4000"/>
                            </p:stCondLst>
                            <p:childTnLst>
                              <p:par>
                                <p:cTn id="41" presetID="2" presetClass="entr" presetSubtype="2" accel="50000" decel="50000"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1+#ppt_w/2"/>
                                          </p:val>
                                        </p:tav>
                                        <p:tav tm="100000">
                                          <p:val>
                                            <p:strVal val="#ppt_x"/>
                                          </p:val>
                                        </p:tav>
                                      </p:tavLst>
                                    </p:anim>
                                    <p:anim calcmode="lin" valueType="num">
                                      <p:cBhvr additive="base">
                                        <p:cTn id="44" dur="500" fill="hold"/>
                                        <p:tgtEl>
                                          <p:spTgt spid="11"/>
                                        </p:tgtEl>
                                        <p:attrNameLst>
                                          <p:attrName>ppt_y</p:attrName>
                                        </p:attrNameLst>
                                      </p:cBhvr>
                                      <p:tavLst>
                                        <p:tav tm="0">
                                          <p:val>
                                            <p:strVal val="#ppt_y"/>
                                          </p:val>
                                        </p:tav>
                                        <p:tav tm="100000">
                                          <p:val>
                                            <p:strVal val="#ppt_y"/>
                                          </p:val>
                                        </p:tav>
                                      </p:tavLst>
                                    </p:anim>
                                  </p:childTnLst>
                                </p:cTn>
                              </p:par>
                            </p:childTnLst>
                          </p:cTn>
                        </p:par>
                        <p:par>
                          <p:cTn id="45" fill="hold">
                            <p:stCondLst>
                              <p:cond delay="4500"/>
                            </p:stCondLst>
                            <p:childTnLst>
                              <p:par>
                                <p:cTn id="46" presetID="22" presetClass="entr" presetSubtype="4"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9FF338-B233-C572-0AF3-454F76244682}"/>
              </a:ext>
            </a:extLst>
          </p:cNvPr>
          <p:cNvSpPr>
            <a:spLocks noGrp="1"/>
          </p:cNvSpPr>
          <p:nvPr>
            <p:ph idx="1"/>
          </p:nvPr>
        </p:nvSpPr>
        <p:spPr>
          <a:xfrm>
            <a:off x="838200" y="3020601"/>
            <a:ext cx="10515600" cy="3156361"/>
          </a:xfrm>
        </p:spPr>
        <p:txBody>
          <a:bodyPr>
            <a:normAutofit fontScale="77500" lnSpcReduction="20000"/>
          </a:bodyPr>
          <a:lstStyle/>
          <a:p>
            <a:r>
              <a:rPr lang="en-IN" dirty="0"/>
              <a:t>Focus during peak hours.</a:t>
            </a:r>
          </a:p>
          <a:p>
            <a:r>
              <a:rPr lang="en-IN" dirty="0"/>
              <a:t>Focus on other consultation types.</a:t>
            </a:r>
          </a:p>
          <a:p>
            <a:r>
              <a:rPr lang="en-IN" dirty="0"/>
              <a:t>Train the trainer.</a:t>
            </a:r>
          </a:p>
          <a:p>
            <a:r>
              <a:rPr lang="en-GB" dirty="0">
                <a:effectLst/>
                <a:ea typeface="Arial" panose="020B0604020202020204" pitchFamily="34" charset="0"/>
              </a:rPr>
              <a:t>New technologies like chatbots, proper addressing during queue hours should be used. </a:t>
            </a:r>
            <a:endParaRPr lang="en-IN" dirty="0">
              <a:ea typeface="Arial" panose="020B0604020202020204" pitchFamily="34" charset="0"/>
            </a:endParaRPr>
          </a:p>
          <a:p>
            <a:r>
              <a:rPr lang="en-GB" dirty="0">
                <a:effectLst/>
                <a:ea typeface="Arial" panose="020B0604020202020204" pitchFamily="34" charset="0"/>
              </a:rPr>
              <a:t>Verification checks to develop reliability and return calls. </a:t>
            </a:r>
            <a:endParaRPr lang="en-IN" dirty="0">
              <a:ea typeface="Arial" panose="020B0604020202020204" pitchFamily="34" charset="0"/>
            </a:endParaRPr>
          </a:p>
          <a:p>
            <a:r>
              <a:rPr lang="en-GB" dirty="0">
                <a:effectLst/>
                <a:ea typeface="Arial" panose="020B0604020202020204" pitchFamily="34" charset="0"/>
              </a:rPr>
              <a:t>Proper addressing of issues to satisfy the grievance. </a:t>
            </a:r>
            <a:endParaRPr lang="en-IN" dirty="0">
              <a:ea typeface="Arial" panose="020B0604020202020204" pitchFamily="34" charset="0"/>
            </a:endParaRPr>
          </a:p>
          <a:p>
            <a:r>
              <a:rPr lang="en-IN" dirty="0">
                <a:effectLst/>
                <a:ea typeface="Arial" panose="020B0604020202020204" pitchFamily="34" charset="0"/>
              </a:rPr>
              <a:t>Digital Library for training purpose.</a:t>
            </a:r>
          </a:p>
          <a:p>
            <a:r>
              <a:rPr lang="en-IN" dirty="0">
                <a:ea typeface="Arial" panose="020B0604020202020204" pitchFamily="34" charset="0"/>
              </a:rPr>
              <a:t>Support to junior staff.</a:t>
            </a:r>
          </a:p>
          <a:p>
            <a:pPr marL="0" indent="0">
              <a:buNone/>
            </a:pPr>
            <a:endParaRPr lang="en-IN" dirty="0">
              <a:effectLst/>
              <a:ea typeface="Arial" panose="020B0604020202020204" pitchFamily="34" charset="0"/>
            </a:endParaRPr>
          </a:p>
          <a:p>
            <a:endParaRPr lang="en-IN" dirty="0"/>
          </a:p>
          <a:p>
            <a:endParaRPr lang="en-IN" dirty="0"/>
          </a:p>
        </p:txBody>
      </p:sp>
      <p:graphicFrame>
        <p:nvGraphicFramePr>
          <p:cNvPr id="5" name="Chart 4">
            <a:extLst>
              <a:ext uri="{FF2B5EF4-FFF2-40B4-BE49-F238E27FC236}">
                <a16:creationId xmlns:a16="http://schemas.microsoft.com/office/drawing/2014/main" id="{3B8165D1-9ED8-4F1C-BD8E-B899C614E1DF}"/>
              </a:ext>
            </a:extLst>
          </p:cNvPr>
          <p:cNvGraphicFramePr>
            <a:graphicFrameLocks/>
          </p:cNvGraphicFramePr>
          <p:nvPr>
            <p:extLst>
              <p:ext uri="{D42A27DB-BD31-4B8C-83A1-F6EECF244321}">
                <p14:modId xmlns:p14="http://schemas.microsoft.com/office/powerpoint/2010/main" val="886843245"/>
              </p:ext>
            </p:extLst>
          </p:nvPr>
        </p:nvGraphicFramePr>
        <p:xfrm>
          <a:off x="1921267" y="215757"/>
          <a:ext cx="8209051" cy="25625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72046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0CA44-F8A7-BF92-F577-198934C7AB37}"/>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A55B9DCD-D9CE-74F2-D102-205238461674}"/>
              </a:ext>
            </a:extLst>
          </p:cNvPr>
          <p:cNvSpPr/>
          <p:nvPr/>
        </p:nvSpPr>
        <p:spPr>
          <a:xfrm>
            <a:off x="0" y="0"/>
            <a:ext cx="12192000" cy="6858000"/>
          </a:xfrm>
          <a:prstGeom prst="rect">
            <a:avLst/>
          </a:prstGeom>
          <a:solidFill>
            <a:schemeClr val="accent1">
              <a:lumMod val="40000"/>
              <a:lumOff val="60000"/>
            </a:schemeClr>
          </a:solidFill>
          <a:ln>
            <a:noFill/>
          </a:ln>
        </p:spPr>
        <p:style>
          <a:lnRef idx="0">
            <a:scrgbClr r="0" g="0" b="0"/>
          </a:lnRef>
          <a:fillRef idx="1001">
            <a:schemeClr val="dk1"/>
          </a:fillRef>
          <a:effectRef idx="0">
            <a:scrgbClr r="0" g="0" b="0"/>
          </a:effectRef>
          <a:fontRef idx="minor">
            <a:schemeClr val="lt1"/>
          </a:fontRef>
        </p:style>
        <p:txBody>
          <a:bodyPr rtlCol="0" anchor="ctr"/>
          <a:lstStyle/>
          <a:p>
            <a:pPr algn="ctr"/>
            <a:endParaRPr lang="en-US" sz="2400" dirty="0"/>
          </a:p>
        </p:txBody>
      </p:sp>
      <p:sp>
        <p:nvSpPr>
          <p:cNvPr id="4" name="TextBox 3">
            <a:extLst>
              <a:ext uri="{FF2B5EF4-FFF2-40B4-BE49-F238E27FC236}">
                <a16:creationId xmlns:a16="http://schemas.microsoft.com/office/drawing/2014/main" id="{F7A1EAF8-82CD-4BF3-0D9C-739169BC692F}"/>
              </a:ext>
            </a:extLst>
          </p:cNvPr>
          <p:cNvSpPr txBox="1"/>
          <p:nvPr/>
        </p:nvSpPr>
        <p:spPr>
          <a:xfrm>
            <a:off x="2677986" y="4135554"/>
            <a:ext cx="6836031" cy="1323439"/>
          </a:xfrm>
          <a:prstGeom prst="rect">
            <a:avLst/>
          </a:prstGeom>
          <a:noFill/>
        </p:spPr>
        <p:txBody>
          <a:bodyPr wrap="square" rtlCol="0">
            <a:spAutoFit/>
          </a:bodyPr>
          <a:lstStyle/>
          <a:p>
            <a:pPr algn="ctr"/>
            <a:r>
              <a:rPr lang="en-US" sz="4000" cap="all" dirty="0"/>
              <a:t>Dashboard and visualization</a:t>
            </a:r>
            <a:endParaRPr lang="en-US" sz="4000" dirty="0"/>
          </a:p>
        </p:txBody>
      </p:sp>
      <p:sp>
        <p:nvSpPr>
          <p:cNvPr id="7" name="Rectangle 6">
            <a:extLst>
              <a:ext uri="{FF2B5EF4-FFF2-40B4-BE49-F238E27FC236}">
                <a16:creationId xmlns:a16="http://schemas.microsoft.com/office/drawing/2014/main" id="{34382425-1E23-2914-8454-09539EECA92E}"/>
              </a:ext>
            </a:extLst>
          </p:cNvPr>
          <p:cNvSpPr/>
          <p:nvPr/>
        </p:nvSpPr>
        <p:spPr>
          <a:xfrm rot="2700000">
            <a:off x="5970903" y="5342828"/>
            <a:ext cx="230427" cy="2304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cxnSp>
        <p:nvCxnSpPr>
          <p:cNvPr id="9" name="Straight Connector 8">
            <a:extLst>
              <a:ext uri="{FF2B5EF4-FFF2-40B4-BE49-F238E27FC236}">
                <a16:creationId xmlns:a16="http://schemas.microsoft.com/office/drawing/2014/main" id="{201440C9-06C9-0FFD-51BD-4267F87FA709}"/>
              </a:ext>
            </a:extLst>
          </p:cNvPr>
          <p:cNvCxnSpPr>
            <a:cxnSpLocks/>
          </p:cNvCxnSpPr>
          <p:nvPr/>
        </p:nvCxnSpPr>
        <p:spPr>
          <a:xfrm flipH="1">
            <a:off x="2404153" y="5458041"/>
            <a:ext cx="3365407" cy="0"/>
          </a:xfrm>
          <a:prstGeom prst="line">
            <a:avLst/>
          </a:prstGeom>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10129AB2-729B-1FA1-05D8-10EDC64992D9}"/>
              </a:ext>
            </a:extLst>
          </p:cNvPr>
          <p:cNvCxnSpPr>
            <a:cxnSpLocks/>
          </p:cNvCxnSpPr>
          <p:nvPr/>
        </p:nvCxnSpPr>
        <p:spPr>
          <a:xfrm flipH="1">
            <a:off x="6422441" y="5458041"/>
            <a:ext cx="3502395" cy="0"/>
          </a:xfrm>
          <a:prstGeom prst="line">
            <a:avLst/>
          </a:prstGeom>
          <a:ln/>
        </p:spPr>
        <p:style>
          <a:lnRef idx="1">
            <a:schemeClr val="dk1"/>
          </a:lnRef>
          <a:fillRef idx="0">
            <a:schemeClr val="dk1"/>
          </a:fillRef>
          <a:effectRef idx="0">
            <a:schemeClr val="dk1"/>
          </a:effectRef>
          <a:fontRef idx="minor">
            <a:schemeClr val="tx1"/>
          </a:fontRef>
        </p:style>
      </p:cxnSp>
      <p:sp>
        <p:nvSpPr>
          <p:cNvPr id="11" name="Pentagon 10">
            <a:extLst>
              <a:ext uri="{FF2B5EF4-FFF2-40B4-BE49-F238E27FC236}">
                <a16:creationId xmlns:a16="http://schemas.microsoft.com/office/drawing/2014/main" id="{6D0CC69E-2501-744C-B393-5DDA962355F1}"/>
              </a:ext>
            </a:extLst>
          </p:cNvPr>
          <p:cNvSpPr/>
          <p:nvPr/>
        </p:nvSpPr>
        <p:spPr bwMode="auto">
          <a:xfrm rot="5400000">
            <a:off x="4127499" y="444501"/>
            <a:ext cx="3937003" cy="3048000"/>
          </a:xfrm>
          <a:prstGeom prst="homePlate">
            <a:avLst/>
          </a:prstGeom>
          <a:solidFill>
            <a:schemeClr val="bg1">
              <a:lumMod val="95000"/>
            </a:schemeClr>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a:p>
        </p:txBody>
      </p:sp>
      <p:sp>
        <p:nvSpPr>
          <p:cNvPr id="12" name="Freeform 101">
            <a:extLst>
              <a:ext uri="{FF2B5EF4-FFF2-40B4-BE49-F238E27FC236}">
                <a16:creationId xmlns:a16="http://schemas.microsoft.com/office/drawing/2014/main" id="{954D9A01-315B-5A4E-1355-4F41714720F2}"/>
              </a:ext>
            </a:extLst>
          </p:cNvPr>
          <p:cNvSpPr>
            <a:spLocks noEditPoints="1"/>
          </p:cNvSpPr>
          <p:nvPr/>
        </p:nvSpPr>
        <p:spPr bwMode="auto">
          <a:xfrm>
            <a:off x="5283200" y="1294709"/>
            <a:ext cx="1625600" cy="1503955"/>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accent1">
              <a:lumMod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Tree>
    <p:extLst>
      <p:ext uri="{BB962C8B-B14F-4D97-AF65-F5344CB8AC3E}">
        <p14:creationId xmlns:p14="http://schemas.microsoft.com/office/powerpoint/2010/main" val="1900011520"/>
      </p:ext>
    </p:extLst>
  </p:cSld>
  <p:clrMapOvr>
    <a:masterClrMapping/>
  </p:clrMapOvr>
  <p:transition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par>
                          <p:cTn id="15" fill="hold">
                            <p:stCondLst>
                              <p:cond delay="1000"/>
                            </p:stCondLst>
                            <p:childTnLst>
                              <p:par>
                                <p:cTn id="16" presetID="2" presetClass="entr" presetSubtype="4" accel="50000" decel="5000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53"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par>
                                <p:cTn id="26" presetID="18" presetClass="entr" presetSubtype="6"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strips(downRight)">
                                      <p:cBhvr>
                                        <p:cTn id="28" dur="500"/>
                                        <p:tgtEl>
                                          <p:spTgt spid="10"/>
                                        </p:tgtEl>
                                      </p:cBhvr>
                                    </p:animEffect>
                                  </p:childTnLst>
                                </p:cTn>
                              </p:par>
                              <p:par>
                                <p:cTn id="29" presetID="18" presetClass="entr" presetSubtype="12"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strips(downLeft)">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2D2AD-8D25-C26A-D8BF-578374D879A7}"/>
              </a:ext>
            </a:extLst>
          </p:cNvPr>
          <p:cNvSpPr>
            <a:spLocks noGrp="1"/>
          </p:cNvSpPr>
          <p:nvPr>
            <p:ph type="title"/>
          </p:nvPr>
        </p:nvSpPr>
        <p:spPr>
          <a:xfrm>
            <a:off x="560798" y="180191"/>
            <a:ext cx="10515600" cy="1325563"/>
          </a:xfrm>
        </p:spPr>
        <p:txBody>
          <a:bodyPr>
            <a:normAutofit/>
          </a:bodyPr>
          <a:lstStyle/>
          <a:p>
            <a:pPr algn="ctr"/>
            <a:r>
              <a:rPr lang="en-IN" sz="4800" b="1" dirty="0"/>
              <a:t>INSIGHTS</a:t>
            </a:r>
          </a:p>
        </p:txBody>
      </p:sp>
      <p:sp>
        <p:nvSpPr>
          <p:cNvPr id="3" name="Content Placeholder 2">
            <a:extLst>
              <a:ext uri="{FF2B5EF4-FFF2-40B4-BE49-F238E27FC236}">
                <a16:creationId xmlns:a16="http://schemas.microsoft.com/office/drawing/2014/main" id="{7EC9C714-F7C8-D20E-E4E8-AD0E168ACB96}"/>
              </a:ext>
            </a:extLst>
          </p:cNvPr>
          <p:cNvSpPr>
            <a:spLocks noGrp="1"/>
          </p:cNvSpPr>
          <p:nvPr>
            <p:ph idx="1"/>
          </p:nvPr>
        </p:nvSpPr>
        <p:spPr>
          <a:xfrm>
            <a:off x="396412" y="1253447"/>
            <a:ext cx="5953017" cy="5312149"/>
          </a:xfrm>
        </p:spPr>
        <p:txBody>
          <a:bodyPr>
            <a:noAutofit/>
          </a:bodyPr>
          <a:lstStyle/>
          <a:p>
            <a:pPr marL="0" indent="0">
              <a:buNone/>
            </a:pPr>
            <a:r>
              <a:rPr lang="en-US" b="1" dirty="0"/>
              <a:t>1. Consultation Type Usage</a:t>
            </a:r>
          </a:p>
          <a:p>
            <a:r>
              <a:rPr lang="en-US" b="1" dirty="0"/>
              <a:t>Call consultations</a:t>
            </a:r>
            <a:r>
              <a:rPr lang="en-US" dirty="0"/>
              <a:t> dominate at </a:t>
            </a:r>
            <a:r>
              <a:rPr lang="en-US" b="1" dirty="0"/>
              <a:t>79%</a:t>
            </a:r>
            <a:r>
              <a:rPr lang="en-US" dirty="0"/>
              <a:t>, followed by </a:t>
            </a:r>
            <a:r>
              <a:rPr lang="en-US" b="1" dirty="0"/>
              <a:t>Chat (0%)</a:t>
            </a:r>
            <a:r>
              <a:rPr lang="en-US" dirty="0"/>
              <a:t>, </a:t>
            </a:r>
            <a:r>
              <a:rPr lang="en-US" b="1" dirty="0"/>
              <a:t>Complementary (0%)</a:t>
            </a:r>
            <a:r>
              <a:rPr lang="en-US" dirty="0"/>
              <a:t>, and </a:t>
            </a:r>
            <a:r>
              <a:rPr lang="en-US" b="1" dirty="0" err="1"/>
              <a:t>public_live_Call</a:t>
            </a:r>
            <a:r>
              <a:rPr lang="en-US" b="1" dirty="0"/>
              <a:t> (21%)</a:t>
            </a:r>
            <a:r>
              <a:rPr lang="en-US" dirty="0"/>
              <a:t>. </a:t>
            </a:r>
          </a:p>
          <a:p>
            <a:r>
              <a:rPr lang="en-US" dirty="0"/>
              <a:t>Indicates a strong user preference for a call-based consultation type.</a:t>
            </a:r>
          </a:p>
          <a:p>
            <a:pPr marL="0" indent="0">
              <a:buNone/>
            </a:pPr>
            <a:endParaRPr lang="en-US" b="1" dirty="0"/>
          </a:p>
          <a:p>
            <a:pPr marL="0" indent="0">
              <a:buNone/>
            </a:pPr>
            <a:endParaRPr lang="en-US" b="1" dirty="0"/>
          </a:p>
          <a:p>
            <a:pPr marL="0" indent="0">
              <a:buNone/>
            </a:pPr>
            <a:endParaRPr lang="en-US" b="1" dirty="0"/>
          </a:p>
          <a:p>
            <a:pPr marL="0" indent="0">
              <a:buNone/>
            </a:pPr>
            <a:endParaRPr lang="en-IN" dirty="0"/>
          </a:p>
        </p:txBody>
      </p:sp>
      <p:graphicFrame>
        <p:nvGraphicFramePr>
          <p:cNvPr id="6" name="Chart 5">
            <a:extLst>
              <a:ext uri="{FF2B5EF4-FFF2-40B4-BE49-F238E27FC236}">
                <a16:creationId xmlns:a16="http://schemas.microsoft.com/office/drawing/2014/main" id="{73B9853A-73FA-4CD5-ADA2-7F865CF4BD81}"/>
              </a:ext>
            </a:extLst>
          </p:cNvPr>
          <p:cNvGraphicFramePr>
            <a:graphicFrameLocks/>
          </p:cNvGraphicFramePr>
          <p:nvPr>
            <p:extLst>
              <p:ext uri="{D42A27DB-BD31-4B8C-83A1-F6EECF244321}">
                <p14:modId xmlns:p14="http://schemas.microsoft.com/office/powerpoint/2010/main" val="942306245"/>
              </p:ext>
            </p:extLst>
          </p:nvPr>
        </p:nvGraphicFramePr>
        <p:xfrm>
          <a:off x="6606283" y="1253447"/>
          <a:ext cx="4931596" cy="42124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8565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B9E9A0-FA01-D9F8-34B8-DA738F5FE88E}"/>
              </a:ext>
            </a:extLst>
          </p:cNvPr>
          <p:cNvSpPr>
            <a:spLocks noGrp="1"/>
          </p:cNvSpPr>
          <p:nvPr>
            <p:ph idx="1"/>
          </p:nvPr>
        </p:nvSpPr>
        <p:spPr>
          <a:xfrm>
            <a:off x="838200" y="1520575"/>
            <a:ext cx="5089989" cy="4656388"/>
          </a:xfrm>
        </p:spPr>
        <p:txBody>
          <a:bodyPr/>
          <a:lstStyle/>
          <a:p>
            <a:pPr marL="0" indent="0">
              <a:buNone/>
            </a:pPr>
            <a:r>
              <a:rPr lang="en-US" b="1" dirty="0"/>
              <a:t>2. Monthly Net Income</a:t>
            </a:r>
          </a:p>
          <a:p>
            <a:r>
              <a:rPr lang="en-US" dirty="0"/>
              <a:t>Net income peaked in </a:t>
            </a:r>
            <a:r>
              <a:rPr lang="en-US" b="1" dirty="0"/>
              <a:t>December 2023</a:t>
            </a:r>
            <a:r>
              <a:rPr lang="en-US" dirty="0"/>
              <a:t> and dropped significantly in </a:t>
            </a:r>
            <a:r>
              <a:rPr lang="en-US" b="1" dirty="0"/>
              <a:t>January 2024</a:t>
            </a:r>
            <a:r>
              <a:rPr lang="en-US" dirty="0"/>
              <a:t>.</a:t>
            </a:r>
          </a:p>
          <a:p>
            <a:r>
              <a:rPr lang="en-US" dirty="0"/>
              <a:t>This could reflect </a:t>
            </a:r>
            <a:r>
              <a:rPr lang="en-US" b="1" dirty="0"/>
              <a:t>seasonal demand</a:t>
            </a:r>
            <a:r>
              <a:rPr lang="en-US" dirty="0"/>
              <a:t> or </a:t>
            </a:r>
            <a:r>
              <a:rPr lang="en-US" b="1" dirty="0"/>
              <a:t>reduced consultations</a:t>
            </a:r>
            <a:r>
              <a:rPr lang="en-US" dirty="0"/>
              <a:t> post-festive period.</a:t>
            </a:r>
          </a:p>
          <a:p>
            <a:endParaRPr lang="en-IN" dirty="0"/>
          </a:p>
        </p:txBody>
      </p:sp>
      <p:graphicFrame>
        <p:nvGraphicFramePr>
          <p:cNvPr id="4" name="Chart 3">
            <a:extLst>
              <a:ext uri="{FF2B5EF4-FFF2-40B4-BE49-F238E27FC236}">
                <a16:creationId xmlns:a16="http://schemas.microsoft.com/office/drawing/2014/main" id="{8F2CAF82-8699-4EBC-AC81-704412436BC7}"/>
              </a:ext>
            </a:extLst>
          </p:cNvPr>
          <p:cNvGraphicFramePr>
            <a:graphicFrameLocks/>
          </p:cNvGraphicFramePr>
          <p:nvPr>
            <p:extLst>
              <p:ext uri="{D42A27DB-BD31-4B8C-83A1-F6EECF244321}">
                <p14:modId xmlns:p14="http://schemas.microsoft.com/office/powerpoint/2010/main" val="1873470705"/>
              </p:ext>
            </p:extLst>
          </p:nvPr>
        </p:nvGraphicFramePr>
        <p:xfrm>
          <a:off x="6263813" y="904126"/>
          <a:ext cx="4719261" cy="45206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7636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E3F961-D30F-4AF1-060E-1360DE5C0ADE}"/>
              </a:ext>
            </a:extLst>
          </p:cNvPr>
          <p:cNvSpPr>
            <a:spLocks noGrp="1"/>
          </p:cNvSpPr>
          <p:nvPr>
            <p:ph idx="1"/>
          </p:nvPr>
        </p:nvSpPr>
        <p:spPr>
          <a:xfrm>
            <a:off x="838200" y="226031"/>
            <a:ext cx="5603697" cy="5950932"/>
          </a:xfrm>
        </p:spPr>
        <p:txBody>
          <a:bodyPr>
            <a:normAutofit/>
          </a:bodyPr>
          <a:lstStyle/>
          <a:p>
            <a:pPr marL="0" indent="0">
              <a:buNone/>
            </a:pPr>
            <a:endParaRPr lang="en-US" b="1" dirty="0"/>
          </a:p>
          <a:p>
            <a:pPr marL="0" indent="0">
              <a:buNone/>
            </a:pPr>
            <a:r>
              <a:rPr lang="en-US" b="1" dirty="0"/>
              <a:t>3. Call &amp; Chat Status</a:t>
            </a:r>
          </a:p>
          <a:p>
            <a:r>
              <a:rPr lang="en-US" b="1" dirty="0"/>
              <a:t>Completed calls</a:t>
            </a:r>
            <a:r>
              <a:rPr lang="en-US" dirty="0"/>
              <a:t> make up </a:t>
            </a:r>
            <a:r>
              <a:rPr lang="en-US" b="1" dirty="0"/>
              <a:t>41%</a:t>
            </a:r>
            <a:r>
              <a:rPr lang="en-US" dirty="0"/>
              <a:t>, but there’s a high rate of </a:t>
            </a:r>
            <a:r>
              <a:rPr lang="en-US" b="1" dirty="0"/>
              <a:t>incomplete (10%)</a:t>
            </a:r>
            <a:r>
              <a:rPr lang="en-US" dirty="0"/>
              <a:t>, </a:t>
            </a:r>
            <a:r>
              <a:rPr lang="en-US" b="1" dirty="0"/>
              <a:t>no-answer (20%)</a:t>
            </a:r>
            <a:r>
              <a:rPr lang="en-US" dirty="0"/>
              <a:t>, and </a:t>
            </a:r>
            <a:r>
              <a:rPr lang="en-US" b="1" dirty="0"/>
              <a:t>failed (14%)</a:t>
            </a:r>
            <a:r>
              <a:rPr lang="en-US" dirty="0"/>
              <a:t> calls.</a:t>
            </a:r>
          </a:p>
          <a:p>
            <a:r>
              <a:rPr lang="en-US" b="1" dirty="0"/>
              <a:t>Chat statuses</a:t>
            </a:r>
            <a:r>
              <a:rPr lang="en-US" dirty="0"/>
              <a:t> also show </a:t>
            </a:r>
            <a:r>
              <a:rPr lang="en-US" b="1" dirty="0"/>
              <a:t>incomplete</a:t>
            </a:r>
            <a:r>
              <a:rPr lang="en-US" dirty="0"/>
              <a:t> and </a:t>
            </a:r>
            <a:r>
              <a:rPr lang="en-US" b="1" dirty="0"/>
              <a:t>pending chats (0%)</a:t>
            </a:r>
            <a:r>
              <a:rPr lang="en-US" dirty="0"/>
              <a:t>, indicating potential technical or user experience issues.</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endParaRPr lang="en-IN" dirty="0"/>
          </a:p>
        </p:txBody>
      </p:sp>
      <p:graphicFrame>
        <p:nvGraphicFramePr>
          <p:cNvPr id="8" name="Chart 7">
            <a:extLst>
              <a:ext uri="{FF2B5EF4-FFF2-40B4-BE49-F238E27FC236}">
                <a16:creationId xmlns:a16="http://schemas.microsoft.com/office/drawing/2014/main" id="{D8F57772-AC51-41A4-8EE0-B0DE7DA6A1CA}"/>
              </a:ext>
            </a:extLst>
          </p:cNvPr>
          <p:cNvGraphicFramePr>
            <a:graphicFrameLocks/>
          </p:cNvGraphicFramePr>
          <p:nvPr>
            <p:extLst>
              <p:ext uri="{D42A27DB-BD31-4B8C-83A1-F6EECF244321}">
                <p14:modId xmlns:p14="http://schemas.microsoft.com/office/powerpoint/2010/main" val="2038796996"/>
              </p:ext>
            </p:extLst>
          </p:nvPr>
        </p:nvGraphicFramePr>
        <p:xfrm>
          <a:off x="6842589" y="226031"/>
          <a:ext cx="4746660" cy="274320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668293A0-BA95-4B8B-8A5B-FAFAD8B66F85}"/>
              </a:ext>
            </a:extLst>
          </p:cNvPr>
          <p:cNvGraphicFramePr>
            <a:graphicFrameLocks/>
          </p:cNvGraphicFramePr>
          <p:nvPr>
            <p:extLst>
              <p:ext uri="{D42A27DB-BD31-4B8C-83A1-F6EECF244321}">
                <p14:modId xmlns:p14="http://schemas.microsoft.com/office/powerpoint/2010/main" val="1860162067"/>
              </p:ext>
            </p:extLst>
          </p:nvPr>
        </p:nvGraphicFramePr>
        <p:xfrm>
          <a:off x="6842588" y="3429000"/>
          <a:ext cx="4746659" cy="300262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68760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AE7C01-8BA6-42D1-5BAE-BED6C65AD511}"/>
              </a:ext>
            </a:extLst>
          </p:cNvPr>
          <p:cNvSpPr>
            <a:spLocks noGrp="1"/>
          </p:cNvSpPr>
          <p:nvPr>
            <p:ph idx="1"/>
          </p:nvPr>
        </p:nvSpPr>
        <p:spPr>
          <a:xfrm>
            <a:off x="838199" y="462337"/>
            <a:ext cx="4812587" cy="5714626"/>
          </a:xfrm>
        </p:spPr>
        <p:txBody>
          <a:bodyPr/>
          <a:lstStyle/>
          <a:p>
            <a:pPr marL="0" indent="0">
              <a:buNone/>
            </a:pPr>
            <a:r>
              <a:rPr lang="en-US" b="1" dirty="0"/>
              <a:t>4. Top 10 Gurus</a:t>
            </a:r>
          </a:p>
          <a:p>
            <a:r>
              <a:rPr lang="en-US" dirty="0"/>
              <a:t>Guru ID </a:t>
            </a:r>
            <a:r>
              <a:rPr lang="en-US" b="1" dirty="0"/>
              <a:t>287</a:t>
            </a:r>
            <a:r>
              <a:rPr lang="en-US" dirty="0"/>
              <a:t> had the </a:t>
            </a:r>
            <a:r>
              <a:rPr lang="en-US" b="1" dirty="0"/>
              <a:t>highest consultations (1580)</a:t>
            </a:r>
            <a:r>
              <a:rPr lang="en-US" dirty="0"/>
              <a:t>, followed by IDs </a:t>
            </a:r>
            <a:r>
              <a:rPr lang="en-US" b="1" dirty="0"/>
              <a:t>281, 221, and 256</a:t>
            </a:r>
            <a:r>
              <a:rPr lang="en-US" dirty="0"/>
              <a:t>.</a:t>
            </a:r>
          </a:p>
          <a:p>
            <a:r>
              <a:rPr lang="en-US" dirty="0"/>
              <a:t>Some gurus have significantly </a:t>
            </a:r>
            <a:r>
              <a:rPr lang="en-US" b="1" dirty="0"/>
              <a:t>higher traction</a:t>
            </a:r>
            <a:r>
              <a:rPr lang="en-US" dirty="0"/>
              <a:t>, which could be leveraged for promotions or mentoring.</a:t>
            </a:r>
          </a:p>
          <a:p>
            <a:endParaRPr lang="en-IN" dirty="0"/>
          </a:p>
        </p:txBody>
      </p:sp>
      <p:graphicFrame>
        <p:nvGraphicFramePr>
          <p:cNvPr id="4" name="Chart 3">
            <a:extLst>
              <a:ext uri="{FF2B5EF4-FFF2-40B4-BE49-F238E27FC236}">
                <a16:creationId xmlns:a16="http://schemas.microsoft.com/office/drawing/2014/main" id="{7108F0F0-9F6C-4FB8-A685-2B3B743F7528}"/>
              </a:ext>
            </a:extLst>
          </p:cNvPr>
          <p:cNvGraphicFramePr>
            <a:graphicFrameLocks/>
          </p:cNvGraphicFramePr>
          <p:nvPr>
            <p:extLst>
              <p:ext uri="{D42A27DB-BD31-4B8C-83A1-F6EECF244321}">
                <p14:modId xmlns:p14="http://schemas.microsoft.com/office/powerpoint/2010/main" val="862984426"/>
              </p:ext>
            </p:extLst>
          </p:nvPr>
        </p:nvGraphicFramePr>
        <p:xfrm>
          <a:off x="6096000" y="770562"/>
          <a:ext cx="5349411" cy="48288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81060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9ADA48-4780-AD69-020D-77D4F7CF788D}"/>
              </a:ext>
            </a:extLst>
          </p:cNvPr>
          <p:cNvSpPr>
            <a:spLocks noGrp="1"/>
          </p:cNvSpPr>
          <p:nvPr>
            <p:ph idx="1"/>
          </p:nvPr>
        </p:nvSpPr>
        <p:spPr>
          <a:xfrm>
            <a:off x="838200" y="71919"/>
            <a:ext cx="6199598" cy="6105044"/>
          </a:xfrm>
        </p:spPr>
        <p:txBody>
          <a:bodyPr>
            <a:normAutofit/>
          </a:bodyPr>
          <a:lstStyle/>
          <a:p>
            <a:pPr marL="0" indent="0">
              <a:buNone/>
            </a:pPr>
            <a:endParaRPr lang="en-US" b="1" dirty="0"/>
          </a:p>
          <a:p>
            <a:pPr marL="0" indent="0">
              <a:buNone/>
            </a:pPr>
            <a:endParaRPr lang="en-US" b="1" dirty="0"/>
          </a:p>
          <a:p>
            <a:pPr marL="0" indent="0">
              <a:buNone/>
            </a:pPr>
            <a:r>
              <a:rPr lang="en-US" b="1" dirty="0"/>
              <a:t>5. Website Usage</a:t>
            </a:r>
          </a:p>
          <a:p>
            <a:r>
              <a:rPr lang="en-US" b="1" dirty="0"/>
              <a:t>Dashboard</a:t>
            </a:r>
            <a:r>
              <a:rPr lang="en-US" dirty="0"/>
              <a:t> users dominate at </a:t>
            </a:r>
            <a:r>
              <a:rPr lang="en-US" b="1" dirty="0"/>
              <a:t>72%</a:t>
            </a:r>
            <a:r>
              <a:rPr lang="en-US" dirty="0"/>
              <a:t>, compared to </a:t>
            </a:r>
            <a:r>
              <a:rPr lang="en-US" b="1" dirty="0"/>
              <a:t>App (28%)</a:t>
            </a:r>
            <a:r>
              <a:rPr lang="en-US" dirty="0"/>
              <a:t> and </a:t>
            </a:r>
            <a:r>
              <a:rPr lang="en-US" b="1" dirty="0" err="1"/>
              <a:t>Gurucool</a:t>
            </a:r>
            <a:r>
              <a:rPr lang="en-US" b="1" dirty="0"/>
              <a:t> (0%)</a:t>
            </a:r>
            <a:r>
              <a:rPr lang="en-US" dirty="0"/>
              <a:t>.</a:t>
            </a:r>
          </a:p>
          <a:p>
            <a:r>
              <a:rPr lang="en-US" dirty="0"/>
              <a:t>Indicates a higher user engagement through web-based access, suggesting the mobile app needs improvement or promotion.</a:t>
            </a:r>
          </a:p>
          <a:p>
            <a:pPr marL="0" indent="0">
              <a:buNone/>
            </a:pPr>
            <a:endParaRPr lang="en-US" b="1" dirty="0"/>
          </a:p>
          <a:p>
            <a:pPr marL="0" indent="0">
              <a:buNone/>
            </a:pPr>
            <a:endParaRPr lang="en-US" dirty="0"/>
          </a:p>
          <a:p>
            <a:endParaRPr lang="en-IN" dirty="0"/>
          </a:p>
        </p:txBody>
      </p:sp>
      <p:graphicFrame>
        <p:nvGraphicFramePr>
          <p:cNvPr id="4" name="Chart 3">
            <a:extLst>
              <a:ext uri="{FF2B5EF4-FFF2-40B4-BE49-F238E27FC236}">
                <a16:creationId xmlns:a16="http://schemas.microsoft.com/office/drawing/2014/main" id="{C04BAAD9-7E67-49BA-B70A-C68231D6D5F7}"/>
              </a:ext>
            </a:extLst>
          </p:cNvPr>
          <p:cNvGraphicFramePr>
            <a:graphicFrameLocks/>
          </p:cNvGraphicFramePr>
          <p:nvPr>
            <p:extLst>
              <p:ext uri="{D42A27DB-BD31-4B8C-83A1-F6EECF244321}">
                <p14:modId xmlns:p14="http://schemas.microsoft.com/office/powerpoint/2010/main" val="668597524"/>
              </p:ext>
            </p:extLst>
          </p:nvPr>
        </p:nvGraphicFramePr>
        <p:xfrm>
          <a:off x="7284377" y="1089061"/>
          <a:ext cx="4356243" cy="39247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30514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F16820-9FDA-C4A3-1D96-18CA76353C27}"/>
              </a:ext>
            </a:extLst>
          </p:cNvPr>
          <p:cNvPicPr>
            <a:picLocks noChangeAspect="1"/>
          </p:cNvPicPr>
          <p:nvPr/>
        </p:nvPicPr>
        <p:blipFill>
          <a:blip r:embed="rId2"/>
          <a:stretch>
            <a:fillRect/>
          </a:stretch>
        </p:blipFill>
        <p:spPr>
          <a:xfrm>
            <a:off x="916416" y="1357655"/>
            <a:ext cx="10528996" cy="4898914"/>
          </a:xfrm>
          <a:prstGeom prst="rect">
            <a:avLst/>
          </a:prstGeom>
          <a:ln w="28575">
            <a:solidFill>
              <a:schemeClr val="accent1">
                <a:lumMod val="75000"/>
              </a:schemeClr>
            </a:solidFill>
          </a:ln>
        </p:spPr>
      </p:pic>
      <p:sp>
        <p:nvSpPr>
          <p:cNvPr id="7" name="TextBox 6">
            <a:extLst>
              <a:ext uri="{FF2B5EF4-FFF2-40B4-BE49-F238E27FC236}">
                <a16:creationId xmlns:a16="http://schemas.microsoft.com/office/drawing/2014/main" id="{54D23A69-CDAE-FD23-B3FE-BD22224EF93C}"/>
              </a:ext>
            </a:extLst>
          </p:cNvPr>
          <p:cNvSpPr txBox="1"/>
          <p:nvPr/>
        </p:nvSpPr>
        <p:spPr>
          <a:xfrm>
            <a:off x="665804" y="184935"/>
            <a:ext cx="10163157" cy="1446550"/>
          </a:xfrm>
          <a:prstGeom prst="rect">
            <a:avLst/>
          </a:prstGeom>
          <a:noFill/>
        </p:spPr>
        <p:txBody>
          <a:bodyPr wrap="square" rtlCol="0">
            <a:spAutoFit/>
          </a:bodyPr>
          <a:lstStyle/>
          <a:p>
            <a:pPr algn="ctr"/>
            <a:r>
              <a:rPr lang="en-US" sz="4400" cap="all" dirty="0">
                <a:solidFill>
                  <a:schemeClr val="bg1"/>
                </a:solidFill>
                <a:highlight>
                  <a:srgbClr val="000080"/>
                </a:highlight>
              </a:rPr>
              <a:t>WHAT ARE WE AND HOW DO WE LOOK?</a:t>
            </a:r>
          </a:p>
          <a:p>
            <a:pPr algn="ctr"/>
            <a:endParaRPr lang="en-US" sz="4400" dirty="0"/>
          </a:p>
        </p:txBody>
      </p:sp>
    </p:spTree>
    <p:extLst>
      <p:ext uri="{BB962C8B-B14F-4D97-AF65-F5344CB8AC3E}">
        <p14:creationId xmlns:p14="http://schemas.microsoft.com/office/powerpoint/2010/main" val="5737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83C38-F751-1F77-4F70-8EAE9B6902C2}"/>
              </a:ext>
            </a:extLst>
          </p:cNvPr>
          <p:cNvSpPr>
            <a:spLocks noGrp="1"/>
          </p:cNvSpPr>
          <p:nvPr>
            <p:ph idx="1"/>
          </p:nvPr>
        </p:nvSpPr>
        <p:spPr>
          <a:xfrm>
            <a:off x="838200" y="544530"/>
            <a:ext cx="4206411" cy="5632433"/>
          </a:xfrm>
        </p:spPr>
        <p:txBody>
          <a:bodyPr/>
          <a:lstStyle/>
          <a:p>
            <a:pPr marL="0" indent="0">
              <a:buNone/>
            </a:pPr>
            <a:r>
              <a:rPr lang="en-US" b="1" dirty="0"/>
              <a:t>6. Hourly Call Distribution</a:t>
            </a:r>
          </a:p>
          <a:p>
            <a:r>
              <a:rPr lang="en-US" dirty="0"/>
              <a:t>Peak hours: </a:t>
            </a:r>
            <a:r>
              <a:rPr lang="en-US" b="1" dirty="0"/>
              <a:t>10 AM to 6 PM</a:t>
            </a:r>
            <a:r>
              <a:rPr lang="en-US" dirty="0"/>
              <a:t>, with highest traffic between </a:t>
            </a:r>
            <a:r>
              <a:rPr lang="en-US" b="1" dirty="0"/>
              <a:t>6 AM to 9 AM</a:t>
            </a:r>
            <a:r>
              <a:rPr lang="en-US" dirty="0"/>
              <a:t>.</a:t>
            </a:r>
          </a:p>
          <a:p>
            <a:r>
              <a:rPr lang="en-US" dirty="0"/>
              <a:t>Lowest activity post </a:t>
            </a:r>
            <a:r>
              <a:rPr lang="en-US" b="1" dirty="0"/>
              <a:t> 11 PM</a:t>
            </a:r>
            <a:r>
              <a:rPr lang="en-US" dirty="0"/>
              <a:t>, suggesting optimal staffing should be focused on peak hours.</a:t>
            </a:r>
          </a:p>
          <a:p>
            <a:endParaRPr lang="en-IN" dirty="0"/>
          </a:p>
        </p:txBody>
      </p:sp>
      <p:graphicFrame>
        <p:nvGraphicFramePr>
          <p:cNvPr id="5" name="Chart 4">
            <a:extLst>
              <a:ext uri="{FF2B5EF4-FFF2-40B4-BE49-F238E27FC236}">
                <a16:creationId xmlns:a16="http://schemas.microsoft.com/office/drawing/2014/main" id="{D6D9CCE5-2F03-4535-8CD1-598162AAD9AE}"/>
              </a:ext>
            </a:extLst>
          </p:cNvPr>
          <p:cNvGraphicFramePr>
            <a:graphicFrameLocks/>
          </p:cNvGraphicFramePr>
          <p:nvPr>
            <p:extLst>
              <p:ext uri="{D42A27DB-BD31-4B8C-83A1-F6EECF244321}">
                <p14:modId xmlns:p14="http://schemas.microsoft.com/office/powerpoint/2010/main" val="945191207"/>
              </p:ext>
            </p:extLst>
          </p:nvPr>
        </p:nvGraphicFramePr>
        <p:xfrm>
          <a:off x="5352836" y="1006868"/>
          <a:ext cx="6462445" cy="39041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36406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5E2D56-A04C-23EB-3EF3-8E40EB9DFB05}"/>
              </a:ext>
            </a:extLst>
          </p:cNvPr>
          <p:cNvSpPr>
            <a:spLocks noGrp="1"/>
          </p:cNvSpPr>
          <p:nvPr>
            <p:ph idx="1"/>
          </p:nvPr>
        </p:nvSpPr>
        <p:spPr>
          <a:xfrm>
            <a:off x="838200" y="657546"/>
            <a:ext cx="5511229" cy="5519417"/>
          </a:xfrm>
        </p:spPr>
        <p:txBody>
          <a:bodyPr/>
          <a:lstStyle/>
          <a:p>
            <a:pPr marL="0" indent="0">
              <a:buNone/>
            </a:pPr>
            <a:r>
              <a:rPr lang="en-US" b="1" dirty="0"/>
              <a:t>7. Average Rating</a:t>
            </a:r>
          </a:p>
          <a:p>
            <a:r>
              <a:rPr lang="en-US" b="1" dirty="0"/>
              <a:t> Public Live Call</a:t>
            </a:r>
            <a:r>
              <a:rPr lang="en-US" dirty="0"/>
              <a:t> and </a:t>
            </a:r>
            <a:r>
              <a:rPr lang="en-US" b="1" dirty="0"/>
              <a:t>Call</a:t>
            </a:r>
            <a:r>
              <a:rPr lang="en-US" dirty="0"/>
              <a:t> services have the </a:t>
            </a:r>
            <a:r>
              <a:rPr lang="en-US" b="1" dirty="0"/>
              <a:t>highest ratings</a:t>
            </a:r>
            <a:r>
              <a:rPr lang="en-US" dirty="0"/>
              <a:t>, followed by others.</a:t>
            </a:r>
          </a:p>
          <a:p>
            <a:r>
              <a:rPr lang="en-US" dirty="0"/>
              <a:t>This supports the observed user preference for direct voice interaction.</a:t>
            </a:r>
          </a:p>
          <a:p>
            <a:endParaRPr lang="en-IN" dirty="0"/>
          </a:p>
        </p:txBody>
      </p:sp>
      <p:graphicFrame>
        <p:nvGraphicFramePr>
          <p:cNvPr id="6" name="Chart 5">
            <a:extLst>
              <a:ext uri="{FF2B5EF4-FFF2-40B4-BE49-F238E27FC236}">
                <a16:creationId xmlns:a16="http://schemas.microsoft.com/office/drawing/2014/main" id="{CCF74D3F-9C13-4F61-94D1-F8BB518BA59F}"/>
              </a:ext>
            </a:extLst>
          </p:cNvPr>
          <p:cNvGraphicFramePr>
            <a:graphicFrameLocks/>
          </p:cNvGraphicFramePr>
          <p:nvPr>
            <p:extLst>
              <p:ext uri="{D42A27DB-BD31-4B8C-83A1-F6EECF244321}">
                <p14:modId xmlns:p14="http://schemas.microsoft.com/office/powerpoint/2010/main" val="2692009695"/>
              </p:ext>
            </p:extLst>
          </p:nvPr>
        </p:nvGraphicFramePr>
        <p:xfrm>
          <a:off x="6452170" y="745766"/>
          <a:ext cx="5270643" cy="50921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38460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41E9CF-07E2-E9D3-1D8A-C6966E448C00}"/>
              </a:ext>
            </a:extLst>
          </p:cNvPr>
          <p:cNvPicPr>
            <a:picLocks noChangeAspect="1"/>
          </p:cNvPicPr>
          <p:nvPr/>
        </p:nvPicPr>
        <p:blipFill>
          <a:blip r:embed="rId2"/>
          <a:stretch>
            <a:fillRect/>
          </a:stretch>
        </p:blipFill>
        <p:spPr>
          <a:xfrm>
            <a:off x="0" y="0"/>
            <a:ext cx="12192000" cy="6729573"/>
          </a:xfrm>
          <a:prstGeom prst="rect">
            <a:avLst/>
          </a:prstGeom>
        </p:spPr>
      </p:pic>
    </p:spTree>
    <p:extLst>
      <p:ext uri="{BB962C8B-B14F-4D97-AF65-F5344CB8AC3E}">
        <p14:creationId xmlns:p14="http://schemas.microsoft.com/office/powerpoint/2010/main" val="1468115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2954-414E-8F94-146F-E52B9CBCF860}"/>
              </a:ext>
            </a:extLst>
          </p:cNvPr>
          <p:cNvSpPr>
            <a:spLocks noGrp="1"/>
          </p:cNvSpPr>
          <p:nvPr>
            <p:ph type="title"/>
          </p:nvPr>
        </p:nvSpPr>
        <p:spPr/>
        <p:txBody>
          <a:bodyPr/>
          <a:lstStyle/>
          <a:p>
            <a:r>
              <a:rPr lang="en-IN" b="1" dirty="0"/>
              <a:t>     Recommendations</a:t>
            </a:r>
          </a:p>
        </p:txBody>
      </p:sp>
      <p:sp>
        <p:nvSpPr>
          <p:cNvPr id="3" name="Content Placeholder 2">
            <a:extLst>
              <a:ext uri="{FF2B5EF4-FFF2-40B4-BE49-F238E27FC236}">
                <a16:creationId xmlns:a16="http://schemas.microsoft.com/office/drawing/2014/main" id="{998EFF1E-3014-605D-3B59-393032122087}"/>
              </a:ext>
            </a:extLst>
          </p:cNvPr>
          <p:cNvSpPr>
            <a:spLocks noGrp="1"/>
          </p:cNvSpPr>
          <p:nvPr>
            <p:ph idx="1"/>
          </p:nvPr>
        </p:nvSpPr>
        <p:spPr/>
        <p:txBody>
          <a:bodyPr>
            <a:normAutofit/>
          </a:bodyPr>
          <a:lstStyle/>
          <a:p>
            <a:r>
              <a:rPr lang="en-US" sz="1800" b="1" dirty="0"/>
              <a:t>Improve Call Completion Rate</a:t>
            </a:r>
          </a:p>
          <a:p>
            <a:pPr marL="0" indent="0">
              <a:buNone/>
            </a:pPr>
            <a:r>
              <a:rPr lang="en-US" sz="1800" dirty="0"/>
              <a:t>As per the data, a high number of calls were marked as no-answer, failed, or incomplete. Adding features like reminders, scheduled callbacks, etc, could make a big difference in improving call success rates.</a:t>
            </a:r>
            <a:endParaRPr lang="en-US" sz="1800" b="1" dirty="0"/>
          </a:p>
          <a:p>
            <a:r>
              <a:rPr lang="en-US" sz="1800" b="1" dirty="0"/>
              <a:t>Promote Underused Services</a:t>
            </a:r>
          </a:p>
          <a:p>
            <a:pPr marL="0" indent="0">
              <a:buNone/>
            </a:pPr>
            <a:r>
              <a:rPr lang="en-US" sz="1800" dirty="0"/>
              <a:t>As of now, most users stick to voice calls. To get more attraction on Chat, Complementary, and </a:t>
            </a:r>
            <a:r>
              <a:rPr lang="en-US" sz="1800" dirty="0" err="1"/>
              <a:t>public_live_Call</a:t>
            </a:r>
            <a:r>
              <a:rPr lang="en-US" sz="1800" dirty="0"/>
              <a:t> services, we should run targeted campaigns. Maybe introduce those features through quick app pop-ups or offer free trials to show users what they’re missing. Also, we can use a hybrid consultation type, for example, using chat in the beginning and ultimately switching to a call.</a:t>
            </a:r>
            <a:endParaRPr lang="en-US" sz="1800" b="1" dirty="0"/>
          </a:p>
          <a:p>
            <a:r>
              <a:rPr lang="en-US" sz="1800" b="1" dirty="0"/>
              <a:t>Boost App Adoption</a:t>
            </a:r>
          </a:p>
          <a:p>
            <a:pPr marL="0" indent="0">
              <a:buNone/>
            </a:pPr>
            <a:r>
              <a:rPr lang="en-US" sz="1800" dirty="0"/>
              <a:t>With most people using the dashboard, it’s clear the app isn't getting the attention it deserves. We could look into making the app smoother and more user-friendly. Things like app-exclusive deals, better notifications, or even a refreshed look might help drive more installs and engagement.</a:t>
            </a:r>
          </a:p>
          <a:p>
            <a:endParaRPr lang="en-US" sz="1800" b="1" dirty="0"/>
          </a:p>
          <a:p>
            <a:endParaRPr lang="en-US" sz="1800" b="1" dirty="0"/>
          </a:p>
          <a:p>
            <a:endParaRPr lang="en-IN" dirty="0"/>
          </a:p>
        </p:txBody>
      </p:sp>
      <p:pic>
        <p:nvPicPr>
          <p:cNvPr id="15" name="Graphic 14" descr="Bar graph with upward trend">
            <a:extLst>
              <a:ext uri="{FF2B5EF4-FFF2-40B4-BE49-F238E27FC236}">
                <a16:creationId xmlns:a16="http://schemas.microsoft.com/office/drawing/2014/main" id="{A9159E3E-2774-4C4F-38B4-6A512DC3C03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64857" y="365125"/>
            <a:ext cx="3515475" cy="1645577"/>
          </a:xfrm>
          <a:prstGeom prst="rect">
            <a:avLst/>
          </a:prstGeom>
        </p:spPr>
      </p:pic>
    </p:spTree>
    <p:extLst>
      <p:ext uri="{BB962C8B-B14F-4D97-AF65-F5344CB8AC3E}">
        <p14:creationId xmlns:p14="http://schemas.microsoft.com/office/powerpoint/2010/main" val="1618087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6DACA3-F3DC-0500-BA9E-2102C3EE0C87}"/>
              </a:ext>
            </a:extLst>
          </p:cNvPr>
          <p:cNvSpPr>
            <a:spLocks noGrp="1"/>
          </p:cNvSpPr>
          <p:nvPr>
            <p:ph idx="1"/>
          </p:nvPr>
        </p:nvSpPr>
        <p:spPr/>
        <p:txBody>
          <a:bodyPr>
            <a:normAutofit/>
          </a:bodyPr>
          <a:lstStyle/>
          <a:p>
            <a:r>
              <a:rPr lang="en-US" sz="1800" b="1" dirty="0"/>
              <a:t>Adjust Staffing</a:t>
            </a:r>
          </a:p>
          <a:p>
            <a:pPr marL="0" indent="0">
              <a:buNone/>
            </a:pPr>
            <a:r>
              <a:rPr lang="en-US" sz="1800" dirty="0"/>
              <a:t>The peak consultation hours are between 11 AM and 3 PM. To make the most of this, we should consider shifting more staff to those hours while scaling down during quieter times. This can help improve response rates and also manage costs more effectively.</a:t>
            </a:r>
            <a:endParaRPr lang="en-US" sz="1800" b="1" dirty="0"/>
          </a:p>
          <a:p>
            <a:r>
              <a:rPr lang="en-US" sz="1800" b="1" dirty="0"/>
              <a:t>Recognize Top Gurus</a:t>
            </a:r>
          </a:p>
          <a:p>
            <a:pPr marL="0" indent="0">
              <a:buNone/>
            </a:pPr>
            <a:r>
              <a:rPr lang="en-US" sz="1800" dirty="0"/>
              <a:t>Some gurus are doing an amazing job. Let’s celebrate them—whether that’s through internal recognition or giving them the spotlight in user communications. Plus, their strategies and work habits could be shared as best practices for the rest of the team.</a:t>
            </a:r>
            <a:endParaRPr lang="en-US" sz="1800" b="1" dirty="0"/>
          </a:p>
          <a:p>
            <a:r>
              <a:rPr lang="en-US" sz="1800" b="1" dirty="0"/>
              <a:t>Keep an Eye on Seasonal Trends</a:t>
            </a:r>
          </a:p>
          <a:p>
            <a:pPr marL="0" indent="0">
              <a:buNone/>
            </a:pPr>
            <a:r>
              <a:rPr lang="en-US" sz="1800" dirty="0"/>
              <a:t>It looks like income dropped after December. To keep engagement steady, we could plan ahead for slower months like January with promotional offers, seasonal content, or discounts. A little boost in off-peak periods can go a long way.</a:t>
            </a:r>
          </a:p>
          <a:p>
            <a:endParaRPr lang="en-US" sz="1800" b="1" dirty="0"/>
          </a:p>
          <a:p>
            <a:endParaRPr lang="en-US" sz="1800" b="1" dirty="0"/>
          </a:p>
          <a:p>
            <a:endParaRPr lang="en-IN" sz="1800" dirty="0"/>
          </a:p>
        </p:txBody>
      </p:sp>
    </p:spTree>
    <p:extLst>
      <p:ext uri="{BB962C8B-B14F-4D97-AF65-F5344CB8AC3E}">
        <p14:creationId xmlns:p14="http://schemas.microsoft.com/office/powerpoint/2010/main" val="8333265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D2B957-669D-03FE-D71D-CF5BE3DA7F79}"/>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D3F292ED-9C23-EFF7-7412-14F9126D0B39}"/>
              </a:ext>
            </a:extLst>
          </p:cNvPr>
          <p:cNvSpPr/>
          <p:nvPr/>
        </p:nvSpPr>
        <p:spPr>
          <a:xfrm>
            <a:off x="0" y="0"/>
            <a:ext cx="12192000" cy="6858000"/>
          </a:xfrm>
          <a:prstGeom prst="rect">
            <a:avLst/>
          </a:prstGeom>
          <a:solidFill>
            <a:schemeClr val="accent1">
              <a:lumMod val="40000"/>
              <a:lumOff val="60000"/>
            </a:schemeClr>
          </a:solidFill>
          <a:ln>
            <a:noFill/>
          </a:ln>
        </p:spPr>
        <p:style>
          <a:lnRef idx="0">
            <a:scrgbClr r="0" g="0" b="0"/>
          </a:lnRef>
          <a:fillRef idx="1001">
            <a:schemeClr val="dk1"/>
          </a:fillRef>
          <a:effectRef idx="0">
            <a:scrgbClr r="0" g="0" b="0"/>
          </a:effectRef>
          <a:fontRef idx="minor">
            <a:schemeClr val="lt1"/>
          </a:fontRef>
        </p:style>
        <p:txBody>
          <a:bodyPr rtlCol="0" anchor="ctr"/>
          <a:lstStyle/>
          <a:p>
            <a:pPr algn="ctr"/>
            <a:endParaRPr lang="en-US" sz="2400" dirty="0"/>
          </a:p>
        </p:txBody>
      </p:sp>
      <p:sp>
        <p:nvSpPr>
          <p:cNvPr id="4" name="TextBox 3">
            <a:extLst>
              <a:ext uri="{FF2B5EF4-FFF2-40B4-BE49-F238E27FC236}">
                <a16:creationId xmlns:a16="http://schemas.microsoft.com/office/drawing/2014/main" id="{D96F0C34-ABD1-241C-DC46-4B66C16DAFA7}"/>
              </a:ext>
            </a:extLst>
          </p:cNvPr>
          <p:cNvSpPr txBox="1"/>
          <p:nvPr/>
        </p:nvSpPr>
        <p:spPr>
          <a:xfrm>
            <a:off x="2677986" y="4135554"/>
            <a:ext cx="6836031" cy="646331"/>
          </a:xfrm>
          <a:prstGeom prst="rect">
            <a:avLst/>
          </a:prstGeom>
          <a:noFill/>
        </p:spPr>
        <p:txBody>
          <a:bodyPr wrap="square" rtlCol="0">
            <a:spAutoFit/>
          </a:bodyPr>
          <a:lstStyle/>
          <a:p>
            <a:pPr algn="ctr"/>
            <a:r>
              <a:rPr lang="en-US" sz="3600" cap="all" dirty="0"/>
              <a:t>Thankyou</a:t>
            </a:r>
            <a:endParaRPr lang="en-US" sz="3600" dirty="0"/>
          </a:p>
        </p:txBody>
      </p:sp>
      <p:sp>
        <p:nvSpPr>
          <p:cNvPr id="5" name="TextBox 4">
            <a:extLst>
              <a:ext uri="{FF2B5EF4-FFF2-40B4-BE49-F238E27FC236}">
                <a16:creationId xmlns:a16="http://schemas.microsoft.com/office/drawing/2014/main" id="{30CE373C-236D-89AC-A06E-97C7B6950BCE}"/>
              </a:ext>
            </a:extLst>
          </p:cNvPr>
          <p:cNvSpPr txBox="1"/>
          <p:nvPr/>
        </p:nvSpPr>
        <p:spPr>
          <a:xfrm>
            <a:off x="689883" y="4697034"/>
            <a:ext cx="10466594" cy="523220"/>
          </a:xfrm>
          <a:prstGeom prst="rect">
            <a:avLst/>
          </a:prstGeom>
          <a:noFill/>
        </p:spPr>
        <p:txBody>
          <a:bodyPr wrap="square" rtlCol="0">
            <a:spAutoFit/>
          </a:bodyPr>
          <a:lstStyle/>
          <a:p>
            <a:pPr algn="ctr"/>
            <a:r>
              <a:rPr lang="en-US" sz="2800" dirty="0"/>
              <a:t>🌱 </a:t>
            </a:r>
            <a:r>
              <a:rPr lang="en-US" sz="2800" b="1" dirty="0"/>
              <a:t>Let’s protect our planet – avoid printing ppts whenever possible.</a:t>
            </a:r>
            <a:r>
              <a:rPr lang="en-US" sz="2800" dirty="0"/>
              <a:t> </a:t>
            </a:r>
          </a:p>
        </p:txBody>
      </p:sp>
      <p:sp>
        <p:nvSpPr>
          <p:cNvPr id="7" name="Rectangle 6">
            <a:extLst>
              <a:ext uri="{FF2B5EF4-FFF2-40B4-BE49-F238E27FC236}">
                <a16:creationId xmlns:a16="http://schemas.microsoft.com/office/drawing/2014/main" id="{FD0EDFF6-8EF0-B3BD-9AE7-105870093350}"/>
              </a:ext>
            </a:extLst>
          </p:cNvPr>
          <p:cNvSpPr/>
          <p:nvPr/>
        </p:nvSpPr>
        <p:spPr>
          <a:xfrm rot="2700000">
            <a:off x="5970903" y="5342828"/>
            <a:ext cx="230427" cy="2304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cxnSp>
        <p:nvCxnSpPr>
          <p:cNvPr id="9" name="Straight Connector 8">
            <a:extLst>
              <a:ext uri="{FF2B5EF4-FFF2-40B4-BE49-F238E27FC236}">
                <a16:creationId xmlns:a16="http://schemas.microsoft.com/office/drawing/2014/main" id="{65DD27C6-FF1B-C237-29A5-2B27637FCDE7}"/>
              </a:ext>
            </a:extLst>
          </p:cNvPr>
          <p:cNvCxnSpPr>
            <a:cxnSpLocks/>
          </p:cNvCxnSpPr>
          <p:nvPr/>
        </p:nvCxnSpPr>
        <p:spPr>
          <a:xfrm flipH="1">
            <a:off x="2404153" y="5458041"/>
            <a:ext cx="3365407" cy="0"/>
          </a:xfrm>
          <a:prstGeom prst="line">
            <a:avLst/>
          </a:prstGeom>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D6E3DDA9-8035-0F8E-0225-28F717576CA0}"/>
              </a:ext>
            </a:extLst>
          </p:cNvPr>
          <p:cNvCxnSpPr>
            <a:cxnSpLocks/>
          </p:cNvCxnSpPr>
          <p:nvPr/>
        </p:nvCxnSpPr>
        <p:spPr>
          <a:xfrm flipH="1">
            <a:off x="6422441" y="5458041"/>
            <a:ext cx="3502395" cy="0"/>
          </a:xfrm>
          <a:prstGeom prst="line">
            <a:avLst/>
          </a:prstGeom>
          <a:ln/>
        </p:spPr>
        <p:style>
          <a:lnRef idx="1">
            <a:schemeClr val="dk1"/>
          </a:lnRef>
          <a:fillRef idx="0">
            <a:schemeClr val="dk1"/>
          </a:fillRef>
          <a:effectRef idx="0">
            <a:schemeClr val="dk1"/>
          </a:effectRef>
          <a:fontRef idx="minor">
            <a:schemeClr val="tx1"/>
          </a:fontRef>
        </p:style>
      </p:cxnSp>
      <p:sp>
        <p:nvSpPr>
          <p:cNvPr id="11" name="Pentagon 10">
            <a:extLst>
              <a:ext uri="{FF2B5EF4-FFF2-40B4-BE49-F238E27FC236}">
                <a16:creationId xmlns:a16="http://schemas.microsoft.com/office/drawing/2014/main" id="{E4C7578C-37D0-AF03-22B5-64C5BFDCF601}"/>
              </a:ext>
            </a:extLst>
          </p:cNvPr>
          <p:cNvSpPr/>
          <p:nvPr/>
        </p:nvSpPr>
        <p:spPr bwMode="auto">
          <a:xfrm rot="5400000">
            <a:off x="4127499" y="444501"/>
            <a:ext cx="3937003" cy="3048000"/>
          </a:xfrm>
          <a:prstGeom prst="homePlate">
            <a:avLst/>
          </a:prstGeom>
          <a:solidFill>
            <a:schemeClr val="bg1">
              <a:lumMod val="95000"/>
            </a:schemeClr>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a:p>
        </p:txBody>
      </p:sp>
      <p:sp>
        <p:nvSpPr>
          <p:cNvPr id="12" name="Freeform 101">
            <a:extLst>
              <a:ext uri="{FF2B5EF4-FFF2-40B4-BE49-F238E27FC236}">
                <a16:creationId xmlns:a16="http://schemas.microsoft.com/office/drawing/2014/main" id="{2C8DED52-1C81-A8ED-CAEC-26D70B4477A0}"/>
              </a:ext>
            </a:extLst>
          </p:cNvPr>
          <p:cNvSpPr>
            <a:spLocks noEditPoints="1"/>
          </p:cNvSpPr>
          <p:nvPr/>
        </p:nvSpPr>
        <p:spPr bwMode="auto">
          <a:xfrm>
            <a:off x="5283200" y="1294709"/>
            <a:ext cx="1625600" cy="1503955"/>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accent1">
              <a:lumMod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Tree>
    <p:extLst>
      <p:ext uri="{BB962C8B-B14F-4D97-AF65-F5344CB8AC3E}">
        <p14:creationId xmlns:p14="http://schemas.microsoft.com/office/powerpoint/2010/main" val="233345080"/>
      </p:ext>
    </p:extLst>
  </p:cSld>
  <p:clrMapOvr>
    <a:masterClrMapping/>
  </p:clrMapOvr>
  <p:transition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par>
                          <p:cTn id="15" fill="hold">
                            <p:stCondLst>
                              <p:cond delay="1000"/>
                            </p:stCondLst>
                            <p:childTnLst>
                              <p:par>
                                <p:cTn id="16" presetID="2" presetClass="entr" presetSubtype="4" accel="50000" decel="5000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12" presetClass="entr" presetSubtype="4"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slide(fromBottom)">
                                      <p:cBhvr>
                                        <p:cTn id="23" dur="500"/>
                                        <p:tgtEl>
                                          <p:spTgt spid="5"/>
                                        </p:tgtEl>
                                      </p:cBhvr>
                                    </p:animEffect>
                                  </p:childTnLst>
                                </p:cTn>
                              </p:par>
                            </p:childTnLst>
                          </p:cTn>
                        </p:par>
                        <p:par>
                          <p:cTn id="24" fill="hold">
                            <p:stCondLst>
                              <p:cond delay="2000"/>
                            </p:stCondLst>
                            <p:childTnLst>
                              <p:par>
                                <p:cTn id="25" presetID="53"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par>
                                <p:cTn id="30" presetID="18" presetClass="entr" presetSubtype="6"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strips(downRight)">
                                      <p:cBhvr>
                                        <p:cTn id="32" dur="500"/>
                                        <p:tgtEl>
                                          <p:spTgt spid="10"/>
                                        </p:tgtEl>
                                      </p:cBhvr>
                                    </p:animEffect>
                                  </p:childTnLst>
                                </p:cTn>
                              </p:par>
                              <p:par>
                                <p:cTn id="33" presetID="18" presetClass="entr" presetSubtype="12"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strips(down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ev04"/>
          <p:cNvSpPr/>
          <p:nvPr/>
        </p:nvSpPr>
        <p:spPr>
          <a:xfrm rot="18900000">
            <a:off x="9327958" y="2190330"/>
            <a:ext cx="1612996" cy="1612996"/>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5333" dirty="0">
              <a:solidFill>
                <a:schemeClr val="accent4">
                  <a:lumMod val="50000"/>
                </a:schemeClr>
              </a:solidFill>
              <a:latin typeface="FontAwesome" pitchFamily="2" charset="0"/>
            </a:endParaRPr>
          </a:p>
        </p:txBody>
      </p:sp>
      <p:sp>
        <p:nvSpPr>
          <p:cNvPr id="20" name="Sev03"/>
          <p:cNvSpPr/>
          <p:nvPr/>
        </p:nvSpPr>
        <p:spPr>
          <a:xfrm rot="18900000">
            <a:off x="6678191" y="2185297"/>
            <a:ext cx="1612996" cy="161299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333" dirty="0">
              <a:solidFill>
                <a:schemeClr val="accent3">
                  <a:lumMod val="50000"/>
                </a:schemeClr>
              </a:solidFill>
              <a:latin typeface="FontAwesome" pitchFamily="2" charset="0"/>
              <a:cs typeface="+mj-cs"/>
            </a:endParaRPr>
          </a:p>
        </p:txBody>
      </p:sp>
      <p:sp>
        <p:nvSpPr>
          <p:cNvPr id="19" name="Sev02"/>
          <p:cNvSpPr/>
          <p:nvPr/>
        </p:nvSpPr>
        <p:spPr>
          <a:xfrm rot="18900000">
            <a:off x="3962583" y="2190330"/>
            <a:ext cx="1612996" cy="16129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0" dirty="0">
              <a:solidFill>
                <a:schemeClr val="accent2">
                  <a:lumMod val="50000"/>
                </a:schemeClr>
              </a:solidFill>
              <a:latin typeface="FontAwesome" pitchFamily="2" charset="0"/>
            </a:endParaRPr>
          </a:p>
        </p:txBody>
      </p:sp>
      <p:sp>
        <p:nvSpPr>
          <p:cNvPr id="17" name="Sev01"/>
          <p:cNvSpPr/>
          <p:nvPr/>
        </p:nvSpPr>
        <p:spPr>
          <a:xfrm rot="18900000">
            <a:off x="1263443" y="2210963"/>
            <a:ext cx="1612996" cy="16129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333" dirty="0">
              <a:solidFill>
                <a:schemeClr val="accent1">
                  <a:lumMod val="50000"/>
                </a:schemeClr>
              </a:solidFill>
              <a:latin typeface="FontAwesome" pitchFamily="2" charset="0"/>
            </a:endParaRPr>
          </a:p>
        </p:txBody>
      </p:sp>
      <p:sp>
        <p:nvSpPr>
          <p:cNvPr id="2" name="Title 1"/>
          <p:cNvSpPr>
            <a:spLocks noGrp="1"/>
          </p:cNvSpPr>
          <p:nvPr>
            <p:ph type="title"/>
          </p:nvPr>
        </p:nvSpPr>
        <p:spPr/>
        <p:txBody>
          <a:bodyPr/>
          <a:lstStyle/>
          <a:p>
            <a:r>
              <a:rPr lang="en-US" sz="3600" dirty="0" err="1">
                <a:solidFill>
                  <a:schemeClr val="bg1"/>
                </a:solidFill>
                <a:highlight>
                  <a:srgbClr val="000080"/>
                </a:highlight>
              </a:rPr>
              <a:t>Astrosage</a:t>
            </a:r>
            <a:r>
              <a:rPr lang="en-US" sz="3600" dirty="0">
                <a:solidFill>
                  <a:schemeClr val="bg1"/>
                </a:solidFill>
                <a:highlight>
                  <a:srgbClr val="000080"/>
                </a:highlight>
              </a:rPr>
              <a:t> Services</a:t>
            </a:r>
          </a:p>
        </p:txBody>
      </p:sp>
      <p:sp>
        <p:nvSpPr>
          <p:cNvPr id="4" name="Text Placeholder 3"/>
          <p:cNvSpPr>
            <a:spLocks noGrp="1"/>
          </p:cNvSpPr>
          <p:nvPr>
            <p:ph type="body" sz="half" idx="2"/>
          </p:nvPr>
        </p:nvSpPr>
        <p:spPr>
          <a:xfrm>
            <a:off x="3352800" y="1180839"/>
            <a:ext cx="5486400" cy="267661"/>
          </a:xfrm>
        </p:spPr>
        <p:txBody>
          <a:bodyPr/>
          <a:lstStyle/>
          <a:p>
            <a:r>
              <a:rPr lang="en-US" sz="2000" i="1" dirty="0">
                <a:solidFill>
                  <a:schemeClr val="bg1"/>
                </a:solidFill>
                <a:effectLst/>
                <a:highlight>
                  <a:srgbClr val="000080"/>
                </a:highlight>
                <a:latin typeface="Google Sans"/>
              </a:rPr>
              <a:t>Your guide to a brighter future, one star at a time</a:t>
            </a:r>
            <a:r>
              <a:rPr lang="en-US" sz="2000" i="1" dirty="0">
                <a:solidFill>
                  <a:schemeClr val="bg1"/>
                </a:solidFill>
                <a:highlight>
                  <a:srgbClr val="000080"/>
                </a:highlight>
              </a:rPr>
              <a:t> !</a:t>
            </a:r>
          </a:p>
        </p:txBody>
      </p:sp>
      <p:sp>
        <p:nvSpPr>
          <p:cNvPr id="18" name="Slide Number Placeholder 17"/>
          <p:cNvSpPr>
            <a:spLocks noGrp="1"/>
          </p:cNvSpPr>
          <p:nvPr>
            <p:ph type="sldNum" sz="quarter" idx="12"/>
          </p:nvPr>
        </p:nvSpPr>
        <p:spPr/>
        <p:txBody>
          <a:bodyPr/>
          <a:lstStyle/>
          <a:p>
            <a:fld id="{C136B7D2-B98C-44FD-8D04-7EC62A564975}" type="slidenum">
              <a:rPr lang="en-US" smtClean="0"/>
              <a:pPr/>
              <a:t>4</a:t>
            </a:fld>
            <a:endParaRPr lang="en-US" dirty="0"/>
          </a:p>
        </p:txBody>
      </p:sp>
      <p:sp>
        <p:nvSpPr>
          <p:cNvPr id="26" name="TextBox 25"/>
          <p:cNvSpPr txBox="1"/>
          <p:nvPr/>
        </p:nvSpPr>
        <p:spPr>
          <a:xfrm>
            <a:off x="740380" y="4320353"/>
            <a:ext cx="2633453" cy="1616853"/>
          </a:xfrm>
          <a:prstGeom prst="rect">
            <a:avLst/>
          </a:prstGeom>
          <a:noFill/>
        </p:spPr>
        <p:txBody>
          <a:bodyPr wrap="square" rtlCol="0">
            <a:spAutoFit/>
          </a:bodyPr>
          <a:lstStyle/>
          <a:p>
            <a:pPr algn="ctr"/>
            <a:r>
              <a:rPr lang="en-US" sz="1867" b="1" dirty="0">
                <a:solidFill>
                  <a:schemeClr val="accent1"/>
                </a:solidFill>
                <a:latin typeface="+mj-lt"/>
              </a:rPr>
              <a:t>Horoscope</a:t>
            </a:r>
          </a:p>
          <a:p>
            <a:pPr marL="285750" indent="-285750" algn="ctr" defTabSz="1219170">
              <a:spcBef>
                <a:spcPct val="20000"/>
              </a:spcBef>
              <a:buFont typeface="Arial" panose="020B0604020202020204" pitchFamily="34" charset="0"/>
              <a:buChar char="•"/>
              <a:defRPr/>
            </a:pPr>
            <a:r>
              <a:rPr lang="en-US" sz="1400" dirty="0"/>
              <a:t>Daily, Weekly, Monthly, and Yearly Forecasts</a:t>
            </a:r>
          </a:p>
          <a:p>
            <a:pPr marL="285750" indent="-285750" algn="ctr" defTabSz="1219170">
              <a:spcBef>
                <a:spcPct val="20000"/>
              </a:spcBef>
              <a:buFont typeface="Arial" panose="020B0604020202020204" pitchFamily="34" charset="0"/>
              <a:buChar char="•"/>
              <a:defRPr/>
            </a:pPr>
            <a:r>
              <a:rPr lang="en-IN" sz="1400" b="1" dirty="0"/>
              <a:t>Covers key areas</a:t>
            </a:r>
            <a:r>
              <a:rPr lang="en-IN" sz="1400" dirty="0"/>
              <a:t> </a:t>
            </a:r>
          </a:p>
          <a:p>
            <a:pPr marL="285750" indent="-285750" algn="ctr" defTabSz="1219170">
              <a:spcBef>
                <a:spcPct val="20000"/>
              </a:spcBef>
              <a:buFont typeface="Arial" panose="020B0604020202020204" pitchFamily="34" charset="0"/>
              <a:buChar char="•"/>
              <a:defRPr/>
            </a:pPr>
            <a:r>
              <a:rPr lang="en-IN" sz="1400" b="1" dirty="0"/>
              <a:t>Multiple formats available:</a:t>
            </a:r>
            <a:endParaRPr lang="en-IN" sz="1400" dirty="0"/>
          </a:p>
          <a:p>
            <a:pPr marL="285750" indent="-285750" algn="ctr" defTabSz="1219170">
              <a:spcBef>
                <a:spcPct val="20000"/>
              </a:spcBef>
              <a:buFont typeface="Arial" panose="020B0604020202020204" pitchFamily="34" charset="0"/>
              <a:buChar char="•"/>
              <a:defRPr/>
            </a:pPr>
            <a:endParaRPr lang="en-US" sz="1333" dirty="0">
              <a:solidFill>
                <a:schemeClr val="bg1">
                  <a:lumMod val="50000"/>
                </a:schemeClr>
              </a:solidFill>
            </a:endParaRPr>
          </a:p>
        </p:txBody>
      </p:sp>
      <p:sp>
        <p:nvSpPr>
          <p:cNvPr id="29" name="Sev01"/>
          <p:cNvSpPr/>
          <p:nvPr/>
        </p:nvSpPr>
        <p:spPr>
          <a:xfrm rot="18900000">
            <a:off x="1263443" y="2098705"/>
            <a:ext cx="1612996" cy="16129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333" dirty="0">
              <a:solidFill>
                <a:schemeClr val="accent1">
                  <a:lumMod val="50000"/>
                </a:schemeClr>
              </a:solidFill>
              <a:latin typeface="FontAwesome" pitchFamily="2" charset="0"/>
            </a:endParaRPr>
          </a:p>
        </p:txBody>
      </p:sp>
      <p:sp>
        <p:nvSpPr>
          <p:cNvPr id="30" name="TextBox 29"/>
          <p:cNvSpPr txBox="1"/>
          <p:nvPr/>
        </p:nvSpPr>
        <p:spPr>
          <a:xfrm>
            <a:off x="3416361" y="4320353"/>
            <a:ext cx="2688328" cy="1801583"/>
          </a:xfrm>
          <a:prstGeom prst="rect">
            <a:avLst/>
          </a:prstGeom>
          <a:noFill/>
        </p:spPr>
        <p:txBody>
          <a:bodyPr wrap="square" rtlCol="0">
            <a:spAutoFit/>
          </a:bodyPr>
          <a:lstStyle/>
          <a:p>
            <a:pPr algn="ctr"/>
            <a:r>
              <a:rPr lang="en-US" sz="1867" b="1" dirty="0">
                <a:solidFill>
                  <a:schemeClr val="accent2"/>
                </a:solidFill>
              </a:rPr>
              <a:t>Birth Chart</a:t>
            </a:r>
          </a:p>
          <a:p>
            <a:pPr marL="285750" indent="-285750" algn="ctr" defTabSz="1219170">
              <a:spcBef>
                <a:spcPct val="20000"/>
              </a:spcBef>
              <a:buFont typeface="Arial" panose="020B0604020202020204" pitchFamily="34" charset="0"/>
              <a:buChar char="•"/>
              <a:defRPr/>
            </a:pPr>
            <a:r>
              <a:rPr lang="en-IN" sz="1400" dirty="0"/>
              <a:t>Janam </a:t>
            </a:r>
            <a:r>
              <a:rPr lang="en-IN" sz="1400" dirty="0" err="1"/>
              <a:t>Kundli</a:t>
            </a:r>
            <a:r>
              <a:rPr lang="en-IN" sz="1400" dirty="0"/>
              <a:t> Creation</a:t>
            </a:r>
          </a:p>
          <a:p>
            <a:pPr marL="285750" indent="-285750" algn="ctr" defTabSz="1219170">
              <a:spcBef>
                <a:spcPct val="20000"/>
              </a:spcBef>
              <a:buFont typeface="Arial" panose="020B0604020202020204" pitchFamily="34" charset="0"/>
              <a:buChar char="•"/>
              <a:defRPr/>
            </a:pPr>
            <a:r>
              <a:rPr lang="en-IN" sz="1400" dirty="0"/>
              <a:t>In depth </a:t>
            </a:r>
            <a:r>
              <a:rPr lang="en-IN" sz="1400" dirty="0" err="1"/>
              <a:t>anaylsis</a:t>
            </a:r>
            <a:r>
              <a:rPr lang="en-IN" sz="1400" dirty="0"/>
              <a:t> like doshas, and planetary positions</a:t>
            </a:r>
          </a:p>
          <a:p>
            <a:pPr marL="285750" indent="-285750" algn="ctr" defTabSz="1219170">
              <a:spcBef>
                <a:spcPct val="20000"/>
              </a:spcBef>
              <a:buFont typeface="Arial" panose="020B0604020202020204" pitchFamily="34" charset="0"/>
              <a:buChar char="•"/>
              <a:defRPr/>
            </a:pPr>
            <a:r>
              <a:rPr lang="en-IN" sz="1400" dirty="0"/>
              <a:t>Remedies based on your chart</a:t>
            </a:r>
            <a:endParaRPr lang="en-US" sz="1333" dirty="0"/>
          </a:p>
        </p:txBody>
      </p:sp>
      <p:sp>
        <p:nvSpPr>
          <p:cNvPr id="34" name="Sev02"/>
          <p:cNvSpPr/>
          <p:nvPr/>
        </p:nvSpPr>
        <p:spPr>
          <a:xfrm rot="18900000">
            <a:off x="3962583" y="2098705"/>
            <a:ext cx="1612996" cy="1612996"/>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0" dirty="0">
              <a:solidFill>
                <a:schemeClr val="accent2">
                  <a:lumMod val="50000"/>
                </a:schemeClr>
              </a:solidFill>
              <a:latin typeface="FontAwesome" pitchFamily="2" charset="0"/>
            </a:endParaRPr>
          </a:p>
        </p:txBody>
      </p:sp>
      <p:sp>
        <p:nvSpPr>
          <p:cNvPr id="35" name="TextBox 34"/>
          <p:cNvSpPr txBox="1"/>
          <p:nvPr/>
        </p:nvSpPr>
        <p:spPr>
          <a:xfrm>
            <a:off x="6147218" y="4320353"/>
            <a:ext cx="2666389" cy="1118127"/>
          </a:xfrm>
          <a:prstGeom prst="rect">
            <a:avLst/>
          </a:prstGeom>
          <a:noFill/>
        </p:spPr>
        <p:txBody>
          <a:bodyPr wrap="square" rtlCol="0">
            <a:spAutoFit/>
          </a:bodyPr>
          <a:lstStyle/>
          <a:p>
            <a:pPr algn="ctr"/>
            <a:r>
              <a:rPr lang="en-US" sz="1867" b="1" dirty="0">
                <a:solidFill>
                  <a:srgbClr val="FF0000"/>
                </a:solidFill>
              </a:rPr>
              <a:t>Matchmaking</a:t>
            </a:r>
          </a:p>
          <a:p>
            <a:pPr marL="285750" indent="-285750" algn="ctr" defTabSz="1219170">
              <a:spcBef>
                <a:spcPct val="20000"/>
              </a:spcBef>
              <a:buFont typeface="Arial" panose="020B0604020202020204" pitchFamily="34" charset="0"/>
              <a:buChar char="•"/>
              <a:defRPr/>
            </a:pPr>
            <a:r>
              <a:rPr lang="en-US" sz="1333" dirty="0"/>
              <a:t>Gun </a:t>
            </a:r>
            <a:r>
              <a:rPr lang="en-US" sz="1333" dirty="0" err="1"/>
              <a:t>milan</a:t>
            </a:r>
            <a:endParaRPr lang="en-US" sz="1333" dirty="0"/>
          </a:p>
          <a:p>
            <a:pPr marL="285750" indent="-285750" algn="ctr" defTabSz="1219170">
              <a:spcBef>
                <a:spcPct val="20000"/>
              </a:spcBef>
              <a:buFont typeface="Arial" panose="020B0604020202020204" pitchFamily="34" charset="0"/>
              <a:buChar char="•"/>
              <a:defRPr/>
            </a:pPr>
            <a:r>
              <a:rPr lang="en-US" sz="1333" dirty="0"/>
              <a:t>Marriage </a:t>
            </a:r>
            <a:r>
              <a:rPr lang="en-US" sz="1333" dirty="0" err="1"/>
              <a:t>Muhrat</a:t>
            </a:r>
            <a:endParaRPr lang="en-US" sz="1333" dirty="0"/>
          </a:p>
          <a:p>
            <a:pPr marL="285750" indent="-285750" algn="ctr" defTabSz="1219170">
              <a:spcBef>
                <a:spcPct val="20000"/>
              </a:spcBef>
              <a:buFont typeface="Arial" panose="020B0604020202020204" pitchFamily="34" charset="0"/>
              <a:buChar char="•"/>
              <a:defRPr/>
            </a:pPr>
            <a:r>
              <a:rPr lang="en-US" sz="1333" dirty="0"/>
              <a:t>Compatibility check</a:t>
            </a:r>
          </a:p>
        </p:txBody>
      </p:sp>
      <p:sp>
        <p:nvSpPr>
          <p:cNvPr id="38" name="Sev03"/>
          <p:cNvSpPr/>
          <p:nvPr/>
        </p:nvSpPr>
        <p:spPr>
          <a:xfrm rot="18900000">
            <a:off x="6678191" y="2098705"/>
            <a:ext cx="1612996" cy="161299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333" dirty="0">
              <a:solidFill>
                <a:schemeClr val="accent3">
                  <a:lumMod val="50000"/>
                </a:schemeClr>
              </a:solidFill>
              <a:latin typeface="FontAwesome" pitchFamily="2" charset="0"/>
              <a:cs typeface="+mj-cs"/>
            </a:endParaRPr>
          </a:p>
        </p:txBody>
      </p:sp>
      <p:sp>
        <p:nvSpPr>
          <p:cNvPr id="39" name="TextBox 38"/>
          <p:cNvSpPr txBox="1"/>
          <p:nvPr/>
        </p:nvSpPr>
        <p:spPr>
          <a:xfrm>
            <a:off x="8856134" y="4320352"/>
            <a:ext cx="2556644" cy="1832296"/>
          </a:xfrm>
          <a:prstGeom prst="rect">
            <a:avLst/>
          </a:prstGeom>
          <a:noFill/>
        </p:spPr>
        <p:txBody>
          <a:bodyPr wrap="square" rtlCol="0">
            <a:spAutoFit/>
          </a:bodyPr>
          <a:lstStyle/>
          <a:p>
            <a:pPr algn="ctr"/>
            <a:r>
              <a:rPr lang="en-US" sz="1867" b="1" dirty="0">
                <a:solidFill>
                  <a:schemeClr val="accent6">
                    <a:lumMod val="50000"/>
                  </a:schemeClr>
                </a:solidFill>
              </a:rPr>
              <a:t>Consultations</a:t>
            </a:r>
          </a:p>
          <a:p>
            <a:pPr marL="285750" indent="-285750" algn="ctr" defTabSz="1219170">
              <a:spcBef>
                <a:spcPct val="20000"/>
              </a:spcBef>
              <a:buFont typeface="Arial" panose="020B0604020202020204" pitchFamily="34" charset="0"/>
              <a:buChar char="•"/>
              <a:defRPr/>
            </a:pPr>
            <a:r>
              <a:rPr lang="en-US" sz="1400" dirty="0"/>
              <a:t>Live Chat and Call Consultations</a:t>
            </a:r>
          </a:p>
          <a:p>
            <a:pPr marL="285750" indent="-285750" algn="ctr" defTabSz="1219170">
              <a:spcBef>
                <a:spcPct val="20000"/>
              </a:spcBef>
              <a:buFont typeface="Arial" panose="020B0604020202020204" pitchFamily="34" charset="0"/>
              <a:buChar char="•"/>
              <a:defRPr/>
            </a:pPr>
            <a:r>
              <a:rPr lang="en-US" sz="1400" dirty="0"/>
              <a:t>Different pricing as per your convenience</a:t>
            </a:r>
          </a:p>
          <a:p>
            <a:pPr marL="285750" indent="-285750" algn="ctr" defTabSz="1219170">
              <a:spcBef>
                <a:spcPct val="20000"/>
              </a:spcBef>
              <a:buFont typeface="Arial" panose="020B0604020202020204" pitchFamily="34" charset="0"/>
              <a:buChar char="•"/>
              <a:defRPr/>
            </a:pPr>
            <a:r>
              <a:rPr lang="en-US" sz="1400" dirty="0"/>
              <a:t>Palmistry</a:t>
            </a:r>
          </a:p>
          <a:p>
            <a:pPr marL="285750" indent="-285750" algn="ctr" defTabSz="1219170">
              <a:spcBef>
                <a:spcPct val="20000"/>
              </a:spcBef>
              <a:buFont typeface="Arial" panose="020B0604020202020204" pitchFamily="34" charset="0"/>
              <a:buChar char="•"/>
              <a:defRPr/>
            </a:pPr>
            <a:r>
              <a:rPr lang="en-US" sz="1400" dirty="0"/>
              <a:t>Tarot Reading</a:t>
            </a:r>
            <a:endParaRPr lang="en-US" sz="1333" dirty="0"/>
          </a:p>
        </p:txBody>
      </p:sp>
      <p:sp>
        <p:nvSpPr>
          <p:cNvPr id="40" name="Sev04"/>
          <p:cNvSpPr/>
          <p:nvPr/>
        </p:nvSpPr>
        <p:spPr>
          <a:xfrm rot="18900000">
            <a:off x="9327958" y="2098705"/>
            <a:ext cx="1612996" cy="1612996"/>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333" dirty="0">
              <a:solidFill>
                <a:schemeClr val="accent4">
                  <a:lumMod val="50000"/>
                </a:schemeClr>
              </a:solidFill>
              <a:latin typeface="FontAwesome" pitchFamily="2" charset="0"/>
            </a:endParaRPr>
          </a:p>
        </p:txBody>
      </p:sp>
      <p:pic>
        <p:nvPicPr>
          <p:cNvPr id="12" name="Picture 11">
            <a:extLst>
              <a:ext uri="{FF2B5EF4-FFF2-40B4-BE49-F238E27FC236}">
                <a16:creationId xmlns:a16="http://schemas.microsoft.com/office/drawing/2014/main" id="{32622867-2B3E-DA32-6300-2B29E8323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386" y="2284212"/>
            <a:ext cx="942139" cy="1235356"/>
          </a:xfrm>
          <a:prstGeom prst="rect">
            <a:avLst/>
          </a:prstGeom>
        </p:spPr>
      </p:pic>
      <p:pic>
        <p:nvPicPr>
          <p:cNvPr id="14" name="Picture 13">
            <a:extLst>
              <a:ext uri="{FF2B5EF4-FFF2-40B4-BE49-F238E27FC236}">
                <a16:creationId xmlns:a16="http://schemas.microsoft.com/office/drawing/2014/main" id="{298E7E35-CAB8-A211-7D5B-6910E338B4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6958" y="2609635"/>
            <a:ext cx="1841292" cy="861127"/>
          </a:xfrm>
          <a:prstGeom prst="rect">
            <a:avLst/>
          </a:prstGeom>
        </p:spPr>
      </p:pic>
      <p:pic>
        <p:nvPicPr>
          <p:cNvPr id="16" name="Picture 15">
            <a:extLst>
              <a:ext uri="{FF2B5EF4-FFF2-40B4-BE49-F238E27FC236}">
                <a16:creationId xmlns:a16="http://schemas.microsoft.com/office/drawing/2014/main" id="{D61B5275-9847-7AD2-222E-1FE688881C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9693" y="2359377"/>
            <a:ext cx="1113417" cy="1069623"/>
          </a:xfrm>
          <a:prstGeom prst="rect">
            <a:avLst/>
          </a:prstGeom>
        </p:spPr>
      </p:pic>
      <p:pic>
        <p:nvPicPr>
          <p:cNvPr id="23" name="Picture 22">
            <a:extLst>
              <a:ext uri="{FF2B5EF4-FFF2-40B4-BE49-F238E27FC236}">
                <a16:creationId xmlns:a16="http://schemas.microsoft.com/office/drawing/2014/main" id="{FEC385A7-DF94-8292-CD6A-D5F75201EF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8511" y="2512827"/>
            <a:ext cx="1516883" cy="853247"/>
          </a:xfrm>
          <a:prstGeom prst="rect">
            <a:avLst/>
          </a:prstGeom>
        </p:spPr>
      </p:pic>
    </p:spTree>
  </p:cSld>
  <p:clrMapOvr>
    <a:masterClrMapping/>
  </p:clrMapOvr>
  <p:transition spd="med" advClick="0"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2" presetClass="entr" presetSubtype="4" accel="50000" decel="5000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750" fill="hold"/>
                                        <p:tgtEl>
                                          <p:spTgt spid="17"/>
                                        </p:tgtEl>
                                        <p:attrNameLst>
                                          <p:attrName>ppt_x</p:attrName>
                                        </p:attrNameLst>
                                      </p:cBhvr>
                                      <p:tavLst>
                                        <p:tav tm="0">
                                          <p:val>
                                            <p:strVal val="#ppt_x"/>
                                          </p:val>
                                        </p:tav>
                                        <p:tav tm="100000">
                                          <p:val>
                                            <p:strVal val="#ppt_x"/>
                                          </p:val>
                                        </p:tav>
                                      </p:tavLst>
                                    </p:anim>
                                    <p:anim calcmode="lin" valueType="num">
                                      <p:cBhvr additive="base">
                                        <p:cTn id="13" dur="750" fill="hold"/>
                                        <p:tgtEl>
                                          <p:spTgt spid="17"/>
                                        </p:tgtEl>
                                        <p:attrNameLst>
                                          <p:attrName>ppt_y</p:attrName>
                                        </p:attrNameLst>
                                      </p:cBhvr>
                                      <p:tavLst>
                                        <p:tav tm="0">
                                          <p:val>
                                            <p:strVal val="1+#ppt_h/2"/>
                                          </p:val>
                                        </p:tav>
                                        <p:tav tm="100000">
                                          <p:val>
                                            <p:strVal val="#ppt_y"/>
                                          </p:val>
                                        </p:tav>
                                      </p:tavLst>
                                    </p:anim>
                                  </p:childTnLst>
                                </p:cTn>
                              </p:par>
                              <p:par>
                                <p:cTn id="14" presetID="2" presetClass="entr" presetSubtype="4" accel="50000" decel="5000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1000" fill="hold"/>
                                        <p:tgtEl>
                                          <p:spTgt spid="26"/>
                                        </p:tgtEl>
                                        <p:attrNameLst>
                                          <p:attrName>ppt_x</p:attrName>
                                        </p:attrNameLst>
                                      </p:cBhvr>
                                      <p:tavLst>
                                        <p:tav tm="0">
                                          <p:val>
                                            <p:strVal val="#ppt_x"/>
                                          </p:val>
                                        </p:tav>
                                        <p:tav tm="100000">
                                          <p:val>
                                            <p:strVal val="#ppt_x"/>
                                          </p:val>
                                        </p:tav>
                                      </p:tavLst>
                                    </p:anim>
                                    <p:anim calcmode="lin" valueType="num">
                                      <p:cBhvr additive="base">
                                        <p:cTn id="17" dur="1000" fill="hold"/>
                                        <p:tgtEl>
                                          <p:spTgt spid="26"/>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53" presetClass="entr" presetSubtype="0"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ppt_w</p:attrName>
                                        </p:attrNameLst>
                                      </p:cBhvr>
                                      <p:tavLst>
                                        <p:tav tm="0">
                                          <p:val>
                                            <p:fltVal val="0"/>
                                          </p:val>
                                        </p:tav>
                                        <p:tav tm="100000">
                                          <p:val>
                                            <p:strVal val="#ppt_w"/>
                                          </p:val>
                                        </p:tav>
                                      </p:tavLst>
                                    </p:anim>
                                    <p:anim calcmode="lin" valueType="num">
                                      <p:cBhvr>
                                        <p:cTn id="22" dur="500" fill="hold"/>
                                        <p:tgtEl>
                                          <p:spTgt spid="34"/>
                                        </p:tgtEl>
                                        <p:attrNameLst>
                                          <p:attrName>ppt_h</p:attrName>
                                        </p:attrNameLst>
                                      </p:cBhvr>
                                      <p:tavLst>
                                        <p:tav tm="0">
                                          <p:val>
                                            <p:fltVal val="0"/>
                                          </p:val>
                                        </p:tav>
                                        <p:tav tm="100000">
                                          <p:val>
                                            <p:strVal val="#ppt_h"/>
                                          </p:val>
                                        </p:tav>
                                      </p:tavLst>
                                    </p:anim>
                                    <p:animEffect transition="in" filter="fade">
                                      <p:cBhvr>
                                        <p:cTn id="23" dur="500"/>
                                        <p:tgtEl>
                                          <p:spTgt spid="34"/>
                                        </p:tgtEl>
                                      </p:cBhvr>
                                    </p:animEffect>
                                  </p:childTnLst>
                                </p:cTn>
                              </p:par>
                              <p:par>
                                <p:cTn id="24" presetID="2" presetClass="entr" presetSubtype="4" accel="50000" decel="5000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750" fill="hold"/>
                                        <p:tgtEl>
                                          <p:spTgt spid="19"/>
                                        </p:tgtEl>
                                        <p:attrNameLst>
                                          <p:attrName>ppt_x</p:attrName>
                                        </p:attrNameLst>
                                      </p:cBhvr>
                                      <p:tavLst>
                                        <p:tav tm="0">
                                          <p:val>
                                            <p:strVal val="#ppt_x"/>
                                          </p:val>
                                        </p:tav>
                                        <p:tav tm="100000">
                                          <p:val>
                                            <p:strVal val="#ppt_x"/>
                                          </p:val>
                                        </p:tav>
                                      </p:tavLst>
                                    </p:anim>
                                    <p:anim calcmode="lin" valueType="num">
                                      <p:cBhvr additive="base">
                                        <p:cTn id="27" dur="750" fill="hold"/>
                                        <p:tgtEl>
                                          <p:spTgt spid="19"/>
                                        </p:tgtEl>
                                        <p:attrNameLst>
                                          <p:attrName>ppt_y</p:attrName>
                                        </p:attrNameLst>
                                      </p:cBhvr>
                                      <p:tavLst>
                                        <p:tav tm="0">
                                          <p:val>
                                            <p:strVal val="1+#ppt_h/2"/>
                                          </p:val>
                                        </p:tav>
                                        <p:tav tm="100000">
                                          <p:val>
                                            <p:strVal val="#ppt_y"/>
                                          </p:val>
                                        </p:tav>
                                      </p:tavLst>
                                    </p:anim>
                                  </p:childTnLst>
                                </p:cTn>
                              </p:par>
                              <p:par>
                                <p:cTn id="28" presetID="2" presetClass="entr" presetSubtype="4" accel="50000" decel="5000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 calcmode="lin" valueType="num">
                                      <p:cBhvr additive="base">
                                        <p:cTn id="30" dur="1000" fill="hold"/>
                                        <p:tgtEl>
                                          <p:spTgt spid="30"/>
                                        </p:tgtEl>
                                        <p:attrNameLst>
                                          <p:attrName>ppt_x</p:attrName>
                                        </p:attrNameLst>
                                      </p:cBhvr>
                                      <p:tavLst>
                                        <p:tav tm="0">
                                          <p:val>
                                            <p:strVal val="#ppt_x"/>
                                          </p:val>
                                        </p:tav>
                                        <p:tav tm="100000">
                                          <p:val>
                                            <p:strVal val="#ppt_x"/>
                                          </p:val>
                                        </p:tav>
                                      </p:tavLst>
                                    </p:anim>
                                    <p:anim calcmode="lin" valueType="num">
                                      <p:cBhvr additive="base">
                                        <p:cTn id="31" dur="1000" fill="hold"/>
                                        <p:tgtEl>
                                          <p:spTgt spid="30"/>
                                        </p:tgtEl>
                                        <p:attrNameLst>
                                          <p:attrName>ppt_y</p:attrName>
                                        </p:attrNameLst>
                                      </p:cBhvr>
                                      <p:tavLst>
                                        <p:tav tm="0">
                                          <p:val>
                                            <p:strVal val="1+#ppt_h/2"/>
                                          </p:val>
                                        </p:tav>
                                        <p:tav tm="100000">
                                          <p:val>
                                            <p:strVal val="#ppt_y"/>
                                          </p:val>
                                        </p:tav>
                                      </p:tavLst>
                                    </p:anim>
                                  </p:childTnLst>
                                </p:cTn>
                              </p:par>
                            </p:childTnLst>
                          </p:cTn>
                        </p:par>
                        <p:par>
                          <p:cTn id="32" fill="hold">
                            <p:stCondLst>
                              <p:cond delay="2000"/>
                            </p:stCondLst>
                            <p:childTnLst>
                              <p:par>
                                <p:cTn id="33" presetID="53" presetClass="entr" presetSubtype="0"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p:cTn id="35" dur="500" fill="hold"/>
                                        <p:tgtEl>
                                          <p:spTgt spid="38"/>
                                        </p:tgtEl>
                                        <p:attrNameLst>
                                          <p:attrName>ppt_w</p:attrName>
                                        </p:attrNameLst>
                                      </p:cBhvr>
                                      <p:tavLst>
                                        <p:tav tm="0">
                                          <p:val>
                                            <p:fltVal val="0"/>
                                          </p:val>
                                        </p:tav>
                                        <p:tav tm="100000">
                                          <p:val>
                                            <p:strVal val="#ppt_w"/>
                                          </p:val>
                                        </p:tav>
                                      </p:tavLst>
                                    </p:anim>
                                    <p:anim calcmode="lin" valueType="num">
                                      <p:cBhvr>
                                        <p:cTn id="36" dur="500" fill="hold"/>
                                        <p:tgtEl>
                                          <p:spTgt spid="38"/>
                                        </p:tgtEl>
                                        <p:attrNameLst>
                                          <p:attrName>ppt_h</p:attrName>
                                        </p:attrNameLst>
                                      </p:cBhvr>
                                      <p:tavLst>
                                        <p:tav tm="0">
                                          <p:val>
                                            <p:fltVal val="0"/>
                                          </p:val>
                                        </p:tav>
                                        <p:tav tm="100000">
                                          <p:val>
                                            <p:strVal val="#ppt_h"/>
                                          </p:val>
                                        </p:tav>
                                      </p:tavLst>
                                    </p:anim>
                                    <p:animEffect transition="in" filter="fade">
                                      <p:cBhvr>
                                        <p:cTn id="37" dur="500"/>
                                        <p:tgtEl>
                                          <p:spTgt spid="38"/>
                                        </p:tgtEl>
                                      </p:cBhvr>
                                    </p:animEffect>
                                  </p:childTnLst>
                                </p:cTn>
                              </p:par>
                              <p:par>
                                <p:cTn id="38" presetID="2" presetClass="entr" presetSubtype="4" accel="50000" decel="5000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750" fill="hold"/>
                                        <p:tgtEl>
                                          <p:spTgt spid="20"/>
                                        </p:tgtEl>
                                        <p:attrNameLst>
                                          <p:attrName>ppt_x</p:attrName>
                                        </p:attrNameLst>
                                      </p:cBhvr>
                                      <p:tavLst>
                                        <p:tav tm="0">
                                          <p:val>
                                            <p:strVal val="#ppt_x"/>
                                          </p:val>
                                        </p:tav>
                                        <p:tav tm="100000">
                                          <p:val>
                                            <p:strVal val="#ppt_x"/>
                                          </p:val>
                                        </p:tav>
                                      </p:tavLst>
                                    </p:anim>
                                    <p:anim calcmode="lin" valueType="num">
                                      <p:cBhvr additive="base">
                                        <p:cTn id="41" dur="750" fill="hold"/>
                                        <p:tgtEl>
                                          <p:spTgt spid="20"/>
                                        </p:tgtEl>
                                        <p:attrNameLst>
                                          <p:attrName>ppt_y</p:attrName>
                                        </p:attrNameLst>
                                      </p:cBhvr>
                                      <p:tavLst>
                                        <p:tav tm="0">
                                          <p:val>
                                            <p:strVal val="1+#ppt_h/2"/>
                                          </p:val>
                                        </p:tav>
                                        <p:tav tm="100000">
                                          <p:val>
                                            <p:strVal val="#ppt_y"/>
                                          </p:val>
                                        </p:tav>
                                      </p:tavLst>
                                    </p:anim>
                                  </p:childTnLst>
                                </p:cTn>
                              </p:par>
                              <p:par>
                                <p:cTn id="42" presetID="2" presetClass="entr" presetSubtype="4" accel="50000" decel="5000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 calcmode="lin" valueType="num">
                                      <p:cBhvr additive="base">
                                        <p:cTn id="44" dur="1000" fill="hold"/>
                                        <p:tgtEl>
                                          <p:spTgt spid="35"/>
                                        </p:tgtEl>
                                        <p:attrNameLst>
                                          <p:attrName>ppt_x</p:attrName>
                                        </p:attrNameLst>
                                      </p:cBhvr>
                                      <p:tavLst>
                                        <p:tav tm="0">
                                          <p:val>
                                            <p:strVal val="#ppt_x"/>
                                          </p:val>
                                        </p:tav>
                                        <p:tav tm="100000">
                                          <p:val>
                                            <p:strVal val="#ppt_x"/>
                                          </p:val>
                                        </p:tav>
                                      </p:tavLst>
                                    </p:anim>
                                    <p:anim calcmode="lin" valueType="num">
                                      <p:cBhvr additive="base">
                                        <p:cTn id="45" dur="1000" fill="hold"/>
                                        <p:tgtEl>
                                          <p:spTgt spid="35"/>
                                        </p:tgtEl>
                                        <p:attrNameLst>
                                          <p:attrName>ppt_y</p:attrName>
                                        </p:attrNameLst>
                                      </p:cBhvr>
                                      <p:tavLst>
                                        <p:tav tm="0">
                                          <p:val>
                                            <p:strVal val="1+#ppt_h/2"/>
                                          </p:val>
                                        </p:tav>
                                        <p:tav tm="100000">
                                          <p:val>
                                            <p:strVal val="#ppt_y"/>
                                          </p:val>
                                        </p:tav>
                                      </p:tavLst>
                                    </p:anim>
                                  </p:childTnLst>
                                </p:cTn>
                              </p:par>
                            </p:childTnLst>
                          </p:cTn>
                        </p:par>
                        <p:par>
                          <p:cTn id="46" fill="hold">
                            <p:stCondLst>
                              <p:cond delay="3000"/>
                            </p:stCondLst>
                            <p:childTnLst>
                              <p:par>
                                <p:cTn id="47" presetID="53" presetClass="entr" presetSubtype="0" fill="hold" grpId="0" nodeType="afterEffect">
                                  <p:stCondLst>
                                    <p:cond delay="0"/>
                                  </p:stCondLst>
                                  <p:childTnLst>
                                    <p:set>
                                      <p:cBhvr>
                                        <p:cTn id="48" dur="1" fill="hold">
                                          <p:stCondLst>
                                            <p:cond delay="0"/>
                                          </p:stCondLst>
                                        </p:cTn>
                                        <p:tgtEl>
                                          <p:spTgt spid="40"/>
                                        </p:tgtEl>
                                        <p:attrNameLst>
                                          <p:attrName>style.visibility</p:attrName>
                                        </p:attrNameLst>
                                      </p:cBhvr>
                                      <p:to>
                                        <p:strVal val="visible"/>
                                      </p:to>
                                    </p:set>
                                    <p:anim calcmode="lin" valueType="num">
                                      <p:cBhvr>
                                        <p:cTn id="49" dur="500" fill="hold"/>
                                        <p:tgtEl>
                                          <p:spTgt spid="40"/>
                                        </p:tgtEl>
                                        <p:attrNameLst>
                                          <p:attrName>ppt_w</p:attrName>
                                        </p:attrNameLst>
                                      </p:cBhvr>
                                      <p:tavLst>
                                        <p:tav tm="0">
                                          <p:val>
                                            <p:fltVal val="0"/>
                                          </p:val>
                                        </p:tav>
                                        <p:tav tm="100000">
                                          <p:val>
                                            <p:strVal val="#ppt_w"/>
                                          </p:val>
                                        </p:tav>
                                      </p:tavLst>
                                    </p:anim>
                                    <p:anim calcmode="lin" valueType="num">
                                      <p:cBhvr>
                                        <p:cTn id="50" dur="500" fill="hold"/>
                                        <p:tgtEl>
                                          <p:spTgt spid="40"/>
                                        </p:tgtEl>
                                        <p:attrNameLst>
                                          <p:attrName>ppt_h</p:attrName>
                                        </p:attrNameLst>
                                      </p:cBhvr>
                                      <p:tavLst>
                                        <p:tav tm="0">
                                          <p:val>
                                            <p:fltVal val="0"/>
                                          </p:val>
                                        </p:tav>
                                        <p:tav tm="100000">
                                          <p:val>
                                            <p:strVal val="#ppt_h"/>
                                          </p:val>
                                        </p:tav>
                                      </p:tavLst>
                                    </p:anim>
                                    <p:animEffect transition="in" filter="fade">
                                      <p:cBhvr>
                                        <p:cTn id="51" dur="500"/>
                                        <p:tgtEl>
                                          <p:spTgt spid="40"/>
                                        </p:tgtEl>
                                      </p:cBhvr>
                                    </p:animEffect>
                                  </p:childTnLst>
                                </p:cTn>
                              </p:par>
                              <p:par>
                                <p:cTn id="52" presetID="2" presetClass="entr" presetSubtype="4" accel="50000" decel="5000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750" fill="hold"/>
                                        <p:tgtEl>
                                          <p:spTgt spid="21"/>
                                        </p:tgtEl>
                                        <p:attrNameLst>
                                          <p:attrName>ppt_x</p:attrName>
                                        </p:attrNameLst>
                                      </p:cBhvr>
                                      <p:tavLst>
                                        <p:tav tm="0">
                                          <p:val>
                                            <p:strVal val="#ppt_x"/>
                                          </p:val>
                                        </p:tav>
                                        <p:tav tm="100000">
                                          <p:val>
                                            <p:strVal val="#ppt_x"/>
                                          </p:val>
                                        </p:tav>
                                      </p:tavLst>
                                    </p:anim>
                                    <p:anim calcmode="lin" valueType="num">
                                      <p:cBhvr additive="base">
                                        <p:cTn id="55" dur="750" fill="hold"/>
                                        <p:tgtEl>
                                          <p:spTgt spid="21"/>
                                        </p:tgtEl>
                                        <p:attrNameLst>
                                          <p:attrName>ppt_y</p:attrName>
                                        </p:attrNameLst>
                                      </p:cBhvr>
                                      <p:tavLst>
                                        <p:tav tm="0">
                                          <p:val>
                                            <p:strVal val="1+#ppt_h/2"/>
                                          </p:val>
                                        </p:tav>
                                        <p:tav tm="100000">
                                          <p:val>
                                            <p:strVal val="#ppt_y"/>
                                          </p:val>
                                        </p:tav>
                                      </p:tavLst>
                                    </p:anim>
                                  </p:childTnLst>
                                </p:cTn>
                              </p:par>
                              <p:par>
                                <p:cTn id="56" presetID="2" presetClass="entr" presetSubtype="4" accel="50000" decel="50000"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 calcmode="lin" valueType="num">
                                      <p:cBhvr additive="base">
                                        <p:cTn id="58" dur="1000" fill="hold"/>
                                        <p:tgtEl>
                                          <p:spTgt spid="39"/>
                                        </p:tgtEl>
                                        <p:attrNameLst>
                                          <p:attrName>ppt_x</p:attrName>
                                        </p:attrNameLst>
                                      </p:cBhvr>
                                      <p:tavLst>
                                        <p:tav tm="0">
                                          <p:val>
                                            <p:strVal val="#ppt_x"/>
                                          </p:val>
                                        </p:tav>
                                        <p:tav tm="100000">
                                          <p:val>
                                            <p:strVal val="#ppt_x"/>
                                          </p:val>
                                        </p:tav>
                                      </p:tavLst>
                                    </p:anim>
                                    <p:anim calcmode="lin" valueType="num">
                                      <p:cBhvr additive="base">
                                        <p:cTn id="59" dur="10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19" grpId="0" animBg="1"/>
      <p:bldP spid="17" grpId="0" animBg="1"/>
      <p:bldP spid="26" grpId="0"/>
      <p:bldP spid="29" grpId="0" animBg="1"/>
      <p:bldP spid="30" grpId="0"/>
      <p:bldP spid="34" grpId="0" animBg="1"/>
      <p:bldP spid="35" grpId="0"/>
      <p:bldP spid="38" grpId="0" animBg="1"/>
      <p:bldP spid="39" grpId="0"/>
      <p:bldP spid="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accent1">
              <a:lumMod val="40000"/>
              <a:lumOff val="60000"/>
            </a:schemeClr>
          </a:solidFill>
          <a:ln>
            <a:noFill/>
          </a:ln>
        </p:spPr>
        <p:style>
          <a:lnRef idx="0">
            <a:scrgbClr r="0" g="0" b="0"/>
          </a:lnRef>
          <a:fillRef idx="1001">
            <a:schemeClr val="dk1"/>
          </a:fillRef>
          <a:effectRef idx="0">
            <a:scrgbClr r="0" g="0" b="0"/>
          </a:effectRef>
          <a:fontRef idx="minor">
            <a:schemeClr val="lt1"/>
          </a:fontRef>
        </p:style>
        <p:txBody>
          <a:bodyPr rtlCol="0" anchor="ctr"/>
          <a:lstStyle/>
          <a:p>
            <a:pPr algn="ctr"/>
            <a:endParaRPr lang="en-US" sz="2400" dirty="0"/>
          </a:p>
        </p:txBody>
      </p:sp>
      <p:sp>
        <p:nvSpPr>
          <p:cNvPr id="4" name="TextBox 3"/>
          <p:cNvSpPr txBox="1"/>
          <p:nvPr/>
        </p:nvSpPr>
        <p:spPr>
          <a:xfrm>
            <a:off x="2677986" y="4135554"/>
            <a:ext cx="6836031" cy="707886"/>
          </a:xfrm>
          <a:prstGeom prst="rect">
            <a:avLst/>
          </a:prstGeom>
          <a:noFill/>
        </p:spPr>
        <p:txBody>
          <a:bodyPr wrap="square" rtlCol="0">
            <a:spAutoFit/>
          </a:bodyPr>
          <a:lstStyle/>
          <a:p>
            <a:pPr algn="ctr"/>
            <a:r>
              <a:rPr lang="en-US" sz="4000" cap="all" dirty="0"/>
              <a:t>Problem Statement</a:t>
            </a:r>
            <a:endParaRPr lang="en-US" sz="4000" dirty="0"/>
          </a:p>
        </p:txBody>
      </p:sp>
      <p:sp>
        <p:nvSpPr>
          <p:cNvPr id="7" name="Rectangle 6"/>
          <p:cNvSpPr/>
          <p:nvPr/>
        </p:nvSpPr>
        <p:spPr>
          <a:xfrm rot="2700000">
            <a:off x="5970903" y="5342828"/>
            <a:ext cx="230427" cy="2304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cxnSp>
        <p:nvCxnSpPr>
          <p:cNvPr id="9" name="Straight Connector 8"/>
          <p:cNvCxnSpPr>
            <a:cxnSpLocks/>
          </p:cNvCxnSpPr>
          <p:nvPr/>
        </p:nvCxnSpPr>
        <p:spPr>
          <a:xfrm flipH="1">
            <a:off x="2404153" y="5458041"/>
            <a:ext cx="3365407" cy="0"/>
          </a:xfrm>
          <a:prstGeom prst="line">
            <a:avLst/>
          </a:prstGeom>
          <a:ln/>
        </p:spPr>
        <p:style>
          <a:lnRef idx="1">
            <a:schemeClr val="dk1"/>
          </a:lnRef>
          <a:fillRef idx="0">
            <a:schemeClr val="dk1"/>
          </a:fillRef>
          <a:effectRef idx="0">
            <a:schemeClr val="dk1"/>
          </a:effectRef>
          <a:fontRef idx="minor">
            <a:schemeClr val="tx1"/>
          </a:fontRef>
        </p:style>
      </p:cxnSp>
      <p:cxnSp>
        <p:nvCxnSpPr>
          <p:cNvPr id="10" name="Straight Connector 9"/>
          <p:cNvCxnSpPr>
            <a:cxnSpLocks/>
          </p:cNvCxnSpPr>
          <p:nvPr/>
        </p:nvCxnSpPr>
        <p:spPr>
          <a:xfrm flipH="1">
            <a:off x="6422441" y="5458041"/>
            <a:ext cx="3502395" cy="0"/>
          </a:xfrm>
          <a:prstGeom prst="line">
            <a:avLst/>
          </a:prstGeom>
          <a:ln/>
        </p:spPr>
        <p:style>
          <a:lnRef idx="1">
            <a:schemeClr val="dk1"/>
          </a:lnRef>
          <a:fillRef idx="0">
            <a:schemeClr val="dk1"/>
          </a:fillRef>
          <a:effectRef idx="0">
            <a:schemeClr val="dk1"/>
          </a:effectRef>
          <a:fontRef idx="minor">
            <a:schemeClr val="tx1"/>
          </a:fontRef>
        </p:style>
      </p:cxnSp>
      <p:sp>
        <p:nvSpPr>
          <p:cNvPr id="11" name="Pentagon 10"/>
          <p:cNvSpPr/>
          <p:nvPr/>
        </p:nvSpPr>
        <p:spPr bwMode="auto">
          <a:xfrm rot="5400000">
            <a:off x="4280552" y="191387"/>
            <a:ext cx="3937003" cy="3048000"/>
          </a:xfrm>
          <a:prstGeom prst="homePlate">
            <a:avLst/>
          </a:prstGeom>
          <a:solidFill>
            <a:schemeClr val="bg1">
              <a:lumMod val="95000"/>
            </a:schemeClr>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a:p>
        </p:txBody>
      </p:sp>
      <p:sp>
        <p:nvSpPr>
          <p:cNvPr id="12" name="Freeform 101"/>
          <p:cNvSpPr>
            <a:spLocks noEditPoints="1"/>
          </p:cNvSpPr>
          <p:nvPr/>
        </p:nvSpPr>
        <p:spPr bwMode="auto">
          <a:xfrm>
            <a:off x="5283200" y="1294709"/>
            <a:ext cx="1625600" cy="1503955"/>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accent1">
              <a:lumMod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Tree>
  </p:cSld>
  <p:clrMapOvr>
    <a:masterClrMapping/>
  </p:clrMapOvr>
  <p:transition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par>
                          <p:cTn id="15" fill="hold">
                            <p:stCondLst>
                              <p:cond delay="1000"/>
                            </p:stCondLst>
                            <p:childTnLst>
                              <p:par>
                                <p:cTn id="16" presetID="2" presetClass="entr" presetSubtype="4" accel="50000" decel="5000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53"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par>
                                <p:cTn id="26" presetID="18" presetClass="entr" presetSubtype="6"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strips(downRight)">
                                      <p:cBhvr>
                                        <p:cTn id="28" dur="500"/>
                                        <p:tgtEl>
                                          <p:spTgt spid="10"/>
                                        </p:tgtEl>
                                      </p:cBhvr>
                                    </p:animEffect>
                                  </p:childTnLst>
                                </p:cTn>
                              </p:par>
                              <p:par>
                                <p:cTn id="29" presetID="18" presetClass="entr" presetSubtype="12"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strips(downLeft)">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8467E-8303-6FD2-449E-FABCCE328252}"/>
              </a:ext>
            </a:extLst>
          </p:cNvPr>
          <p:cNvSpPr txBox="1"/>
          <p:nvPr/>
        </p:nvSpPr>
        <p:spPr>
          <a:xfrm>
            <a:off x="2178120" y="350319"/>
            <a:ext cx="9565241" cy="1615827"/>
          </a:xfrm>
          <a:prstGeom prst="rect">
            <a:avLst/>
          </a:prstGeom>
          <a:noFill/>
        </p:spPr>
        <p:txBody>
          <a:bodyPr wrap="square">
            <a:spAutoFit/>
          </a:bodyPr>
          <a:lstStyle/>
          <a:p>
            <a:pPr marL="0" marR="0" lvl="0" indent="0" algn="l" rtl="0">
              <a:lnSpc>
                <a:spcPct val="150000"/>
              </a:lnSpc>
              <a:spcBef>
                <a:spcPts val="0"/>
              </a:spcBef>
              <a:spcAft>
                <a:spcPts val="0"/>
              </a:spcAft>
              <a:buClr>
                <a:srgbClr val="000000"/>
              </a:buClr>
              <a:buSzPts val="1800"/>
              <a:buFont typeface="Arial"/>
              <a:buNone/>
            </a:pPr>
            <a:r>
              <a:rPr lang="en-US" sz="1800" b="1" i="0" u="none" strike="noStrike" cap="none" dirty="0">
                <a:solidFill>
                  <a:srgbClr val="000000"/>
                </a:solidFill>
                <a:latin typeface="Lato"/>
                <a:ea typeface="Lato"/>
                <a:cs typeface="Lato"/>
                <a:sym typeface="Lato"/>
              </a:rPr>
              <a:t>Problem Statement  </a:t>
            </a:r>
            <a:endParaRPr lang="en-US" sz="20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800"/>
              <a:buFont typeface="Arial"/>
              <a:buNone/>
            </a:pPr>
            <a:r>
              <a:rPr lang="en-US" sz="1800" dirty="0" err="1">
                <a:latin typeface="Lato"/>
                <a:ea typeface="Lato"/>
                <a:cs typeface="Lato"/>
                <a:sym typeface="Lato"/>
              </a:rPr>
              <a:t>AstroSage</a:t>
            </a:r>
            <a:r>
              <a:rPr lang="en-US" sz="1800" dirty="0">
                <a:latin typeface="Lato"/>
                <a:ea typeface="Lato"/>
                <a:cs typeface="Lato"/>
                <a:sym typeface="Lato"/>
              </a:rPr>
              <a:t> has received a 1 crore investment and aims to optimize its call center operations. The goal is to determine how to allocate this investment to maximize operational efficiency, customer satisfaction, and profitability. The analysis will consider historical call data, performance metrics, and market trends to make informed decisions.</a:t>
            </a:r>
            <a:endParaRPr lang="en-US" sz="1800" b="0" i="0" u="none" strike="noStrike" cap="none" dirty="0">
              <a:solidFill>
                <a:srgbClr val="000000"/>
              </a:solidFill>
              <a:latin typeface="Lato"/>
              <a:ea typeface="Lato"/>
              <a:cs typeface="Lato"/>
              <a:sym typeface="Lato"/>
            </a:endParaRPr>
          </a:p>
        </p:txBody>
      </p:sp>
      <p:pic>
        <p:nvPicPr>
          <p:cNvPr id="5" name="Picture 4">
            <a:extLst>
              <a:ext uri="{FF2B5EF4-FFF2-40B4-BE49-F238E27FC236}">
                <a16:creationId xmlns:a16="http://schemas.microsoft.com/office/drawing/2014/main" id="{FB615F59-5C18-B947-6478-D038ED55433E}"/>
              </a:ext>
            </a:extLst>
          </p:cNvPr>
          <p:cNvPicPr>
            <a:picLocks noChangeAspect="1"/>
          </p:cNvPicPr>
          <p:nvPr/>
        </p:nvPicPr>
        <p:blipFill>
          <a:blip r:embed="rId2"/>
          <a:stretch>
            <a:fillRect/>
          </a:stretch>
        </p:blipFill>
        <p:spPr>
          <a:xfrm>
            <a:off x="965771" y="2421360"/>
            <a:ext cx="9965932" cy="4086321"/>
          </a:xfrm>
          <a:prstGeom prst="rect">
            <a:avLst/>
          </a:prstGeom>
        </p:spPr>
      </p:pic>
      <p:sp>
        <p:nvSpPr>
          <p:cNvPr id="6" name="Google Shape;9315;p182">
            <a:extLst>
              <a:ext uri="{FF2B5EF4-FFF2-40B4-BE49-F238E27FC236}">
                <a16:creationId xmlns:a16="http://schemas.microsoft.com/office/drawing/2014/main" id="{7272F72D-455B-C289-BF85-5ED1283DC28F}"/>
              </a:ext>
            </a:extLst>
          </p:cNvPr>
          <p:cNvSpPr/>
          <p:nvPr/>
        </p:nvSpPr>
        <p:spPr>
          <a:xfrm>
            <a:off x="816510" y="350319"/>
            <a:ext cx="1135580" cy="1287572"/>
          </a:xfrm>
          <a:custGeom>
            <a:avLst/>
            <a:gdLst/>
            <a:ahLst/>
            <a:cxnLst/>
            <a:rect l="l" t="t" r="r" b="b"/>
            <a:pathLst>
              <a:path w="172" h="206" extrusionOk="0">
                <a:moveTo>
                  <a:pt x="115" y="199"/>
                </a:moveTo>
                <a:cubicBezTo>
                  <a:pt x="115" y="203"/>
                  <a:pt x="112" y="206"/>
                  <a:pt x="108" y="206"/>
                </a:cubicBezTo>
                <a:cubicBezTo>
                  <a:pt x="65" y="206"/>
                  <a:pt x="65" y="206"/>
                  <a:pt x="65" y="206"/>
                </a:cubicBezTo>
                <a:cubicBezTo>
                  <a:pt x="61" y="206"/>
                  <a:pt x="58" y="203"/>
                  <a:pt x="58" y="199"/>
                </a:cubicBezTo>
                <a:cubicBezTo>
                  <a:pt x="58" y="199"/>
                  <a:pt x="58" y="199"/>
                  <a:pt x="58" y="199"/>
                </a:cubicBezTo>
                <a:cubicBezTo>
                  <a:pt x="58" y="195"/>
                  <a:pt x="61" y="192"/>
                  <a:pt x="65" y="192"/>
                </a:cubicBezTo>
                <a:cubicBezTo>
                  <a:pt x="108" y="192"/>
                  <a:pt x="108" y="192"/>
                  <a:pt x="108" y="192"/>
                </a:cubicBezTo>
                <a:cubicBezTo>
                  <a:pt x="112" y="192"/>
                  <a:pt x="115" y="195"/>
                  <a:pt x="115" y="199"/>
                </a:cubicBezTo>
                <a:close/>
                <a:moveTo>
                  <a:pt x="115" y="180"/>
                </a:moveTo>
                <a:cubicBezTo>
                  <a:pt x="115" y="176"/>
                  <a:pt x="112" y="173"/>
                  <a:pt x="108" y="173"/>
                </a:cubicBezTo>
                <a:cubicBezTo>
                  <a:pt x="65" y="173"/>
                  <a:pt x="65" y="173"/>
                  <a:pt x="65" y="173"/>
                </a:cubicBezTo>
                <a:cubicBezTo>
                  <a:pt x="61" y="173"/>
                  <a:pt x="58" y="176"/>
                  <a:pt x="58" y="180"/>
                </a:cubicBezTo>
                <a:cubicBezTo>
                  <a:pt x="58" y="180"/>
                  <a:pt x="58" y="180"/>
                  <a:pt x="58" y="180"/>
                </a:cubicBezTo>
                <a:cubicBezTo>
                  <a:pt x="58" y="184"/>
                  <a:pt x="61" y="187"/>
                  <a:pt x="65" y="187"/>
                </a:cubicBezTo>
                <a:cubicBezTo>
                  <a:pt x="108" y="187"/>
                  <a:pt x="108" y="187"/>
                  <a:pt x="108" y="187"/>
                </a:cubicBezTo>
                <a:cubicBezTo>
                  <a:pt x="112" y="187"/>
                  <a:pt x="115" y="184"/>
                  <a:pt x="115" y="180"/>
                </a:cubicBezTo>
                <a:close/>
                <a:moveTo>
                  <a:pt x="93" y="102"/>
                </a:moveTo>
                <a:cubicBezTo>
                  <a:pt x="84" y="102"/>
                  <a:pt x="84" y="102"/>
                  <a:pt x="84" y="102"/>
                </a:cubicBezTo>
                <a:cubicBezTo>
                  <a:pt x="80" y="102"/>
                  <a:pt x="80" y="102"/>
                  <a:pt x="80" y="102"/>
                </a:cubicBezTo>
                <a:cubicBezTo>
                  <a:pt x="80" y="169"/>
                  <a:pt x="80" y="169"/>
                  <a:pt x="80" y="169"/>
                </a:cubicBezTo>
                <a:cubicBezTo>
                  <a:pt x="82" y="169"/>
                  <a:pt x="84" y="169"/>
                  <a:pt x="86" y="169"/>
                </a:cubicBezTo>
                <a:cubicBezTo>
                  <a:pt x="86" y="169"/>
                  <a:pt x="86" y="169"/>
                  <a:pt x="86" y="169"/>
                </a:cubicBezTo>
                <a:cubicBezTo>
                  <a:pt x="86" y="169"/>
                  <a:pt x="87" y="169"/>
                  <a:pt x="87" y="169"/>
                </a:cubicBezTo>
                <a:cubicBezTo>
                  <a:pt x="87" y="169"/>
                  <a:pt x="87" y="169"/>
                  <a:pt x="87" y="169"/>
                </a:cubicBezTo>
                <a:cubicBezTo>
                  <a:pt x="87" y="169"/>
                  <a:pt x="87" y="169"/>
                  <a:pt x="87" y="169"/>
                </a:cubicBezTo>
                <a:cubicBezTo>
                  <a:pt x="89" y="169"/>
                  <a:pt x="91" y="169"/>
                  <a:pt x="93" y="169"/>
                </a:cubicBezTo>
                <a:lnTo>
                  <a:pt x="93" y="102"/>
                </a:lnTo>
                <a:close/>
                <a:moveTo>
                  <a:pt x="63" y="74"/>
                </a:moveTo>
                <a:cubicBezTo>
                  <a:pt x="57" y="74"/>
                  <a:pt x="52" y="79"/>
                  <a:pt x="52" y="85"/>
                </a:cubicBezTo>
                <a:cubicBezTo>
                  <a:pt x="52" y="90"/>
                  <a:pt x="57" y="95"/>
                  <a:pt x="63" y="95"/>
                </a:cubicBezTo>
                <a:cubicBezTo>
                  <a:pt x="73" y="95"/>
                  <a:pt x="73" y="95"/>
                  <a:pt x="73" y="95"/>
                </a:cubicBezTo>
                <a:cubicBezTo>
                  <a:pt x="73" y="85"/>
                  <a:pt x="73" y="85"/>
                  <a:pt x="73" y="85"/>
                </a:cubicBezTo>
                <a:cubicBezTo>
                  <a:pt x="73" y="79"/>
                  <a:pt x="68" y="74"/>
                  <a:pt x="63" y="74"/>
                </a:cubicBezTo>
                <a:close/>
                <a:moveTo>
                  <a:pt x="121" y="85"/>
                </a:moveTo>
                <a:cubicBezTo>
                  <a:pt x="121" y="79"/>
                  <a:pt x="116" y="74"/>
                  <a:pt x="111" y="74"/>
                </a:cubicBezTo>
                <a:cubicBezTo>
                  <a:pt x="105" y="74"/>
                  <a:pt x="100" y="79"/>
                  <a:pt x="100" y="85"/>
                </a:cubicBezTo>
                <a:cubicBezTo>
                  <a:pt x="100" y="95"/>
                  <a:pt x="100" y="95"/>
                  <a:pt x="100" y="95"/>
                </a:cubicBezTo>
                <a:cubicBezTo>
                  <a:pt x="111" y="95"/>
                  <a:pt x="111" y="95"/>
                  <a:pt x="111" y="95"/>
                </a:cubicBezTo>
                <a:cubicBezTo>
                  <a:pt x="116" y="95"/>
                  <a:pt x="121" y="90"/>
                  <a:pt x="121" y="85"/>
                </a:cubicBezTo>
                <a:close/>
                <a:moveTo>
                  <a:pt x="144" y="66"/>
                </a:moveTo>
                <a:cubicBezTo>
                  <a:pt x="139" y="48"/>
                  <a:pt x="117" y="28"/>
                  <a:pt x="87" y="28"/>
                </a:cubicBezTo>
                <a:cubicBezTo>
                  <a:pt x="56" y="28"/>
                  <a:pt x="34" y="48"/>
                  <a:pt x="30" y="66"/>
                </a:cubicBezTo>
                <a:cubicBezTo>
                  <a:pt x="26" y="80"/>
                  <a:pt x="29" y="93"/>
                  <a:pt x="36" y="106"/>
                </a:cubicBezTo>
                <a:cubicBezTo>
                  <a:pt x="42" y="118"/>
                  <a:pt x="48" y="127"/>
                  <a:pt x="54" y="139"/>
                </a:cubicBezTo>
                <a:cubicBezTo>
                  <a:pt x="56" y="146"/>
                  <a:pt x="57" y="155"/>
                  <a:pt x="59" y="161"/>
                </a:cubicBezTo>
                <a:cubicBezTo>
                  <a:pt x="60" y="167"/>
                  <a:pt x="62" y="169"/>
                  <a:pt x="69" y="169"/>
                </a:cubicBezTo>
                <a:cubicBezTo>
                  <a:pt x="70" y="169"/>
                  <a:pt x="72" y="169"/>
                  <a:pt x="73" y="169"/>
                </a:cubicBezTo>
                <a:cubicBezTo>
                  <a:pt x="73" y="102"/>
                  <a:pt x="73" y="102"/>
                  <a:pt x="73" y="102"/>
                </a:cubicBezTo>
                <a:cubicBezTo>
                  <a:pt x="63" y="102"/>
                  <a:pt x="63" y="102"/>
                  <a:pt x="63" y="102"/>
                </a:cubicBezTo>
                <a:cubicBezTo>
                  <a:pt x="58" y="102"/>
                  <a:pt x="54" y="100"/>
                  <a:pt x="51" y="97"/>
                </a:cubicBezTo>
                <a:cubicBezTo>
                  <a:pt x="47" y="94"/>
                  <a:pt x="46" y="89"/>
                  <a:pt x="46" y="85"/>
                </a:cubicBezTo>
                <a:cubicBezTo>
                  <a:pt x="46" y="80"/>
                  <a:pt x="47" y="76"/>
                  <a:pt x="51" y="73"/>
                </a:cubicBezTo>
                <a:cubicBezTo>
                  <a:pt x="54" y="69"/>
                  <a:pt x="58" y="68"/>
                  <a:pt x="63" y="68"/>
                </a:cubicBezTo>
                <a:cubicBezTo>
                  <a:pt x="72" y="68"/>
                  <a:pt x="80" y="75"/>
                  <a:pt x="80" y="84"/>
                </a:cubicBezTo>
                <a:cubicBezTo>
                  <a:pt x="80" y="84"/>
                  <a:pt x="80" y="84"/>
                  <a:pt x="80" y="84"/>
                </a:cubicBezTo>
                <a:cubicBezTo>
                  <a:pt x="80" y="95"/>
                  <a:pt x="80" y="95"/>
                  <a:pt x="80" y="95"/>
                </a:cubicBezTo>
                <a:cubicBezTo>
                  <a:pt x="84" y="95"/>
                  <a:pt x="84" y="95"/>
                  <a:pt x="84" y="95"/>
                </a:cubicBezTo>
                <a:cubicBezTo>
                  <a:pt x="93" y="95"/>
                  <a:pt x="93" y="95"/>
                  <a:pt x="93" y="95"/>
                </a:cubicBezTo>
                <a:cubicBezTo>
                  <a:pt x="93" y="84"/>
                  <a:pt x="93" y="84"/>
                  <a:pt x="93" y="84"/>
                </a:cubicBezTo>
                <a:cubicBezTo>
                  <a:pt x="93" y="84"/>
                  <a:pt x="93" y="84"/>
                  <a:pt x="93" y="84"/>
                </a:cubicBezTo>
                <a:cubicBezTo>
                  <a:pt x="94" y="80"/>
                  <a:pt x="95" y="76"/>
                  <a:pt x="98" y="73"/>
                </a:cubicBezTo>
                <a:cubicBezTo>
                  <a:pt x="102" y="69"/>
                  <a:pt x="106" y="68"/>
                  <a:pt x="111" y="68"/>
                </a:cubicBezTo>
                <a:cubicBezTo>
                  <a:pt x="115" y="68"/>
                  <a:pt x="119" y="69"/>
                  <a:pt x="123" y="73"/>
                </a:cubicBezTo>
                <a:cubicBezTo>
                  <a:pt x="126" y="76"/>
                  <a:pt x="128" y="80"/>
                  <a:pt x="128" y="85"/>
                </a:cubicBezTo>
                <a:cubicBezTo>
                  <a:pt x="128" y="89"/>
                  <a:pt x="126" y="94"/>
                  <a:pt x="123" y="97"/>
                </a:cubicBezTo>
                <a:cubicBezTo>
                  <a:pt x="119" y="100"/>
                  <a:pt x="115" y="102"/>
                  <a:pt x="111" y="102"/>
                </a:cubicBezTo>
                <a:cubicBezTo>
                  <a:pt x="100" y="102"/>
                  <a:pt x="100" y="102"/>
                  <a:pt x="100" y="102"/>
                </a:cubicBezTo>
                <a:cubicBezTo>
                  <a:pt x="100" y="169"/>
                  <a:pt x="100" y="169"/>
                  <a:pt x="100" y="169"/>
                </a:cubicBezTo>
                <a:cubicBezTo>
                  <a:pt x="102" y="169"/>
                  <a:pt x="103" y="169"/>
                  <a:pt x="104" y="169"/>
                </a:cubicBezTo>
                <a:cubicBezTo>
                  <a:pt x="111" y="169"/>
                  <a:pt x="113" y="167"/>
                  <a:pt x="114" y="161"/>
                </a:cubicBezTo>
                <a:cubicBezTo>
                  <a:pt x="116" y="155"/>
                  <a:pt x="117" y="146"/>
                  <a:pt x="120" y="139"/>
                </a:cubicBezTo>
                <a:cubicBezTo>
                  <a:pt x="125" y="127"/>
                  <a:pt x="131" y="118"/>
                  <a:pt x="137" y="106"/>
                </a:cubicBezTo>
                <a:cubicBezTo>
                  <a:pt x="144" y="93"/>
                  <a:pt x="147" y="80"/>
                  <a:pt x="144" y="66"/>
                </a:cubicBezTo>
                <a:close/>
                <a:moveTo>
                  <a:pt x="93" y="7"/>
                </a:moveTo>
                <a:cubicBezTo>
                  <a:pt x="93" y="3"/>
                  <a:pt x="90" y="0"/>
                  <a:pt x="87" y="0"/>
                </a:cubicBezTo>
                <a:cubicBezTo>
                  <a:pt x="87" y="0"/>
                  <a:pt x="87" y="0"/>
                  <a:pt x="87" y="0"/>
                </a:cubicBezTo>
                <a:cubicBezTo>
                  <a:pt x="83" y="0"/>
                  <a:pt x="80" y="3"/>
                  <a:pt x="80" y="7"/>
                </a:cubicBezTo>
                <a:cubicBezTo>
                  <a:pt x="80" y="18"/>
                  <a:pt x="80" y="18"/>
                  <a:pt x="80" y="18"/>
                </a:cubicBezTo>
                <a:cubicBezTo>
                  <a:pt x="80" y="22"/>
                  <a:pt x="83" y="24"/>
                  <a:pt x="87" y="24"/>
                </a:cubicBezTo>
                <a:cubicBezTo>
                  <a:pt x="87" y="24"/>
                  <a:pt x="87" y="24"/>
                  <a:pt x="87" y="24"/>
                </a:cubicBezTo>
                <a:cubicBezTo>
                  <a:pt x="90" y="24"/>
                  <a:pt x="93" y="22"/>
                  <a:pt x="93" y="18"/>
                </a:cubicBezTo>
                <a:lnTo>
                  <a:pt x="93" y="7"/>
                </a:lnTo>
                <a:close/>
                <a:moveTo>
                  <a:pt x="128" y="17"/>
                </a:moveTo>
                <a:cubicBezTo>
                  <a:pt x="129" y="14"/>
                  <a:pt x="128" y="10"/>
                  <a:pt x="125" y="8"/>
                </a:cubicBezTo>
                <a:cubicBezTo>
                  <a:pt x="125" y="8"/>
                  <a:pt x="125" y="8"/>
                  <a:pt x="125" y="8"/>
                </a:cubicBezTo>
                <a:cubicBezTo>
                  <a:pt x="122" y="7"/>
                  <a:pt x="118" y="8"/>
                  <a:pt x="117" y="11"/>
                </a:cubicBezTo>
                <a:cubicBezTo>
                  <a:pt x="111" y="21"/>
                  <a:pt x="111" y="21"/>
                  <a:pt x="111" y="21"/>
                </a:cubicBezTo>
                <a:cubicBezTo>
                  <a:pt x="109" y="24"/>
                  <a:pt x="111" y="28"/>
                  <a:pt x="114" y="30"/>
                </a:cubicBezTo>
                <a:cubicBezTo>
                  <a:pt x="114" y="30"/>
                  <a:pt x="114" y="30"/>
                  <a:pt x="114" y="30"/>
                </a:cubicBezTo>
                <a:cubicBezTo>
                  <a:pt x="117" y="31"/>
                  <a:pt x="120" y="30"/>
                  <a:pt x="122" y="27"/>
                </a:cubicBezTo>
                <a:lnTo>
                  <a:pt x="128" y="17"/>
                </a:lnTo>
                <a:close/>
                <a:moveTo>
                  <a:pt x="153" y="37"/>
                </a:moveTo>
                <a:cubicBezTo>
                  <a:pt x="156" y="35"/>
                  <a:pt x="156" y="31"/>
                  <a:pt x="154" y="28"/>
                </a:cubicBezTo>
                <a:cubicBezTo>
                  <a:pt x="154" y="28"/>
                  <a:pt x="154" y="28"/>
                  <a:pt x="154" y="28"/>
                </a:cubicBezTo>
                <a:cubicBezTo>
                  <a:pt x="151" y="26"/>
                  <a:pt x="147" y="25"/>
                  <a:pt x="145" y="28"/>
                </a:cubicBezTo>
                <a:cubicBezTo>
                  <a:pt x="136" y="35"/>
                  <a:pt x="136" y="35"/>
                  <a:pt x="136" y="35"/>
                </a:cubicBezTo>
                <a:cubicBezTo>
                  <a:pt x="134" y="38"/>
                  <a:pt x="133" y="42"/>
                  <a:pt x="136" y="44"/>
                </a:cubicBezTo>
                <a:cubicBezTo>
                  <a:pt x="136" y="44"/>
                  <a:pt x="136" y="44"/>
                  <a:pt x="136" y="44"/>
                </a:cubicBezTo>
                <a:cubicBezTo>
                  <a:pt x="138" y="47"/>
                  <a:pt x="142" y="47"/>
                  <a:pt x="145" y="45"/>
                </a:cubicBezTo>
                <a:lnTo>
                  <a:pt x="153" y="37"/>
                </a:lnTo>
                <a:close/>
                <a:moveTo>
                  <a:pt x="167" y="68"/>
                </a:moveTo>
                <a:cubicBezTo>
                  <a:pt x="170" y="67"/>
                  <a:pt x="172" y="64"/>
                  <a:pt x="172" y="61"/>
                </a:cubicBezTo>
                <a:cubicBezTo>
                  <a:pt x="172" y="61"/>
                  <a:pt x="172" y="61"/>
                  <a:pt x="172" y="61"/>
                </a:cubicBezTo>
                <a:cubicBezTo>
                  <a:pt x="171" y="57"/>
                  <a:pt x="168" y="55"/>
                  <a:pt x="164" y="56"/>
                </a:cubicBezTo>
                <a:cubicBezTo>
                  <a:pt x="153" y="58"/>
                  <a:pt x="153" y="58"/>
                  <a:pt x="153" y="58"/>
                </a:cubicBezTo>
                <a:cubicBezTo>
                  <a:pt x="150" y="58"/>
                  <a:pt x="147" y="61"/>
                  <a:pt x="148" y="65"/>
                </a:cubicBezTo>
                <a:cubicBezTo>
                  <a:pt x="148" y="65"/>
                  <a:pt x="148" y="65"/>
                  <a:pt x="148" y="65"/>
                </a:cubicBezTo>
                <a:cubicBezTo>
                  <a:pt x="149" y="68"/>
                  <a:pt x="152" y="71"/>
                  <a:pt x="155" y="70"/>
                </a:cubicBezTo>
                <a:lnTo>
                  <a:pt x="167" y="68"/>
                </a:lnTo>
                <a:close/>
                <a:moveTo>
                  <a:pt x="164" y="101"/>
                </a:moveTo>
                <a:cubicBezTo>
                  <a:pt x="167" y="102"/>
                  <a:pt x="171" y="100"/>
                  <a:pt x="171" y="96"/>
                </a:cubicBezTo>
                <a:cubicBezTo>
                  <a:pt x="171" y="96"/>
                  <a:pt x="171" y="96"/>
                  <a:pt x="171" y="96"/>
                </a:cubicBezTo>
                <a:cubicBezTo>
                  <a:pt x="172" y="93"/>
                  <a:pt x="170" y="90"/>
                  <a:pt x="166" y="89"/>
                </a:cubicBezTo>
                <a:cubicBezTo>
                  <a:pt x="155" y="87"/>
                  <a:pt x="155" y="87"/>
                  <a:pt x="155" y="87"/>
                </a:cubicBezTo>
                <a:cubicBezTo>
                  <a:pt x="152" y="86"/>
                  <a:pt x="148" y="88"/>
                  <a:pt x="148" y="92"/>
                </a:cubicBezTo>
                <a:cubicBezTo>
                  <a:pt x="148" y="92"/>
                  <a:pt x="148" y="92"/>
                  <a:pt x="148" y="92"/>
                </a:cubicBezTo>
                <a:cubicBezTo>
                  <a:pt x="147" y="95"/>
                  <a:pt x="149" y="98"/>
                  <a:pt x="153" y="99"/>
                </a:cubicBezTo>
                <a:lnTo>
                  <a:pt x="164" y="101"/>
                </a:lnTo>
                <a:close/>
                <a:moveTo>
                  <a:pt x="50" y="27"/>
                </a:moveTo>
                <a:cubicBezTo>
                  <a:pt x="52" y="30"/>
                  <a:pt x="56" y="31"/>
                  <a:pt x="59" y="30"/>
                </a:cubicBezTo>
                <a:cubicBezTo>
                  <a:pt x="59" y="30"/>
                  <a:pt x="59" y="30"/>
                  <a:pt x="59" y="30"/>
                </a:cubicBezTo>
                <a:cubicBezTo>
                  <a:pt x="62" y="28"/>
                  <a:pt x="63" y="24"/>
                  <a:pt x="61" y="21"/>
                </a:cubicBezTo>
                <a:cubicBezTo>
                  <a:pt x="56" y="11"/>
                  <a:pt x="56" y="11"/>
                  <a:pt x="56" y="11"/>
                </a:cubicBezTo>
                <a:cubicBezTo>
                  <a:pt x="54" y="8"/>
                  <a:pt x="50" y="7"/>
                  <a:pt x="47" y="8"/>
                </a:cubicBezTo>
                <a:cubicBezTo>
                  <a:pt x="47" y="8"/>
                  <a:pt x="47" y="8"/>
                  <a:pt x="47" y="8"/>
                </a:cubicBezTo>
                <a:cubicBezTo>
                  <a:pt x="44" y="10"/>
                  <a:pt x="43" y="14"/>
                  <a:pt x="45" y="17"/>
                </a:cubicBezTo>
                <a:lnTo>
                  <a:pt x="50" y="27"/>
                </a:lnTo>
                <a:close/>
                <a:moveTo>
                  <a:pt x="28" y="45"/>
                </a:moveTo>
                <a:cubicBezTo>
                  <a:pt x="30" y="47"/>
                  <a:pt x="34" y="47"/>
                  <a:pt x="37" y="44"/>
                </a:cubicBezTo>
                <a:cubicBezTo>
                  <a:pt x="37" y="44"/>
                  <a:pt x="37" y="44"/>
                  <a:pt x="37" y="44"/>
                </a:cubicBezTo>
                <a:cubicBezTo>
                  <a:pt x="39" y="42"/>
                  <a:pt x="39" y="38"/>
                  <a:pt x="36" y="35"/>
                </a:cubicBezTo>
                <a:cubicBezTo>
                  <a:pt x="28" y="28"/>
                  <a:pt x="28" y="28"/>
                  <a:pt x="28" y="28"/>
                </a:cubicBezTo>
                <a:cubicBezTo>
                  <a:pt x="25" y="25"/>
                  <a:pt x="21" y="26"/>
                  <a:pt x="19" y="28"/>
                </a:cubicBezTo>
                <a:cubicBezTo>
                  <a:pt x="19" y="28"/>
                  <a:pt x="19" y="28"/>
                  <a:pt x="19" y="28"/>
                </a:cubicBezTo>
                <a:cubicBezTo>
                  <a:pt x="16" y="31"/>
                  <a:pt x="17" y="35"/>
                  <a:pt x="19" y="37"/>
                </a:cubicBezTo>
                <a:lnTo>
                  <a:pt x="28" y="45"/>
                </a:lnTo>
                <a:close/>
                <a:moveTo>
                  <a:pt x="17" y="70"/>
                </a:moveTo>
                <a:cubicBezTo>
                  <a:pt x="20" y="71"/>
                  <a:pt x="24" y="68"/>
                  <a:pt x="24" y="65"/>
                </a:cubicBezTo>
                <a:cubicBezTo>
                  <a:pt x="24" y="65"/>
                  <a:pt x="24" y="65"/>
                  <a:pt x="24" y="65"/>
                </a:cubicBezTo>
                <a:cubicBezTo>
                  <a:pt x="25" y="61"/>
                  <a:pt x="23" y="58"/>
                  <a:pt x="19" y="58"/>
                </a:cubicBezTo>
                <a:cubicBezTo>
                  <a:pt x="8" y="56"/>
                  <a:pt x="8" y="56"/>
                  <a:pt x="8" y="56"/>
                </a:cubicBezTo>
                <a:cubicBezTo>
                  <a:pt x="5" y="55"/>
                  <a:pt x="1" y="57"/>
                  <a:pt x="1" y="61"/>
                </a:cubicBezTo>
                <a:cubicBezTo>
                  <a:pt x="1" y="61"/>
                  <a:pt x="1" y="61"/>
                  <a:pt x="1" y="61"/>
                </a:cubicBezTo>
                <a:cubicBezTo>
                  <a:pt x="0" y="64"/>
                  <a:pt x="2" y="67"/>
                  <a:pt x="6" y="68"/>
                </a:cubicBezTo>
                <a:lnTo>
                  <a:pt x="17" y="70"/>
                </a:lnTo>
                <a:close/>
                <a:moveTo>
                  <a:pt x="20" y="99"/>
                </a:moveTo>
                <a:cubicBezTo>
                  <a:pt x="23" y="98"/>
                  <a:pt x="25" y="95"/>
                  <a:pt x="25" y="92"/>
                </a:cubicBezTo>
                <a:cubicBezTo>
                  <a:pt x="25" y="92"/>
                  <a:pt x="25" y="92"/>
                  <a:pt x="25" y="92"/>
                </a:cubicBezTo>
                <a:cubicBezTo>
                  <a:pt x="24" y="88"/>
                  <a:pt x="21" y="86"/>
                  <a:pt x="17" y="87"/>
                </a:cubicBezTo>
                <a:cubicBezTo>
                  <a:pt x="6" y="89"/>
                  <a:pt x="6" y="89"/>
                  <a:pt x="6" y="89"/>
                </a:cubicBezTo>
                <a:cubicBezTo>
                  <a:pt x="3" y="90"/>
                  <a:pt x="0" y="93"/>
                  <a:pt x="1" y="96"/>
                </a:cubicBezTo>
                <a:cubicBezTo>
                  <a:pt x="1" y="96"/>
                  <a:pt x="1" y="96"/>
                  <a:pt x="1" y="96"/>
                </a:cubicBezTo>
                <a:cubicBezTo>
                  <a:pt x="2" y="100"/>
                  <a:pt x="5" y="102"/>
                  <a:pt x="8" y="101"/>
                </a:cubicBezTo>
                <a:lnTo>
                  <a:pt x="20" y="99"/>
                </a:lnTo>
                <a:close/>
              </a:path>
            </a:pathLst>
          </a:custGeom>
          <a:solidFill>
            <a:schemeClr val="accent1">
              <a:lumMod val="75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92014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accent1">
              <a:lumMod val="40000"/>
              <a:lumOff val="60000"/>
            </a:schemeClr>
          </a:solidFill>
          <a:ln>
            <a:noFill/>
          </a:ln>
        </p:spPr>
        <p:style>
          <a:lnRef idx="0">
            <a:scrgbClr r="0" g="0" b="0"/>
          </a:lnRef>
          <a:fillRef idx="1001">
            <a:schemeClr val="dk1"/>
          </a:fillRef>
          <a:effectRef idx="0">
            <a:scrgbClr r="0" g="0" b="0"/>
          </a:effectRef>
          <a:fontRef idx="minor">
            <a:schemeClr val="lt1"/>
          </a:fontRef>
        </p:style>
        <p:txBody>
          <a:bodyPr rtlCol="0" anchor="ctr"/>
          <a:lstStyle/>
          <a:p>
            <a:pPr algn="ctr"/>
            <a:endParaRPr lang="en-US" sz="2400" dirty="0"/>
          </a:p>
        </p:txBody>
      </p:sp>
      <p:sp>
        <p:nvSpPr>
          <p:cNvPr id="4" name="TextBox 3"/>
          <p:cNvSpPr txBox="1"/>
          <p:nvPr/>
        </p:nvSpPr>
        <p:spPr>
          <a:xfrm>
            <a:off x="2677986" y="4135554"/>
            <a:ext cx="6836031" cy="707886"/>
          </a:xfrm>
          <a:prstGeom prst="rect">
            <a:avLst/>
          </a:prstGeom>
          <a:noFill/>
        </p:spPr>
        <p:txBody>
          <a:bodyPr wrap="square" rtlCol="0">
            <a:spAutoFit/>
          </a:bodyPr>
          <a:lstStyle/>
          <a:p>
            <a:pPr algn="ctr"/>
            <a:r>
              <a:rPr lang="en-US" sz="4000" cap="all" dirty="0"/>
              <a:t>DATA OVERVIEW</a:t>
            </a:r>
            <a:endParaRPr lang="en-US" sz="4000" dirty="0"/>
          </a:p>
        </p:txBody>
      </p:sp>
      <p:sp>
        <p:nvSpPr>
          <p:cNvPr id="7" name="Rectangle 6"/>
          <p:cNvSpPr/>
          <p:nvPr/>
        </p:nvSpPr>
        <p:spPr>
          <a:xfrm rot="2700000">
            <a:off x="5970903" y="5342828"/>
            <a:ext cx="230427" cy="2304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cxnSp>
        <p:nvCxnSpPr>
          <p:cNvPr id="9" name="Straight Connector 8"/>
          <p:cNvCxnSpPr>
            <a:cxnSpLocks/>
          </p:cNvCxnSpPr>
          <p:nvPr/>
        </p:nvCxnSpPr>
        <p:spPr>
          <a:xfrm flipH="1">
            <a:off x="2198670" y="5458041"/>
            <a:ext cx="3570890" cy="0"/>
          </a:xfrm>
          <a:prstGeom prst="line">
            <a:avLst/>
          </a:prstGeom>
          <a:ln/>
        </p:spPr>
        <p:style>
          <a:lnRef idx="1">
            <a:schemeClr val="dk1"/>
          </a:lnRef>
          <a:fillRef idx="0">
            <a:schemeClr val="dk1"/>
          </a:fillRef>
          <a:effectRef idx="0">
            <a:schemeClr val="dk1"/>
          </a:effectRef>
          <a:fontRef idx="minor">
            <a:schemeClr val="tx1"/>
          </a:fontRef>
        </p:style>
      </p:cxnSp>
      <p:cxnSp>
        <p:nvCxnSpPr>
          <p:cNvPr id="10" name="Straight Connector 9"/>
          <p:cNvCxnSpPr>
            <a:cxnSpLocks/>
          </p:cNvCxnSpPr>
          <p:nvPr/>
        </p:nvCxnSpPr>
        <p:spPr>
          <a:xfrm flipH="1">
            <a:off x="6422441" y="5458041"/>
            <a:ext cx="3759249" cy="0"/>
          </a:xfrm>
          <a:prstGeom prst="line">
            <a:avLst/>
          </a:prstGeom>
          <a:ln/>
        </p:spPr>
        <p:style>
          <a:lnRef idx="1">
            <a:schemeClr val="dk1"/>
          </a:lnRef>
          <a:fillRef idx="0">
            <a:schemeClr val="dk1"/>
          </a:fillRef>
          <a:effectRef idx="0">
            <a:schemeClr val="dk1"/>
          </a:effectRef>
          <a:fontRef idx="minor">
            <a:schemeClr val="tx1"/>
          </a:fontRef>
        </p:style>
      </p:cxnSp>
      <p:sp>
        <p:nvSpPr>
          <p:cNvPr id="11" name="Pentagon 10"/>
          <p:cNvSpPr/>
          <p:nvPr/>
        </p:nvSpPr>
        <p:spPr bwMode="auto">
          <a:xfrm rot="5400000">
            <a:off x="4127499" y="444501"/>
            <a:ext cx="3937003" cy="3048000"/>
          </a:xfrm>
          <a:prstGeom prst="homePlate">
            <a:avLst/>
          </a:prstGeom>
          <a:solidFill>
            <a:schemeClr val="bg1">
              <a:lumMod val="95000"/>
            </a:schemeClr>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a:p>
        </p:txBody>
      </p:sp>
      <p:sp>
        <p:nvSpPr>
          <p:cNvPr id="20" name="Google Shape;8945;p172">
            <a:extLst>
              <a:ext uri="{FF2B5EF4-FFF2-40B4-BE49-F238E27FC236}">
                <a16:creationId xmlns:a16="http://schemas.microsoft.com/office/drawing/2014/main" id="{C3A9215A-6230-BBD2-F466-CAFB60D21243}"/>
              </a:ext>
            </a:extLst>
          </p:cNvPr>
          <p:cNvSpPr/>
          <p:nvPr/>
        </p:nvSpPr>
        <p:spPr>
          <a:xfrm>
            <a:off x="5228529" y="960263"/>
            <a:ext cx="1932559" cy="1474712"/>
          </a:xfrm>
          <a:custGeom>
            <a:avLst/>
            <a:gdLst/>
            <a:ahLst/>
            <a:cxnLst/>
            <a:rect l="l" t="t" r="r" b="b"/>
            <a:pathLst>
              <a:path w="135" h="113" extrusionOk="0">
                <a:moveTo>
                  <a:pt x="18" y="92"/>
                </a:moveTo>
                <a:cubicBezTo>
                  <a:pt x="18" y="62"/>
                  <a:pt x="18" y="62"/>
                  <a:pt x="18" y="62"/>
                </a:cubicBezTo>
                <a:cubicBezTo>
                  <a:pt x="18" y="59"/>
                  <a:pt x="20" y="57"/>
                  <a:pt x="22" y="57"/>
                </a:cubicBezTo>
                <a:cubicBezTo>
                  <a:pt x="30" y="57"/>
                  <a:pt x="30" y="57"/>
                  <a:pt x="30" y="57"/>
                </a:cubicBezTo>
                <a:cubicBezTo>
                  <a:pt x="32" y="57"/>
                  <a:pt x="34" y="59"/>
                  <a:pt x="34" y="62"/>
                </a:cubicBezTo>
                <a:cubicBezTo>
                  <a:pt x="34" y="92"/>
                  <a:pt x="34" y="92"/>
                  <a:pt x="34" y="92"/>
                </a:cubicBezTo>
                <a:cubicBezTo>
                  <a:pt x="34" y="94"/>
                  <a:pt x="32" y="96"/>
                  <a:pt x="30" y="96"/>
                </a:cubicBezTo>
                <a:cubicBezTo>
                  <a:pt x="22" y="96"/>
                  <a:pt x="22" y="96"/>
                  <a:pt x="22" y="96"/>
                </a:cubicBezTo>
                <a:cubicBezTo>
                  <a:pt x="20" y="96"/>
                  <a:pt x="18" y="94"/>
                  <a:pt x="18" y="92"/>
                </a:cubicBezTo>
                <a:close/>
                <a:moveTo>
                  <a:pt x="49" y="46"/>
                </a:moveTo>
                <a:cubicBezTo>
                  <a:pt x="47" y="46"/>
                  <a:pt x="45" y="48"/>
                  <a:pt x="45" y="51"/>
                </a:cubicBezTo>
                <a:cubicBezTo>
                  <a:pt x="45" y="92"/>
                  <a:pt x="45" y="92"/>
                  <a:pt x="45" y="92"/>
                </a:cubicBezTo>
                <a:cubicBezTo>
                  <a:pt x="45" y="94"/>
                  <a:pt x="47" y="96"/>
                  <a:pt x="49" y="96"/>
                </a:cubicBezTo>
                <a:cubicBezTo>
                  <a:pt x="57" y="96"/>
                  <a:pt x="57" y="96"/>
                  <a:pt x="57" y="96"/>
                </a:cubicBezTo>
                <a:cubicBezTo>
                  <a:pt x="59" y="96"/>
                  <a:pt x="61" y="94"/>
                  <a:pt x="61" y="92"/>
                </a:cubicBezTo>
                <a:cubicBezTo>
                  <a:pt x="61" y="51"/>
                  <a:pt x="61" y="51"/>
                  <a:pt x="61" y="51"/>
                </a:cubicBezTo>
                <a:cubicBezTo>
                  <a:pt x="61" y="48"/>
                  <a:pt x="59" y="46"/>
                  <a:pt x="57" y="46"/>
                </a:cubicBezTo>
                <a:lnTo>
                  <a:pt x="49" y="46"/>
                </a:lnTo>
                <a:close/>
                <a:moveTo>
                  <a:pt x="76" y="37"/>
                </a:moveTo>
                <a:cubicBezTo>
                  <a:pt x="74" y="37"/>
                  <a:pt x="72" y="39"/>
                  <a:pt x="72" y="41"/>
                </a:cubicBezTo>
                <a:cubicBezTo>
                  <a:pt x="72" y="92"/>
                  <a:pt x="72" y="92"/>
                  <a:pt x="72" y="92"/>
                </a:cubicBezTo>
                <a:cubicBezTo>
                  <a:pt x="72" y="94"/>
                  <a:pt x="74" y="96"/>
                  <a:pt x="76" y="96"/>
                </a:cubicBezTo>
                <a:cubicBezTo>
                  <a:pt x="84" y="96"/>
                  <a:pt x="84" y="96"/>
                  <a:pt x="84" y="96"/>
                </a:cubicBezTo>
                <a:cubicBezTo>
                  <a:pt x="86" y="96"/>
                  <a:pt x="88" y="94"/>
                  <a:pt x="88" y="92"/>
                </a:cubicBezTo>
                <a:cubicBezTo>
                  <a:pt x="88" y="41"/>
                  <a:pt x="88" y="41"/>
                  <a:pt x="88" y="41"/>
                </a:cubicBezTo>
                <a:cubicBezTo>
                  <a:pt x="88" y="39"/>
                  <a:pt x="86" y="37"/>
                  <a:pt x="84" y="37"/>
                </a:cubicBezTo>
                <a:lnTo>
                  <a:pt x="76" y="37"/>
                </a:lnTo>
                <a:close/>
                <a:moveTo>
                  <a:pt x="103" y="27"/>
                </a:moveTo>
                <a:cubicBezTo>
                  <a:pt x="101" y="27"/>
                  <a:pt x="99" y="29"/>
                  <a:pt x="99" y="32"/>
                </a:cubicBezTo>
                <a:cubicBezTo>
                  <a:pt x="99" y="92"/>
                  <a:pt x="99" y="92"/>
                  <a:pt x="99" y="92"/>
                </a:cubicBezTo>
                <a:cubicBezTo>
                  <a:pt x="99" y="94"/>
                  <a:pt x="101" y="96"/>
                  <a:pt x="103" y="96"/>
                </a:cubicBezTo>
                <a:cubicBezTo>
                  <a:pt x="111" y="96"/>
                  <a:pt x="111" y="96"/>
                  <a:pt x="111" y="96"/>
                </a:cubicBezTo>
                <a:cubicBezTo>
                  <a:pt x="113" y="96"/>
                  <a:pt x="115" y="94"/>
                  <a:pt x="115" y="92"/>
                </a:cubicBezTo>
                <a:cubicBezTo>
                  <a:pt x="115" y="32"/>
                  <a:pt x="115" y="32"/>
                  <a:pt x="115" y="32"/>
                </a:cubicBezTo>
                <a:cubicBezTo>
                  <a:pt x="115" y="29"/>
                  <a:pt x="113" y="27"/>
                  <a:pt x="111" y="27"/>
                </a:cubicBezTo>
                <a:lnTo>
                  <a:pt x="103" y="27"/>
                </a:lnTo>
                <a:close/>
                <a:moveTo>
                  <a:pt x="20" y="45"/>
                </a:moveTo>
                <a:cubicBezTo>
                  <a:pt x="49" y="40"/>
                  <a:pt x="76" y="30"/>
                  <a:pt x="100" y="15"/>
                </a:cubicBezTo>
                <a:cubicBezTo>
                  <a:pt x="102" y="19"/>
                  <a:pt x="102" y="19"/>
                  <a:pt x="102" y="19"/>
                </a:cubicBezTo>
                <a:cubicBezTo>
                  <a:pt x="111" y="6"/>
                  <a:pt x="111" y="6"/>
                  <a:pt x="111" y="6"/>
                </a:cubicBezTo>
                <a:cubicBezTo>
                  <a:pt x="95" y="5"/>
                  <a:pt x="95" y="5"/>
                  <a:pt x="95" y="5"/>
                </a:cubicBezTo>
                <a:cubicBezTo>
                  <a:pt x="97" y="10"/>
                  <a:pt x="97" y="10"/>
                  <a:pt x="97" y="10"/>
                </a:cubicBezTo>
                <a:cubicBezTo>
                  <a:pt x="74" y="24"/>
                  <a:pt x="47" y="34"/>
                  <a:pt x="19" y="39"/>
                </a:cubicBezTo>
                <a:lnTo>
                  <a:pt x="20" y="45"/>
                </a:lnTo>
                <a:close/>
                <a:moveTo>
                  <a:pt x="135" y="105"/>
                </a:moveTo>
                <a:cubicBezTo>
                  <a:pt x="121" y="97"/>
                  <a:pt x="121" y="97"/>
                  <a:pt x="121" y="97"/>
                </a:cubicBezTo>
                <a:cubicBezTo>
                  <a:pt x="121" y="102"/>
                  <a:pt x="121" y="102"/>
                  <a:pt x="121" y="102"/>
                </a:cubicBezTo>
                <a:cubicBezTo>
                  <a:pt x="11" y="102"/>
                  <a:pt x="11" y="102"/>
                  <a:pt x="11" y="102"/>
                </a:cubicBezTo>
                <a:cubicBezTo>
                  <a:pt x="11" y="14"/>
                  <a:pt x="11" y="14"/>
                  <a:pt x="11" y="14"/>
                </a:cubicBezTo>
                <a:cubicBezTo>
                  <a:pt x="16" y="14"/>
                  <a:pt x="16" y="14"/>
                  <a:pt x="16" y="14"/>
                </a:cubicBezTo>
                <a:cubicBezTo>
                  <a:pt x="8" y="0"/>
                  <a:pt x="8" y="0"/>
                  <a:pt x="8" y="0"/>
                </a:cubicBezTo>
                <a:cubicBezTo>
                  <a:pt x="0" y="14"/>
                  <a:pt x="0" y="14"/>
                  <a:pt x="0" y="14"/>
                </a:cubicBezTo>
                <a:cubicBezTo>
                  <a:pt x="5" y="14"/>
                  <a:pt x="5" y="14"/>
                  <a:pt x="5" y="14"/>
                </a:cubicBezTo>
                <a:cubicBezTo>
                  <a:pt x="5" y="102"/>
                  <a:pt x="5" y="102"/>
                  <a:pt x="5" y="102"/>
                </a:cubicBezTo>
                <a:cubicBezTo>
                  <a:pt x="5" y="105"/>
                  <a:pt x="5" y="105"/>
                  <a:pt x="5" y="105"/>
                </a:cubicBezTo>
                <a:cubicBezTo>
                  <a:pt x="5" y="108"/>
                  <a:pt x="5" y="108"/>
                  <a:pt x="5" y="108"/>
                </a:cubicBezTo>
                <a:cubicBezTo>
                  <a:pt x="121" y="108"/>
                  <a:pt x="121" y="108"/>
                  <a:pt x="121" y="108"/>
                </a:cubicBezTo>
                <a:cubicBezTo>
                  <a:pt x="121" y="113"/>
                  <a:pt x="121" y="113"/>
                  <a:pt x="121" y="113"/>
                </a:cubicBezTo>
                <a:lnTo>
                  <a:pt x="135" y="105"/>
                </a:lnTo>
                <a:close/>
              </a:path>
            </a:pathLst>
          </a:custGeom>
          <a:solidFill>
            <a:schemeClr val="accent1">
              <a:lumMod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transition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53"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18" presetClass="entr" presetSubtype="6"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trips(downRight)">
                                      <p:cBhvr>
                                        <p:cTn id="22" dur="500"/>
                                        <p:tgtEl>
                                          <p:spTgt spid="10"/>
                                        </p:tgtEl>
                                      </p:cBhvr>
                                    </p:animEffect>
                                  </p:childTnLst>
                                </p:cTn>
                              </p:par>
                              <p:par>
                                <p:cTn id="23" presetID="18" presetClass="entr" presetSubtype="12"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strips(downLeft)">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12"/>
          </p:nvPr>
        </p:nvSpPr>
        <p:spPr>
          <a:prstGeom prst="rect">
            <a:avLst/>
          </a:prstGeom>
        </p:spPr>
        <p:txBody>
          <a:bodyPr/>
          <a:lstStyle/>
          <a:p>
            <a:fld id="{C136B7D2-B98C-44FD-8D04-7EC62A564975}" type="slidenum">
              <a:rPr lang="en-US" smtClean="0"/>
              <a:pPr/>
              <a:t>8</a:t>
            </a:fld>
            <a:endParaRPr lang="en-US" dirty="0"/>
          </a:p>
        </p:txBody>
      </p:sp>
      <p:grpSp>
        <p:nvGrpSpPr>
          <p:cNvPr id="5" name="Group 4"/>
          <p:cNvGrpSpPr/>
          <p:nvPr/>
        </p:nvGrpSpPr>
        <p:grpSpPr>
          <a:xfrm>
            <a:off x="1204914" y="2874016"/>
            <a:ext cx="1913671" cy="1937552"/>
            <a:chOff x="670272" y="1130084"/>
            <a:chExt cx="1435253" cy="1453164"/>
          </a:xfrm>
        </p:grpSpPr>
        <p:sp>
          <p:nvSpPr>
            <p:cNvPr id="44" name="Rounded Rectangle 43"/>
            <p:cNvSpPr/>
            <p:nvPr/>
          </p:nvSpPr>
          <p:spPr>
            <a:xfrm>
              <a:off x="670272" y="1176870"/>
              <a:ext cx="1406378" cy="1406378"/>
            </a:xfrm>
            <a:prstGeom prst="roundRect">
              <a:avLst>
                <a:gd name="adj" fmla="val 7085"/>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 name="Rounded Rectangle 2"/>
            <p:cNvSpPr/>
            <p:nvPr/>
          </p:nvSpPr>
          <p:spPr>
            <a:xfrm>
              <a:off x="699147" y="1130084"/>
              <a:ext cx="1406378" cy="1406378"/>
            </a:xfrm>
            <a:prstGeom prst="roundRect">
              <a:avLst>
                <a:gd name="adj" fmla="val 70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6" name="Text Placeholder 3"/>
          <p:cNvSpPr txBox="1">
            <a:spLocks/>
          </p:cNvSpPr>
          <p:nvPr/>
        </p:nvSpPr>
        <p:spPr>
          <a:xfrm>
            <a:off x="1518932" y="3072937"/>
            <a:ext cx="1247136" cy="147732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9600" dirty="0">
                <a:solidFill>
                  <a:schemeClr val="bg1"/>
                </a:solidFill>
              </a:rPr>
              <a:t>01</a:t>
            </a:r>
          </a:p>
        </p:txBody>
      </p:sp>
      <p:grpSp>
        <p:nvGrpSpPr>
          <p:cNvPr id="6" name="Group 48"/>
          <p:cNvGrpSpPr/>
          <p:nvPr/>
        </p:nvGrpSpPr>
        <p:grpSpPr>
          <a:xfrm>
            <a:off x="3853415" y="2874016"/>
            <a:ext cx="1913671" cy="1937552"/>
            <a:chOff x="670272" y="1130084"/>
            <a:chExt cx="1435253" cy="1453164"/>
          </a:xfrm>
        </p:grpSpPr>
        <p:sp>
          <p:nvSpPr>
            <p:cNvPr id="50" name="Rounded Rectangle 49"/>
            <p:cNvSpPr/>
            <p:nvPr/>
          </p:nvSpPr>
          <p:spPr>
            <a:xfrm>
              <a:off x="670272" y="1176870"/>
              <a:ext cx="1406378" cy="1406378"/>
            </a:xfrm>
            <a:prstGeom prst="roundRect">
              <a:avLst>
                <a:gd name="adj" fmla="val 7085"/>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1" name="Rounded Rectangle 50"/>
            <p:cNvSpPr/>
            <p:nvPr/>
          </p:nvSpPr>
          <p:spPr>
            <a:xfrm>
              <a:off x="699147" y="1130084"/>
              <a:ext cx="1406378" cy="1406378"/>
            </a:xfrm>
            <a:prstGeom prst="roundRect">
              <a:avLst>
                <a:gd name="adj" fmla="val 708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52" name="Text Placeholder 3"/>
          <p:cNvSpPr txBox="1">
            <a:spLocks/>
          </p:cNvSpPr>
          <p:nvPr/>
        </p:nvSpPr>
        <p:spPr>
          <a:xfrm>
            <a:off x="4167433" y="3072937"/>
            <a:ext cx="1247136" cy="147732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9600" dirty="0">
                <a:solidFill>
                  <a:schemeClr val="bg1"/>
                </a:solidFill>
              </a:rPr>
              <a:t>02</a:t>
            </a:r>
          </a:p>
        </p:txBody>
      </p:sp>
      <p:grpSp>
        <p:nvGrpSpPr>
          <p:cNvPr id="7" name="Group 52"/>
          <p:cNvGrpSpPr/>
          <p:nvPr/>
        </p:nvGrpSpPr>
        <p:grpSpPr>
          <a:xfrm>
            <a:off x="6501917" y="2874016"/>
            <a:ext cx="1913671" cy="1937552"/>
            <a:chOff x="670272" y="1130084"/>
            <a:chExt cx="1435253" cy="1453164"/>
          </a:xfrm>
          <a:solidFill>
            <a:srgbClr val="FF0000"/>
          </a:solidFill>
        </p:grpSpPr>
        <p:sp>
          <p:nvSpPr>
            <p:cNvPr id="54" name="Rounded Rectangle 53"/>
            <p:cNvSpPr/>
            <p:nvPr/>
          </p:nvSpPr>
          <p:spPr>
            <a:xfrm>
              <a:off x="670272" y="1176870"/>
              <a:ext cx="1406378" cy="1406378"/>
            </a:xfrm>
            <a:prstGeom prst="roundRect">
              <a:avLst>
                <a:gd name="adj" fmla="val 70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5" name="Rounded Rectangle 54"/>
            <p:cNvSpPr/>
            <p:nvPr/>
          </p:nvSpPr>
          <p:spPr>
            <a:xfrm>
              <a:off x="699147" y="1130084"/>
              <a:ext cx="1406378" cy="1406378"/>
            </a:xfrm>
            <a:prstGeom prst="roundRect">
              <a:avLst>
                <a:gd name="adj" fmla="val 7085"/>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70" name="Text Placeholder 3"/>
          <p:cNvSpPr txBox="1">
            <a:spLocks/>
          </p:cNvSpPr>
          <p:nvPr/>
        </p:nvSpPr>
        <p:spPr>
          <a:xfrm>
            <a:off x="6815935" y="3072937"/>
            <a:ext cx="1247136" cy="147732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9600" dirty="0">
                <a:solidFill>
                  <a:schemeClr val="bg1"/>
                </a:solidFill>
              </a:rPr>
              <a:t>03</a:t>
            </a:r>
          </a:p>
        </p:txBody>
      </p:sp>
      <p:grpSp>
        <p:nvGrpSpPr>
          <p:cNvPr id="8" name="Group 70"/>
          <p:cNvGrpSpPr/>
          <p:nvPr/>
        </p:nvGrpSpPr>
        <p:grpSpPr>
          <a:xfrm>
            <a:off x="9111918" y="2874016"/>
            <a:ext cx="1913671" cy="1937552"/>
            <a:chOff x="670272" y="1130084"/>
            <a:chExt cx="1435253" cy="1453164"/>
          </a:xfrm>
          <a:solidFill>
            <a:schemeClr val="accent6">
              <a:lumMod val="60000"/>
              <a:lumOff val="40000"/>
            </a:schemeClr>
          </a:solidFill>
        </p:grpSpPr>
        <p:sp>
          <p:nvSpPr>
            <p:cNvPr id="72" name="Rounded Rectangle 71"/>
            <p:cNvSpPr/>
            <p:nvPr/>
          </p:nvSpPr>
          <p:spPr>
            <a:xfrm>
              <a:off x="670272" y="1176870"/>
              <a:ext cx="1406378" cy="1406378"/>
            </a:xfrm>
            <a:prstGeom prst="roundRect">
              <a:avLst>
                <a:gd name="adj" fmla="val 7085"/>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ounded Rectangle 72"/>
            <p:cNvSpPr/>
            <p:nvPr/>
          </p:nvSpPr>
          <p:spPr>
            <a:xfrm>
              <a:off x="699147" y="1130084"/>
              <a:ext cx="1406378" cy="1406378"/>
            </a:xfrm>
            <a:prstGeom prst="roundRect">
              <a:avLst>
                <a:gd name="adj" fmla="val 70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74" name="Text Placeholder 3"/>
          <p:cNvSpPr txBox="1">
            <a:spLocks/>
          </p:cNvSpPr>
          <p:nvPr/>
        </p:nvSpPr>
        <p:spPr>
          <a:xfrm>
            <a:off x="9464436" y="3072937"/>
            <a:ext cx="1247136" cy="147732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9600" dirty="0">
                <a:solidFill>
                  <a:schemeClr val="bg1"/>
                </a:solidFill>
              </a:rPr>
              <a:t>04</a:t>
            </a:r>
          </a:p>
        </p:txBody>
      </p:sp>
      <p:grpSp>
        <p:nvGrpSpPr>
          <p:cNvPr id="9" name="Group 74"/>
          <p:cNvGrpSpPr/>
          <p:nvPr/>
        </p:nvGrpSpPr>
        <p:grpSpPr>
          <a:xfrm>
            <a:off x="2644051" y="1352753"/>
            <a:ext cx="3341511" cy="1065957"/>
            <a:chOff x="625692" y="1854516"/>
            <a:chExt cx="2506133" cy="799468"/>
          </a:xfrm>
        </p:grpSpPr>
        <p:sp>
          <p:nvSpPr>
            <p:cNvPr id="76" name="Footer Text"/>
            <p:cNvSpPr txBox="1"/>
            <p:nvPr/>
          </p:nvSpPr>
          <p:spPr>
            <a:xfrm>
              <a:off x="625692" y="2099986"/>
              <a:ext cx="2506133" cy="553998"/>
            </a:xfrm>
            <a:prstGeom prst="rect">
              <a:avLst/>
            </a:prstGeom>
            <a:noFill/>
          </p:spPr>
          <p:txBody>
            <a:bodyPr wrap="square" lIns="0" tIns="0" rIns="0" bIns="0" rtlCol="0">
              <a:spAutoFit/>
            </a:bodyPr>
            <a:lstStyle/>
            <a:p>
              <a:r>
                <a:rPr lang="en-US" sz="1600" dirty="0">
                  <a:solidFill>
                    <a:schemeClr val="dk1"/>
                  </a:solidFill>
                  <a:latin typeface="Open Sans"/>
                  <a:ea typeface="Open Sans"/>
                  <a:cs typeface="Open Sans"/>
                  <a:sym typeface="Open Sans"/>
                </a:rPr>
                <a:t>Loaded the data in Excel, checked through all the columns for better insight</a:t>
              </a:r>
              <a:endParaRPr lang="en-US" sz="1600" dirty="0">
                <a:solidFill>
                  <a:schemeClr val="tx1">
                    <a:lumMod val="50000"/>
                    <a:lumOff val="50000"/>
                  </a:schemeClr>
                </a:solidFill>
              </a:endParaRPr>
            </a:p>
          </p:txBody>
        </p:sp>
        <p:sp>
          <p:nvSpPr>
            <p:cNvPr id="77" name="TextBox 76"/>
            <p:cNvSpPr txBox="1"/>
            <p:nvPr/>
          </p:nvSpPr>
          <p:spPr>
            <a:xfrm>
              <a:off x="625692" y="1854516"/>
              <a:ext cx="2077888" cy="230833"/>
            </a:xfrm>
            <a:prstGeom prst="rect">
              <a:avLst/>
            </a:prstGeom>
            <a:noFill/>
          </p:spPr>
          <p:txBody>
            <a:bodyPr wrap="square" lIns="0" tIns="0" rIns="0" bIns="0" rtlCol="0" anchor="ctr">
              <a:spAutoFit/>
            </a:bodyPr>
            <a:lstStyle/>
            <a:p>
              <a:r>
                <a:rPr lang="en-US" sz="2000" b="1" dirty="0">
                  <a:solidFill>
                    <a:schemeClr val="accent1"/>
                  </a:solidFill>
                  <a:latin typeface="+mj-lt"/>
                </a:rPr>
                <a:t>Data Loading in Excel</a:t>
              </a:r>
            </a:p>
          </p:txBody>
        </p:sp>
      </p:grpSp>
      <p:cxnSp>
        <p:nvCxnSpPr>
          <p:cNvPr id="78" name="Elbow Connector 77"/>
          <p:cNvCxnSpPr/>
          <p:nvPr/>
        </p:nvCxnSpPr>
        <p:spPr>
          <a:xfrm rot="10800000" flipV="1">
            <a:off x="2107577" y="1517361"/>
            <a:ext cx="384076" cy="1356656"/>
          </a:xfrm>
          <a:prstGeom prst="bentConnector2">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78"/>
          <p:cNvGrpSpPr/>
          <p:nvPr/>
        </p:nvGrpSpPr>
        <p:grpSpPr>
          <a:xfrm>
            <a:off x="7946375" y="1363474"/>
            <a:ext cx="3341511" cy="809016"/>
            <a:chOff x="625692" y="1862556"/>
            <a:chExt cx="2506133" cy="606762"/>
          </a:xfrm>
        </p:grpSpPr>
        <p:sp>
          <p:nvSpPr>
            <p:cNvPr id="80" name="Footer Text"/>
            <p:cNvSpPr txBox="1"/>
            <p:nvPr/>
          </p:nvSpPr>
          <p:spPr>
            <a:xfrm>
              <a:off x="625692" y="2099986"/>
              <a:ext cx="2506133" cy="369332"/>
            </a:xfrm>
            <a:prstGeom prst="rect">
              <a:avLst/>
            </a:prstGeom>
            <a:noFill/>
          </p:spPr>
          <p:txBody>
            <a:bodyPr wrap="square" lIns="0" tIns="0" rIns="0" bIns="0" rtlCol="0">
              <a:spAutoFit/>
            </a:bodyPr>
            <a:lstStyle/>
            <a:p>
              <a:pPr marL="0" marR="0" lvl="0" indent="0" rtl="0">
                <a:lnSpc>
                  <a:spcPct val="100000"/>
                </a:lnSpc>
                <a:spcBef>
                  <a:spcPts val="0"/>
                </a:spcBef>
                <a:spcAft>
                  <a:spcPts val="0"/>
                </a:spcAft>
                <a:buClr>
                  <a:schemeClr val="dk1"/>
                </a:buClr>
                <a:buSzPts val="1200"/>
                <a:buFont typeface="Open Sans"/>
                <a:buNone/>
              </a:pPr>
              <a:r>
                <a:rPr lang="en-US" sz="1600" i="0"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Used functions like IF, ISBLANK, SUBSTITUTE, PROPER, and TEXT.</a:t>
              </a:r>
            </a:p>
          </p:txBody>
        </p:sp>
        <p:sp>
          <p:nvSpPr>
            <p:cNvPr id="81" name="TextBox 80"/>
            <p:cNvSpPr txBox="1"/>
            <p:nvPr/>
          </p:nvSpPr>
          <p:spPr>
            <a:xfrm>
              <a:off x="625692" y="1862556"/>
              <a:ext cx="1524263" cy="230833"/>
            </a:xfrm>
            <a:prstGeom prst="rect">
              <a:avLst/>
            </a:prstGeom>
            <a:noFill/>
          </p:spPr>
          <p:txBody>
            <a:bodyPr wrap="none" lIns="0" tIns="0" rIns="0" bIns="0" rtlCol="0" anchor="ctr">
              <a:spAutoFit/>
            </a:bodyPr>
            <a:lstStyle/>
            <a:p>
              <a:r>
                <a:rPr lang="en-US" sz="2000" b="1" dirty="0">
                  <a:solidFill>
                    <a:srgbClr val="FF0000"/>
                  </a:solidFill>
                  <a:latin typeface="+mj-lt"/>
                </a:rPr>
                <a:t>Spreadsheets Basics</a:t>
              </a:r>
            </a:p>
          </p:txBody>
        </p:sp>
      </p:grpSp>
      <p:cxnSp>
        <p:nvCxnSpPr>
          <p:cNvPr id="82" name="Elbow Connector 81"/>
          <p:cNvCxnSpPr/>
          <p:nvPr/>
        </p:nvCxnSpPr>
        <p:spPr>
          <a:xfrm rot="10800000" flipV="1">
            <a:off x="7409901" y="1517361"/>
            <a:ext cx="384076" cy="135665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11" name="Group 82"/>
          <p:cNvGrpSpPr/>
          <p:nvPr/>
        </p:nvGrpSpPr>
        <p:grpSpPr>
          <a:xfrm>
            <a:off x="979775" y="5095010"/>
            <a:ext cx="3341511" cy="1055238"/>
            <a:chOff x="625692" y="1862556"/>
            <a:chExt cx="2506133" cy="791427"/>
          </a:xfrm>
        </p:grpSpPr>
        <p:sp>
          <p:nvSpPr>
            <p:cNvPr id="84" name="Footer Text"/>
            <p:cNvSpPr txBox="1"/>
            <p:nvPr/>
          </p:nvSpPr>
          <p:spPr>
            <a:xfrm>
              <a:off x="625692" y="2099986"/>
              <a:ext cx="2506133" cy="553997"/>
            </a:xfrm>
            <a:prstGeom prst="rect">
              <a:avLst/>
            </a:prstGeom>
            <a:noFill/>
          </p:spPr>
          <p:txBody>
            <a:bodyPr wrap="square" lIns="0" tIns="0" rIns="0" bIns="0" rtlCol="0">
              <a:spAutoFit/>
            </a:bodyPr>
            <a:lstStyle/>
            <a:p>
              <a:pPr algn="r"/>
              <a:r>
                <a:rPr lang="fr-FR" sz="16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Check for duplicates, </a:t>
              </a:r>
              <a:r>
                <a:rPr lang="fr-FR" sz="1600" b="0" i="0" u="none" strike="noStrike" cap="none" dirty="0" err="1">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null</a:t>
              </a:r>
              <a:r>
                <a:rPr lang="fr-FR" sz="16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 va</a:t>
              </a:r>
              <a:r>
                <a:rPr lang="fr-FR" sz="16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lues, dates </a:t>
              </a:r>
              <a:r>
                <a:rPr lang="fr-FR" sz="1600" dirty="0" err="1">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etc</a:t>
              </a:r>
              <a:endParaRPr lang="fr-FR" sz="16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a:p>
              <a:pPr algn="r"/>
              <a:endParaRPr lang="en-US"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5" name="TextBox 84"/>
            <p:cNvSpPr txBox="1"/>
            <p:nvPr/>
          </p:nvSpPr>
          <p:spPr>
            <a:xfrm>
              <a:off x="2084567" y="1862556"/>
              <a:ext cx="1047258" cy="230832"/>
            </a:xfrm>
            <a:prstGeom prst="rect">
              <a:avLst/>
            </a:prstGeom>
            <a:noFill/>
          </p:spPr>
          <p:txBody>
            <a:bodyPr wrap="none" lIns="0" tIns="0" rIns="0" bIns="0" rtlCol="0" anchor="ctr">
              <a:spAutoFit/>
            </a:bodyPr>
            <a:lstStyle/>
            <a:p>
              <a:pPr algn="r"/>
              <a:r>
                <a:rPr lang="en-US" sz="2000" b="1" dirty="0">
                  <a:solidFill>
                    <a:schemeClr val="accent2"/>
                  </a:solidFill>
                  <a:latin typeface="+mj-lt"/>
                </a:rPr>
                <a:t>Data Cleaning</a:t>
              </a:r>
            </a:p>
          </p:txBody>
        </p:sp>
      </p:grpSp>
      <p:cxnSp>
        <p:nvCxnSpPr>
          <p:cNvPr id="86" name="Elbow Connector 85"/>
          <p:cNvCxnSpPr/>
          <p:nvPr/>
        </p:nvCxnSpPr>
        <p:spPr>
          <a:xfrm rot="10800000" flipH="1">
            <a:off x="4406925" y="4794795"/>
            <a:ext cx="384076" cy="1356656"/>
          </a:xfrm>
          <a:prstGeom prst="bentConnector2">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86"/>
          <p:cNvGrpSpPr/>
          <p:nvPr/>
        </p:nvGrpSpPr>
        <p:grpSpPr>
          <a:xfrm>
            <a:off x="6289078" y="5095006"/>
            <a:ext cx="3341511" cy="1301459"/>
            <a:chOff x="625692" y="1862556"/>
            <a:chExt cx="2506133" cy="976094"/>
          </a:xfrm>
        </p:grpSpPr>
        <p:sp>
          <p:nvSpPr>
            <p:cNvPr id="88" name="Footer Text"/>
            <p:cNvSpPr txBox="1"/>
            <p:nvPr/>
          </p:nvSpPr>
          <p:spPr>
            <a:xfrm>
              <a:off x="625692" y="2099986"/>
              <a:ext cx="2506133" cy="738664"/>
            </a:xfrm>
            <a:prstGeom prst="rect">
              <a:avLst/>
            </a:prstGeom>
            <a:noFill/>
          </p:spPr>
          <p:txBody>
            <a:bodyPr wrap="square" lIns="0" tIns="0" rIns="0" bIns="0" rtlCol="0">
              <a:spAutoFit/>
            </a:bodyPr>
            <a:lstStyle/>
            <a:p>
              <a:pPr marL="0" marR="0" lvl="0" indent="0" rtl="0">
                <a:lnSpc>
                  <a:spcPct val="100000"/>
                </a:lnSpc>
                <a:spcBef>
                  <a:spcPts val="0"/>
                </a:spcBef>
                <a:spcAft>
                  <a:spcPts val="0"/>
                </a:spcAft>
                <a:buClr>
                  <a:schemeClr val="dk1"/>
                </a:buClr>
                <a:buSzPts val="1200"/>
                <a:buFont typeface="Open Sans"/>
                <a:buNone/>
              </a:pPr>
              <a:r>
                <a:rPr lang="en-US" sz="16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Used IF function to fill blank spaces with NOT APPLICABLE, NOT AVAILABLE, NONE etc as per requirement.</a:t>
              </a:r>
            </a:p>
          </p:txBody>
        </p:sp>
        <p:sp>
          <p:nvSpPr>
            <p:cNvPr id="89" name="TextBox 88"/>
            <p:cNvSpPr txBox="1"/>
            <p:nvPr/>
          </p:nvSpPr>
          <p:spPr>
            <a:xfrm>
              <a:off x="1720958" y="1862556"/>
              <a:ext cx="1410867" cy="230833"/>
            </a:xfrm>
            <a:prstGeom prst="rect">
              <a:avLst/>
            </a:prstGeom>
            <a:noFill/>
          </p:spPr>
          <p:txBody>
            <a:bodyPr wrap="none" lIns="0" tIns="0" rIns="0" bIns="0" rtlCol="0" anchor="ctr">
              <a:spAutoFit/>
            </a:bodyPr>
            <a:lstStyle/>
            <a:p>
              <a:pPr algn="r"/>
              <a:r>
                <a:rPr lang="en-US" sz="2000" b="1" dirty="0">
                  <a:solidFill>
                    <a:schemeClr val="accent6">
                      <a:lumMod val="50000"/>
                    </a:schemeClr>
                  </a:solidFill>
                  <a:latin typeface="+mj-lt"/>
                </a:rPr>
                <a:t>Data Manipulation</a:t>
              </a:r>
            </a:p>
          </p:txBody>
        </p:sp>
      </p:grpSp>
      <p:cxnSp>
        <p:nvCxnSpPr>
          <p:cNvPr id="90" name="Elbow Connector 89"/>
          <p:cNvCxnSpPr/>
          <p:nvPr/>
        </p:nvCxnSpPr>
        <p:spPr>
          <a:xfrm rot="10800000" flipH="1">
            <a:off x="9716227" y="4794795"/>
            <a:ext cx="384076" cy="1356656"/>
          </a:xfrm>
          <a:prstGeom prst="bentConnector2">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20622"/>
      </p:ext>
    </p:extLst>
  </p:cSld>
  <p:clrMapOvr>
    <a:masterClrMapping/>
  </p:clrMapOvr>
  <p:transition spd="med"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750" fill="hold"/>
                                        <p:tgtEl>
                                          <p:spTgt spid="5"/>
                                        </p:tgtEl>
                                        <p:attrNameLst>
                                          <p:attrName>ppt_w</p:attrName>
                                        </p:attrNameLst>
                                      </p:cBhvr>
                                      <p:tavLst>
                                        <p:tav tm="0">
                                          <p:val>
                                            <p:fltVal val="0"/>
                                          </p:val>
                                        </p:tav>
                                        <p:tav tm="100000">
                                          <p:val>
                                            <p:strVal val="#ppt_w"/>
                                          </p:val>
                                        </p:tav>
                                      </p:tavLst>
                                    </p:anim>
                                    <p:anim calcmode="lin" valueType="num">
                                      <p:cBhvr>
                                        <p:cTn id="8" dur="750" fill="hold"/>
                                        <p:tgtEl>
                                          <p:spTgt spid="5"/>
                                        </p:tgtEl>
                                        <p:attrNameLst>
                                          <p:attrName>ppt_h</p:attrName>
                                        </p:attrNameLst>
                                      </p:cBhvr>
                                      <p:tavLst>
                                        <p:tav tm="0">
                                          <p:val>
                                            <p:fltVal val="0"/>
                                          </p:val>
                                        </p:tav>
                                        <p:tav tm="100000">
                                          <p:val>
                                            <p:strVal val="#ppt_h"/>
                                          </p:val>
                                        </p:tav>
                                      </p:tavLst>
                                    </p:anim>
                                    <p:animEffect transition="in" filter="fade">
                                      <p:cBhvr>
                                        <p:cTn id="9" dur="750"/>
                                        <p:tgtEl>
                                          <p:spTgt spid="5"/>
                                        </p:tgtEl>
                                      </p:cBhvr>
                                    </p:animEffect>
                                  </p:childTnLst>
                                </p:cTn>
                              </p:par>
                            </p:childTnLst>
                          </p:cTn>
                        </p:par>
                        <p:par>
                          <p:cTn id="10" fill="hold">
                            <p:stCondLst>
                              <p:cond delay="750"/>
                            </p:stCondLst>
                            <p:childTnLst>
                              <p:par>
                                <p:cTn id="11" presetID="53" presetClass="entr" presetSubtype="16"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750" fill="hold"/>
                                        <p:tgtEl>
                                          <p:spTgt spid="16"/>
                                        </p:tgtEl>
                                        <p:attrNameLst>
                                          <p:attrName>ppt_w</p:attrName>
                                        </p:attrNameLst>
                                      </p:cBhvr>
                                      <p:tavLst>
                                        <p:tav tm="0">
                                          <p:val>
                                            <p:fltVal val="0"/>
                                          </p:val>
                                        </p:tav>
                                        <p:tav tm="100000">
                                          <p:val>
                                            <p:strVal val="#ppt_w"/>
                                          </p:val>
                                        </p:tav>
                                      </p:tavLst>
                                    </p:anim>
                                    <p:anim calcmode="lin" valueType="num">
                                      <p:cBhvr>
                                        <p:cTn id="14" dur="750" fill="hold"/>
                                        <p:tgtEl>
                                          <p:spTgt spid="16"/>
                                        </p:tgtEl>
                                        <p:attrNameLst>
                                          <p:attrName>ppt_h</p:attrName>
                                        </p:attrNameLst>
                                      </p:cBhvr>
                                      <p:tavLst>
                                        <p:tav tm="0">
                                          <p:val>
                                            <p:fltVal val="0"/>
                                          </p:val>
                                        </p:tav>
                                        <p:tav tm="100000">
                                          <p:val>
                                            <p:strVal val="#ppt_h"/>
                                          </p:val>
                                        </p:tav>
                                      </p:tavLst>
                                    </p:anim>
                                    <p:animEffect transition="in" filter="fade">
                                      <p:cBhvr>
                                        <p:cTn id="15" dur="750"/>
                                        <p:tgtEl>
                                          <p:spTgt spid="16"/>
                                        </p:tgtEl>
                                      </p:cBhvr>
                                    </p:animEffect>
                                  </p:childTnLst>
                                </p:cTn>
                              </p:par>
                            </p:childTnLst>
                          </p:cTn>
                        </p:par>
                        <p:par>
                          <p:cTn id="16" fill="hold">
                            <p:stCondLst>
                              <p:cond delay="1500"/>
                            </p:stCondLst>
                            <p:childTnLst>
                              <p:par>
                                <p:cTn id="17" presetID="18" presetClass="entr" presetSubtype="12" fill="hold" nodeType="after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strips(downLeft)">
                                      <p:cBhvr>
                                        <p:cTn id="19" dur="750"/>
                                        <p:tgtEl>
                                          <p:spTgt spid="78"/>
                                        </p:tgtEl>
                                      </p:cBhvr>
                                    </p:animEffect>
                                  </p:childTnLst>
                                </p:cTn>
                              </p:par>
                            </p:childTnLst>
                          </p:cTn>
                        </p:par>
                        <p:par>
                          <p:cTn id="20" fill="hold">
                            <p:stCondLst>
                              <p:cond delay="225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750"/>
                                        <p:tgtEl>
                                          <p:spTgt spid="9"/>
                                        </p:tgtEl>
                                      </p:cBhvr>
                                    </p:animEffect>
                                  </p:childTnLst>
                                </p:cTn>
                              </p:par>
                            </p:childTnLst>
                          </p:cTn>
                        </p:par>
                        <p:par>
                          <p:cTn id="24" fill="hold">
                            <p:stCondLst>
                              <p:cond delay="3000"/>
                            </p:stCondLst>
                            <p:childTnLst>
                              <p:par>
                                <p:cTn id="25" presetID="53" presetClass="entr" presetSubtype="16"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750" fill="hold"/>
                                        <p:tgtEl>
                                          <p:spTgt spid="6"/>
                                        </p:tgtEl>
                                        <p:attrNameLst>
                                          <p:attrName>ppt_w</p:attrName>
                                        </p:attrNameLst>
                                      </p:cBhvr>
                                      <p:tavLst>
                                        <p:tav tm="0">
                                          <p:val>
                                            <p:fltVal val="0"/>
                                          </p:val>
                                        </p:tav>
                                        <p:tav tm="100000">
                                          <p:val>
                                            <p:strVal val="#ppt_w"/>
                                          </p:val>
                                        </p:tav>
                                      </p:tavLst>
                                    </p:anim>
                                    <p:anim calcmode="lin" valueType="num">
                                      <p:cBhvr>
                                        <p:cTn id="28" dur="750" fill="hold"/>
                                        <p:tgtEl>
                                          <p:spTgt spid="6"/>
                                        </p:tgtEl>
                                        <p:attrNameLst>
                                          <p:attrName>ppt_h</p:attrName>
                                        </p:attrNameLst>
                                      </p:cBhvr>
                                      <p:tavLst>
                                        <p:tav tm="0">
                                          <p:val>
                                            <p:fltVal val="0"/>
                                          </p:val>
                                        </p:tav>
                                        <p:tav tm="100000">
                                          <p:val>
                                            <p:strVal val="#ppt_h"/>
                                          </p:val>
                                        </p:tav>
                                      </p:tavLst>
                                    </p:anim>
                                    <p:animEffect transition="in" filter="fade">
                                      <p:cBhvr>
                                        <p:cTn id="29" dur="750"/>
                                        <p:tgtEl>
                                          <p:spTgt spid="6"/>
                                        </p:tgtEl>
                                      </p:cBhvr>
                                    </p:animEffect>
                                  </p:childTnLst>
                                </p:cTn>
                              </p:par>
                            </p:childTnLst>
                          </p:cTn>
                        </p:par>
                        <p:par>
                          <p:cTn id="30" fill="hold">
                            <p:stCondLst>
                              <p:cond delay="3750"/>
                            </p:stCondLst>
                            <p:childTnLst>
                              <p:par>
                                <p:cTn id="31" presetID="53" presetClass="entr" presetSubtype="16" fill="hold" grpId="0" nodeType="afterEffect">
                                  <p:stCondLst>
                                    <p:cond delay="0"/>
                                  </p:stCondLst>
                                  <p:childTnLst>
                                    <p:set>
                                      <p:cBhvr>
                                        <p:cTn id="32" dur="1" fill="hold">
                                          <p:stCondLst>
                                            <p:cond delay="0"/>
                                          </p:stCondLst>
                                        </p:cTn>
                                        <p:tgtEl>
                                          <p:spTgt spid="52"/>
                                        </p:tgtEl>
                                        <p:attrNameLst>
                                          <p:attrName>style.visibility</p:attrName>
                                        </p:attrNameLst>
                                      </p:cBhvr>
                                      <p:to>
                                        <p:strVal val="visible"/>
                                      </p:to>
                                    </p:set>
                                    <p:anim calcmode="lin" valueType="num">
                                      <p:cBhvr>
                                        <p:cTn id="33" dur="750" fill="hold"/>
                                        <p:tgtEl>
                                          <p:spTgt spid="52"/>
                                        </p:tgtEl>
                                        <p:attrNameLst>
                                          <p:attrName>ppt_w</p:attrName>
                                        </p:attrNameLst>
                                      </p:cBhvr>
                                      <p:tavLst>
                                        <p:tav tm="0">
                                          <p:val>
                                            <p:fltVal val="0"/>
                                          </p:val>
                                        </p:tav>
                                        <p:tav tm="100000">
                                          <p:val>
                                            <p:strVal val="#ppt_w"/>
                                          </p:val>
                                        </p:tav>
                                      </p:tavLst>
                                    </p:anim>
                                    <p:anim calcmode="lin" valueType="num">
                                      <p:cBhvr>
                                        <p:cTn id="34" dur="750" fill="hold"/>
                                        <p:tgtEl>
                                          <p:spTgt spid="52"/>
                                        </p:tgtEl>
                                        <p:attrNameLst>
                                          <p:attrName>ppt_h</p:attrName>
                                        </p:attrNameLst>
                                      </p:cBhvr>
                                      <p:tavLst>
                                        <p:tav tm="0">
                                          <p:val>
                                            <p:fltVal val="0"/>
                                          </p:val>
                                        </p:tav>
                                        <p:tav tm="100000">
                                          <p:val>
                                            <p:strVal val="#ppt_h"/>
                                          </p:val>
                                        </p:tav>
                                      </p:tavLst>
                                    </p:anim>
                                    <p:animEffect transition="in" filter="fade">
                                      <p:cBhvr>
                                        <p:cTn id="35" dur="750"/>
                                        <p:tgtEl>
                                          <p:spTgt spid="52"/>
                                        </p:tgtEl>
                                      </p:cBhvr>
                                    </p:animEffect>
                                  </p:childTnLst>
                                </p:cTn>
                              </p:par>
                            </p:childTnLst>
                          </p:cTn>
                        </p:par>
                        <p:par>
                          <p:cTn id="36" fill="hold">
                            <p:stCondLst>
                              <p:cond delay="4500"/>
                            </p:stCondLst>
                            <p:childTnLst>
                              <p:par>
                                <p:cTn id="37" presetID="18" presetClass="entr" presetSubtype="3" fill="hold" nodeType="afterEffect">
                                  <p:stCondLst>
                                    <p:cond delay="0"/>
                                  </p:stCondLst>
                                  <p:childTnLst>
                                    <p:set>
                                      <p:cBhvr>
                                        <p:cTn id="38" dur="1" fill="hold">
                                          <p:stCondLst>
                                            <p:cond delay="0"/>
                                          </p:stCondLst>
                                        </p:cTn>
                                        <p:tgtEl>
                                          <p:spTgt spid="86"/>
                                        </p:tgtEl>
                                        <p:attrNameLst>
                                          <p:attrName>style.visibility</p:attrName>
                                        </p:attrNameLst>
                                      </p:cBhvr>
                                      <p:to>
                                        <p:strVal val="visible"/>
                                      </p:to>
                                    </p:set>
                                    <p:animEffect transition="in" filter="strips(upRight)">
                                      <p:cBhvr>
                                        <p:cTn id="39" dur="750"/>
                                        <p:tgtEl>
                                          <p:spTgt spid="86"/>
                                        </p:tgtEl>
                                      </p:cBhvr>
                                    </p:animEffect>
                                  </p:childTnLst>
                                </p:cTn>
                              </p:par>
                            </p:childTnLst>
                          </p:cTn>
                        </p:par>
                        <p:par>
                          <p:cTn id="40" fill="hold">
                            <p:stCondLst>
                              <p:cond delay="5250"/>
                            </p:stCondLst>
                            <p:childTnLst>
                              <p:par>
                                <p:cTn id="41" presetID="10" presetClass="entr" presetSubtype="0"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750"/>
                                        <p:tgtEl>
                                          <p:spTgt spid="11"/>
                                        </p:tgtEl>
                                      </p:cBhvr>
                                    </p:animEffect>
                                  </p:childTnLst>
                                </p:cTn>
                              </p:par>
                            </p:childTnLst>
                          </p:cTn>
                        </p:par>
                        <p:par>
                          <p:cTn id="44" fill="hold">
                            <p:stCondLst>
                              <p:cond delay="6000"/>
                            </p:stCondLst>
                            <p:childTnLst>
                              <p:par>
                                <p:cTn id="45" presetID="53" presetClass="entr" presetSubtype="16" fill="hold" nodeType="after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750" fill="hold"/>
                                        <p:tgtEl>
                                          <p:spTgt spid="7"/>
                                        </p:tgtEl>
                                        <p:attrNameLst>
                                          <p:attrName>ppt_w</p:attrName>
                                        </p:attrNameLst>
                                      </p:cBhvr>
                                      <p:tavLst>
                                        <p:tav tm="0">
                                          <p:val>
                                            <p:fltVal val="0"/>
                                          </p:val>
                                        </p:tav>
                                        <p:tav tm="100000">
                                          <p:val>
                                            <p:strVal val="#ppt_w"/>
                                          </p:val>
                                        </p:tav>
                                      </p:tavLst>
                                    </p:anim>
                                    <p:anim calcmode="lin" valueType="num">
                                      <p:cBhvr>
                                        <p:cTn id="48" dur="750" fill="hold"/>
                                        <p:tgtEl>
                                          <p:spTgt spid="7"/>
                                        </p:tgtEl>
                                        <p:attrNameLst>
                                          <p:attrName>ppt_h</p:attrName>
                                        </p:attrNameLst>
                                      </p:cBhvr>
                                      <p:tavLst>
                                        <p:tav tm="0">
                                          <p:val>
                                            <p:fltVal val="0"/>
                                          </p:val>
                                        </p:tav>
                                        <p:tav tm="100000">
                                          <p:val>
                                            <p:strVal val="#ppt_h"/>
                                          </p:val>
                                        </p:tav>
                                      </p:tavLst>
                                    </p:anim>
                                    <p:animEffect transition="in" filter="fade">
                                      <p:cBhvr>
                                        <p:cTn id="49" dur="750"/>
                                        <p:tgtEl>
                                          <p:spTgt spid="7"/>
                                        </p:tgtEl>
                                      </p:cBhvr>
                                    </p:animEffect>
                                  </p:childTnLst>
                                </p:cTn>
                              </p:par>
                            </p:childTnLst>
                          </p:cTn>
                        </p:par>
                        <p:par>
                          <p:cTn id="50" fill="hold">
                            <p:stCondLst>
                              <p:cond delay="6750"/>
                            </p:stCondLst>
                            <p:childTnLst>
                              <p:par>
                                <p:cTn id="51" presetID="53" presetClass="entr" presetSubtype="16" fill="hold" grpId="0" nodeType="afterEffect">
                                  <p:stCondLst>
                                    <p:cond delay="0"/>
                                  </p:stCondLst>
                                  <p:childTnLst>
                                    <p:set>
                                      <p:cBhvr>
                                        <p:cTn id="52" dur="1" fill="hold">
                                          <p:stCondLst>
                                            <p:cond delay="0"/>
                                          </p:stCondLst>
                                        </p:cTn>
                                        <p:tgtEl>
                                          <p:spTgt spid="70"/>
                                        </p:tgtEl>
                                        <p:attrNameLst>
                                          <p:attrName>style.visibility</p:attrName>
                                        </p:attrNameLst>
                                      </p:cBhvr>
                                      <p:to>
                                        <p:strVal val="visible"/>
                                      </p:to>
                                    </p:set>
                                    <p:anim calcmode="lin" valueType="num">
                                      <p:cBhvr>
                                        <p:cTn id="53" dur="750" fill="hold"/>
                                        <p:tgtEl>
                                          <p:spTgt spid="70"/>
                                        </p:tgtEl>
                                        <p:attrNameLst>
                                          <p:attrName>ppt_w</p:attrName>
                                        </p:attrNameLst>
                                      </p:cBhvr>
                                      <p:tavLst>
                                        <p:tav tm="0">
                                          <p:val>
                                            <p:fltVal val="0"/>
                                          </p:val>
                                        </p:tav>
                                        <p:tav tm="100000">
                                          <p:val>
                                            <p:strVal val="#ppt_w"/>
                                          </p:val>
                                        </p:tav>
                                      </p:tavLst>
                                    </p:anim>
                                    <p:anim calcmode="lin" valueType="num">
                                      <p:cBhvr>
                                        <p:cTn id="54" dur="750" fill="hold"/>
                                        <p:tgtEl>
                                          <p:spTgt spid="70"/>
                                        </p:tgtEl>
                                        <p:attrNameLst>
                                          <p:attrName>ppt_h</p:attrName>
                                        </p:attrNameLst>
                                      </p:cBhvr>
                                      <p:tavLst>
                                        <p:tav tm="0">
                                          <p:val>
                                            <p:fltVal val="0"/>
                                          </p:val>
                                        </p:tav>
                                        <p:tav tm="100000">
                                          <p:val>
                                            <p:strVal val="#ppt_h"/>
                                          </p:val>
                                        </p:tav>
                                      </p:tavLst>
                                    </p:anim>
                                    <p:animEffect transition="in" filter="fade">
                                      <p:cBhvr>
                                        <p:cTn id="55" dur="750"/>
                                        <p:tgtEl>
                                          <p:spTgt spid="70"/>
                                        </p:tgtEl>
                                      </p:cBhvr>
                                    </p:animEffect>
                                  </p:childTnLst>
                                </p:cTn>
                              </p:par>
                            </p:childTnLst>
                          </p:cTn>
                        </p:par>
                        <p:par>
                          <p:cTn id="56" fill="hold">
                            <p:stCondLst>
                              <p:cond delay="7500"/>
                            </p:stCondLst>
                            <p:childTnLst>
                              <p:par>
                                <p:cTn id="57" presetID="18" presetClass="entr" presetSubtype="12" fill="hold" nodeType="afterEffect">
                                  <p:stCondLst>
                                    <p:cond delay="0"/>
                                  </p:stCondLst>
                                  <p:childTnLst>
                                    <p:set>
                                      <p:cBhvr>
                                        <p:cTn id="58" dur="1" fill="hold">
                                          <p:stCondLst>
                                            <p:cond delay="0"/>
                                          </p:stCondLst>
                                        </p:cTn>
                                        <p:tgtEl>
                                          <p:spTgt spid="82"/>
                                        </p:tgtEl>
                                        <p:attrNameLst>
                                          <p:attrName>style.visibility</p:attrName>
                                        </p:attrNameLst>
                                      </p:cBhvr>
                                      <p:to>
                                        <p:strVal val="visible"/>
                                      </p:to>
                                    </p:set>
                                    <p:animEffect transition="in" filter="strips(downLeft)">
                                      <p:cBhvr>
                                        <p:cTn id="59" dur="750"/>
                                        <p:tgtEl>
                                          <p:spTgt spid="82"/>
                                        </p:tgtEl>
                                      </p:cBhvr>
                                    </p:animEffect>
                                  </p:childTnLst>
                                </p:cTn>
                              </p:par>
                            </p:childTnLst>
                          </p:cTn>
                        </p:par>
                        <p:par>
                          <p:cTn id="60" fill="hold">
                            <p:stCondLst>
                              <p:cond delay="8250"/>
                            </p:stCondLst>
                            <p:childTnLst>
                              <p:par>
                                <p:cTn id="61" presetID="10" presetClass="entr" presetSubtype="0" fill="hold" nodeType="after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childTnLst>
                          </p:cTn>
                        </p:par>
                        <p:par>
                          <p:cTn id="64" fill="hold">
                            <p:stCondLst>
                              <p:cond delay="9000"/>
                            </p:stCondLst>
                            <p:childTnLst>
                              <p:par>
                                <p:cTn id="65" presetID="53" presetClass="entr" presetSubtype="16" fill="hold" nodeType="after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p:cTn id="67" dur="750" fill="hold"/>
                                        <p:tgtEl>
                                          <p:spTgt spid="8"/>
                                        </p:tgtEl>
                                        <p:attrNameLst>
                                          <p:attrName>ppt_w</p:attrName>
                                        </p:attrNameLst>
                                      </p:cBhvr>
                                      <p:tavLst>
                                        <p:tav tm="0">
                                          <p:val>
                                            <p:fltVal val="0"/>
                                          </p:val>
                                        </p:tav>
                                        <p:tav tm="100000">
                                          <p:val>
                                            <p:strVal val="#ppt_w"/>
                                          </p:val>
                                        </p:tav>
                                      </p:tavLst>
                                    </p:anim>
                                    <p:anim calcmode="lin" valueType="num">
                                      <p:cBhvr>
                                        <p:cTn id="68" dur="750" fill="hold"/>
                                        <p:tgtEl>
                                          <p:spTgt spid="8"/>
                                        </p:tgtEl>
                                        <p:attrNameLst>
                                          <p:attrName>ppt_h</p:attrName>
                                        </p:attrNameLst>
                                      </p:cBhvr>
                                      <p:tavLst>
                                        <p:tav tm="0">
                                          <p:val>
                                            <p:fltVal val="0"/>
                                          </p:val>
                                        </p:tav>
                                        <p:tav tm="100000">
                                          <p:val>
                                            <p:strVal val="#ppt_h"/>
                                          </p:val>
                                        </p:tav>
                                      </p:tavLst>
                                    </p:anim>
                                    <p:animEffect transition="in" filter="fade">
                                      <p:cBhvr>
                                        <p:cTn id="69" dur="750"/>
                                        <p:tgtEl>
                                          <p:spTgt spid="8"/>
                                        </p:tgtEl>
                                      </p:cBhvr>
                                    </p:animEffect>
                                  </p:childTnLst>
                                </p:cTn>
                              </p:par>
                            </p:childTnLst>
                          </p:cTn>
                        </p:par>
                        <p:par>
                          <p:cTn id="70" fill="hold">
                            <p:stCondLst>
                              <p:cond delay="9750"/>
                            </p:stCondLst>
                            <p:childTnLst>
                              <p:par>
                                <p:cTn id="71" presetID="53" presetClass="entr" presetSubtype="16" fill="hold" grpId="0" nodeType="afterEffect">
                                  <p:stCondLst>
                                    <p:cond delay="0"/>
                                  </p:stCondLst>
                                  <p:childTnLst>
                                    <p:set>
                                      <p:cBhvr>
                                        <p:cTn id="72" dur="1" fill="hold">
                                          <p:stCondLst>
                                            <p:cond delay="0"/>
                                          </p:stCondLst>
                                        </p:cTn>
                                        <p:tgtEl>
                                          <p:spTgt spid="74"/>
                                        </p:tgtEl>
                                        <p:attrNameLst>
                                          <p:attrName>style.visibility</p:attrName>
                                        </p:attrNameLst>
                                      </p:cBhvr>
                                      <p:to>
                                        <p:strVal val="visible"/>
                                      </p:to>
                                    </p:set>
                                    <p:anim calcmode="lin" valueType="num">
                                      <p:cBhvr>
                                        <p:cTn id="73" dur="750" fill="hold"/>
                                        <p:tgtEl>
                                          <p:spTgt spid="74"/>
                                        </p:tgtEl>
                                        <p:attrNameLst>
                                          <p:attrName>ppt_w</p:attrName>
                                        </p:attrNameLst>
                                      </p:cBhvr>
                                      <p:tavLst>
                                        <p:tav tm="0">
                                          <p:val>
                                            <p:fltVal val="0"/>
                                          </p:val>
                                        </p:tav>
                                        <p:tav tm="100000">
                                          <p:val>
                                            <p:strVal val="#ppt_w"/>
                                          </p:val>
                                        </p:tav>
                                      </p:tavLst>
                                    </p:anim>
                                    <p:anim calcmode="lin" valueType="num">
                                      <p:cBhvr>
                                        <p:cTn id="74" dur="750" fill="hold"/>
                                        <p:tgtEl>
                                          <p:spTgt spid="74"/>
                                        </p:tgtEl>
                                        <p:attrNameLst>
                                          <p:attrName>ppt_h</p:attrName>
                                        </p:attrNameLst>
                                      </p:cBhvr>
                                      <p:tavLst>
                                        <p:tav tm="0">
                                          <p:val>
                                            <p:fltVal val="0"/>
                                          </p:val>
                                        </p:tav>
                                        <p:tav tm="100000">
                                          <p:val>
                                            <p:strVal val="#ppt_h"/>
                                          </p:val>
                                        </p:tav>
                                      </p:tavLst>
                                    </p:anim>
                                    <p:animEffect transition="in" filter="fade">
                                      <p:cBhvr>
                                        <p:cTn id="75" dur="750"/>
                                        <p:tgtEl>
                                          <p:spTgt spid="74"/>
                                        </p:tgtEl>
                                      </p:cBhvr>
                                    </p:animEffect>
                                  </p:childTnLst>
                                </p:cTn>
                              </p:par>
                            </p:childTnLst>
                          </p:cTn>
                        </p:par>
                        <p:par>
                          <p:cTn id="76" fill="hold">
                            <p:stCondLst>
                              <p:cond delay="10500"/>
                            </p:stCondLst>
                            <p:childTnLst>
                              <p:par>
                                <p:cTn id="77" presetID="18" presetClass="entr" presetSubtype="3" fill="hold" nodeType="afterEffect">
                                  <p:stCondLst>
                                    <p:cond delay="0"/>
                                  </p:stCondLst>
                                  <p:childTnLst>
                                    <p:set>
                                      <p:cBhvr>
                                        <p:cTn id="78" dur="1" fill="hold">
                                          <p:stCondLst>
                                            <p:cond delay="0"/>
                                          </p:stCondLst>
                                        </p:cTn>
                                        <p:tgtEl>
                                          <p:spTgt spid="90"/>
                                        </p:tgtEl>
                                        <p:attrNameLst>
                                          <p:attrName>style.visibility</p:attrName>
                                        </p:attrNameLst>
                                      </p:cBhvr>
                                      <p:to>
                                        <p:strVal val="visible"/>
                                      </p:to>
                                    </p:set>
                                    <p:animEffect transition="in" filter="strips(upRight)">
                                      <p:cBhvr>
                                        <p:cTn id="79" dur="750"/>
                                        <p:tgtEl>
                                          <p:spTgt spid="90"/>
                                        </p:tgtEl>
                                      </p:cBhvr>
                                    </p:animEffect>
                                  </p:childTnLst>
                                </p:cTn>
                              </p:par>
                            </p:childTnLst>
                          </p:cTn>
                        </p:par>
                        <p:par>
                          <p:cTn id="80" fill="hold">
                            <p:stCondLst>
                              <p:cond delay="11250"/>
                            </p:stCondLst>
                            <p:childTnLst>
                              <p:par>
                                <p:cTn id="81" presetID="10" presetClass="entr" presetSubtype="0" fill="hold" nodeType="after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fade">
                                      <p:cBhvr>
                                        <p:cTn id="83"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2" grpId="0"/>
      <p:bldP spid="70" grpId="0"/>
      <p:bldP spid="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F2B6B-98DA-CFFD-B9A4-1DA14EC41A52}"/>
            </a:ext>
          </a:extLst>
        </p:cNvPr>
        <p:cNvGrpSpPr/>
        <p:nvPr/>
      </p:nvGrpSpPr>
      <p:grpSpPr>
        <a:xfrm>
          <a:off x="0" y="0"/>
          <a:ext cx="0" cy="0"/>
          <a:chOff x="0" y="0"/>
          <a:chExt cx="0" cy="0"/>
        </a:xfrm>
      </p:grpSpPr>
      <p:sp>
        <p:nvSpPr>
          <p:cNvPr id="18" name="Slide Number Placeholder 17">
            <a:extLst>
              <a:ext uri="{FF2B5EF4-FFF2-40B4-BE49-F238E27FC236}">
                <a16:creationId xmlns:a16="http://schemas.microsoft.com/office/drawing/2014/main" id="{2F480B51-A3C3-BAA8-1D6C-5D6102E75A42}"/>
              </a:ext>
            </a:extLst>
          </p:cNvPr>
          <p:cNvSpPr>
            <a:spLocks noGrp="1"/>
          </p:cNvSpPr>
          <p:nvPr>
            <p:ph type="sldNum" sz="quarter" idx="12"/>
          </p:nvPr>
        </p:nvSpPr>
        <p:spPr>
          <a:prstGeom prst="rect">
            <a:avLst/>
          </a:prstGeom>
        </p:spPr>
        <p:txBody>
          <a:bodyPr/>
          <a:lstStyle/>
          <a:p>
            <a:fld id="{C136B7D2-B98C-44FD-8D04-7EC62A564975}" type="slidenum">
              <a:rPr lang="en-US" smtClean="0"/>
              <a:pPr/>
              <a:t>9</a:t>
            </a:fld>
            <a:endParaRPr lang="en-US" dirty="0"/>
          </a:p>
        </p:txBody>
      </p:sp>
      <p:grpSp>
        <p:nvGrpSpPr>
          <p:cNvPr id="5" name="Group 4">
            <a:extLst>
              <a:ext uri="{FF2B5EF4-FFF2-40B4-BE49-F238E27FC236}">
                <a16:creationId xmlns:a16="http://schemas.microsoft.com/office/drawing/2014/main" id="{C801E6B3-031C-DD4E-6A48-104B64C58E84}"/>
              </a:ext>
            </a:extLst>
          </p:cNvPr>
          <p:cNvGrpSpPr/>
          <p:nvPr/>
        </p:nvGrpSpPr>
        <p:grpSpPr>
          <a:xfrm>
            <a:off x="1204914" y="2874016"/>
            <a:ext cx="1913671" cy="1937552"/>
            <a:chOff x="670272" y="1130084"/>
            <a:chExt cx="1435253" cy="1453164"/>
          </a:xfrm>
        </p:grpSpPr>
        <p:sp>
          <p:nvSpPr>
            <p:cNvPr id="44" name="Rounded Rectangle 43">
              <a:extLst>
                <a:ext uri="{FF2B5EF4-FFF2-40B4-BE49-F238E27FC236}">
                  <a16:creationId xmlns:a16="http://schemas.microsoft.com/office/drawing/2014/main" id="{A63699A8-FFDC-1A99-4ADE-4D5C0CB54805}"/>
                </a:ext>
              </a:extLst>
            </p:cNvPr>
            <p:cNvSpPr/>
            <p:nvPr/>
          </p:nvSpPr>
          <p:spPr>
            <a:xfrm>
              <a:off x="670272" y="1176870"/>
              <a:ext cx="1406378" cy="1406378"/>
            </a:xfrm>
            <a:prstGeom prst="roundRect">
              <a:avLst>
                <a:gd name="adj" fmla="val 7085"/>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 name="Rounded Rectangle 2">
              <a:extLst>
                <a:ext uri="{FF2B5EF4-FFF2-40B4-BE49-F238E27FC236}">
                  <a16:creationId xmlns:a16="http://schemas.microsoft.com/office/drawing/2014/main" id="{24E7E363-2B1A-968E-CA3B-ACE826D97BC3}"/>
                </a:ext>
              </a:extLst>
            </p:cNvPr>
            <p:cNvSpPr/>
            <p:nvPr/>
          </p:nvSpPr>
          <p:spPr>
            <a:xfrm>
              <a:off x="699147" y="1130084"/>
              <a:ext cx="1406378" cy="1406378"/>
            </a:xfrm>
            <a:prstGeom prst="roundRect">
              <a:avLst>
                <a:gd name="adj" fmla="val 70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6" name="Text Placeholder 3">
            <a:extLst>
              <a:ext uri="{FF2B5EF4-FFF2-40B4-BE49-F238E27FC236}">
                <a16:creationId xmlns:a16="http://schemas.microsoft.com/office/drawing/2014/main" id="{85DB759B-2B6F-BE4F-1F44-16262A9195EB}"/>
              </a:ext>
            </a:extLst>
          </p:cNvPr>
          <p:cNvSpPr txBox="1">
            <a:spLocks/>
          </p:cNvSpPr>
          <p:nvPr/>
        </p:nvSpPr>
        <p:spPr>
          <a:xfrm>
            <a:off x="1518931" y="3072937"/>
            <a:ext cx="1247137" cy="147732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9600" dirty="0">
                <a:solidFill>
                  <a:schemeClr val="bg1"/>
                </a:solidFill>
              </a:rPr>
              <a:t>05</a:t>
            </a:r>
          </a:p>
        </p:txBody>
      </p:sp>
      <p:grpSp>
        <p:nvGrpSpPr>
          <p:cNvPr id="6" name="Group 48">
            <a:extLst>
              <a:ext uri="{FF2B5EF4-FFF2-40B4-BE49-F238E27FC236}">
                <a16:creationId xmlns:a16="http://schemas.microsoft.com/office/drawing/2014/main" id="{67CFD16B-B551-E5FE-A64B-7A559D77614F}"/>
              </a:ext>
            </a:extLst>
          </p:cNvPr>
          <p:cNvGrpSpPr/>
          <p:nvPr/>
        </p:nvGrpSpPr>
        <p:grpSpPr>
          <a:xfrm>
            <a:off x="3853415" y="2874016"/>
            <a:ext cx="1913671" cy="1937552"/>
            <a:chOff x="670272" y="1130084"/>
            <a:chExt cx="1435253" cy="1453164"/>
          </a:xfrm>
        </p:grpSpPr>
        <p:sp>
          <p:nvSpPr>
            <p:cNvPr id="50" name="Rounded Rectangle 49">
              <a:extLst>
                <a:ext uri="{FF2B5EF4-FFF2-40B4-BE49-F238E27FC236}">
                  <a16:creationId xmlns:a16="http://schemas.microsoft.com/office/drawing/2014/main" id="{CB746786-DDE8-9630-EE79-DBB1451AF150}"/>
                </a:ext>
              </a:extLst>
            </p:cNvPr>
            <p:cNvSpPr/>
            <p:nvPr/>
          </p:nvSpPr>
          <p:spPr>
            <a:xfrm>
              <a:off x="670272" y="1176870"/>
              <a:ext cx="1406378" cy="1406378"/>
            </a:xfrm>
            <a:prstGeom prst="roundRect">
              <a:avLst>
                <a:gd name="adj" fmla="val 7085"/>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1" name="Rounded Rectangle 50">
              <a:extLst>
                <a:ext uri="{FF2B5EF4-FFF2-40B4-BE49-F238E27FC236}">
                  <a16:creationId xmlns:a16="http://schemas.microsoft.com/office/drawing/2014/main" id="{9D92EEBE-25C2-563E-3734-41D6945A2AC0}"/>
                </a:ext>
              </a:extLst>
            </p:cNvPr>
            <p:cNvSpPr/>
            <p:nvPr/>
          </p:nvSpPr>
          <p:spPr>
            <a:xfrm>
              <a:off x="699147" y="1130084"/>
              <a:ext cx="1406378" cy="1406378"/>
            </a:xfrm>
            <a:prstGeom prst="roundRect">
              <a:avLst>
                <a:gd name="adj" fmla="val 708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52" name="Text Placeholder 3">
            <a:extLst>
              <a:ext uri="{FF2B5EF4-FFF2-40B4-BE49-F238E27FC236}">
                <a16:creationId xmlns:a16="http://schemas.microsoft.com/office/drawing/2014/main" id="{B760ACBB-82C6-21FD-A327-0D8BA10E7DA8}"/>
              </a:ext>
            </a:extLst>
          </p:cNvPr>
          <p:cNvSpPr txBox="1">
            <a:spLocks/>
          </p:cNvSpPr>
          <p:nvPr/>
        </p:nvSpPr>
        <p:spPr>
          <a:xfrm>
            <a:off x="4167432" y="3072937"/>
            <a:ext cx="1247137" cy="147732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9600" dirty="0">
                <a:solidFill>
                  <a:schemeClr val="bg1"/>
                </a:solidFill>
              </a:rPr>
              <a:t>06</a:t>
            </a:r>
          </a:p>
        </p:txBody>
      </p:sp>
      <p:grpSp>
        <p:nvGrpSpPr>
          <p:cNvPr id="7" name="Group 52">
            <a:extLst>
              <a:ext uri="{FF2B5EF4-FFF2-40B4-BE49-F238E27FC236}">
                <a16:creationId xmlns:a16="http://schemas.microsoft.com/office/drawing/2014/main" id="{8E852A5D-00F0-2AE4-8B92-653A60FB785D}"/>
              </a:ext>
            </a:extLst>
          </p:cNvPr>
          <p:cNvGrpSpPr/>
          <p:nvPr/>
        </p:nvGrpSpPr>
        <p:grpSpPr>
          <a:xfrm>
            <a:off x="6501917" y="2874016"/>
            <a:ext cx="1913671" cy="1937552"/>
            <a:chOff x="670272" y="1130084"/>
            <a:chExt cx="1435253" cy="1453164"/>
          </a:xfrm>
          <a:solidFill>
            <a:srgbClr val="FF0000"/>
          </a:solidFill>
          <a:effectLst>
            <a:outerShdw blurRad="50800" dist="38100" dir="8100000" algn="tr" rotWithShape="0">
              <a:prstClr val="black">
                <a:alpha val="40000"/>
              </a:prstClr>
            </a:outerShdw>
          </a:effectLst>
        </p:grpSpPr>
        <p:sp>
          <p:nvSpPr>
            <p:cNvPr id="54" name="Rounded Rectangle 53">
              <a:extLst>
                <a:ext uri="{FF2B5EF4-FFF2-40B4-BE49-F238E27FC236}">
                  <a16:creationId xmlns:a16="http://schemas.microsoft.com/office/drawing/2014/main" id="{5C5A9191-75B4-AC78-7DFA-23E73B404970}"/>
                </a:ext>
              </a:extLst>
            </p:cNvPr>
            <p:cNvSpPr/>
            <p:nvPr/>
          </p:nvSpPr>
          <p:spPr>
            <a:xfrm>
              <a:off x="670272" y="1176870"/>
              <a:ext cx="1406378" cy="1406378"/>
            </a:xfrm>
            <a:prstGeom prst="roundRect">
              <a:avLst>
                <a:gd name="adj" fmla="val 70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5" name="Rounded Rectangle 54">
              <a:extLst>
                <a:ext uri="{FF2B5EF4-FFF2-40B4-BE49-F238E27FC236}">
                  <a16:creationId xmlns:a16="http://schemas.microsoft.com/office/drawing/2014/main" id="{361E6CEC-2DBF-DDA4-FC8F-D90EB7D113AF}"/>
                </a:ext>
              </a:extLst>
            </p:cNvPr>
            <p:cNvSpPr/>
            <p:nvPr/>
          </p:nvSpPr>
          <p:spPr>
            <a:xfrm>
              <a:off x="699147" y="1130084"/>
              <a:ext cx="1406378" cy="1406378"/>
            </a:xfrm>
            <a:prstGeom prst="roundRect">
              <a:avLst>
                <a:gd name="adj" fmla="val 70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70" name="Text Placeholder 3">
            <a:extLst>
              <a:ext uri="{FF2B5EF4-FFF2-40B4-BE49-F238E27FC236}">
                <a16:creationId xmlns:a16="http://schemas.microsoft.com/office/drawing/2014/main" id="{34957162-A5DF-F2BC-CE9F-2FD602399BFB}"/>
              </a:ext>
            </a:extLst>
          </p:cNvPr>
          <p:cNvSpPr txBox="1">
            <a:spLocks/>
          </p:cNvSpPr>
          <p:nvPr/>
        </p:nvSpPr>
        <p:spPr>
          <a:xfrm>
            <a:off x="6815934" y="3072937"/>
            <a:ext cx="1247137" cy="147732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9600" dirty="0">
                <a:solidFill>
                  <a:schemeClr val="bg1"/>
                </a:solidFill>
              </a:rPr>
              <a:t>07</a:t>
            </a:r>
          </a:p>
        </p:txBody>
      </p:sp>
      <p:grpSp>
        <p:nvGrpSpPr>
          <p:cNvPr id="8" name="Group 70">
            <a:extLst>
              <a:ext uri="{FF2B5EF4-FFF2-40B4-BE49-F238E27FC236}">
                <a16:creationId xmlns:a16="http://schemas.microsoft.com/office/drawing/2014/main" id="{EA317CE6-D50E-6980-ECCD-940C1C1B1D23}"/>
              </a:ext>
            </a:extLst>
          </p:cNvPr>
          <p:cNvGrpSpPr/>
          <p:nvPr/>
        </p:nvGrpSpPr>
        <p:grpSpPr>
          <a:xfrm>
            <a:off x="9111918" y="2874016"/>
            <a:ext cx="1913671" cy="1937552"/>
            <a:chOff x="670272" y="1130084"/>
            <a:chExt cx="1435253" cy="1453164"/>
          </a:xfrm>
          <a:solidFill>
            <a:schemeClr val="accent6">
              <a:lumMod val="60000"/>
              <a:lumOff val="40000"/>
            </a:schemeClr>
          </a:solidFill>
        </p:grpSpPr>
        <p:sp>
          <p:nvSpPr>
            <p:cNvPr id="72" name="Rounded Rectangle 71">
              <a:extLst>
                <a:ext uri="{FF2B5EF4-FFF2-40B4-BE49-F238E27FC236}">
                  <a16:creationId xmlns:a16="http://schemas.microsoft.com/office/drawing/2014/main" id="{9E60CCB2-1556-3291-E6B7-0990E86E08CC}"/>
                </a:ext>
              </a:extLst>
            </p:cNvPr>
            <p:cNvSpPr/>
            <p:nvPr/>
          </p:nvSpPr>
          <p:spPr>
            <a:xfrm>
              <a:off x="670272" y="1176870"/>
              <a:ext cx="1406378" cy="1406378"/>
            </a:xfrm>
            <a:prstGeom prst="roundRect">
              <a:avLst>
                <a:gd name="adj" fmla="val 7085"/>
              </a:avLst>
            </a:prstGeom>
            <a:gr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ounded Rectangle 72">
              <a:extLst>
                <a:ext uri="{FF2B5EF4-FFF2-40B4-BE49-F238E27FC236}">
                  <a16:creationId xmlns:a16="http://schemas.microsoft.com/office/drawing/2014/main" id="{D8121021-897E-22F8-1B82-BBED430C8563}"/>
                </a:ext>
              </a:extLst>
            </p:cNvPr>
            <p:cNvSpPr/>
            <p:nvPr/>
          </p:nvSpPr>
          <p:spPr>
            <a:xfrm>
              <a:off x="699147" y="1130084"/>
              <a:ext cx="1406378" cy="1406378"/>
            </a:xfrm>
            <a:prstGeom prst="roundRect">
              <a:avLst>
                <a:gd name="adj" fmla="val 70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74" name="Text Placeholder 3">
            <a:extLst>
              <a:ext uri="{FF2B5EF4-FFF2-40B4-BE49-F238E27FC236}">
                <a16:creationId xmlns:a16="http://schemas.microsoft.com/office/drawing/2014/main" id="{35AAE591-D2C0-7E5A-AD74-2D3D0549B842}"/>
              </a:ext>
            </a:extLst>
          </p:cNvPr>
          <p:cNvSpPr txBox="1">
            <a:spLocks/>
          </p:cNvSpPr>
          <p:nvPr/>
        </p:nvSpPr>
        <p:spPr>
          <a:xfrm>
            <a:off x="9464435" y="3072937"/>
            <a:ext cx="1247137" cy="147732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9600" dirty="0">
                <a:solidFill>
                  <a:schemeClr val="bg1"/>
                </a:solidFill>
              </a:rPr>
              <a:t>08</a:t>
            </a:r>
          </a:p>
        </p:txBody>
      </p:sp>
      <p:grpSp>
        <p:nvGrpSpPr>
          <p:cNvPr id="9" name="Group 74">
            <a:extLst>
              <a:ext uri="{FF2B5EF4-FFF2-40B4-BE49-F238E27FC236}">
                <a16:creationId xmlns:a16="http://schemas.microsoft.com/office/drawing/2014/main" id="{BF9DDBE8-8485-CDC3-C06D-94731F736A25}"/>
              </a:ext>
            </a:extLst>
          </p:cNvPr>
          <p:cNvGrpSpPr/>
          <p:nvPr/>
        </p:nvGrpSpPr>
        <p:grpSpPr>
          <a:xfrm>
            <a:off x="2644051" y="1352754"/>
            <a:ext cx="3341511" cy="819736"/>
            <a:chOff x="625692" y="1854516"/>
            <a:chExt cx="2506133" cy="614802"/>
          </a:xfrm>
        </p:grpSpPr>
        <p:sp>
          <p:nvSpPr>
            <p:cNvPr id="76" name="Footer Text">
              <a:extLst>
                <a:ext uri="{FF2B5EF4-FFF2-40B4-BE49-F238E27FC236}">
                  <a16:creationId xmlns:a16="http://schemas.microsoft.com/office/drawing/2014/main" id="{3F0E6F3C-948F-BC6A-3710-4E44E30861B8}"/>
                </a:ext>
              </a:extLst>
            </p:cNvPr>
            <p:cNvSpPr txBox="1"/>
            <p:nvPr/>
          </p:nvSpPr>
          <p:spPr>
            <a:xfrm>
              <a:off x="625692" y="2099986"/>
              <a:ext cx="2506133" cy="369332"/>
            </a:xfrm>
            <a:prstGeom prst="rect">
              <a:avLst/>
            </a:prstGeom>
            <a:noFill/>
          </p:spPr>
          <p:txBody>
            <a:bodyPr wrap="square" lIns="0" tIns="0" rIns="0" bIns="0" rtlCol="0">
              <a:spAutoFit/>
            </a:bodyPr>
            <a:lstStyle/>
            <a:p>
              <a:pPr marL="0" marR="0" lvl="0" indent="0" algn="l" rtl="0">
                <a:lnSpc>
                  <a:spcPct val="100000"/>
                </a:lnSpc>
                <a:spcBef>
                  <a:spcPts val="0"/>
                </a:spcBef>
                <a:spcAft>
                  <a:spcPts val="0"/>
                </a:spcAft>
                <a:buClr>
                  <a:schemeClr val="dk1"/>
                </a:buClr>
                <a:buSzPts val="1200"/>
                <a:buFont typeface="Open Sans"/>
                <a:buNone/>
              </a:pPr>
              <a:r>
                <a:rPr lang="en-US" sz="1600" b="0" i="0" u="none" strike="noStrike" cap="none" dirty="0">
                  <a:solidFill>
                    <a:schemeClr val="dk1"/>
                  </a:solidFill>
                  <a:latin typeface="Open Sans"/>
                  <a:ea typeface="Open Sans"/>
                  <a:cs typeface="Open Sans"/>
                  <a:sym typeface="Open Sans"/>
                </a:rPr>
                <a:t>Summarized data through Pivot, Charts, Dashboard,</a:t>
              </a:r>
              <a:endParaRPr lang="en-US" sz="1800" b="0" i="0" u="none" strike="noStrike" cap="none" dirty="0">
                <a:solidFill>
                  <a:srgbClr val="000000"/>
                </a:solidFill>
                <a:latin typeface="Arial"/>
                <a:ea typeface="Arial"/>
                <a:cs typeface="Arial"/>
                <a:sym typeface="Arial"/>
              </a:endParaRPr>
            </a:p>
          </p:txBody>
        </p:sp>
        <p:sp>
          <p:nvSpPr>
            <p:cNvPr id="77" name="TextBox 76">
              <a:extLst>
                <a:ext uri="{FF2B5EF4-FFF2-40B4-BE49-F238E27FC236}">
                  <a16:creationId xmlns:a16="http://schemas.microsoft.com/office/drawing/2014/main" id="{8E0D76E4-F51C-DAC6-69BE-EFF1EBCA5A16}"/>
                </a:ext>
              </a:extLst>
            </p:cNvPr>
            <p:cNvSpPr txBox="1"/>
            <p:nvPr/>
          </p:nvSpPr>
          <p:spPr>
            <a:xfrm>
              <a:off x="625692" y="1854516"/>
              <a:ext cx="2077888" cy="230833"/>
            </a:xfrm>
            <a:prstGeom prst="rect">
              <a:avLst/>
            </a:prstGeom>
            <a:noFill/>
          </p:spPr>
          <p:txBody>
            <a:bodyPr wrap="square" lIns="0" tIns="0" rIns="0" bIns="0" rtlCol="0" anchor="ctr">
              <a:spAutoFit/>
            </a:bodyPr>
            <a:lstStyle/>
            <a:p>
              <a:r>
                <a:rPr lang="en-US" sz="2000" b="1" dirty="0">
                  <a:solidFill>
                    <a:schemeClr val="accent1"/>
                  </a:solidFill>
                  <a:latin typeface="+mj-lt"/>
                </a:rPr>
                <a:t>Data Summarization</a:t>
              </a:r>
            </a:p>
          </p:txBody>
        </p:sp>
      </p:grpSp>
      <p:cxnSp>
        <p:nvCxnSpPr>
          <p:cNvPr id="78" name="Elbow Connector 77">
            <a:extLst>
              <a:ext uri="{FF2B5EF4-FFF2-40B4-BE49-F238E27FC236}">
                <a16:creationId xmlns:a16="http://schemas.microsoft.com/office/drawing/2014/main" id="{52A0AC04-9544-302A-565D-D264D2DDB94D}"/>
              </a:ext>
            </a:extLst>
          </p:cNvPr>
          <p:cNvCxnSpPr/>
          <p:nvPr/>
        </p:nvCxnSpPr>
        <p:spPr>
          <a:xfrm rot="10800000" flipV="1">
            <a:off x="2107577" y="1517361"/>
            <a:ext cx="384076" cy="1356656"/>
          </a:xfrm>
          <a:prstGeom prst="bentConnector2">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78">
            <a:extLst>
              <a:ext uri="{FF2B5EF4-FFF2-40B4-BE49-F238E27FC236}">
                <a16:creationId xmlns:a16="http://schemas.microsoft.com/office/drawing/2014/main" id="{4A2A6B39-F20D-8A6C-EB33-669D5D4FF94A}"/>
              </a:ext>
            </a:extLst>
          </p:cNvPr>
          <p:cNvGrpSpPr/>
          <p:nvPr/>
        </p:nvGrpSpPr>
        <p:grpSpPr>
          <a:xfrm>
            <a:off x="7946375" y="1363475"/>
            <a:ext cx="3341511" cy="1301459"/>
            <a:chOff x="625692" y="1862556"/>
            <a:chExt cx="2506133" cy="976094"/>
          </a:xfrm>
        </p:grpSpPr>
        <p:sp>
          <p:nvSpPr>
            <p:cNvPr id="80" name="Footer Text">
              <a:extLst>
                <a:ext uri="{FF2B5EF4-FFF2-40B4-BE49-F238E27FC236}">
                  <a16:creationId xmlns:a16="http://schemas.microsoft.com/office/drawing/2014/main" id="{9B707CED-8367-BDD2-6B83-C0614E30A367}"/>
                </a:ext>
              </a:extLst>
            </p:cNvPr>
            <p:cNvSpPr txBox="1"/>
            <p:nvPr/>
          </p:nvSpPr>
          <p:spPr>
            <a:xfrm>
              <a:off x="625692" y="2099986"/>
              <a:ext cx="2506133" cy="738664"/>
            </a:xfrm>
            <a:prstGeom prst="rect">
              <a:avLst/>
            </a:prstGeom>
            <a:noFill/>
          </p:spPr>
          <p:txBody>
            <a:bodyPr wrap="square" lIns="0" tIns="0" rIns="0" bIns="0" rtlCol="0">
              <a:spAutoFit/>
            </a:bodyPr>
            <a:lstStyle/>
            <a:p>
              <a:pPr>
                <a:buClr>
                  <a:schemeClr val="dk1"/>
                </a:buClr>
                <a:buSzPts val="1200"/>
              </a:pPr>
              <a:r>
                <a:rPr lang="en-US" sz="1600" b="0" i="0" u="none" strike="noStrike" cap="none" dirty="0">
                  <a:solidFill>
                    <a:schemeClr val="dk1"/>
                  </a:solidFill>
                  <a:latin typeface="Open Sans"/>
                  <a:ea typeface="Open Sans"/>
                  <a:cs typeface="Open Sans"/>
                  <a:sym typeface="Open Sans"/>
                </a:rPr>
                <a:t>Word Document containing the </a:t>
              </a:r>
              <a:r>
                <a:rPr lang="en-US" sz="1600" b="0" i="0" u="none" strike="noStrike" cap="none" dirty="0" err="1">
                  <a:solidFill>
                    <a:schemeClr val="dk1"/>
                  </a:solidFill>
                  <a:latin typeface="Open Sans"/>
                  <a:ea typeface="Open Sans"/>
                  <a:cs typeface="Open Sans"/>
                  <a:sym typeface="Open Sans"/>
                </a:rPr>
                <a:t>asnwers</a:t>
              </a:r>
              <a:r>
                <a:rPr lang="en-US" sz="1600" b="0" i="0" u="none" strike="noStrike" cap="none" dirty="0">
                  <a:solidFill>
                    <a:schemeClr val="dk1"/>
                  </a:solidFill>
                  <a:latin typeface="Open Sans"/>
                  <a:ea typeface="Open Sans"/>
                  <a:cs typeface="Open Sans"/>
                  <a:sym typeface="Open Sans"/>
                </a:rPr>
                <a:t> of objective and subjective questions</a:t>
              </a:r>
              <a:endParaRPr lang="en-US" sz="1800" b="0" i="0" u="none" strike="noStrike" cap="none" dirty="0">
                <a:solidFill>
                  <a:srgbClr val="000000"/>
                </a:solidFill>
                <a:latin typeface="Arial"/>
                <a:ea typeface="Arial"/>
                <a:cs typeface="Arial"/>
                <a:sym typeface="Arial"/>
              </a:endParaRPr>
            </a:p>
            <a:p>
              <a:pPr marL="0" marR="0" lvl="0" indent="0" rtl="0">
                <a:lnSpc>
                  <a:spcPct val="100000"/>
                </a:lnSpc>
                <a:spcBef>
                  <a:spcPts val="0"/>
                </a:spcBef>
                <a:spcAft>
                  <a:spcPts val="0"/>
                </a:spcAft>
                <a:buClr>
                  <a:schemeClr val="dk1"/>
                </a:buClr>
                <a:buSzPts val="1200"/>
                <a:buFont typeface="Open Sans"/>
                <a:buNone/>
              </a:pPr>
              <a:r>
                <a:rPr lang="en-US" sz="1600" i="0"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a:t>
              </a:r>
            </a:p>
          </p:txBody>
        </p:sp>
        <p:sp>
          <p:nvSpPr>
            <p:cNvPr id="81" name="TextBox 80">
              <a:extLst>
                <a:ext uri="{FF2B5EF4-FFF2-40B4-BE49-F238E27FC236}">
                  <a16:creationId xmlns:a16="http://schemas.microsoft.com/office/drawing/2014/main" id="{5FACF85A-CC79-0431-25F5-3B3B40EBEDA3}"/>
                </a:ext>
              </a:extLst>
            </p:cNvPr>
            <p:cNvSpPr txBox="1"/>
            <p:nvPr/>
          </p:nvSpPr>
          <p:spPr>
            <a:xfrm>
              <a:off x="746831" y="1862556"/>
              <a:ext cx="1403125" cy="230833"/>
            </a:xfrm>
            <a:prstGeom prst="rect">
              <a:avLst/>
            </a:prstGeom>
            <a:noFill/>
          </p:spPr>
          <p:txBody>
            <a:bodyPr wrap="none" lIns="0" tIns="0" rIns="0" bIns="0" rtlCol="0" anchor="ctr">
              <a:spAutoFit/>
            </a:bodyPr>
            <a:lstStyle/>
            <a:p>
              <a:r>
                <a:rPr lang="en-US" sz="2000" b="1" dirty="0">
                  <a:solidFill>
                    <a:srgbClr val="FF0000"/>
                  </a:solidFill>
                  <a:latin typeface="+mj-lt"/>
                </a:rPr>
                <a:t>Answer Document</a:t>
              </a:r>
            </a:p>
          </p:txBody>
        </p:sp>
      </p:grpSp>
      <p:cxnSp>
        <p:nvCxnSpPr>
          <p:cNvPr id="82" name="Elbow Connector 81">
            <a:extLst>
              <a:ext uri="{FF2B5EF4-FFF2-40B4-BE49-F238E27FC236}">
                <a16:creationId xmlns:a16="http://schemas.microsoft.com/office/drawing/2014/main" id="{FB43083C-E925-23D9-33A5-87F1F4629BDB}"/>
              </a:ext>
            </a:extLst>
          </p:cNvPr>
          <p:cNvCxnSpPr/>
          <p:nvPr/>
        </p:nvCxnSpPr>
        <p:spPr>
          <a:xfrm rot="10800000" flipV="1">
            <a:off x="7409901" y="1517361"/>
            <a:ext cx="384076" cy="135665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11" name="Group 82">
            <a:extLst>
              <a:ext uri="{FF2B5EF4-FFF2-40B4-BE49-F238E27FC236}">
                <a16:creationId xmlns:a16="http://schemas.microsoft.com/office/drawing/2014/main" id="{4B0003B0-4EDA-A650-5162-3F3989AA186A}"/>
              </a:ext>
            </a:extLst>
          </p:cNvPr>
          <p:cNvGrpSpPr/>
          <p:nvPr/>
        </p:nvGrpSpPr>
        <p:grpSpPr>
          <a:xfrm>
            <a:off x="979775" y="5095011"/>
            <a:ext cx="3341511" cy="809018"/>
            <a:chOff x="625692" y="1862556"/>
            <a:chExt cx="2506133" cy="606762"/>
          </a:xfrm>
        </p:grpSpPr>
        <p:sp>
          <p:nvSpPr>
            <p:cNvPr id="84" name="Footer Text">
              <a:extLst>
                <a:ext uri="{FF2B5EF4-FFF2-40B4-BE49-F238E27FC236}">
                  <a16:creationId xmlns:a16="http://schemas.microsoft.com/office/drawing/2014/main" id="{ED22B013-41C0-826B-8793-011580D5141D}"/>
                </a:ext>
              </a:extLst>
            </p:cNvPr>
            <p:cNvSpPr txBox="1"/>
            <p:nvPr/>
          </p:nvSpPr>
          <p:spPr>
            <a:xfrm>
              <a:off x="625692" y="2099986"/>
              <a:ext cx="2506133" cy="369332"/>
            </a:xfrm>
            <a:prstGeom prst="rect">
              <a:avLst/>
            </a:prstGeom>
            <a:noFill/>
          </p:spPr>
          <p:txBody>
            <a:bodyPr wrap="square" lIns="0" tIns="0" rIns="0" bIns="0" rtlCol="0">
              <a:spAutoFit/>
            </a:bodyPr>
            <a:lstStyle/>
            <a:p>
              <a:pPr algn="r"/>
              <a:r>
                <a:rPr lang="fr-FR" sz="1600" b="0" i="0" u="none" strike="noStrike" cap="none" dirty="0" err="1">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Dashboards</a:t>
              </a:r>
              <a:endParaRPr lang="fr-FR" sz="16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a:p>
              <a:pPr algn="r"/>
              <a:endParaRPr lang="en-US"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5" name="TextBox 84">
              <a:extLst>
                <a:ext uri="{FF2B5EF4-FFF2-40B4-BE49-F238E27FC236}">
                  <a16:creationId xmlns:a16="http://schemas.microsoft.com/office/drawing/2014/main" id="{686A4B07-7ECF-7603-6DA6-73285E5C3400}"/>
                </a:ext>
              </a:extLst>
            </p:cNvPr>
            <p:cNvSpPr txBox="1"/>
            <p:nvPr/>
          </p:nvSpPr>
          <p:spPr>
            <a:xfrm>
              <a:off x="1787226" y="1862556"/>
              <a:ext cx="1344599" cy="230832"/>
            </a:xfrm>
            <a:prstGeom prst="rect">
              <a:avLst/>
            </a:prstGeom>
            <a:noFill/>
          </p:spPr>
          <p:txBody>
            <a:bodyPr wrap="none" lIns="0" tIns="0" rIns="0" bIns="0" rtlCol="0" anchor="ctr">
              <a:spAutoFit/>
            </a:bodyPr>
            <a:lstStyle/>
            <a:p>
              <a:pPr algn="r"/>
              <a:r>
                <a:rPr lang="en-US" sz="2000" b="1" dirty="0">
                  <a:solidFill>
                    <a:schemeClr val="accent2"/>
                  </a:solidFill>
                  <a:latin typeface="+mj-lt"/>
                </a:rPr>
                <a:t>Data Visualization</a:t>
              </a:r>
            </a:p>
          </p:txBody>
        </p:sp>
      </p:grpSp>
      <p:cxnSp>
        <p:nvCxnSpPr>
          <p:cNvPr id="86" name="Elbow Connector 85">
            <a:extLst>
              <a:ext uri="{FF2B5EF4-FFF2-40B4-BE49-F238E27FC236}">
                <a16:creationId xmlns:a16="http://schemas.microsoft.com/office/drawing/2014/main" id="{9EBFE146-DE4E-01B2-4A76-86D704BC33F0}"/>
              </a:ext>
            </a:extLst>
          </p:cNvPr>
          <p:cNvCxnSpPr/>
          <p:nvPr/>
        </p:nvCxnSpPr>
        <p:spPr>
          <a:xfrm rot="10800000" flipH="1">
            <a:off x="4406925" y="4794795"/>
            <a:ext cx="384076" cy="1356656"/>
          </a:xfrm>
          <a:prstGeom prst="bentConnector2">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86">
            <a:extLst>
              <a:ext uri="{FF2B5EF4-FFF2-40B4-BE49-F238E27FC236}">
                <a16:creationId xmlns:a16="http://schemas.microsoft.com/office/drawing/2014/main" id="{46FD974A-3334-C900-E63C-9E84D23F4F47}"/>
              </a:ext>
            </a:extLst>
          </p:cNvPr>
          <p:cNvGrpSpPr/>
          <p:nvPr/>
        </p:nvGrpSpPr>
        <p:grpSpPr>
          <a:xfrm>
            <a:off x="6289078" y="5095007"/>
            <a:ext cx="3341511" cy="562795"/>
            <a:chOff x="625692" y="1862556"/>
            <a:chExt cx="2506133" cy="422096"/>
          </a:xfrm>
        </p:grpSpPr>
        <p:sp>
          <p:nvSpPr>
            <p:cNvPr id="88" name="Footer Text">
              <a:extLst>
                <a:ext uri="{FF2B5EF4-FFF2-40B4-BE49-F238E27FC236}">
                  <a16:creationId xmlns:a16="http://schemas.microsoft.com/office/drawing/2014/main" id="{377DDE78-83E7-6777-86E5-2F14868B089A}"/>
                </a:ext>
              </a:extLst>
            </p:cNvPr>
            <p:cNvSpPr txBox="1"/>
            <p:nvPr/>
          </p:nvSpPr>
          <p:spPr>
            <a:xfrm>
              <a:off x="625692" y="2099986"/>
              <a:ext cx="2506133" cy="184666"/>
            </a:xfrm>
            <a:prstGeom prst="rect">
              <a:avLst/>
            </a:prstGeom>
            <a:noFill/>
          </p:spPr>
          <p:txBody>
            <a:bodyPr wrap="square" lIns="0" tIns="0" rIns="0" bIns="0" rtlCol="0">
              <a:spAutoFit/>
            </a:bodyPr>
            <a:lstStyle/>
            <a:p>
              <a:pPr marL="0" marR="0" lvl="0" indent="0" algn="r" rtl="0">
                <a:lnSpc>
                  <a:spcPct val="100000"/>
                </a:lnSpc>
                <a:spcBef>
                  <a:spcPts val="0"/>
                </a:spcBef>
                <a:spcAft>
                  <a:spcPts val="0"/>
                </a:spcAft>
                <a:buClr>
                  <a:schemeClr val="dk1"/>
                </a:buClr>
                <a:buSzPts val="1200"/>
                <a:buFont typeface="Open Sans"/>
                <a:buNone/>
              </a:pPr>
              <a:r>
                <a:rPr lang="en-US" sz="1600" b="0" i="0" u="none" strike="noStrike" cap="none" dirty="0" err="1">
                  <a:solidFill>
                    <a:schemeClr val="dk1"/>
                  </a:solidFill>
                  <a:latin typeface="Open Sans"/>
                  <a:ea typeface="Open Sans"/>
                  <a:cs typeface="Open Sans"/>
                  <a:sym typeface="Open Sans"/>
                </a:rPr>
                <a:t>Powerpoint</a:t>
              </a:r>
              <a:r>
                <a:rPr lang="en-US" sz="1600" b="0" i="0" u="none" strike="noStrike" cap="none" dirty="0">
                  <a:solidFill>
                    <a:schemeClr val="dk1"/>
                  </a:solidFill>
                  <a:latin typeface="Open Sans"/>
                  <a:ea typeface="Open Sans"/>
                  <a:cs typeface="Open Sans"/>
                  <a:sym typeface="Open Sans"/>
                </a:rPr>
                <a:t> Presentation</a:t>
              </a:r>
              <a:endParaRPr lang="en-US" sz="1800" b="0" i="0" u="none" strike="noStrike" cap="none" dirty="0">
                <a:solidFill>
                  <a:srgbClr val="000000"/>
                </a:solidFill>
                <a:latin typeface="Arial"/>
                <a:ea typeface="Arial"/>
                <a:cs typeface="Arial"/>
                <a:sym typeface="Arial"/>
              </a:endParaRPr>
            </a:p>
          </p:txBody>
        </p:sp>
        <p:sp>
          <p:nvSpPr>
            <p:cNvPr id="89" name="TextBox 88">
              <a:extLst>
                <a:ext uri="{FF2B5EF4-FFF2-40B4-BE49-F238E27FC236}">
                  <a16:creationId xmlns:a16="http://schemas.microsoft.com/office/drawing/2014/main" id="{E8E6F41C-5E99-73EC-7954-91D6D4EA0796}"/>
                </a:ext>
              </a:extLst>
            </p:cNvPr>
            <p:cNvSpPr txBox="1"/>
            <p:nvPr/>
          </p:nvSpPr>
          <p:spPr>
            <a:xfrm>
              <a:off x="2169301" y="1862556"/>
              <a:ext cx="962524" cy="230833"/>
            </a:xfrm>
            <a:prstGeom prst="rect">
              <a:avLst/>
            </a:prstGeom>
            <a:noFill/>
          </p:spPr>
          <p:txBody>
            <a:bodyPr wrap="none" lIns="0" tIns="0" rIns="0" bIns="0" rtlCol="0" anchor="ctr">
              <a:spAutoFit/>
            </a:bodyPr>
            <a:lstStyle/>
            <a:p>
              <a:pPr algn="r"/>
              <a:r>
                <a:rPr lang="en-US" sz="2000" b="1" dirty="0">
                  <a:solidFill>
                    <a:schemeClr val="accent6">
                      <a:lumMod val="50000"/>
                    </a:schemeClr>
                  </a:solidFill>
                  <a:latin typeface="+mj-lt"/>
                </a:rPr>
                <a:t>Presentation</a:t>
              </a:r>
            </a:p>
          </p:txBody>
        </p:sp>
      </p:grpSp>
      <p:cxnSp>
        <p:nvCxnSpPr>
          <p:cNvPr id="90" name="Elbow Connector 89">
            <a:extLst>
              <a:ext uri="{FF2B5EF4-FFF2-40B4-BE49-F238E27FC236}">
                <a16:creationId xmlns:a16="http://schemas.microsoft.com/office/drawing/2014/main" id="{446BF7EA-8FB3-F954-E88E-129258656E39}"/>
              </a:ext>
            </a:extLst>
          </p:cNvPr>
          <p:cNvCxnSpPr/>
          <p:nvPr/>
        </p:nvCxnSpPr>
        <p:spPr>
          <a:xfrm rot="10800000" flipH="1">
            <a:off x="9716227" y="4794795"/>
            <a:ext cx="384076" cy="1356656"/>
          </a:xfrm>
          <a:prstGeom prst="bentConnector2">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9808829"/>
      </p:ext>
    </p:extLst>
  </p:cSld>
  <p:clrMapOvr>
    <a:masterClrMapping/>
  </p:clrMapOvr>
  <p:transition spd="med"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750" fill="hold"/>
                                        <p:tgtEl>
                                          <p:spTgt spid="5"/>
                                        </p:tgtEl>
                                        <p:attrNameLst>
                                          <p:attrName>ppt_w</p:attrName>
                                        </p:attrNameLst>
                                      </p:cBhvr>
                                      <p:tavLst>
                                        <p:tav tm="0">
                                          <p:val>
                                            <p:fltVal val="0"/>
                                          </p:val>
                                        </p:tav>
                                        <p:tav tm="100000">
                                          <p:val>
                                            <p:strVal val="#ppt_w"/>
                                          </p:val>
                                        </p:tav>
                                      </p:tavLst>
                                    </p:anim>
                                    <p:anim calcmode="lin" valueType="num">
                                      <p:cBhvr>
                                        <p:cTn id="8" dur="750" fill="hold"/>
                                        <p:tgtEl>
                                          <p:spTgt spid="5"/>
                                        </p:tgtEl>
                                        <p:attrNameLst>
                                          <p:attrName>ppt_h</p:attrName>
                                        </p:attrNameLst>
                                      </p:cBhvr>
                                      <p:tavLst>
                                        <p:tav tm="0">
                                          <p:val>
                                            <p:fltVal val="0"/>
                                          </p:val>
                                        </p:tav>
                                        <p:tav tm="100000">
                                          <p:val>
                                            <p:strVal val="#ppt_h"/>
                                          </p:val>
                                        </p:tav>
                                      </p:tavLst>
                                    </p:anim>
                                    <p:animEffect transition="in" filter="fade">
                                      <p:cBhvr>
                                        <p:cTn id="9" dur="750"/>
                                        <p:tgtEl>
                                          <p:spTgt spid="5"/>
                                        </p:tgtEl>
                                      </p:cBhvr>
                                    </p:animEffect>
                                  </p:childTnLst>
                                </p:cTn>
                              </p:par>
                            </p:childTnLst>
                          </p:cTn>
                        </p:par>
                        <p:par>
                          <p:cTn id="10" fill="hold">
                            <p:stCondLst>
                              <p:cond delay="750"/>
                            </p:stCondLst>
                            <p:childTnLst>
                              <p:par>
                                <p:cTn id="11" presetID="53" presetClass="entr" presetSubtype="16"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750" fill="hold"/>
                                        <p:tgtEl>
                                          <p:spTgt spid="16"/>
                                        </p:tgtEl>
                                        <p:attrNameLst>
                                          <p:attrName>ppt_w</p:attrName>
                                        </p:attrNameLst>
                                      </p:cBhvr>
                                      <p:tavLst>
                                        <p:tav tm="0">
                                          <p:val>
                                            <p:fltVal val="0"/>
                                          </p:val>
                                        </p:tav>
                                        <p:tav tm="100000">
                                          <p:val>
                                            <p:strVal val="#ppt_w"/>
                                          </p:val>
                                        </p:tav>
                                      </p:tavLst>
                                    </p:anim>
                                    <p:anim calcmode="lin" valueType="num">
                                      <p:cBhvr>
                                        <p:cTn id="14" dur="750" fill="hold"/>
                                        <p:tgtEl>
                                          <p:spTgt spid="16"/>
                                        </p:tgtEl>
                                        <p:attrNameLst>
                                          <p:attrName>ppt_h</p:attrName>
                                        </p:attrNameLst>
                                      </p:cBhvr>
                                      <p:tavLst>
                                        <p:tav tm="0">
                                          <p:val>
                                            <p:fltVal val="0"/>
                                          </p:val>
                                        </p:tav>
                                        <p:tav tm="100000">
                                          <p:val>
                                            <p:strVal val="#ppt_h"/>
                                          </p:val>
                                        </p:tav>
                                      </p:tavLst>
                                    </p:anim>
                                    <p:animEffect transition="in" filter="fade">
                                      <p:cBhvr>
                                        <p:cTn id="15" dur="750"/>
                                        <p:tgtEl>
                                          <p:spTgt spid="16"/>
                                        </p:tgtEl>
                                      </p:cBhvr>
                                    </p:animEffect>
                                  </p:childTnLst>
                                </p:cTn>
                              </p:par>
                            </p:childTnLst>
                          </p:cTn>
                        </p:par>
                        <p:par>
                          <p:cTn id="16" fill="hold">
                            <p:stCondLst>
                              <p:cond delay="1500"/>
                            </p:stCondLst>
                            <p:childTnLst>
                              <p:par>
                                <p:cTn id="17" presetID="18" presetClass="entr" presetSubtype="12" fill="hold" nodeType="after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strips(downLeft)">
                                      <p:cBhvr>
                                        <p:cTn id="19" dur="750"/>
                                        <p:tgtEl>
                                          <p:spTgt spid="78"/>
                                        </p:tgtEl>
                                      </p:cBhvr>
                                    </p:animEffect>
                                  </p:childTnLst>
                                </p:cTn>
                              </p:par>
                            </p:childTnLst>
                          </p:cTn>
                        </p:par>
                        <p:par>
                          <p:cTn id="20" fill="hold">
                            <p:stCondLst>
                              <p:cond delay="225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750"/>
                                        <p:tgtEl>
                                          <p:spTgt spid="9"/>
                                        </p:tgtEl>
                                      </p:cBhvr>
                                    </p:animEffect>
                                  </p:childTnLst>
                                </p:cTn>
                              </p:par>
                            </p:childTnLst>
                          </p:cTn>
                        </p:par>
                        <p:par>
                          <p:cTn id="24" fill="hold">
                            <p:stCondLst>
                              <p:cond delay="3000"/>
                            </p:stCondLst>
                            <p:childTnLst>
                              <p:par>
                                <p:cTn id="25" presetID="53" presetClass="entr" presetSubtype="16"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750" fill="hold"/>
                                        <p:tgtEl>
                                          <p:spTgt spid="6"/>
                                        </p:tgtEl>
                                        <p:attrNameLst>
                                          <p:attrName>ppt_w</p:attrName>
                                        </p:attrNameLst>
                                      </p:cBhvr>
                                      <p:tavLst>
                                        <p:tav tm="0">
                                          <p:val>
                                            <p:fltVal val="0"/>
                                          </p:val>
                                        </p:tav>
                                        <p:tav tm="100000">
                                          <p:val>
                                            <p:strVal val="#ppt_w"/>
                                          </p:val>
                                        </p:tav>
                                      </p:tavLst>
                                    </p:anim>
                                    <p:anim calcmode="lin" valueType="num">
                                      <p:cBhvr>
                                        <p:cTn id="28" dur="750" fill="hold"/>
                                        <p:tgtEl>
                                          <p:spTgt spid="6"/>
                                        </p:tgtEl>
                                        <p:attrNameLst>
                                          <p:attrName>ppt_h</p:attrName>
                                        </p:attrNameLst>
                                      </p:cBhvr>
                                      <p:tavLst>
                                        <p:tav tm="0">
                                          <p:val>
                                            <p:fltVal val="0"/>
                                          </p:val>
                                        </p:tav>
                                        <p:tav tm="100000">
                                          <p:val>
                                            <p:strVal val="#ppt_h"/>
                                          </p:val>
                                        </p:tav>
                                      </p:tavLst>
                                    </p:anim>
                                    <p:animEffect transition="in" filter="fade">
                                      <p:cBhvr>
                                        <p:cTn id="29" dur="750"/>
                                        <p:tgtEl>
                                          <p:spTgt spid="6"/>
                                        </p:tgtEl>
                                      </p:cBhvr>
                                    </p:animEffect>
                                  </p:childTnLst>
                                </p:cTn>
                              </p:par>
                            </p:childTnLst>
                          </p:cTn>
                        </p:par>
                        <p:par>
                          <p:cTn id="30" fill="hold">
                            <p:stCondLst>
                              <p:cond delay="3750"/>
                            </p:stCondLst>
                            <p:childTnLst>
                              <p:par>
                                <p:cTn id="31" presetID="53" presetClass="entr" presetSubtype="16" fill="hold" grpId="0" nodeType="afterEffect">
                                  <p:stCondLst>
                                    <p:cond delay="0"/>
                                  </p:stCondLst>
                                  <p:childTnLst>
                                    <p:set>
                                      <p:cBhvr>
                                        <p:cTn id="32" dur="1" fill="hold">
                                          <p:stCondLst>
                                            <p:cond delay="0"/>
                                          </p:stCondLst>
                                        </p:cTn>
                                        <p:tgtEl>
                                          <p:spTgt spid="52"/>
                                        </p:tgtEl>
                                        <p:attrNameLst>
                                          <p:attrName>style.visibility</p:attrName>
                                        </p:attrNameLst>
                                      </p:cBhvr>
                                      <p:to>
                                        <p:strVal val="visible"/>
                                      </p:to>
                                    </p:set>
                                    <p:anim calcmode="lin" valueType="num">
                                      <p:cBhvr>
                                        <p:cTn id="33" dur="750" fill="hold"/>
                                        <p:tgtEl>
                                          <p:spTgt spid="52"/>
                                        </p:tgtEl>
                                        <p:attrNameLst>
                                          <p:attrName>ppt_w</p:attrName>
                                        </p:attrNameLst>
                                      </p:cBhvr>
                                      <p:tavLst>
                                        <p:tav tm="0">
                                          <p:val>
                                            <p:fltVal val="0"/>
                                          </p:val>
                                        </p:tav>
                                        <p:tav tm="100000">
                                          <p:val>
                                            <p:strVal val="#ppt_w"/>
                                          </p:val>
                                        </p:tav>
                                      </p:tavLst>
                                    </p:anim>
                                    <p:anim calcmode="lin" valueType="num">
                                      <p:cBhvr>
                                        <p:cTn id="34" dur="750" fill="hold"/>
                                        <p:tgtEl>
                                          <p:spTgt spid="52"/>
                                        </p:tgtEl>
                                        <p:attrNameLst>
                                          <p:attrName>ppt_h</p:attrName>
                                        </p:attrNameLst>
                                      </p:cBhvr>
                                      <p:tavLst>
                                        <p:tav tm="0">
                                          <p:val>
                                            <p:fltVal val="0"/>
                                          </p:val>
                                        </p:tav>
                                        <p:tav tm="100000">
                                          <p:val>
                                            <p:strVal val="#ppt_h"/>
                                          </p:val>
                                        </p:tav>
                                      </p:tavLst>
                                    </p:anim>
                                    <p:animEffect transition="in" filter="fade">
                                      <p:cBhvr>
                                        <p:cTn id="35" dur="750"/>
                                        <p:tgtEl>
                                          <p:spTgt spid="52"/>
                                        </p:tgtEl>
                                      </p:cBhvr>
                                    </p:animEffect>
                                  </p:childTnLst>
                                </p:cTn>
                              </p:par>
                            </p:childTnLst>
                          </p:cTn>
                        </p:par>
                        <p:par>
                          <p:cTn id="36" fill="hold">
                            <p:stCondLst>
                              <p:cond delay="4500"/>
                            </p:stCondLst>
                            <p:childTnLst>
                              <p:par>
                                <p:cTn id="37" presetID="18" presetClass="entr" presetSubtype="3" fill="hold" nodeType="afterEffect">
                                  <p:stCondLst>
                                    <p:cond delay="0"/>
                                  </p:stCondLst>
                                  <p:childTnLst>
                                    <p:set>
                                      <p:cBhvr>
                                        <p:cTn id="38" dur="1" fill="hold">
                                          <p:stCondLst>
                                            <p:cond delay="0"/>
                                          </p:stCondLst>
                                        </p:cTn>
                                        <p:tgtEl>
                                          <p:spTgt spid="86"/>
                                        </p:tgtEl>
                                        <p:attrNameLst>
                                          <p:attrName>style.visibility</p:attrName>
                                        </p:attrNameLst>
                                      </p:cBhvr>
                                      <p:to>
                                        <p:strVal val="visible"/>
                                      </p:to>
                                    </p:set>
                                    <p:animEffect transition="in" filter="strips(upRight)">
                                      <p:cBhvr>
                                        <p:cTn id="39" dur="750"/>
                                        <p:tgtEl>
                                          <p:spTgt spid="86"/>
                                        </p:tgtEl>
                                      </p:cBhvr>
                                    </p:animEffect>
                                  </p:childTnLst>
                                </p:cTn>
                              </p:par>
                            </p:childTnLst>
                          </p:cTn>
                        </p:par>
                        <p:par>
                          <p:cTn id="40" fill="hold">
                            <p:stCondLst>
                              <p:cond delay="5250"/>
                            </p:stCondLst>
                            <p:childTnLst>
                              <p:par>
                                <p:cTn id="41" presetID="10" presetClass="entr" presetSubtype="0"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750"/>
                                        <p:tgtEl>
                                          <p:spTgt spid="11"/>
                                        </p:tgtEl>
                                      </p:cBhvr>
                                    </p:animEffect>
                                  </p:childTnLst>
                                </p:cTn>
                              </p:par>
                            </p:childTnLst>
                          </p:cTn>
                        </p:par>
                        <p:par>
                          <p:cTn id="44" fill="hold">
                            <p:stCondLst>
                              <p:cond delay="6000"/>
                            </p:stCondLst>
                            <p:childTnLst>
                              <p:par>
                                <p:cTn id="45" presetID="53" presetClass="entr" presetSubtype="16" fill="hold" nodeType="after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750" fill="hold"/>
                                        <p:tgtEl>
                                          <p:spTgt spid="7"/>
                                        </p:tgtEl>
                                        <p:attrNameLst>
                                          <p:attrName>ppt_w</p:attrName>
                                        </p:attrNameLst>
                                      </p:cBhvr>
                                      <p:tavLst>
                                        <p:tav tm="0">
                                          <p:val>
                                            <p:fltVal val="0"/>
                                          </p:val>
                                        </p:tav>
                                        <p:tav tm="100000">
                                          <p:val>
                                            <p:strVal val="#ppt_w"/>
                                          </p:val>
                                        </p:tav>
                                      </p:tavLst>
                                    </p:anim>
                                    <p:anim calcmode="lin" valueType="num">
                                      <p:cBhvr>
                                        <p:cTn id="48" dur="750" fill="hold"/>
                                        <p:tgtEl>
                                          <p:spTgt spid="7"/>
                                        </p:tgtEl>
                                        <p:attrNameLst>
                                          <p:attrName>ppt_h</p:attrName>
                                        </p:attrNameLst>
                                      </p:cBhvr>
                                      <p:tavLst>
                                        <p:tav tm="0">
                                          <p:val>
                                            <p:fltVal val="0"/>
                                          </p:val>
                                        </p:tav>
                                        <p:tav tm="100000">
                                          <p:val>
                                            <p:strVal val="#ppt_h"/>
                                          </p:val>
                                        </p:tav>
                                      </p:tavLst>
                                    </p:anim>
                                    <p:animEffect transition="in" filter="fade">
                                      <p:cBhvr>
                                        <p:cTn id="49" dur="750"/>
                                        <p:tgtEl>
                                          <p:spTgt spid="7"/>
                                        </p:tgtEl>
                                      </p:cBhvr>
                                    </p:animEffect>
                                  </p:childTnLst>
                                </p:cTn>
                              </p:par>
                            </p:childTnLst>
                          </p:cTn>
                        </p:par>
                        <p:par>
                          <p:cTn id="50" fill="hold">
                            <p:stCondLst>
                              <p:cond delay="6750"/>
                            </p:stCondLst>
                            <p:childTnLst>
                              <p:par>
                                <p:cTn id="51" presetID="53" presetClass="entr" presetSubtype="16" fill="hold" grpId="0" nodeType="afterEffect">
                                  <p:stCondLst>
                                    <p:cond delay="0"/>
                                  </p:stCondLst>
                                  <p:childTnLst>
                                    <p:set>
                                      <p:cBhvr>
                                        <p:cTn id="52" dur="1" fill="hold">
                                          <p:stCondLst>
                                            <p:cond delay="0"/>
                                          </p:stCondLst>
                                        </p:cTn>
                                        <p:tgtEl>
                                          <p:spTgt spid="70"/>
                                        </p:tgtEl>
                                        <p:attrNameLst>
                                          <p:attrName>style.visibility</p:attrName>
                                        </p:attrNameLst>
                                      </p:cBhvr>
                                      <p:to>
                                        <p:strVal val="visible"/>
                                      </p:to>
                                    </p:set>
                                    <p:anim calcmode="lin" valueType="num">
                                      <p:cBhvr>
                                        <p:cTn id="53" dur="750" fill="hold"/>
                                        <p:tgtEl>
                                          <p:spTgt spid="70"/>
                                        </p:tgtEl>
                                        <p:attrNameLst>
                                          <p:attrName>ppt_w</p:attrName>
                                        </p:attrNameLst>
                                      </p:cBhvr>
                                      <p:tavLst>
                                        <p:tav tm="0">
                                          <p:val>
                                            <p:fltVal val="0"/>
                                          </p:val>
                                        </p:tav>
                                        <p:tav tm="100000">
                                          <p:val>
                                            <p:strVal val="#ppt_w"/>
                                          </p:val>
                                        </p:tav>
                                      </p:tavLst>
                                    </p:anim>
                                    <p:anim calcmode="lin" valueType="num">
                                      <p:cBhvr>
                                        <p:cTn id="54" dur="750" fill="hold"/>
                                        <p:tgtEl>
                                          <p:spTgt spid="70"/>
                                        </p:tgtEl>
                                        <p:attrNameLst>
                                          <p:attrName>ppt_h</p:attrName>
                                        </p:attrNameLst>
                                      </p:cBhvr>
                                      <p:tavLst>
                                        <p:tav tm="0">
                                          <p:val>
                                            <p:fltVal val="0"/>
                                          </p:val>
                                        </p:tav>
                                        <p:tav tm="100000">
                                          <p:val>
                                            <p:strVal val="#ppt_h"/>
                                          </p:val>
                                        </p:tav>
                                      </p:tavLst>
                                    </p:anim>
                                    <p:animEffect transition="in" filter="fade">
                                      <p:cBhvr>
                                        <p:cTn id="55" dur="750"/>
                                        <p:tgtEl>
                                          <p:spTgt spid="70"/>
                                        </p:tgtEl>
                                      </p:cBhvr>
                                    </p:animEffect>
                                  </p:childTnLst>
                                </p:cTn>
                              </p:par>
                            </p:childTnLst>
                          </p:cTn>
                        </p:par>
                        <p:par>
                          <p:cTn id="56" fill="hold">
                            <p:stCondLst>
                              <p:cond delay="7500"/>
                            </p:stCondLst>
                            <p:childTnLst>
                              <p:par>
                                <p:cTn id="57" presetID="18" presetClass="entr" presetSubtype="12" fill="hold" nodeType="afterEffect">
                                  <p:stCondLst>
                                    <p:cond delay="0"/>
                                  </p:stCondLst>
                                  <p:childTnLst>
                                    <p:set>
                                      <p:cBhvr>
                                        <p:cTn id="58" dur="1" fill="hold">
                                          <p:stCondLst>
                                            <p:cond delay="0"/>
                                          </p:stCondLst>
                                        </p:cTn>
                                        <p:tgtEl>
                                          <p:spTgt spid="82"/>
                                        </p:tgtEl>
                                        <p:attrNameLst>
                                          <p:attrName>style.visibility</p:attrName>
                                        </p:attrNameLst>
                                      </p:cBhvr>
                                      <p:to>
                                        <p:strVal val="visible"/>
                                      </p:to>
                                    </p:set>
                                    <p:animEffect transition="in" filter="strips(downLeft)">
                                      <p:cBhvr>
                                        <p:cTn id="59" dur="750"/>
                                        <p:tgtEl>
                                          <p:spTgt spid="82"/>
                                        </p:tgtEl>
                                      </p:cBhvr>
                                    </p:animEffect>
                                  </p:childTnLst>
                                </p:cTn>
                              </p:par>
                            </p:childTnLst>
                          </p:cTn>
                        </p:par>
                        <p:par>
                          <p:cTn id="60" fill="hold">
                            <p:stCondLst>
                              <p:cond delay="8250"/>
                            </p:stCondLst>
                            <p:childTnLst>
                              <p:par>
                                <p:cTn id="61" presetID="10" presetClass="entr" presetSubtype="0" fill="hold" nodeType="after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childTnLst>
                          </p:cTn>
                        </p:par>
                        <p:par>
                          <p:cTn id="64" fill="hold">
                            <p:stCondLst>
                              <p:cond delay="9000"/>
                            </p:stCondLst>
                            <p:childTnLst>
                              <p:par>
                                <p:cTn id="65" presetID="53" presetClass="entr" presetSubtype="16" fill="hold" nodeType="after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p:cTn id="67" dur="750" fill="hold"/>
                                        <p:tgtEl>
                                          <p:spTgt spid="8"/>
                                        </p:tgtEl>
                                        <p:attrNameLst>
                                          <p:attrName>ppt_w</p:attrName>
                                        </p:attrNameLst>
                                      </p:cBhvr>
                                      <p:tavLst>
                                        <p:tav tm="0">
                                          <p:val>
                                            <p:fltVal val="0"/>
                                          </p:val>
                                        </p:tav>
                                        <p:tav tm="100000">
                                          <p:val>
                                            <p:strVal val="#ppt_w"/>
                                          </p:val>
                                        </p:tav>
                                      </p:tavLst>
                                    </p:anim>
                                    <p:anim calcmode="lin" valueType="num">
                                      <p:cBhvr>
                                        <p:cTn id="68" dur="750" fill="hold"/>
                                        <p:tgtEl>
                                          <p:spTgt spid="8"/>
                                        </p:tgtEl>
                                        <p:attrNameLst>
                                          <p:attrName>ppt_h</p:attrName>
                                        </p:attrNameLst>
                                      </p:cBhvr>
                                      <p:tavLst>
                                        <p:tav tm="0">
                                          <p:val>
                                            <p:fltVal val="0"/>
                                          </p:val>
                                        </p:tav>
                                        <p:tav tm="100000">
                                          <p:val>
                                            <p:strVal val="#ppt_h"/>
                                          </p:val>
                                        </p:tav>
                                      </p:tavLst>
                                    </p:anim>
                                    <p:animEffect transition="in" filter="fade">
                                      <p:cBhvr>
                                        <p:cTn id="69" dur="750"/>
                                        <p:tgtEl>
                                          <p:spTgt spid="8"/>
                                        </p:tgtEl>
                                      </p:cBhvr>
                                    </p:animEffect>
                                  </p:childTnLst>
                                </p:cTn>
                              </p:par>
                            </p:childTnLst>
                          </p:cTn>
                        </p:par>
                        <p:par>
                          <p:cTn id="70" fill="hold">
                            <p:stCondLst>
                              <p:cond delay="9750"/>
                            </p:stCondLst>
                            <p:childTnLst>
                              <p:par>
                                <p:cTn id="71" presetID="53" presetClass="entr" presetSubtype="16" fill="hold" grpId="0" nodeType="afterEffect">
                                  <p:stCondLst>
                                    <p:cond delay="0"/>
                                  </p:stCondLst>
                                  <p:childTnLst>
                                    <p:set>
                                      <p:cBhvr>
                                        <p:cTn id="72" dur="1" fill="hold">
                                          <p:stCondLst>
                                            <p:cond delay="0"/>
                                          </p:stCondLst>
                                        </p:cTn>
                                        <p:tgtEl>
                                          <p:spTgt spid="74"/>
                                        </p:tgtEl>
                                        <p:attrNameLst>
                                          <p:attrName>style.visibility</p:attrName>
                                        </p:attrNameLst>
                                      </p:cBhvr>
                                      <p:to>
                                        <p:strVal val="visible"/>
                                      </p:to>
                                    </p:set>
                                    <p:anim calcmode="lin" valueType="num">
                                      <p:cBhvr>
                                        <p:cTn id="73" dur="750" fill="hold"/>
                                        <p:tgtEl>
                                          <p:spTgt spid="74"/>
                                        </p:tgtEl>
                                        <p:attrNameLst>
                                          <p:attrName>ppt_w</p:attrName>
                                        </p:attrNameLst>
                                      </p:cBhvr>
                                      <p:tavLst>
                                        <p:tav tm="0">
                                          <p:val>
                                            <p:fltVal val="0"/>
                                          </p:val>
                                        </p:tav>
                                        <p:tav tm="100000">
                                          <p:val>
                                            <p:strVal val="#ppt_w"/>
                                          </p:val>
                                        </p:tav>
                                      </p:tavLst>
                                    </p:anim>
                                    <p:anim calcmode="lin" valueType="num">
                                      <p:cBhvr>
                                        <p:cTn id="74" dur="750" fill="hold"/>
                                        <p:tgtEl>
                                          <p:spTgt spid="74"/>
                                        </p:tgtEl>
                                        <p:attrNameLst>
                                          <p:attrName>ppt_h</p:attrName>
                                        </p:attrNameLst>
                                      </p:cBhvr>
                                      <p:tavLst>
                                        <p:tav tm="0">
                                          <p:val>
                                            <p:fltVal val="0"/>
                                          </p:val>
                                        </p:tav>
                                        <p:tav tm="100000">
                                          <p:val>
                                            <p:strVal val="#ppt_h"/>
                                          </p:val>
                                        </p:tav>
                                      </p:tavLst>
                                    </p:anim>
                                    <p:animEffect transition="in" filter="fade">
                                      <p:cBhvr>
                                        <p:cTn id="75" dur="750"/>
                                        <p:tgtEl>
                                          <p:spTgt spid="74"/>
                                        </p:tgtEl>
                                      </p:cBhvr>
                                    </p:animEffect>
                                  </p:childTnLst>
                                </p:cTn>
                              </p:par>
                            </p:childTnLst>
                          </p:cTn>
                        </p:par>
                        <p:par>
                          <p:cTn id="76" fill="hold">
                            <p:stCondLst>
                              <p:cond delay="10500"/>
                            </p:stCondLst>
                            <p:childTnLst>
                              <p:par>
                                <p:cTn id="77" presetID="18" presetClass="entr" presetSubtype="3" fill="hold" nodeType="afterEffect">
                                  <p:stCondLst>
                                    <p:cond delay="0"/>
                                  </p:stCondLst>
                                  <p:childTnLst>
                                    <p:set>
                                      <p:cBhvr>
                                        <p:cTn id="78" dur="1" fill="hold">
                                          <p:stCondLst>
                                            <p:cond delay="0"/>
                                          </p:stCondLst>
                                        </p:cTn>
                                        <p:tgtEl>
                                          <p:spTgt spid="90"/>
                                        </p:tgtEl>
                                        <p:attrNameLst>
                                          <p:attrName>style.visibility</p:attrName>
                                        </p:attrNameLst>
                                      </p:cBhvr>
                                      <p:to>
                                        <p:strVal val="visible"/>
                                      </p:to>
                                    </p:set>
                                    <p:animEffect transition="in" filter="strips(upRight)">
                                      <p:cBhvr>
                                        <p:cTn id="79" dur="750"/>
                                        <p:tgtEl>
                                          <p:spTgt spid="90"/>
                                        </p:tgtEl>
                                      </p:cBhvr>
                                    </p:animEffect>
                                  </p:childTnLst>
                                </p:cTn>
                              </p:par>
                            </p:childTnLst>
                          </p:cTn>
                        </p:par>
                        <p:par>
                          <p:cTn id="80" fill="hold">
                            <p:stCondLst>
                              <p:cond delay="11250"/>
                            </p:stCondLst>
                            <p:childTnLst>
                              <p:par>
                                <p:cTn id="81" presetID="10" presetClass="entr" presetSubtype="0" fill="hold" nodeType="after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fade">
                                      <p:cBhvr>
                                        <p:cTn id="83"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2" grpId="0"/>
      <p:bldP spid="70" grpId="0"/>
      <p:bldP spid="74"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4053</TotalTime>
  <Words>1886</Words>
  <Application>Microsoft Office PowerPoint</Application>
  <PresentationFormat>Widescreen</PresentationFormat>
  <Paragraphs>259</Paragraphs>
  <Slides>35</Slides>
  <Notes>11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Arial</vt:lpstr>
      <vt:lpstr>Calibri</vt:lpstr>
      <vt:lpstr>Calibri Light</vt:lpstr>
      <vt:lpstr>FontAwesome</vt:lpstr>
      <vt:lpstr>Google Sans</vt:lpstr>
      <vt:lpstr>Lato</vt:lpstr>
      <vt:lpstr>Montserrat</vt:lpstr>
      <vt:lpstr>Open Sans</vt:lpstr>
      <vt:lpstr>Open Sans SemiBold</vt:lpstr>
      <vt:lpstr>Rosario</vt:lpstr>
      <vt:lpstr>Rosario Bold</vt:lpstr>
      <vt:lpstr>Symbol</vt:lpstr>
      <vt:lpstr>Office Theme</vt:lpstr>
      <vt:lpstr>PowerPoint Presentation</vt:lpstr>
      <vt:lpstr>PowerPoint Presentation</vt:lpstr>
      <vt:lpstr>PowerPoint Presentation</vt:lpstr>
      <vt:lpstr>Astrosage Services</vt:lpstr>
      <vt:lpstr>PowerPoint Presentation</vt:lpstr>
      <vt:lpstr>PowerPoint Presentation</vt:lpstr>
      <vt:lpstr>PowerPoint Presentation</vt:lpstr>
      <vt:lpstr>PowerPoint Presentation</vt:lpstr>
      <vt:lpstr>PowerPoint Presentation</vt:lpstr>
      <vt:lpstr>Data Cleaning</vt:lpstr>
      <vt:lpstr>PowerPoint Presentation</vt:lpstr>
      <vt:lpstr>ANALYTICAL APPROACH AND TOOLS</vt:lpstr>
      <vt:lpstr>PowerPoint Presentation</vt:lpstr>
      <vt:lpstr>PowerPoint Presentation</vt:lpstr>
      <vt:lpstr>Key insights</vt:lpstr>
      <vt:lpstr>PowerPoint Presentation</vt:lpstr>
      <vt:lpstr>PowerPoint Presentation</vt:lpstr>
      <vt:lpstr>PowerPoint Presentation</vt:lpstr>
      <vt:lpstr>PowerPoint Presentation</vt:lpstr>
      <vt:lpstr>PowerPoint Presentation</vt:lpstr>
      <vt:lpstr>PowerPoint Presentation</vt:lpstr>
      <vt:lpstr>ALLOCATE 1 CRORE RUPEE INVESTMENT </vt:lpstr>
      <vt:lpstr>PowerPoint Presentation</vt:lpstr>
      <vt:lpstr>PowerPoint Presentation</vt:lpstr>
      <vt:lpstr>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Recommendations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Aarushi Shukla</dc:creator>
  <cp:lastModifiedBy>Aarushi Shukla</cp:lastModifiedBy>
  <cp:revision>25</cp:revision>
  <dcterms:created xsi:type="dcterms:W3CDTF">2025-05-12T14:40:57Z</dcterms:created>
  <dcterms:modified xsi:type="dcterms:W3CDTF">2025-06-16T13:50:58Z</dcterms:modified>
</cp:coreProperties>
</file>