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1.xml" ContentType="application/vnd.ms-office.chartex+xml"/>
  <Override PartName="/ppt/charts/style8.xml" ContentType="application/vnd.ms-office.chartstyle+xml"/>
  <Override PartName="/ppt/charts/colors8.xml" ContentType="application/vnd.ms-office.chartcolorstyle+xml"/>
  <Override PartName="/ppt/charts/chartEx2.xml" ContentType="application/vnd.ms-office.chartex+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Downloads\Aarushi_Shukla_SQL\Table%20for%20objective%20question%20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Downloads\Aarushi_Shukla_SQL\Table%20for%20objective%20question%20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Downloads\Aarushi_Shukla_SQL\Table%20for%20objective%20question%20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Downloads\Aarushi_Shukla_SQL\Table%20for%20objective%20question%202.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Downloads\Aarushi_Shukla_SQL\Table%20for%20objective%20question%20final.csv.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Downloads\Aarushi_Shukla_SQL\Table%20for%20objective%20question%20final.csv.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Downloads\Aarushi_Shukla_SQL\Table%20for%20objective%20question%20final.csv.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E:\Downloads\Aarushi_Shukla_SQL\Table%20for%20objective%20question%20final.csv.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E:\Downloads\Aarushi_Shukla_SQL\Table%20for%20objective%20question%20final.cs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'Table for objective question 2'!$D$1</c:f>
              <c:strCache>
                <c:ptCount val="1"/>
                <c:pt idx="0">
                  <c:v>Total_Quantity_Sold</c:v>
                </c:pt>
              </c:strCache>
            </c:strRef>
          </c:tx>
          <c:spPr>
            <a:solidFill>
              <a:schemeClr val="accent6"/>
            </a:solidFill>
            <a:ln>
              <a:noFill/>
            </a:ln>
            <a:effectLst/>
          </c:spPr>
          <c:invertIfNegative val="0"/>
          <c:cat>
            <c:strRef>
              <c:f>'Table for objective question 2'!$A$2:$A$11</c:f>
              <c:strCache>
                <c:ptCount val="10"/>
                <c:pt idx="0">
                  <c:v>War Pigs</c:v>
                </c:pt>
                <c:pt idx="1">
                  <c:v>You Know I'm No Good (feat. Ghostface Killah)</c:v>
                </c:pt>
                <c:pt idx="2">
                  <c:v>Violent Pornography</c:v>
                </c:pt>
                <c:pt idx="3">
                  <c:v>Highway Chile</c:v>
                </c:pt>
                <c:pt idx="4">
                  <c:v>I Looked At You</c:v>
                </c:pt>
                <c:pt idx="5">
                  <c:v>Scentless Apprentice</c:v>
                </c:pt>
                <c:pt idx="6">
                  <c:v>Evil Woman</c:v>
                </c:pt>
                <c:pt idx="7">
                  <c:v>Night Of The Long Knives</c:v>
                </c:pt>
                <c:pt idx="8">
                  <c:v>Polly</c:v>
                </c:pt>
                <c:pt idx="9">
                  <c:v>End Of The Night</c:v>
                </c:pt>
              </c:strCache>
              <c:extLst/>
            </c:strRef>
          </c:cat>
          <c:val>
            <c:numRef>
              <c:f>'Table for objective question 2'!$D$2:$D$11</c:f>
              <c:numCache>
                <c:formatCode>General</c:formatCode>
                <c:ptCount val="10"/>
                <c:pt idx="0">
                  <c:v>6</c:v>
                </c:pt>
                <c:pt idx="1">
                  <c:v>5</c:v>
                </c:pt>
                <c:pt idx="2">
                  <c:v>4</c:v>
                </c:pt>
                <c:pt idx="3">
                  <c:v>4</c:v>
                </c:pt>
                <c:pt idx="4">
                  <c:v>4</c:v>
                </c:pt>
                <c:pt idx="5">
                  <c:v>4</c:v>
                </c:pt>
                <c:pt idx="6">
                  <c:v>4</c:v>
                </c:pt>
                <c:pt idx="7">
                  <c:v>4</c:v>
                </c:pt>
                <c:pt idx="8">
                  <c:v>4</c:v>
                </c:pt>
                <c:pt idx="9">
                  <c:v>4</c:v>
                </c:pt>
              </c:numCache>
            </c:numRef>
          </c:val>
          <c:extLst>
            <c:ext xmlns:c16="http://schemas.microsoft.com/office/drawing/2014/chart" uri="{C3380CC4-5D6E-409C-BE32-E72D297353CC}">
              <c16:uniqueId val="{00000000-93DE-4D02-AE4E-4F0F79A41304}"/>
            </c:ext>
          </c:extLst>
        </c:ser>
        <c:dLbls>
          <c:showLegendKey val="0"/>
          <c:showVal val="0"/>
          <c:showCatName val="0"/>
          <c:showSerName val="0"/>
          <c:showPercent val="0"/>
          <c:showBubbleSize val="0"/>
        </c:dLbls>
        <c:gapWidth val="219"/>
        <c:overlap val="-27"/>
        <c:axId val="846825408"/>
        <c:axId val="846833088"/>
      </c:barChart>
      <c:catAx>
        <c:axId val="84682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6833088"/>
        <c:crosses val="autoZero"/>
        <c:auto val="1"/>
        <c:lblAlgn val="ctr"/>
        <c:lblOffset val="100"/>
        <c:noMultiLvlLbl val="0"/>
      </c:catAx>
      <c:valAx>
        <c:axId val="8468330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6825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Customer_count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6F6-4B47-9CE8-BF13EED54B8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6F6-4B47-9CE8-BF13EED54B8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6F6-4B47-9CE8-BF13EED54B8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6F6-4B47-9CE8-BF13EED54B8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6F6-4B47-9CE8-BF13EED54B8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D6F6-4B47-9CE8-BF13EED54B8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6F6-4B47-9CE8-BF13EED54B8D}"/>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6F6-4B47-9CE8-BF13EED54B8D}"/>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D6F6-4B47-9CE8-BF13EED54B8D}"/>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D6F6-4B47-9CE8-BF13EED54B8D}"/>
              </c:ext>
            </c:extLst>
          </c:dPt>
          <c:cat>
            <c:strRef>
              <c:f>Sheet1!$A$2:$A$11</c:f>
              <c:strCache>
                <c:ptCount val="10"/>
                <c:pt idx="0">
                  <c:v>USA</c:v>
                </c:pt>
                <c:pt idx="1">
                  <c:v>Canada</c:v>
                </c:pt>
                <c:pt idx="2">
                  <c:v>Brazil</c:v>
                </c:pt>
                <c:pt idx="3">
                  <c:v>France</c:v>
                </c:pt>
                <c:pt idx="4">
                  <c:v>Germany</c:v>
                </c:pt>
                <c:pt idx="5">
                  <c:v>United Kingdom</c:v>
                </c:pt>
                <c:pt idx="6">
                  <c:v>Czech Republic</c:v>
                </c:pt>
                <c:pt idx="7">
                  <c:v>India</c:v>
                </c:pt>
                <c:pt idx="8">
                  <c:v>Portugal</c:v>
                </c:pt>
                <c:pt idx="9">
                  <c:v>Norway</c:v>
                </c:pt>
              </c:strCache>
            </c:strRef>
          </c:cat>
          <c:val>
            <c:numRef>
              <c:f>Sheet1!$B$2:$B$11</c:f>
              <c:numCache>
                <c:formatCode>General</c:formatCode>
                <c:ptCount val="10"/>
                <c:pt idx="0">
                  <c:v>13</c:v>
                </c:pt>
                <c:pt idx="1">
                  <c:v>8</c:v>
                </c:pt>
                <c:pt idx="2">
                  <c:v>5</c:v>
                </c:pt>
                <c:pt idx="3">
                  <c:v>5</c:v>
                </c:pt>
                <c:pt idx="4">
                  <c:v>4</c:v>
                </c:pt>
                <c:pt idx="5">
                  <c:v>3</c:v>
                </c:pt>
                <c:pt idx="6">
                  <c:v>2</c:v>
                </c:pt>
                <c:pt idx="7">
                  <c:v>2</c:v>
                </c:pt>
                <c:pt idx="8">
                  <c:v>2</c:v>
                </c:pt>
                <c:pt idx="9">
                  <c:v>1</c:v>
                </c:pt>
              </c:numCache>
            </c:numRef>
          </c:val>
          <c:extLst>
            <c:ext xmlns:c16="http://schemas.microsoft.com/office/drawing/2014/chart" uri="{C3380CC4-5D6E-409C-BE32-E72D297353CC}">
              <c16:uniqueId val="{00000014-D6F6-4B47-9CE8-BF13EED54B8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Sheet2!$D$1</c:f>
              <c:strCache>
                <c:ptCount val="1"/>
                <c:pt idx="0">
                  <c:v>Total Revenue</c:v>
                </c:pt>
              </c:strCache>
            </c:strRef>
          </c:tx>
          <c:spPr>
            <a:solidFill>
              <a:schemeClr val="accent6"/>
            </a:solidFill>
            <a:ln>
              <a:noFill/>
            </a:ln>
            <a:effectLst/>
          </c:spPr>
          <c:invertIfNegative val="0"/>
          <c:cat>
            <c:multiLvlStrRef>
              <c:f>Sheet2!$A$2:$C$11</c:f>
              <c:multiLvlStrCache>
                <c:ptCount val="10"/>
                <c:lvl>
                  <c:pt idx="0">
                    <c:v>Prague</c:v>
                  </c:pt>
                  <c:pt idx="1">
                    <c:v>Mountain View</c:v>
                  </c:pt>
                  <c:pt idx="2">
                    <c:v>London</c:v>
                  </c:pt>
                  <c:pt idx="3">
                    <c:v>Berlin</c:v>
                  </c:pt>
                  <c:pt idx="4">
                    <c:v>Paris</c:v>
                  </c:pt>
                  <c:pt idx="5">
                    <c:v>São Paulo</c:v>
                  </c:pt>
                  <c:pt idx="6">
                    <c:v>Dublin</c:v>
                  </c:pt>
                  <c:pt idx="7">
                    <c:v>Delhi</c:v>
                  </c:pt>
                  <c:pt idx="8">
                    <c:v>São José dos Campos</c:v>
                  </c:pt>
                  <c:pt idx="9">
                    <c:v>Brasília</c:v>
                  </c:pt>
                </c:lvl>
                <c:lvl>
                  <c:pt idx="0">
                    <c:v>None</c:v>
                  </c:pt>
                  <c:pt idx="1">
                    <c:v>CA</c:v>
                  </c:pt>
                  <c:pt idx="2">
                    <c:v>None</c:v>
                  </c:pt>
                  <c:pt idx="3">
                    <c:v>None</c:v>
                  </c:pt>
                  <c:pt idx="4">
                    <c:v>None</c:v>
                  </c:pt>
                  <c:pt idx="5">
                    <c:v>SP</c:v>
                  </c:pt>
                  <c:pt idx="6">
                    <c:v>Dublin</c:v>
                  </c:pt>
                  <c:pt idx="7">
                    <c:v>None</c:v>
                  </c:pt>
                  <c:pt idx="8">
                    <c:v>SP</c:v>
                  </c:pt>
                  <c:pt idx="9">
                    <c:v>DF</c:v>
                  </c:pt>
                </c:lvl>
                <c:lvl>
                  <c:pt idx="0">
                    <c:v>Czech Republic</c:v>
                  </c:pt>
                  <c:pt idx="1">
                    <c:v>USA</c:v>
                  </c:pt>
                  <c:pt idx="2">
                    <c:v>United Kingdom</c:v>
                  </c:pt>
                  <c:pt idx="3">
                    <c:v>Germany</c:v>
                  </c:pt>
                  <c:pt idx="4">
                    <c:v>France</c:v>
                  </c:pt>
                  <c:pt idx="5">
                    <c:v>Brazil</c:v>
                  </c:pt>
                  <c:pt idx="6">
                    <c:v>Ireland</c:v>
                  </c:pt>
                  <c:pt idx="7">
                    <c:v>India</c:v>
                  </c:pt>
                  <c:pt idx="8">
                    <c:v>Brazil</c:v>
                  </c:pt>
                  <c:pt idx="9">
                    <c:v>Brazil</c:v>
                  </c:pt>
                </c:lvl>
              </c:multiLvlStrCache>
            </c:multiLvlStrRef>
          </c:cat>
          <c:val>
            <c:numRef>
              <c:f>Sheet2!$D$2:$D$11</c:f>
              <c:numCache>
                <c:formatCode>General</c:formatCode>
                <c:ptCount val="10"/>
                <c:pt idx="0">
                  <c:v>273.24</c:v>
                </c:pt>
                <c:pt idx="1">
                  <c:v>169.29</c:v>
                </c:pt>
                <c:pt idx="2">
                  <c:v>166.32</c:v>
                </c:pt>
                <c:pt idx="3">
                  <c:v>158.4</c:v>
                </c:pt>
                <c:pt idx="4">
                  <c:v>151.47</c:v>
                </c:pt>
                <c:pt idx="5">
                  <c:v>129.69</c:v>
                </c:pt>
                <c:pt idx="6">
                  <c:v>114.84</c:v>
                </c:pt>
                <c:pt idx="7">
                  <c:v>111.87</c:v>
                </c:pt>
                <c:pt idx="8">
                  <c:v>108.9</c:v>
                </c:pt>
                <c:pt idx="9">
                  <c:v>106.92</c:v>
                </c:pt>
              </c:numCache>
            </c:numRef>
          </c:val>
          <c:extLst>
            <c:ext xmlns:c16="http://schemas.microsoft.com/office/drawing/2014/chart" uri="{C3380CC4-5D6E-409C-BE32-E72D297353CC}">
              <c16:uniqueId val="{00000000-0A05-44FF-A153-930F421E5401}"/>
            </c:ext>
          </c:extLst>
        </c:ser>
        <c:dLbls>
          <c:showLegendKey val="0"/>
          <c:showVal val="0"/>
          <c:showCatName val="0"/>
          <c:showSerName val="0"/>
          <c:showPercent val="0"/>
          <c:showBubbleSize val="0"/>
        </c:dLbls>
        <c:gapWidth val="219"/>
        <c:overlap val="-27"/>
        <c:axId val="2134246415"/>
        <c:axId val="2134241135"/>
      </c:barChart>
      <c:catAx>
        <c:axId val="2134246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2134241135"/>
        <c:crosses val="autoZero"/>
        <c:auto val="1"/>
        <c:lblAlgn val="ctr"/>
        <c:lblOffset val="100"/>
        <c:noMultiLvlLbl val="0"/>
      </c:catAx>
      <c:valAx>
        <c:axId val="2134241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2464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Sheet3!$D$1</c:f>
              <c:strCache>
                <c:ptCount val="1"/>
                <c:pt idx="0">
                  <c:v>Number_Of_invoices</c:v>
                </c:pt>
              </c:strCache>
            </c:strRef>
          </c:tx>
          <c:spPr>
            <a:solidFill>
              <a:schemeClr val="accent6"/>
            </a:solidFill>
            <a:ln>
              <a:noFill/>
            </a:ln>
            <a:effectLst/>
          </c:spPr>
          <c:invertIfNegative val="0"/>
          <c:cat>
            <c:multiLvlStrRef>
              <c:f>Sheet3!$A$2:$C$11</c:f>
              <c:multiLvlStrCache>
                <c:ptCount val="10"/>
                <c:lvl>
                  <c:pt idx="0">
                    <c:v>Prague</c:v>
                  </c:pt>
                  <c:pt idx="1">
                    <c:v>São Paulo</c:v>
                  </c:pt>
                  <c:pt idx="2">
                    <c:v>Mountain View</c:v>
                  </c:pt>
                  <c:pt idx="3">
                    <c:v>Berlin</c:v>
                  </c:pt>
                  <c:pt idx="4">
                    <c:v>London</c:v>
                  </c:pt>
                  <c:pt idx="5">
                    <c:v>Paris</c:v>
                  </c:pt>
                  <c:pt idx="6">
                    <c:v>Porto</c:v>
                  </c:pt>
                  <c:pt idx="7">
                    <c:v>Brasília</c:v>
                  </c:pt>
                  <c:pt idx="8">
                    <c:v>São José dos Campos</c:v>
                  </c:pt>
                  <c:pt idx="9">
                    <c:v>Dublin</c:v>
                  </c:pt>
                </c:lvl>
                <c:lvl>
                  <c:pt idx="0">
                    <c:v>None</c:v>
                  </c:pt>
                  <c:pt idx="1">
                    <c:v>SP</c:v>
                  </c:pt>
                  <c:pt idx="2">
                    <c:v>CA</c:v>
                  </c:pt>
                  <c:pt idx="3">
                    <c:v>None</c:v>
                  </c:pt>
                  <c:pt idx="4">
                    <c:v>None</c:v>
                  </c:pt>
                  <c:pt idx="5">
                    <c:v>None</c:v>
                  </c:pt>
                  <c:pt idx="6">
                    <c:v>None</c:v>
                  </c:pt>
                  <c:pt idx="7">
                    <c:v>DF</c:v>
                  </c:pt>
                  <c:pt idx="8">
                    <c:v>SP</c:v>
                  </c:pt>
                  <c:pt idx="9">
                    <c:v>Dublin</c:v>
                  </c:pt>
                </c:lvl>
                <c:lvl>
                  <c:pt idx="0">
                    <c:v>Czech Republic</c:v>
                  </c:pt>
                  <c:pt idx="1">
                    <c:v>Brazil</c:v>
                  </c:pt>
                  <c:pt idx="2">
                    <c:v>USA</c:v>
                  </c:pt>
                  <c:pt idx="3">
                    <c:v>Germany</c:v>
                  </c:pt>
                  <c:pt idx="4">
                    <c:v>United Kingdom</c:v>
                  </c:pt>
                  <c:pt idx="5">
                    <c:v>France</c:v>
                  </c:pt>
                  <c:pt idx="6">
                    <c:v>Portugal</c:v>
                  </c:pt>
                  <c:pt idx="7">
                    <c:v>Brazil</c:v>
                  </c:pt>
                  <c:pt idx="8">
                    <c:v>Brazil</c:v>
                  </c:pt>
                  <c:pt idx="9">
                    <c:v>Ireland</c:v>
                  </c:pt>
                </c:lvl>
              </c:multiLvlStrCache>
            </c:multiLvlStrRef>
          </c:cat>
          <c:val>
            <c:numRef>
              <c:f>Sheet3!$D$2:$D$11</c:f>
              <c:numCache>
                <c:formatCode>General</c:formatCode>
                <c:ptCount val="10"/>
                <c:pt idx="0">
                  <c:v>30</c:v>
                </c:pt>
                <c:pt idx="1">
                  <c:v>22</c:v>
                </c:pt>
                <c:pt idx="2">
                  <c:v>20</c:v>
                </c:pt>
                <c:pt idx="3">
                  <c:v>20</c:v>
                </c:pt>
                <c:pt idx="4">
                  <c:v>19</c:v>
                </c:pt>
                <c:pt idx="5">
                  <c:v>18</c:v>
                </c:pt>
                <c:pt idx="6">
                  <c:v>16</c:v>
                </c:pt>
                <c:pt idx="7">
                  <c:v>15</c:v>
                </c:pt>
                <c:pt idx="8">
                  <c:v>13</c:v>
                </c:pt>
                <c:pt idx="9">
                  <c:v>13</c:v>
                </c:pt>
              </c:numCache>
            </c:numRef>
          </c:val>
          <c:extLst>
            <c:ext xmlns:c16="http://schemas.microsoft.com/office/drawing/2014/chart" uri="{C3380CC4-5D6E-409C-BE32-E72D297353CC}">
              <c16:uniqueId val="{00000000-9B8F-4C03-94FC-0F3D0C280046}"/>
            </c:ext>
          </c:extLst>
        </c:ser>
        <c:dLbls>
          <c:showLegendKey val="0"/>
          <c:showVal val="0"/>
          <c:showCatName val="0"/>
          <c:showSerName val="0"/>
          <c:showPercent val="0"/>
          <c:showBubbleSize val="0"/>
        </c:dLbls>
        <c:gapWidth val="219"/>
        <c:overlap val="-27"/>
        <c:axId val="2134242575"/>
        <c:axId val="2134253135"/>
      </c:barChart>
      <c:catAx>
        <c:axId val="2134242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134253135"/>
        <c:crosses val="autoZero"/>
        <c:auto val="1"/>
        <c:lblAlgn val="ctr"/>
        <c:lblOffset val="100"/>
        <c:noMultiLvlLbl val="0"/>
      </c:catAx>
      <c:valAx>
        <c:axId val="2134253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24257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Sheet6!$D$1</c:f>
              <c:strCache>
                <c:ptCount val="1"/>
                <c:pt idx="0">
                  <c:v>Total Revenue</c:v>
                </c:pt>
              </c:strCache>
            </c:strRef>
          </c:tx>
          <c:spPr>
            <a:solidFill>
              <a:schemeClr val="accent6"/>
            </a:solidFill>
            <a:ln>
              <a:noFill/>
            </a:ln>
            <a:effectLst/>
          </c:spPr>
          <c:invertIfNegative val="0"/>
          <c:cat>
            <c:multiLvlStrRef>
              <c:f>Sheet6!$A$2:$C$6</c:f>
              <c:multiLvlStrCache>
                <c:ptCount val="5"/>
                <c:lvl>
                  <c:pt idx="0">
                    <c:v>Czech Republic</c:v>
                  </c:pt>
                  <c:pt idx="1">
                    <c:v>Czech Republic</c:v>
                  </c:pt>
                  <c:pt idx="2">
                    <c:v>Ireland</c:v>
                  </c:pt>
                  <c:pt idx="3">
                    <c:v>India</c:v>
                  </c:pt>
                  <c:pt idx="4">
                    <c:v>Brazil</c:v>
                  </c:pt>
                </c:lvl>
                <c:lvl>
                  <c:pt idx="0">
                    <c:v>František Wichterlová</c:v>
                  </c:pt>
                  <c:pt idx="1">
                    <c:v>Helena Holý</c:v>
                  </c:pt>
                  <c:pt idx="2">
                    <c:v>Hugh O'Reilly</c:v>
                  </c:pt>
                  <c:pt idx="3">
                    <c:v>Manoj Pareek</c:v>
                  </c:pt>
                  <c:pt idx="4">
                    <c:v>Luís Gonçalves</c:v>
                  </c:pt>
                </c:lvl>
                <c:lvl>
                  <c:pt idx="0">
                    <c:v>5</c:v>
                  </c:pt>
                  <c:pt idx="1">
                    <c:v>6</c:v>
                  </c:pt>
                  <c:pt idx="2">
                    <c:v>46</c:v>
                  </c:pt>
                  <c:pt idx="3">
                    <c:v>58</c:v>
                  </c:pt>
                  <c:pt idx="4">
                    <c:v>1</c:v>
                  </c:pt>
                </c:lvl>
              </c:multiLvlStrCache>
            </c:multiLvlStrRef>
          </c:cat>
          <c:val>
            <c:numRef>
              <c:f>Sheet6!$D$2:$D$6</c:f>
              <c:numCache>
                <c:formatCode>General</c:formatCode>
                <c:ptCount val="5"/>
                <c:pt idx="0">
                  <c:v>144.54</c:v>
                </c:pt>
                <c:pt idx="1">
                  <c:v>128.69999999999999</c:v>
                </c:pt>
                <c:pt idx="2">
                  <c:v>114.84</c:v>
                </c:pt>
                <c:pt idx="3">
                  <c:v>111.87</c:v>
                </c:pt>
                <c:pt idx="4">
                  <c:v>108.9</c:v>
                </c:pt>
              </c:numCache>
            </c:numRef>
          </c:val>
          <c:extLst>
            <c:ext xmlns:c16="http://schemas.microsoft.com/office/drawing/2014/chart" uri="{C3380CC4-5D6E-409C-BE32-E72D297353CC}">
              <c16:uniqueId val="{00000000-4202-4E4D-8506-C8FA0FA6B02E}"/>
            </c:ext>
          </c:extLst>
        </c:ser>
        <c:dLbls>
          <c:showLegendKey val="0"/>
          <c:showVal val="0"/>
          <c:showCatName val="0"/>
          <c:showSerName val="0"/>
          <c:showPercent val="0"/>
          <c:showBubbleSize val="0"/>
        </c:dLbls>
        <c:gapWidth val="219"/>
        <c:overlap val="-27"/>
        <c:axId val="2134290575"/>
        <c:axId val="2134290095"/>
      </c:barChart>
      <c:catAx>
        <c:axId val="2134290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134290095"/>
        <c:crosses val="autoZero"/>
        <c:auto val="1"/>
        <c:lblAlgn val="ctr"/>
        <c:lblOffset val="100"/>
        <c:noMultiLvlLbl val="0"/>
      </c:catAx>
      <c:valAx>
        <c:axId val="21342900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429057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Sheet4!$D$1</c:f>
              <c:strCache>
                <c:ptCount val="1"/>
                <c:pt idx="0">
                  <c:v>Purchase frequency</c:v>
                </c:pt>
              </c:strCache>
            </c:strRef>
          </c:tx>
          <c:spPr>
            <a:solidFill>
              <a:schemeClr val="accent6"/>
            </a:solidFill>
            <a:ln>
              <a:noFill/>
            </a:ln>
            <a:effectLst/>
          </c:spPr>
          <c:invertIfNegative val="0"/>
          <c:cat>
            <c:multiLvlStrRef>
              <c:f>Sheet4!$A$2:$C$11</c:f>
              <c:multiLvlStrCache>
                <c:ptCount val="10"/>
                <c:lvl>
                  <c:pt idx="0">
                    <c:v>Wichterlová</c:v>
                  </c:pt>
                  <c:pt idx="1">
                    <c:v>Sampaio</c:v>
                  </c:pt>
                  <c:pt idx="2">
                    <c:v>Ramos</c:v>
                  </c:pt>
                  <c:pt idx="3">
                    <c:v>Gonçalves</c:v>
                  </c:pt>
                  <c:pt idx="4">
                    <c:v>Francis</c:v>
                  </c:pt>
                  <c:pt idx="5">
                    <c:v>O'Reilly</c:v>
                  </c:pt>
                  <c:pt idx="6">
                    <c:v>Rojas</c:v>
                  </c:pt>
                  <c:pt idx="7">
                    <c:v>Pareek</c:v>
                  </c:pt>
                  <c:pt idx="8">
                    <c:v>Fernandes</c:v>
                  </c:pt>
                  <c:pt idx="9">
                    <c:v>Sullivan</c:v>
                  </c:pt>
                </c:lvl>
                <c:lvl>
                  <c:pt idx="0">
                    <c:v>František</c:v>
                  </c:pt>
                  <c:pt idx="1">
                    <c:v>Madalena</c:v>
                  </c:pt>
                  <c:pt idx="2">
                    <c:v>Fernanda</c:v>
                  </c:pt>
                  <c:pt idx="3">
                    <c:v>Luís</c:v>
                  </c:pt>
                  <c:pt idx="4">
                    <c:v>Edward</c:v>
                  </c:pt>
                  <c:pt idx="5">
                    <c:v>Hugh</c:v>
                  </c:pt>
                  <c:pt idx="6">
                    <c:v>Luis</c:v>
                  </c:pt>
                  <c:pt idx="7">
                    <c:v>Manoj</c:v>
                  </c:pt>
                  <c:pt idx="8">
                    <c:v>João</c:v>
                  </c:pt>
                  <c:pt idx="9">
                    <c:v>Ellie</c:v>
                  </c:pt>
                </c:lvl>
                <c:lvl>
                  <c:pt idx="0">
                    <c:v>5</c:v>
                  </c:pt>
                  <c:pt idx="1">
                    <c:v>35</c:v>
                  </c:pt>
                  <c:pt idx="2">
                    <c:v>13</c:v>
                  </c:pt>
                  <c:pt idx="3">
                    <c:v>1</c:v>
                  </c:pt>
                  <c:pt idx="4">
                    <c:v>30</c:v>
                  </c:pt>
                  <c:pt idx="5">
                    <c:v>46</c:v>
                  </c:pt>
                  <c:pt idx="6">
                    <c:v>57</c:v>
                  </c:pt>
                  <c:pt idx="7">
                    <c:v>58</c:v>
                  </c:pt>
                  <c:pt idx="8">
                    <c:v>34</c:v>
                  </c:pt>
                  <c:pt idx="9">
                    <c:v>33</c:v>
                  </c:pt>
                </c:lvl>
              </c:multiLvlStrCache>
            </c:multiLvlStrRef>
          </c:cat>
          <c:val>
            <c:numRef>
              <c:f>Sheet4!$D$2:$D$11</c:f>
              <c:numCache>
                <c:formatCode>General</c:formatCode>
                <c:ptCount val="10"/>
                <c:pt idx="0">
                  <c:v>18</c:v>
                </c:pt>
                <c:pt idx="1">
                  <c:v>16</c:v>
                </c:pt>
                <c:pt idx="2">
                  <c:v>15</c:v>
                </c:pt>
                <c:pt idx="3">
                  <c:v>13</c:v>
                </c:pt>
                <c:pt idx="4">
                  <c:v>13</c:v>
                </c:pt>
                <c:pt idx="5">
                  <c:v>13</c:v>
                </c:pt>
                <c:pt idx="6">
                  <c:v>13</c:v>
                </c:pt>
                <c:pt idx="7">
                  <c:v>13</c:v>
                </c:pt>
                <c:pt idx="8">
                  <c:v>13</c:v>
                </c:pt>
                <c:pt idx="9">
                  <c:v>12</c:v>
                </c:pt>
              </c:numCache>
            </c:numRef>
          </c:val>
          <c:extLst>
            <c:ext xmlns:c16="http://schemas.microsoft.com/office/drawing/2014/chart" uri="{C3380CC4-5D6E-409C-BE32-E72D297353CC}">
              <c16:uniqueId val="{00000000-3CF2-4D89-9D25-718DC5518423}"/>
            </c:ext>
          </c:extLst>
        </c:ser>
        <c:dLbls>
          <c:showLegendKey val="0"/>
          <c:showVal val="0"/>
          <c:showCatName val="0"/>
          <c:showSerName val="0"/>
          <c:showPercent val="0"/>
          <c:showBubbleSize val="0"/>
        </c:dLbls>
        <c:gapWidth val="219"/>
        <c:overlap val="-27"/>
        <c:axId val="1851196992"/>
        <c:axId val="1851193152"/>
      </c:barChart>
      <c:catAx>
        <c:axId val="1851196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51193152"/>
        <c:crosses val="autoZero"/>
        <c:auto val="1"/>
        <c:lblAlgn val="ctr"/>
        <c:lblOffset val="100"/>
        <c:noMultiLvlLbl val="0"/>
      </c:catAx>
      <c:valAx>
        <c:axId val="185119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19699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Sheet5!$D$1</c:f>
              <c:strCache>
                <c:ptCount val="1"/>
                <c:pt idx="0">
                  <c:v>Average Order value</c:v>
                </c:pt>
              </c:strCache>
            </c:strRef>
          </c:tx>
          <c:spPr>
            <a:solidFill>
              <a:schemeClr val="accent6"/>
            </a:solidFill>
            <a:ln>
              <a:noFill/>
            </a:ln>
            <a:effectLst/>
          </c:spPr>
          <c:invertIfNegative val="0"/>
          <c:cat>
            <c:multiLvlStrRef>
              <c:f>Sheet5!$A$2:$C$11</c:f>
              <c:multiLvlStrCache>
                <c:ptCount val="10"/>
                <c:lvl>
                  <c:pt idx="0">
                    <c:v>Holý</c:v>
                  </c:pt>
                  <c:pt idx="1">
                    <c:v>Tremblay</c:v>
                  </c:pt>
                  <c:pt idx="2">
                    <c:v>Brooks</c:v>
                  </c:pt>
                  <c:pt idx="3">
                    <c:v>Brown</c:v>
                  </c:pt>
                  <c:pt idx="4">
                    <c:v>Gray</c:v>
                  </c:pt>
                  <c:pt idx="5">
                    <c:v>Pareek</c:v>
                  </c:pt>
                  <c:pt idx="6">
                    <c:v>Srivastava</c:v>
                  </c:pt>
                  <c:pt idx="7">
                    <c:v>Bernard</c:v>
                  </c:pt>
                  <c:pt idx="8">
                    <c:v>Girard</c:v>
                  </c:pt>
                  <c:pt idx="9">
                    <c:v>Hughes</c:v>
                  </c:pt>
                </c:lvl>
                <c:lvl>
                  <c:pt idx="0">
                    <c:v>Helena</c:v>
                  </c:pt>
                  <c:pt idx="1">
                    <c:v>François</c:v>
                  </c:pt>
                  <c:pt idx="2">
                    <c:v>Michelle</c:v>
                  </c:pt>
                  <c:pt idx="3">
                    <c:v>Robert</c:v>
                  </c:pt>
                  <c:pt idx="4">
                    <c:v>Patrick</c:v>
                  </c:pt>
                  <c:pt idx="5">
                    <c:v>Manoj</c:v>
                  </c:pt>
                  <c:pt idx="6">
                    <c:v>Puja</c:v>
                  </c:pt>
                  <c:pt idx="7">
                    <c:v>Camille</c:v>
                  </c:pt>
                  <c:pt idx="8">
                    <c:v>Wyatt</c:v>
                  </c:pt>
                  <c:pt idx="9">
                    <c:v>Phil</c:v>
                  </c:pt>
                </c:lvl>
                <c:lvl>
                  <c:pt idx="0">
                    <c:v>6</c:v>
                  </c:pt>
                  <c:pt idx="1">
                    <c:v>3</c:v>
                  </c:pt>
                  <c:pt idx="2">
                    <c:v>18</c:v>
                  </c:pt>
                  <c:pt idx="3">
                    <c:v>29</c:v>
                  </c:pt>
                  <c:pt idx="4">
                    <c:v>27</c:v>
                  </c:pt>
                  <c:pt idx="5">
                    <c:v>58</c:v>
                  </c:pt>
                  <c:pt idx="6">
                    <c:v>59</c:v>
                  </c:pt>
                  <c:pt idx="7">
                    <c:v>39</c:v>
                  </c:pt>
                  <c:pt idx="8">
                    <c:v>42</c:v>
                  </c:pt>
                  <c:pt idx="9">
                    <c:v>53</c:v>
                  </c:pt>
                </c:lvl>
              </c:multiLvlStrCache>
            </c:multiLvlStrRef>
          </c:cat>
          <c:val>
            <c:numRef>
              <c:f>Sheet5!$D$2:$D$11</c:f>
              <c:numCache>
                <c:formatCode>General</c:formatCode>
                <c:ptCount val="10"/>
                <c:pt idx="0">
                  <c:v>11</c:v>
                </c:pt>
                <c:pt idx="1">
                  <c:v>11</c:v>
                </c:pt>
                <c:pt idx="2">
                  <c:v>10</c:v>
                </c:pt>
                <c:pt idx="3">
                  <c:v>10</c:v>
                </c:pt>
                <c:pt idx="4">
                  <c:v>9</c:v>
                </c:pt>
                <c:pt idx="5">
                  <c:v>9</c:v>
                </c:pt>
                <c:pt idx="6">
                  <c:v>9</c:v>
                </c:pt>
                <c:pt idx="7">
                  <c:v>9</c:v>
                </c:pt>
                <c:pt idx="8">
                  <c:v>9</c:v>
                </c:pt>
                <c:pt idx="9">
                  <c:v>9</c:v>
                </c:pt>
              </c:numCache>
            </c:numRef>
          </c:val>
          <c:extLst>
            <c:ext xmlns:c16="http://schemas.microsoft.com/office/drawing/2014/chart" uri="{C3380CC4-5D6E-409C-BE32-E72D297353CC}">
              <c16:uniqueId val="{00000000-E477-4BCB-84DE-AEEF1F30AE49}"/>
            </c:ext>
          </c:extLst>
        </c:ser>
        <c:dLbls>
          <c:showLegendKey val="0"/>
          <c:showVal val="0"/>
          <c:showCatName val="0"/>
          <c:showSerName val="0"/>
          <c:showPercent val="0"/>
          <c:showBubbleSize val="0"/>
        </c:dLbls>
        <c:gapWidth val="219"/>
        <c:overlap val="-27"/>
        <c:axId val="1851161472"/>
        <c:axId val="1851160032"/>
      </c:barChart>
      <c:catAx>
        <c:axId val="1851161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851160032"/>
        <c:crosses val="autoZero"/>
        <c:auto val="1"/>
        <c:lblAlgn val="ctr"/>
        <c:lblOffset val="100"/>
        <c:noMultiLvlLbl val="0"/>
      </c:catAx>
      <c:valAx>
        <c:axId val="1851160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11614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Sheet7!$A$2:$A$11</cx:f>
        <cx:lvl ptCount="10">
          <cx:pt idx="0">Rock</cx:pt>
          <cx:pt idx="1">Metal</cx:pt>
          <cx:pt idx="2">Alternative &amp; Punk</cx:pt>
          <cx:pt idx="3">Latin</cx:pt>
          <cx:pt idx="4">R&amp;B/Soul</cx:pt>
          <cx:pt idx="5">Blues</cx:pt>
          <cx:pt idx="6">Jazz</cx:pt>
          <cx:pt idx="7">Alternative</cx:pt>
          <cx:pt idx="8">Easy Listening</cx:pt>
          <cx:pt idx="9">Pop</cx:pt>
        </cx:lvl>
      </cx:strDim>
      <cx:numDim type="val">
        <cx:f>Sheet7!$B$2:$B$11</cx:f>
        <cx:lvl ptCount="10" formatCode="General">
          <cx:pt idx="0">2608.6500000000001</cx:pt>
          <cx:pt idx="1">612.80999999999995</cx:pt>
          <cx:pt idx="2">487.07999999999998</cx:pt>
          <cx:pt idx="3">165.33000000000001</cx:pt>
          <cx:pt idx="4">157.41</cx:pt>
          <cx:pt idx="5">122.76000000000001</cx:pt>
          <cx:pt idx="6">119.79000000000001</cx:pt>
          <cx:pt idx="7">115.83</cx:pt>
          <cx:pt idx="8">73.260000000000005</cx:pt>
          <cx:pt idx="9">62.369999999999997</cx:pt>
        </cx:lvl>
      </cx:numDim>
    </cx:data>
    <cx:data id="1">
      <cx:strDim type="cat">
        <cx:f>Sheet7!$A$2:$A$11</cx:f>
        <cx:lvl ptCount="10">
          <cx:pt idx="0">Rock</cx:pt>
          <cx:pt idx="1">Metal</cx:pt>
          <cx:pt idx="2">Alternative &amp; Punk</cx:pt>
          <cx:pt idx="3">Latin</cx:pt>
          <cx:pt idx="4">R&amp;B/Soul</cx:pt>
          <cx:pt idx="5">Blues</cx:pt>
          <cx:pt idx="6">Jazz</cx:pt>
          <cx:pt idx="7">Alternative</cx:pt>
          <cx:pt idx="8">Easy Listening</cx:pt>
          <cx:pt idx="9">Pop</cx:pt>
        </cx:lvl>
      </cx:strDim>
      <cx:numDim type="val">
        <cx:f>Sheet7!$C$2:$C$11</cx:f>
        <cx:lvl ptCount="10" formatCode="General">
          <cx:pt idx="0">55.392054000000002</cx:pt>
          <cx:pt idx="1">13.012403000000001</cx:pt>
          <cx:pt idx="2">10.342653</cx:pt>
          <cx:pt idx="3">3.5106160000000002</cx:pt>
          <cx:pt idx="4">3.3424429999999998</cx:pt>
          <cx:pt idx="5">2.6066850000000001</cx:pt>
          <cx:pt idx="6">2.5436200000000002</cx:pt>
          <cx:pt idx="7">2.459533</cx:pt>
          <cx:pt idx="8">1.5556019999999999</cx:pt>
          <cx:pt idx="9">1.3243640000000001</cx:pt>
        </cx:lvl>
      </cx:numDim>
    </cx:data>
  </cx:chartData>
  <cx:chart>
    <cx:title pos="t" align="ctr" overlay="0">
      <cx:tx>
        <cx:rich>
          <a:bodyPr spcFirstLastPara="1" vertOverflow="ellipsis" horzOverflow="overflow" wrap="square" lIns="0" tIns="0" rIns="0" bIns="0" anchor="ctr" anchorCtr="1"/>
          <a:lstStyle/>
          <a:p>
            <a:pPr algn="ctr" rtl="0">
              <a:defRPr/>
            </a:pPr>
            <a:r>
              <a:rPr lang="en-IN" sz="14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Total Sales </a:t>
            </a:r>
            <a:r>
              <a:rPr lang="en-IN"/>
              <a:t> </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waterfall" uniqueId="{7F13DF64-FD07-4E59-A6DA-3D89B45A5910}" formatIdx="0">
          <cx:tx>
            <cx:txData>
              <cx:f>Sheet7!$B$1</cx:f>
              <cx:v>Total Sales </cx:v>
            </cx:txData>
          </cx:tx>
          <cx:dataLabels pos="outEnd">
            <cx:visibility seriesName="0" categoryName="0" value="1"/>
          </cx:dataLabels>
          <cx:dataId val="0"/>
          <cx:layoutPr>
            <cx:subtotals/>
          </cx:layoutPr>
        </cx:series>
        <cx:series layoutId="waterfall" hidden="1" uniqueId="{1F59744D-3253-4DF6-B446-CB7284799310}" formatIdx="1">
          <cx:tx>
            <cx:txData>
              <cx:f>Sheet7!$C$1</cx:f>
              <cx:v>Sales Percentage</cx:v>
            </cx:txData>
          </cx:tx>
          <cx:dataLabels pos="outEnd">
            <cx:visibility seriesName="0" categoryName="0" value="1"/>
          </cx:dataLabels>
          <cx:dataId val="1"/>
          <cx:layoutPr>
            <cx:subtotals/>
          </cx:layoutPr>
        </cx:series>
      </cx:plotAreaRegion>
      <cx:axis id="0">
        <cx:catScaling gapWidth="0.5"/>
        <cx:tickLabels/>
      </cx:axis>
      <cx:axis id="1">
        <cx:valScaling/>
        <cx:majorGridlines/>
        <cx:tickLabels/>
      </cx:axis>
    </cx:plotArea>
    <cx:legend pos="t"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Sheet8!$A$2:$A$11</cx:f>
        <cx:lvl ptCount="10">
          <cx:pt idx="0">Rock</cx:pt>
          <cx:pt idx="1">Metal</cx:pt>
          <cx:pt idx="2">Alternative &amp; Punk</cx:pt>
          <cx:pt idx="3">Latin</cx:pt>
          <cx:pt idx="4">R&amp;B/Soul</cx:pt>
          <cx:pt idx="5">Blues</cx:pt>
          <cx:pt idx="6">Jazz</cx:pt>
          <cx:pt idx="7">Alternative</cx:pt>
          <cx:pt idx="8">Easy Listening</cx:pt>
          <cx:pt idx="9">Pop</cx:pt>
        </cx:lvl>
      </cx:strDim>
      <cx:numDim type="val">
        <cx:f>Sheet8!$B$2:$B$11</cx:f>
        <cx:lvl ptCount="10" formatCode="General">
          <cx:pt idx="0">55.392054000000002</cx:pt>
          <cx:pt idx="1">13.012403000000001</cx:pt>
          <cx:pt idx="2">10.342653</cx:pt>
          <cx:pt idx="3">3.5106160000000002</cx:pt>
          <cx:pt idx="4">3.3424429999999998</cx:pt>
          <cx:pt idx="5">2.6066850000000001</cx:pt>
          <cx:pt idx="6">2.5436200000000002</cx:pt>
          <cx:pt idx="7">2.459533</cx:pt>
          <cx:pt idx="8">1.5556019999999999</cx:pt>
          <cx:pt idx="9">1.3243640000000001</cx:pt>
        </cx:lvl>
      </cx:numDim>
    </cx:data>
  </cx:chartData>
  <cx:chart>
    <cx:title pos="t" align="ctr" overlay="0">
      <cx:tx>
        <cx:rich>
          <a:bodyPr spcFirstLastPara="1" vertOverflow="ellipsis" horzOverflow="overflow" wrap="square" lIns="0" tIns="0" rIns="0" bIns="0" anchor="ctr" anchorCtr="1"/>
          <a:lstStyle/>
          <a:p>
            <a:pPr algn="ctr" rtl="0">
              <a:defRPr/>
            </a:pPr>
            <a:r>
              <a:rPr lang="en-IN" sz="14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Sales Percentage</a:t>
            </a:r>
            <a:r>
              <a:rPr lang="en-IN"/>
              <a:t> </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E3F12BE9-C170-406C-88D2-3AD8DFE50C4B}">
          <cx:tx>
            <cx:txData>
              <cx:f>Sheet8!$B$1</cx:f>
              <cx:v>Sales Percentage</cx:v>
            </cx:txData>
          </cx:tx>
          <cx:dataId val="0"/>
          <cx:layoutPr>
            <cx:aggregation/>
          </cx:layoutPr>
          <cx:axisId val="1"/>
        </cx:series>
        <cx:series layoutId="paretoLine" ownerIdx="0" uniqueId="{74718660-6204-42B7-AC6E-7C3DD8F0DA28}">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9">
  <a:schemeClr val="accent6"/>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withinLinear" id="19">
  <a:schemeClr val="accent6"/>
</cs:colorStyle>
</file>

<file path=ppt/charts/colors6.xml><?xml version="1.0" encoding="utf-8"?>
<cs:colorStyle xmlns:cs="http://schemas.microsoft.com/office/drawing/2012/chartStyle" xmlns:a="http://schemas.openxmlformats.org/drawingml/2006/main" meth="withinLinear" id="19">
  <a:schemeClr val="accent6"/>
</cs:colorStyle>
</file>

<file path=ppt/charts/colors7.xml><?xml version="1.0" encoding="utf-8"?>
<cs:colorStyle xmlns:cs="http://schemas.microsoft.com/office/drawing/2012/chartStyle" xmlns:a="http://schemas.openxmlformats.org/drawingml/2006/main" meth="withinLinear" id="19">
  <a:schemeClr val="accent6"/>
</cs:colorStyle>
</file>

<file path=ppt/charts/colors8.xml><?xml version="1.0" encoding="utf-8"?>
<cs:colorStyle xmlns:cs="http://schemas.microsoft.com/office/drawing/2012/chartStyle" xmlns:a="http://schemas.openxmlformats.org/drawingml/2006/main" meth="withinLinear" id="19">
  <a:schemeClr val="accent6"/>
</cs:colorStyle>
</file>

<file path=ppt/charts/colors9.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342F-D8F4-B5DF-AE41-24A94FDDE3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A807F5-3D6F-ADA4-64C8-01B9F7874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17B4B0-3C8C-2EBF-E205-2F5E96695417}"/>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5" name="Footer Placeholder 4">
            <a:extLst>
              <a:ext uri="{FF2B5EF4-FFF2-40B4-BE49-F238E27FC236}">
                <a16:creationId xmlns:a16="http://schemas.microsoft.com/office/drawing/2014/main" id="{7A0207D4-5462-0BCB-4734-5485B986C7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7F0795-B2E0-0DC6-3467-994655E5AA7E}"/>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244946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34F0-B5A5-31C0-57B9-A4632FF28F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BF0043-DEF2-8761-5CF0-2F29E266B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FE1131-0360-1CA5-D74C-6FD2BD04A9E7}"/>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5" name="Footer Placeholder 4">
            <a:extLst>
              <a:ext uri="{FF2B5EF4-FFF2-40B4-BE49-F238E27FC236}">
                <a16:creationId xmlns:a16="http://schemas.microsoft.com/office/drawing/2014/main" id="{9BB40BF3-10A5-1A7C-570E-D36477EA2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0E2B2B-D605-150E-6E9E-3FE1F91B3983}"/>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144422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0EAF62-44CD-87BC-C4A2-E6E63DE276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96D28A-6E63-1F8C-4A64-4828D5BA6E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261048-41FC-5B39-84C2-BE941DEDFD43}"/>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5" name="Footer Placeholder 4">
            <a:extLst>
              <a:ext uri="{FF2B5EF4-FFF2-40B4-BE49-F238E27FC236}">
                <a16:creationId xmlns:a16="http://schemas.microsoft.com/office/drawing/2014/main" id="{1347004A-E559-B287-3939-C91701B11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30993-CE36-3C53-0FD3-AE371292A1BD}"/>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435572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9BF7-D64A-155F-04CC-093E124BD2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D58D73-6F3A-D0F3-115E-BC0590BC9E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C3FA0-60EF-A497-8E6D-98853300A78D}"/>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5" name="Footer Placeholder 4">
            <a:extLst>
              <a:ext uri="{FF2B5EF4-FFF2-40B4-BE49-F238E27FC236}">
                <a16:creationId xmlns:a16="http://schemas.microsoft.com/office/drawing/2014/main" id="{F314B9E5-7D2F-ABB0-B0FD-BF3833BFEA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8C500-EBEC-F423-B275-224A23FBD5BC}"/>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2968681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B078-781B-6D70-4C2C-A4701C4C39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699943-9CD9-39B4-D9BF-DAED9FAF4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B02186-D0CF-71D8-9E74-22CC10E24299}"/>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5" name="Footer Placeholder 4">
            <a:extLst>
              <a:ext uri="{FF2B5EF4-FFF2-40B4-BE49-F238E27FC236}">
                <a16:creationId xmlns:a16="http://schemas.microsoft.com/office/drawing/2014/main" id="{FBA8B732-B1CD-A88A-3839-EB1370CAB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916F24-F559-AA15-B683-7BD5085B8C7E}"/>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1295110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E8162-B262-1EE2-88AF-2A35635C45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048D22-8B42-D742-BDF8-234947915C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31816F-ABB4-21F2-977D-31D10BBFD1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84DAF1-DDE5-B359-4364-361D20C1345D}"/>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6" name="Footer Placeholder 5">
            <a:extLst>
              <a:ext uri="{FF2B5EF4-FFF2-40B4-BE49-F238E27FC236}">
                <a16:creationId xmlns:a16="http://schemas.microsoft.com/office/drawing/2014/main" id="{B21AB3AF-E126-3C94-C942-F322A6825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D83E07-8E26-9FAC-8233-751786EFB0BE}"/>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1255902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A2C9-1120-27AD-8B1C-31C4F214EE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18B5F72-DA83-1FEC-F5AA-BE9D9A367A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8D773D-30A1-BDF8-2FCE-9FDE96A428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F2E31D-FBF3-19F1-30D9-CCC1D33EA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CABA5-A013-3654-7908-ADFC8025FE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C6C622-3FBA-F082-35D9-F75FB831AB2D}"/>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8" name="Footer Placeholder 7">
            <a:extLst>
              <a:ext uri="{FF2B5EF4-FFF2-40B4-BE49-F238E27FC236}">
                <a16:creationId xmlns:a16="http://schemas.microsoft.com/office/drawing/2014/main" id="{CBC6F552-EB95-690A-6131-A603A80981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12E2CE-407C-D519-21CE-1ED2E2E2D49A}"/>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124944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8D1C-BEB0-92E4-17BD-B0FA0807DE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E3A39D-BE81-FC4A-BE3E-31B777C91265}"/>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4" name="Footer Placeholder 3">
            <a:extLst>
              <a:ext uri="{FF2B5EF4-FFF2-40B4-BE49-F238E27FC236}">
                <a16:creationId xmlns:a16="http://schemas.microsoft.com/office/drawing/2014/main" id="{B69BA113-BB6E-638C-3462-B4BEB425AFF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C703C0-9ABE-54CC-3204-3F98615525B5}"/>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1999422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F1194C-4947-E152-55B8-C7BD64F326ED}"/>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3" name="Footer Placeholder 2">
            <a:extLst>
              <a:ext uri="{FF2B5EF4-FFF2-40B4-BE49-F238E27FC236}">
                <a16:creationId xmlns:a16="http://schemas.microsoft.com/office/drawing/2014/main" id="{677BB78E-95B8-80F7-3353-091779FE1C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FE8A5C-FF2E-3781-D91D-8EE1BD709D98}"/>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1821101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A551-5B76-F4C8-542E-CA8EEE003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1E86D7-80EC-8DC6-FC24-7A94CE3B3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24BF0D-6E1B-C91B-6E99-A0656167EA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0239D-1C09-5566-21CC-326BC23CCCE4}"/>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6" name="Footer Placeholder 5">
            <a:extLst>
              <a:ext uri="{FF2B5EF4-FFF2-40B4-BE49-F238E27FC236}">
                <a16:creationId xmlns:a16="http://schemas.microsoft.com/office/drawing/2014/main" id="{0A0CD048-5C09-07A2-12F0-C987D6EAA8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194DA1-D161-EEF6-BDD4-013224948206}"/>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335870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CFDC-9FFC-144A-4C73-7B956ABBC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95E009-3F3F-F40F-C33F-EAF5C02EE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ADDEFA-C097-4681-7B91-BD30B5FD3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B9722B-445C-131A-38BD-1396F670AFD5}"/>
              </a:ext>
            </a:extLst>
          </p:cNvPr>
          <p:cNvSpPr>
            <a:spLocks noGrp="1"/>
          </p:cNvSpPr>
          <p:nvPr>
            <p:ph type="dt" sz="half" idx="10"/>
          </p:nvPr>
        </p:nvSpPr>
        <p:spPr/>
        <p:txBody>
          <a:bodyPr/>
          <a:lstStyle/>
          <a:p>
            <a:fld id="{EC17C781-8241-453F-A614-59DB0EEDDD42}" type="datetimeFigureOut">
              <a:rPr lang="en-IN" smtClean="0"/>
              <a:t>06-08-2025</a:t>
            </a:fld>
            <a:endParaRPr lang="en-IN"/>
          </a:p>
        </p:txBody>
      </p:sp>
      <p:sp>
        <p:nvSpPr>
          <p:cNvPr id="6" name="Footer Placeholder 5">
            <a:extLst>
              <a:ext uri="{FF2B5EF4-FFF2-40B4-BE49-F238E27FC236}">
                <a16:creationId xmlns:a16="http://schemas.microsoft.com/office/drawing/2014/main" id="{3ACB955A-5811-7F0F-E991-659FA0A10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0844FC-4048-2FC8-1871-5365C418CCB8}"/>
              </a:ext>
            </a:extLst>
          </p:cNvPr>
          <p:cNvSpPr>
            <a:spLocks noGrp="1"/>
          </p:cNvSpPr>
          <p:nvPr>
            <p:ph type="sldNum" sz="quarter" idx="12"/>
          </p:nvPr>
        </p:nvSpPr>
        <p:spPr/>
        <p:txBody>
          <a:bodyPr/>
          <a:lstStyle/>
          <a:p>
            <a:fld id="{8171B882-3B9A-418D-9828-AA87882FAF49}" type="slidenum">
              <a:rPr lang="en-IN" smtClean="0"/>
              <a:t>‹#›</a:t>
            </a:fld>
            <a:endParaRPr lang="en-IN"/>
          </a:p>
        </p:txBody>
      </p:sp>
    </p:spTree>
    <p:extLst>
      <p:ext uri="{BB962C8B-B14F-4D97-AF65-F5344CB8AC3E}">
        <p14:creationId xmlns:p14="http://schemas.microsoft.com/office/powerpoint/2010/main" val="355110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3A7C6B-BB07-F9FC-3ACC-A960391F50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D58000-E113-ADD8-6585-C53D2DF4A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23F93-FC7E-0488-76C3-DF7AD0874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17C781-8241-453F-A614-59DB0EEDDD42}" type="datetimeFigureOut">
              <a:rPr lang="en-IN" smtClean="0"/>
              <a:t>06-08-2025</a:t>
            </a:fld>
            <a:endParaRPr lang="en-IN"/>
          </a:p>
        </p:txBody>
      </p:sp>
      <p:sp>
        <p:nvSpPr>
          <p:cNvPr id="5" name="Footer Placeholder 4">
            <a:extLst>
              <a:ext uri="{FF2B5EF4-FFF2-40B4-BE49-F238E27FC236}">
                <a16:creationId xmlns:a16="http://schemas.microsoft.com/office/drawing/2014/main" id="{92E65A57-B64A-B4DB-0E5B-A15EDBC339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A257F7-A56D-CCB1-D68B-EF1E7BDC07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1B882-3B9A-418D-9828-AA87882FAF49}" type="slidenum">
              <a:rPr lang="en-IN" smtClean="0"/>
              <a:t>‹#›</a:t>
            </a:fld>
            <a:endParaRPr lang="en-IN"/>
          </a:p>
        </p:txBody>
      </p:sp>
    </p:spTree>
    <p:extLst>
      <p:ext uri="{BB962C8B-B14F-4D97-AF65-F5344CB8AC3E}">
        <p14:creationId xmlns:p14="http://schemas.microsoft.com/office/powerpoint/2010/main" val="3184735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av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14/relationships/chartEx" Target="../charts/chartEx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D055-040F-F2A7-980E-98ED3BC03BAF}"/>
              </a:ext>
            </a:extLst>
          </p:cNvPr>
          <p:cNvSpPr>
            <a:spLocks noGrp="1"/>
          </p:cNvSpPr>
          <p:nvPr>
            <p:ph type="ctrTitle"/>
          </p:nvPr>
        </p:nvSpPr>
        <p:spPr>
          <a:xfrm>
            <a:off x="3243209" y="1194887"/>
            <a:ext cx="9144000" cy="2387600"/>
          </a:xfrm>
        </p:spPr>
        <p:txBody>
          <a:bodyPr/>
          <a:lstStyle/>
          <a:p>
            <a:r>
              <a:rPr lang="en-IN" sz="6600" i="1" dirty="0">
                <a:latin typeface="Arial" panose="020B0604020202020204" pitchFamily="34" charset="0"/>
                <a:cs typeface="Arial" panose="020B0604020202020204" pitchFamily="34" charset="0"/>
              </a:rPr>
              <a:t>CHINOOK ANALYSIS</a:t>
            </a:r>
            <a:br>
              <a:rPr lang="en-IN" i="1" dirty="0">
                <a:latin typeface="Arial" panose="020B0604020202020204" pitchFamily="34" charset="0"/>
                <a:cs typeface="Arial" panose="020B0604020202020204" pitchFamily="34" charset="0"/>
              </a:rPr>
            </a:br>
            <a:endParaRPr lang="en-IN" i="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BA88ABB-6825-3308-5359-97A91D591EF4}"/>
              </a:ext>
            </a:extLst>
          </p:cNvPr>
          <p:cNvSpPr>
            <a:spLocks noGrp="1"/>
          </p:cNvSpPr>
          <p:nvPr>
            <p:ph type="subTitle" idx="1"/>
          </p:nvPr>
        </p:nvSpPr>
        <p:spPr>
          <a:xfrm>
            <a:off x="4585699" y="3060170"/>
            <a:ext cx="9144000" cy="1655762"/>
          </a:xfrm>
        </p:spPr>
        <p:txBody>
          <a:bodyPr>
            <a:normAutofit/>
          </a:bodyPr>
          <a:lstStyle/>
          <a:p>
            <a:r>
              <a:rPr lang="en-IN" sz="3200" i="1" dirty="0"/>
              <a:t>By </a:t>
            </a:r>
          </a:p>
          <a:p>
            <a:r>
              <a:rPr lang="en-IN" sz="3200" i="1" dirty="0"/>
              <a:t>Aarushi Shukla</a:t>
            </a:r>
          </a:p>
        </p:txBody>
      </p:sp>
      <p:pic>
        <p:nvPicPr>
          <p:cNvPr id="5" name="Picture 4">
            <a:extLst>
              <a:ext uri="{FF2B5EF4-FFF2-40B4-BE49-F238E27FC236}">
                <a16:creationId xmlns:a16="http://schemas.microsoft.com/office/drawing/2014/main" id="{7F215E7C-C704-A607-A20C-29FA49093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61" y="3143893"/>
            <a:ext cx="4260111" cy="2915006"/>
          </a:xfrm>
          <a:prstGeom prst="rect">
            <a:avLst/>
          </a:prstGeom>
        </p:spPr>
      </p:pic>
    </p:spTree>
    <p:extLst>
      <p:ext uri="{BB962C8B-B14F-4D97-AF65-F5344CB8AC3E}">
        <p14:creationId xmlns:p14="http://schemas.microsoft.com/office/powerpoint/2010/main" val="3852037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9DAEE-6F27-97B1-15B8-43B2C926B8B8}"/>
              </a:ext>
            </a:extLst>
          </p:cNvPr>
          <p:cNvSpPr>
            <a:spLocks noGrp="1"/>
          </p:cNvSpPr>
          <p:nvPr>
            <p:ph type="title"/>
          </p:nvPr>
        </p:nvSpPr>
        <p:spPr/>
        <p:txBody>
          <a:bodyPr>
            <a:normAutofit/>
          </a:bodyPr>
          <a:lstStyle/>
          <a:p>
            <a:r>
              <a:rPr lang="en-IN" sz="3200" b="1" i="1" dirty="0">
                <a:latin typeface="Arial" panose="020B0604020202020204" pitchFamily="34" charset="0"/>
                <a:cs typeface="Arial" panose="020B0604020202020204" pitchFamily="34" charset="0"/>
              </a:rPr>
              <a:t>COUNTRY-WISE </a:t>
            </a:r>
            <a:r>
              <a:rPr lang="en-GB" sz="3200" b="1" i="1" dirty="0">
                <a:latin typeface="Arial" panose="020B0604020202020204" pitchFamily="34" charset="0"/>
                <a:cs typeface="Arial" panose="020B0604020202020204" pitchFamily="34" charset="0"/>
              </a:rPr>
              <a:t>TOP 5 CUSTOMERS BY TOTAL REVENUE </a:t>
            </a:r>
            <a:endParaRPr lang="en-IN" sz="3200" b="1" i="1" dirty="0">
              <a:latin typeface="Arial" panose="020B0604020202020204" pitchFamily="34" charset="0"/>
              <a:cs typeface="Arial" panose="020B0604020202020204" pitchFamily="34" charset="0"/>
            </a:endParaRPr>
          </a:p>
        </p:txBody>
      </p:sp>
      <p:graphicFrame>
        <p:nvGraphicFramePr>
          <p:cNvPr id="9" name="Content Placeholder 8">
            <a:extLst>
              <a:ext uri="{FF2B5EF4-FFF2-40B4-BE49-F238E27FC236}">
                <a16:creationId xmlns:a16="http://schemas.microsoft.com/office/drawing/2014/main" id="{E35E3770-552B-DC22-7181-89CFD842A038}"/>
              </a:ext>
            </a:extLst>
          </p:cNvPr>
          <p:cNvGraphicFramePr>
            <a:graphicFrameLocks noGrp="1"/>
          </p:cNvGraphicFramePr>
          <p:nvPr>
            <p:ph idx="1"/>
            <p:extLst>
              <p:ext uri="{D42A27DB-BD31-4B8C-83A1-F6EECF244321}">
                <p14:modId xmlns:p14="http://schemas.microsoft.com/office/powerpoint/2010/main" val="1142823025"/>
              </p:ext>
            </p:extLst>
          </p:nvPr>
        </p:nvGraphicFramePr>
        <p:xfrm>
          <a:off x="838200" y="3205537"/>
          <a:ext cx="10515600" cy="3359649"/>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980A265F-AE8D-1905-E3A2-3CEAE846BF92}"/>
              </a:ext>
            </a:extLst>
          </p:cNvPr>
          <p:cNvSpPr txBox="1"/>
          <p:nvPr/>
        </p:nvSpPr>
        <p:spPr>
          <a:xfrm>
            <a:off x="972192" y="1653931"/>
            <a:ext cx="10247616" cy="1477328"/>
          </a:xfrm>
          <a:prstGeom prst="rect">
            <a:avLst/>
          </a:prstGeom>
          <a:noFill/>
        </p:spPr>
        <p:txBody>
          <a:bodyPr wrap="square" rtlCol="0">
            <a:spAutoFit/>
          </a:bodyPr>
          <a:lstStyle/>
          <a:p>
            <a:pPr marL="285750" lvl="0" indent="-285750">
              <a:buFont typeface="Arial" panose="020B0604020202020204" pitchFamily="34" charset="0"/>
              <a:buChar char="•"/>
            </a:pPr>
            <a:r>
              <a:rPr lang="en-GB" dirty="0"/>
              <a:t>Customer with customer id 5 of country Czech Republic has generated the highest revenue.</a:t>
            </a:r>
            <a:endParaRPr lang="en-IN" dirty="0"/>
          </a:p>
          <a:p>
            <a:pPr marL="285750" lvl="0" indent="-285750">
              <a:buFont typeface="Arial" panose="020B0604020202020204" pitchFamily="34" charset="0"/>
              <a:buChar char="•"/>
            </a:pPr>
            <a:r>
              <a:rPr lang="en-GB" dirty="0"/>
              <a:t>Customer with customer id 6 of country Czech Republic has generated the second highest revenue.</a:t>
            </a:r>
            <a:endParaRPr lang="en-IN" dirty="0"/>
          </a:p>
          <a:p>
            <a:pPr marL="285750" lvl="0" indent="-285750">
              <a:buFont typeface="Arial" panose="020B0604020202020204" pitchFamily="34" charset="0"/>
              <a:buChar char="•"/>
            </a:pPr>
            <a:r>
              <a:rPr lang="en-GB" dirty="0"/>
              <a:t>Customer with customer id 46 of country Ireland has generated the third highest revenue.</a:t>
            </a:r>
            <a:endParaRPr lang="en-IN" dirty="0"/>
          </a:p>
          <a:p>
            <a:pPr marL="285750" lvl="0" indent="-285750">
              <a:buFont typeface="Arial" panose="020B0604020202020204" pitchFamily="34" charset="0"/>
              <a:buChar char="•"/>
            </a:pPr>
            <a:r>
              <a:rPr lang="en-GB" dirty="0"/>
              <a:t>Customer with customer id 58 of country India has generated the fourth highest revenue.</a:t>
            </a:r>
            <a:endParaRPr lang="en-IN" dirty="0"/>
          </a:p>
          <a:p>
            <a:pPr marL="285750" lvl="0" indent="-285750">
              <a:buFont typeface="Arial" panose="020B0604020202020204" pitchFamily="34" charset="0"/>
              <a:buChar char="•"/>
            </a:pPr>
            <a:r>
              <a:rPr lang="en-GB" dirty="0"/>
              <a:t>Customer with customer id 1 of country Brazil has generated the fifth highest revenue.</a:t>
            </a:r>
            <a:endParaRPr lang="en-IN" dirty="0"/>
          </a:p>
        </p:txBody>
      </p:sp>
    </p:spTree>
    <p:extLst>
      <p:ext uri="{BB962C8B-B14F-4D97-AF65-F5344CB8AC3E}">
        <p14:creationId xmlns:p14="http://schemas.microsoft.com/office/powerpoint/2010/main" val="1262829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D398-2CB5-F4AC-411A-8E1F6BA6167B}"/>
              </a:ext>
            </a:extLst>
          </p:cNvPr>
          <p:cNvSpPr>
            <a:spLocks noGrp="1"/>
          </p:cNvSpPr>
          <p:nvPr>
            <p:ph type="title"/>
          </p:nvPr>
        </p:nvSpPr>
        <p:spPr/>
        <p:txBody>
          <a:bodyPr>
            <a:normAutofit/>
          </a:bodyPr>
          <a:lstStyle/>
          <a:p>
            <a:r>
              <a:rPr lang="en-GB" sz="4000" b="1" i="1" dirty="0">
                <a:latin typeface="Arial" panose="020B0604020202020204" pitchFamily="34" charset="0"/>
                <a:cs typeface="Arial" panose="020B0604020202020204" pitchFamily="34" charset="0"/>
              </a:rPr>
              <a:t>CUSTOMER PURCHASING BEHAVIOR </a:t>
            </a:r>
            <a:br>
              <a:rPr lang="en-IN" b="1" i="1" dirty="0">
                <a:latin typeface="Arial" panose="020B0604020202020204" pitchFamily="34" charset="0"/>
                <a:cs typeface="Arial" panose="020B0604020202020204" pitchFamily="34" charset="0"/>
              </a:rPr>
            </a:br>
            <a:endParaRPr lang="en-IN"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E089D3-8DF7-981B-7E7A-CA3EB3B6874C}"/>
              </a:ext>
            </a:extLst>
          </p:cNvPr>
          <p:cNvSpPr>
            <a:spLocks noGrp="1"/>
          </p:cNvSpPr>
          <p:nvPr>
            <p:ph idx="1"/>
          </p:nvPr>
        </p:nvSpPr>
        <p:spPr>
          <a:xfrm>
            <a:off x="838200" y="1202076"/>
            <a:ext cx="10515600" cy="4974887"/>
          </a:xfrm>
        </p:spPr>
        <p:txBody>
          <a:bodyPr/>
          <a:lstStyle/>
          <a:p>
            <a:r>
              <a:rPr lang="en-GB" sz="2400" dirty="0"/>
              <a:t>Frequency of purchases- As, customer with customer id 5 purchases a lot of tracks with a frequency of 18 followed for customer with customer id 35 and 13 with frequency of 16 and 15 respectively.</a:t>
            </a:r>
            <a:endParaRPr lang="en-IN" sz="2400" dirty="0"/>
          </a:p>
          <a:p>
            <a:endParaRPr lang="en-GB" dirty="0"/>
          </a:p>
          <a:p>
            <a:pPr marL="0" indent="0">
              <a:buNone/>
            </a:pPr>
            <a:r>
              <a:rPr lang="en-GB" dirty="0"/>
              <a:t> </a:t>
            </a:r>
            <a:endParaRPr lang="en-IN" dirty="0"/>
          </a:p>
        </p:txBody>
      </p:sp>
      <p:graphicFrame>
        <p:nvGraphicFramePr>
          <p:cNvPr id="4" name="Chart 3">
            <a:extLst>
              <a:ext uri="{FF2B5EF4-FFF2-40B4-BE49-F238E27FC236}">
                <a16:creationId xmlns:a16="http://schemas.microsoft.com/office/drawing/2014/main" id="{94CAF84E-AAA3-A816-A87C-E157BB4163CD}"/>
              </a:ext>
            </a:extLst>
          </p:cNvPr>
          <p:cNvGraphicFramePr>
            <a:graphicFrameLocks/>
          </p:cNvGraphicFramePr>
          <p:nvPr>
            <p:extLst>
              <p:ext uri="{D42A27DB-BD31-4B8C-83A1-F6EECF244321}">
                <p14:modId xmlns:p14="http://schemas.microsoft.com/office/powerpoint/2010/main" val="2188626850"/>
              </p:ext>
            </p:extLst>
          </p:nvPr>
        </p:nvGraphicFramePr>
        <p:xfrm>
          <a:off x="1457216" y="2455524"/>
          <a:ext cx="10173129" cy="40373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452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B25645-984F-9DF8-76A0-F1C677C801D7}"/>
              </a:ext>
            </a:extLst>
          </p:cNvPr>
          <p:cNvSpPr>
            <a:spLocks noGrp="1"/>
          </p:cNvSpPr>
          <p:nvPr>
            <p:ph idx="1"/>
          </p:nvPr>
        </p:nvSpPr>
        <p:spPr>
          <a:xfrm>
            <a:off x="838200" y="400692"/>
            <a:ext cx="10515600" cy="5776271"/>
          </a:xfrm>
        </p:spPr>
        <p:txBody>
          <a:bodyPr/>
          <a:lstStyle/>
          <a:p>
            <a:r>
              <a:rPr lang="en-IN" dirty="0"/>
              <a:t>Average order value- </a:t>
            </a:r>
            <a:r>
              <a:rPr lang="en-GB" dirty="0"/>
              <a:t>Customer with customer id 6 and 13 have the highest average value of 11 .</a:t>
            </a:r>
            <a:endParaRPr lang="en-IN" dirty="0"/>
          </a:p>
          <a:p>
            <a:endParaRPr lang="en-IN" dirty="0"/>
          </a:p>
          <a:p>
            <a:endParaRPr lang="en-IN" dirty="0"/>
          </a:p>
          <a:p>
            <a:endParaRPr lang="en-IN" dirty="0"/>
          </a:p>
        </p:txBody>
      </p:sp>
      <p:graphicFrame>
        <p:nvGraphicFramePr>
          <p:cNvPr id="4" name="Chart 3">
            <a:extLst>
              <a:ext uri="{FF2B5EF4-FFF2-40B4-BE49-F238E27FC236}">
                <a16:creationId xmlns:a16="http://schemas.microsoft.com/office/drawing/2014/main" id="{EE3A5CB9-D050-0EC6-BED5-E29803EC8903}"/>
              </a:ext>
            </a:extLst>
          </p:cNvPr>
          <p:cNvGraphicFramePr>
            <a:graphicFrameLocks/>
          </p:cNvGraphicFramePr>
          <p:nvPr>
            <p:extLst>
              <p:ext uri="{D42A27DB-BD31-4B8C-83A1-F6EECF244321}">
                <p14:modId xmlns:p14="http://schemas.microsoft.com/office/powerpoint/2010/main" val="2551523125"/>
              </p:ext>
            </p:extLst>
          </p:nvPr>
        </p:nvGraphicFramePr>
        <p:xfrm>
          <a:off x="1335639" y="1582219"/>
          <a:ext cx="9585789" cy="45947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876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2B56-E4DA-E752-548C-8B9D44C1ED6D}"/>
              </a:ext>
            </a:extLst>
          </p:cNvPr>
          <p:cNvSpPr>
            <a:spLocks noGrp="1"/>
          </p:cNvSpPr>
          <p:nvPr>
            <p:ph type="title"/>
          </p:nvPr>
        </p:nvSpPr>
        <p:spPr/>
        <p:txBody>
          <a:bodyPr>
            <a:normAutofit/>
          </a:bodyPr>
          <a:lstStyle/>
          <a:p>
            <a:r>
              <a:rPr lang="en-US" sz="3600" b="1" i="1" dirty="0">
                <a:latin typeface="Arial" panose="020B0604020202020204" pitchFamily="34" charset="0"/>
                <a:cs typeface="Arial" panose="020B0604020202020204" pitchFamily="34" charset="0"/>
              </a:rPr>
              <a:t>GENRE SALES PERFORMANCE</a:t>
            </a:r>
            <a:endParaRPr lang="en-IN" sz="3600" b="1" i="1" dirty="0">
              <a:latin typeface="Arial" panose="020B0604020202020204" pitchFamily="34" charset="0"/>
              <a:cs typeface="Arial" panose="020B0604020202020204" pitchFamily="34" charset="0"/>
            </a:endParaRPr>
          </a:p>
        </p:txBody>
      </p:sp>
      <mc:AlternateContent xmlns:mc="http://schemas.openxmlformats.org/markup-compatibility/2006" xmlns:cx1="http://schemas.microsoft.com/office/drawing/2015/9/8/chartex">
        <mc:Choice Requires="cx1">
          <p:graphicFrame>
            <p:nvGraphicFramePr>
              <p:cNvPr id="4" name="Content Placeholder 3">
                <a:extLst>
                  <a:ext uri="{FF2B5EF4-FFF2-40B4-BE49-F238E27FC236}">
                    <a16:creationId xmlns:a16="http://schemas.microsoft.com/office/drawing/2014/main" id="{D6DF1206-AD05-0968-E558-57C1A18DB225}"/>
                  </a:ext>
                </a:extLst>
              </p:cNvPr>
              <p:cNvGraphicFramePr>
                <a:graphicFrameLocks noGrp="1"/>
              </p:cNvGraphicFramePr>
              <p:nvPr>
                <p:ph idx="1"/>
                <p:extLst>
                  <p:ext uri="{D42A27DB-BD31-4B8C-83A1-F6EECF244321}">
                    <p14:modId xmlns:p14="http://schemas.microsoft.com/office/powerpoint/2010/main" val="3655742543"/>
                  </p:ext>
                </p:extLst>
              </p:nvPr>
            </p:nvGraphicFramePr>
            <p:xfrm>
              <a:off x="838200" y="3978961"/>
              <a:ext cx="10515600" cy="2513913"/>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ontent Placeholder 3">
                <a:extLst>
                  <a:ext uri="{FF2B5EF4-FFF2-40B4-BE49-F238E27FC236}">
                    <a16:creationId xmlns:a16="http://schemas.microsoft.com/office/drawing/2014/main" id="{D6DF1206-AD05-0968-E558-57C1A18DB225}"/>
                  </a:ext>
                </a:extLst>
              </p:cNvPr>
              <p:cNvPicPr>
                <a:picLocks noGrp="1" noRot="1" noChangeAspect="1" noMove="1" noResize="1" noEditPoints="1" noAdjustHandles="1" noChangeArrowheads="1" noChangeShapeType="1"/>
              </p:cNvPicPr>
              <p:nvPr/>
            </p:nvPicPr>
            <p:blipFill>
              <a:blip r:embed="rId3"/>
              <a:stretch>
                <a:fillRect/>
              </a:stretch>
            </p:blipFill>
            <p:spPr>
              <a:xfrm>
                <a:off x="838200" y="3978961"/>
                <a:ext cx="10515600" cy="2513913"/>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B235C047-9F49-7FB3-3217-CFAA7CBA1C41}"/>
                  </a:ext>
                </a:extLst>
              </p:cNvPr>
              <p:cNvGraphicFramePr/>
              <p:nvPr>
                <p:extLst>
                  <p:ext uri="{D42A27DB-BD31-4B8C-83A1-F6EECF244321}">
                    <p14:modId xmlns:p14="http://schemas.microsoft.com/office/powerpoint/2010/main" val="1081841612"/>
                  </p:ext>
                </p:extLst>
              </p:nvPr>
            </p:nvGraphicFramePr>
            <p:xfrm>
              <a:off x="5342561" y="1335640"/>
              <a:ext cx="6462446" cy="2643321"/>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B235C047-9F49-7FB3-3217-CFAA7CBA1C41}"/>
                  </a:ext>
                </a:extLst>
              </p:cNvPr>
              <p:cNvPicPr>
                <a:picLocks noGrp="1" noRot="1" noChangeAspect="1" noMove="1" noResize="1" noEditPoints="1" noAdjustHandles="1" noChangeArrowheads="1" noChangeShapeType="1"/>
              </p:cNvPicPr>
              <p:nvPr/>
            </p:nvPicPr>
            <p:blipFill>
              <a:blip r:embed="rId5"/>
              <a:stretch>
                <a:fillRect/>
              </a:stretch>
            </p:blipFill>
            <p:spPr>
              <a:xfrm>
                <a:off x="5342561" y="1335640"/>
                <a:ext cx="6462446" cy="2643321"/>
              </a:xfrm>
              <a:prstGeom prst="rect">
                <a:avLst/>
              </a:prstGeom>
            </p:spPr>
          </p:pic>
        </mc:Fallback>
      </mc:AlternateContent>
      <p:sp>
        <p:nvSpPr>
          <p:cNvPr id="6" name="TextBox 5">
            <a:extLst>
              <a:ext uri="{FF2B5EF4-FFF2-40B4-BE49-F238E27FC236}">
                <a16:creationId xmlns:a16="http://schemas.microsoft.com/office/drawing/2014/main" id="{BE08E3B2-4E7C-8310-0618-DFC579ADF97F}"/>
              </a:ext>
            </a:extLst>
          </p:cNvPr>
          <p:cNvSpPr txBox="1"/>
          <p:nvPr/>
        </p:nvSpPr>
        <p:spPr>
          <a:xfrm>
            <a:off x="493160" y="1335640"/>
            <a:ext cx="4489806" cy="3276282"/>
          </a:xfrm>
          <a:prstGeom prst="rect">
            <a:avLst/>
          </a:prstGeom>
          <a:noFill/>
        </p:spPr>
        <p:txBody>
          <a:bodyPr wrap="square" rtlCol="0">
            <a:spAutoFit/>
          </a:bodyPr>
          <a:lstStyle/>
          <a:p>
            <a:pPr marL="285750" lvl="0" indent="-285750" algn="ctr">
              <a:lnSpc>
                <a:spcPct val="150000"/>
              </a:lnSpc>
              <a:buFont typeface="Arial" panose="020B0604020202020204" pitchFamily="34" charset="0"/>
              <a:buChar char="•"/>
            </a:pPr>
            <a:r>
              <a:rPr lang="en-GB" sz="2000" dirty="0"/>
              <a:t>The genre Rock, bags the highest sales of $555.36 with the percentage of 2608.65.</a:t>
            </a:r>
            <a:endParaRPr lang="en-IN" sz="2000" dirty="0"/>
          </a:p>
          <a:p>
            <a:pPr marL="285750" lvl="0" indent="-285750" algn="ctr">
              <a:lnSpc>
                <a:spcPct val="150000"/>
              </a:lnSpc>
              <a:buFont typeface="Arial" panose="020B0604020202020204" pitchFamily="34" charset="0"/>
              <a:buChar char="•"/>
            </a:pPr>
            <a:r>
              <a:rPr lang="en-GB" sz="2000" dirty="0"/>
              <a:t>The genre Metal, bags the second highest sales of $612.81 with the percentage of 22.36.</a:t>
            </a:r>
            <a:endParaRPr lang="en-IN" sz="2000" dirty="0"/>
          </a:p>
          <a:p>
            <a:pPr>
              <a:lnSpc>
                <a:spcPct val="150000"/>
              </a:lnSpc>
            </a:pPr>
            <a:endParaRPr lang="en-IN" sz="2000" dirty="0"/>
          </a:p>
        </p:txBody>
      </p:sp>
    </p:spTree>
    <p:extLst>
      <p:ext uri="{BB962C8B-B14F-4D97-AF65-F5344CB8AC3E}">
        <p14:creationId xmlns:p14="http://schemas.microsoft.com/office/powerpoint/2010/main" val="4018613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042E-645F-2A0C-9756-30D085C50EB5}"/>
              </a:ext>
            </a:extLst>
          </p:cNvPr>
          <p:cNvSpPr>
            <a:spLocks noGrp="1"/>
          </p:cNvSpPr>
          <p:nvPr>
            <p:ph type="title"/>
          </p:nvPr>
        </p:nvSpPr>
        <p:spPr/>
        <p:txBody>
          <a:bodyPr>
            <a:normAutofit/>
          </a:bodyPr>
          <a:lstStyle/>
          <a:p>
            <a:r>
              <a:rPr lang="en-IN" sz="4800" b="1" i="1" dirty="0">
                <a:latin typeface="Arial" panose="020B0604020202020204" pitchFamily="34" charset="0"/>
                <a:cs typeface="Arial" panose="020B0604020202020204" pitchFamily="34" charset="0"/>
              </a:rPr>
              <a:t>INSIGHTS</a:t>
            </a:r>
          </a:p>
        </p:txBody>
      </p:sp>
      <p:sp>
        <p:nvSpPr>
          <p:cNvPr id="3" name="Content Placeholder 2">
            <a:extLst>
              <a:ext uri="{FF2B5EF4-FFF2-40B4-BE49-F238E27FC236}">
                <a16:creationId xmlns:a16="http://schemas.microsoft.com/office/drawing/2014/main" id="{CE0C7575-97FC-9489-0D3A-03F5DCB212BC}"/>
              </a:ext>
            </a:extLst>
          </p:cNvPr>
          <p:cNvSpPr>
            <a:spLocks noGrp="1"/>
          </p:cNvSpPr>
          <p:nvPr>
            <p:ph idx="1"/>
          </p:nvPr>
        </p:nvSpPr>
        <p:spPr>
          <a:xfrm>
            <a:off x="642991" y="1815939"/>
            <a:ext cx="10515600" cy="4676936"/>
          </a:xfrm>
        </p:spPr>
        <p:txBody>
          <a:bodyPr>
            <a:normAutofit/>
          </a:bodyPr>
          <a:lstStyle/>
          <a:p>
            <a:pPr>
              <a:lnSpc>
                <a:spcPct val="150000"/>
              </a:lnSpc>
            </a:pPr>
            <a:r>
              <a:rPr lang="en-IN" sz="2000" b="1" dirty="0">
                <a:latin typeface="Arial" panose="020B0604020202020204" pitchFamily="34" charset="0"/>
                <a:cs typeface="Arial" panose="020B0604020202020204" pitchFamily="34" charset="0"/>
              </a:rPr>
              <a:t>Genre &amp; Artist Preferences- </a:t>
            </a:r>
            <a:r>
              <a:rPr lang="en-US" sz="2000" b="1" dirty="0">
                <a:latin typeface="Arial" panose="020B0604020202020204" pitchFamily="34" charset="0"/>
                <a:cs typeface="Arial" panose="020B0604020202020204" pitchFamily="34" charset="0"/>
              </a:rPr>
              <a:t>Rock</a:t>
            </a:r>
            <a:r>
              <a:rPr lang="en-US" sz="2000" dirty="0">
                <a:latin typeface="Arial" panose="020B0604020202020204" pitchFamily="34" charset="0"/>
                <a:cs typeface="Arial" panose="020B0604020202020204" pitchFamily="34" charset="0"/>
              </a:rPr>
              <a:t> leads the charts, making up 53% of US sales. Artists like </a:t>
            </a:r>
            <a:r>
              <a:rPr lang="en-US" sz="2000" b="1" dirty="0">
                <a:latin typeface="Arial" panose="020B0604020202020204" pitchFamily="34" charset="0"/>
                <a:cs typeface="Arial" panose="020B0604020202020204" pitchFamily="34" charset="0"/>
              </a:rPr>
              <a:t>Nirvana</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The Doors</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Cake</a:t>
            </a:r>
            <a:r>
              <a:rPr lang="en-US" sz="2000" dirty="0">
                <a:latin typeface="Arial" panose="020B0604020202020204" pitchFamily="34" charset="0"/>
                <a:cs typeface="Arial" panose="020B0604020202020204" pitchFamily="34" charset="0"/>
              </a:rPr>
              <a:t> are top performers. </a:t>
            </a:r>
            <a:r>
              <a:rPr lang="en-US" sz="2000" b="1" dirty="0">
                <a:latin typeface="Arial" panose="020B0604020202020204" pitchFamily="34" charset="0"/>
                <a:cs typeface="Arial" panose="020B0604020202020204" pitchFamily="34" charset="0"/>
              </a:rPr>
              <a:t>Metal</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Alternative &amp; Punk</a:t>
            </a:r>
            <a:r>
              <a:rPr lang="en-US" sz="2000" dirty="0">
                <a:latin typeface="Arial" panose="020B0604020202020204" pitchFamily="34" charset="0"/>
                <a:cs typeface="Arial" panose="020B0604020202020204" pitchFamily="34" charset="0"/>
              </a:rPr>
              <a:t> also show strong global appeal.</a:t>
            </a:r>
            <a:endParaRPr lang="en-IN" sz="2000" dirty="0">
              <a:latin typeface="Arial" panose="020B0604020202020204" pitchFamily="34" charset="0"/>
              <a:cs typeface="Arial" panose="020B0604020202020204" pitchFamily="34" charset="0"/>
            </a:endParaRPr>
          </a:p>
          <a:p>
            <a:pPr>
              <a:lnSpc>
                <a:spcPct val="150000"/>
              </a:lnSpc>
            </a:pPr>
            <a:r>
              <a:rPr lang="en-IN" sz="2000" b="1" dirty="0">
                <a:latin typeface="Arial" panose="020B0604020202020204" pitchFamily="34" charset="0"/>
                <a:cs typeface="Arial" panose="020B0604020202020204" pitchFamily="34" charset="0"/>
              </a:rPr>
              <a:t>Regional Trends- </a:t>
            </a:r>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US</a:t>
            </a:r>
            <a:r>
              <a:rPr lang="en-US" sz="2000" dirty="0">
                <a:latin typeface="Arial" panose="020B0604020202020204" pitchFamily="34" charset="0"/>
                <a:cs typeface="Arial" panose="020B0604020202020204" pitchFamily="34" charset="0"/>
              </a:rPr>
              <a:t> brings in the most revenue, but </a:t>
            </a:r>
            <a:r>
              <a:rPr lang="en-US" sz="2000" b="1" dirty="0">
                <a:latin typeface="Arial" panose="020B0604020202020204" pitchFamily="34" charset="0"/>
                <a:cs typeface="Arial" panose="020B0604020202020204" pitchFamily="34" charset="0"/>
              </a:rPr>
              <a:t>Canada</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Germany</a:t>
            </a:r>
            <a:r>
              <a:rPr lang="en-US" sz="2000" dirty="0">
                <a:latin typeface="Arial" panose="020B0604020202020204" pitchFamily="34" charset="0"/>
                <a:cs typeface="Arial" panose="020B0604020202020204" pitchFamily="34" charset="0"/>
              </a:rPr>
              <a:t> have higher per-customer spend — ideal for premium offerings. </a:t>
            </a:r>
            <a:r>
              <a:rPr lang="en-US" sz="2000" b="1" dirty="0">
                <a:latin typeface="Arial" panose="020B0604020202020204" pitchFamily="34" charset="0"/>
                <a:cs typeface="Arial" panose="020B0604020202020204" pitchFamily="34" charset="0"/>
              </a:rPr>
              <a:t>Brazil</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UK</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Czech Republic</a:t>
            </a:r>
            <a:r>
              <a:rPr lang="en-US" sz="2000" dirty="0">
                <a:latin typeface="Arial" panose="020B0604020202020204" pitchFamily="34" charset="0"/>
                <a:cs typeface="Arial" panose="020B0604020202020204" pitchFamily="34" charset="0"/>
              </a:rPr>
              <a:t> show growth potential.</a:t>
            </a:r>
            <a:endParaRPr lang="en-IN" sz="2000" dirty="0">
              <a:latin typeface="Arial" panose="020B0604020202020204" pitchFamily="34" charset="0"/>
              <a:cs typeface="Arial" panose="020B0604020202020204" pitchFamily="34" charset="0"/>
            </a:endParaRPr>
          </a:p>
          <a:p>
            <a:pPr>
              <a:lnSpc>
                <a:spcPct val="150000"/>
              </a:lnSpc>
            </a:pPr>
            <a:r>
              <a:rPr lang="en-IN" sz="2000" b="1" dirty="0">
                <a:latin typeface="Arial" panose="020B0604020202020204" pitchFamily="34" charset="0"/>
                <a:cs typeface="Arial" panose="020B0604020202020204" pitchFamily="34" charset="0"/>
              </a:rPr>
              <a:t>Customer Behaviour- </a:t>
            </a:r>
            <a:r>
              <a:rPr lang="en-US" sz="2000" dirty="0">
                <a:latin typeface="Arial" panose="020B0604020202020204" pitchFamily="34" charset="0"/>
                <a:cs typeface="Arial" panose="020B0604020202020204" pitchFamily="34" charset="0"/>
              </a:rPr>
              <a:t>Churn is low at </a:t>
            </a:r>
            <a:r>
              <a:rPr lang="en-US" sz="2000" b="1" dirty="0">
                <a:latin typeface="Arial" panose="020B0604020202020204" pitchFamily="34" charset="0"/>
                <a:cs typeface="Arial" panose="020B0604020202020204" pitchFamily="34" charset="0"/>
              </a:rPr>
              <a:t>1.72%</a:t>
            </a:r>
            <a:r>
              <a:rPr lang="en-US" sz="2000" dirty="0">
                <a:latin typeface="Arial" panose="020B0604020202020204" pitchFamily="34" charset="0"/>
                <a:cs typeface="Arial" panose="020B0604020202020204" pitchFamily="34" charset="0"/>
              </a:rPr>
              <a:t> — most customers stick around. Long-term users spend and buy more. </a:t>
            </a:r>
            <a:r>
              <a:rPr lang="en-US" sz="2000" b="1" dirty="0">
                <a:latin typeface="Arial" panose="020B0604020202020204" pitchFamily="34" charset="0"/>
                <a:cs typeface="Arial" panose="020B0604020202020204" pitchFamily="34" charset="0"/>
              </a:rPr>
              <a:t>59 inactive customers</a:t>
            </a:r>
            <a:r>
              <a:rPr lang="en-US" sz="2000" dirty="0">
                <a:latin typeface="Arial" panose="020B0604020202020204" pitchFamily="34" charset="0"/>
                <a:cs typeface="Arial" panose="020B0604020202020204" pitchFamily="34" charset="0"/>
              </a:rPr>
              <a:t> may need re-engagement.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028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941D5-96A0-6751-1E2B-2158E001109F}"/>
              </a:ext>
            </a:extLst>
          </p:cNvPr>
          <p:cNvSpPr>
            <a:spLocks noGrp="1"/>
          </p:cNvSpPr>
          <p:nvPr>
            <p:ph idx="1"/>
          </p:nvPr>
        </p:nvSpPr>
        <p:spPr>
          <a:xfrm>
            <a:off x="838200" y="955497"/>
            <a:ext cx="10515600" cy="5221466"/>
          </a:xfrm>
        </p:spPr>
        <p:txBody>
          <a:bodyPr>
            <a:normAutofit/>
          </a:bodyPr>
          <a:lstStyle/>
          <a:p>
            <a:pPr>
              <a:lnSpc>
                <a:spcPct val="150000"/>
              </a:lnSpc>
            </a:pPr>
            <a:r>
              <a:rPr lang="en-IN" sz="2400" b="1" dirty="0">
                <a:latin typeface="Arial" panose="020B0604020202020204" pitchFamily="34" charset="0"/>
                <a:cs typeface="Arial" panose="020B0604020202020204" pitchFamily="34" charset="0"/>
              </a:rPr>
              <a:t>Purchase Patterns- </a:t>
            </a:r>
            <a:r>
              <a:rPr lang="en-US" sz="2400" b="1" dirty="0">
                <a:latin typeface="Arial" panose="020B0604020202020204" pitchFamily="34" charset="0"/>
                <a:cs typeface="Arial" panose="020B0604020202020204" pitchFamily="34" charset="0"/>
              </a:rPr>
              <a:t>Rock</a:t>
            </a:r>
            <a:r>
              <a:rPr lang="en-US" sz="2400" dirty="0">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Metal</a:t>
            </a:r>
            <a:r>
              <a:rPr lang="en-US" sz="2400" dirty="0">
                <a:latin typeface="Arial" panose="020B0604020202020204" pitchFamily="34" charset="0"/>
                <a:cs typeface="Arial" panose="020B0604020202020204" pitchFamily="34" charset="0"/>
              </a:rPr>
              <a:t> are often bought together. Customers also pair artists like </a:t>
            </a:r>
            <a:r>
              <a:rPr lang="en-US" sz="2400" b="1" dirty="0">
                <a:latin typeface="Arial" panose="020B0604020202020204" pitchFamily="34" charset="0"/>
                <a:cs typeface="Arial" panose="020B0604020202020204" pitchFamily="34" charset="0"/>
              </a:rPr>
              <a:t>System of a Down</a:t>
            </a:r>
            <a:r>
              <a:rPr lang="en-US" sz="2400" dirty="0">
                <a:latin typeface="Arial" panose="020B0604020202020204" pitchFamily="34" charset="0"/>
                <a:cs typeface="Arial" panose="020B0604020202020204" pitchFamily="34" charset="0"/>
              </a:rPr>
              <a:t> with </a:t>
            </a:r>
            <a:r>
              <a:rPr lang="en-US" sz="2400" b="1" dirty="0">
                <a:latin typeface="Arial" panose="020B0604020202020204" pitchFamily="34" charset="0"/>
                <a:cs typeface="Arial" panose="020B0604020202020204" pitchFamily="34" charset="0"/>
              </a:rPr>
              <a:t>Jimi Hendrix</a:t>
            </a:r>
            <a:r>
              <a:rPr lang="en-US" sz="2400" dirty="0">
                <a:latin typeface="Arial" panose="020B0604020202020204" pitchFamily="34" charset="0"/>
                <a:cs typeface="Arial" panose="020B0604020202020204" pitchFamily="34" charset="0"/>
              </a:rPr>
              <a:t> — great for bundle deals.</a:t>
            </a:r>
            <a:endParaRPr lang="en-IN" sz="2400" dirty="0">
              <a:latin typeface="Arial" panose="020B0604020202020204" pitchFamily="34" charset="0"/>
              <a:cs typeface="Arial" panose="020B0604020202020204" pitchFamily="34" charset="0"/>
            </a:endParaRPr>
          </a:p>
          <a:p>
            <a:pPr>
              <a:lnSpc>
                <a:spcPct val="150000"/>
              </a:lnSpc>
            </a:pPr>
            <a:r>
              <a:rPr lang="en-IN" sz="2400" b="1" dirty="0">
                <a:latin typeface="Arial" panose="020B0604020202020204" pitchFamily="34" charset="0"/>
                <a:cs typeface="Arial" panose="020B0604020202020204" pitchFamily="34" charset="0"/>
              </a:rPr>
              <a:t>Product Affinity- </a:t>
            </a:r>
            <a:r>
              <a:rPr lang="en-US" sz="2400" dirty="0">
                <a:latin typeface="Arial" panose="020B0604020202020204" pitchFamily="34" charset="0"/>
                <a:cs typeface="Arial" panose="020B0604020202020204" pitchFamily="34" charset="0"/>
              </a:rPr>
              <a:t>Albums like </a:t>
            </a:r>
            <a:r>
              <a:rPr lang="en-US" sz="2400" b="1" dirty="0" err="1">
                <a:latin typeface="Arial" panose="020B0604020202020204" pitchFamily="34" charset="0"/>
                <a:cs typeface="Arial" panose="020B0604020202020204" pitchFamily="34" charset="0"/>
              </a:rPr>
              <a:t>Mezmerize</a:t>
            </a:r>
            <a:r>
              <a:rPr lang="en-US" sz="2400" dirty="0">
                <a:latin typeface="Arial" panose="020B0604020202020204" pitchFamily="34" charset="0"/>
                <a:cs typeface="Arial" panose="020B0604020202020204" pitchFamily="34" charset="0"/>
              </a:rPr>
              <a:t> and </a:t>
            </a:r>
            <a:r>
              <a:rPr lang="en-US" sz="2400" b="1" dirty="0">
                <a:latin typeface="Arial" panose="020B0604020202020204" pitchFamily="34" charset="0"/>
                <a:cs typeface="Arial" panose="020B0604020202020204" pitchFamily="34" charset="0"/>
              </a:rPr>
              <a:t>Are You Experienced</a:t>
            </a:r>
            <a:r>
              <a:rPr lang="en-US" sz="2400" dirty="0">
                <a:latin typeface="Arial" panose="020B0604020202020204" pitchFamily="34" charset="0"/>
                <a:cs typeface="Arial" panose="020B0604020202020204" pitchFamily="34" charset="0"/>
              </a:rPr>
              <a:t> are frequently bought together — strong candidates for combo offers.</a:t>
            </a:r>
            <a:endParaRPr lang="en-IN" sz="2400" dirty="0">
              <a:latin typeface="Arial" panose="020B0604020202020204" pitchFamily="34" charset="0"/>
              <a:cs typeface="Arial" panose="020B0604020202020204" pitchFamily="34" charset="0"/>
            </a:endParaRPr>
          </a:p>
          <a:p>
            <a:pPr>
              <a:lnSpc>
                <a:spcPct val="150000"/>
              </a:lnSpc>
            </a:pPr>
            <a:endParaRPr lang="en-IN" sz="2400" dirty="0"/>
          </a:p>
        </p:txBody>
      </p:sp>
    </p:spTree>
    <p:extLst>
      <p:ext uri="{BB962C8B-B14F-4D97-AF65-F5344CB8AC3E}">
        <p14:creationId xmlns:p14="http://schemas.microsoft.com/office/powerpoint/2010/main" val="3252126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1067-ACEC-DA97-B5B3-6EA39EAAD971}"/>
              </a:ext>
            </a:extLst>
          </p:cNvPr>
          <p:cNvSpPr>
            <a:spLocks noGrp="1"/>
          </p:cNvSpPr>
          <p:nvPr>
            <p:ph type="title"/>
          </p:nvPr>
        </p:nvSpPr>
        <p:spPr/>
        <p:txBody>
          <a:bodyPr>
            <a:normAutofit/>
          </a:bodyPr>
          <a:lstStyle/>
          <a:p>
            <a:r>
              <a:rPr lang="en-IN" sz="4000" b="1" i="1" dirty="0">
                <a:latin typeface="Arial" panose="020B0604020202020204" pitchFamily="34" charset="0"/>
                <a:cs typeface="Arial" panose="020B0604020202020204" pitchFamily="34" charset="0"/>
              </a:rPr>
              <a:t>RECOMMENDATIONS</a:t>
            </a:r>
          </a:p>
        </p:txBody>
      </p:sp>
      <p:sp>
        <p:nvSpPr>
          <p:cNvPr id="3" name="Content Placeholder 2">
            <a:extLst>
              <a:ext uri="{FF2B5EF4-FFF2-40B4-BE49-F238E27FC236}">
                <a16:creationId xmlns:a16="http://schemas.microsoft.com/office/drawing/2014/main" id="{F4EE80DA-49BD-2CAF-BE5C-23937E24C942}"/>
              </a:ext>
            </a:extLst>
          </p:cNvPr>
          <p:cNvSpPr>
            <a:spLocks noGrp="1"/>
          </p:cNvSpPr>
          <p:nvPr>
            <p:ph idx="1"/>
          </p:nvPr>
        </p:nvSpPr>
        <p:spPr/>
        <p:txBody>
          <a:bodyPr>
            <a:normAutofit/>
          </a:bodyPr>
          <a:lstStyle/>
          <a:p>
            <a:pPr>
              <a:lnSpc>
                <a:spcPct val="200000"/>
              </a:lnSpc>
            </a:pPr>
            <a:r>
              <a:rPr lang="en-US" sz="1800" b="1" dirty="0">
                <a:latin typeface="Arial" panose="020B0604020202020204" pitchFamily="34" charset="0"/>
                <a:cs typeface="Arial" panose="020B0604020202020204" pitchFamily="34" charset="0"/>
              </a:rPr>
              <a:t>Focus on Top Genres- </a:t>
            </a:r>
            <a:r>
              <a:rPr lang="en-US" sz="1800" dirty="0">
                <a:latin typeface="Arial" panose="020B0604020202020204" pitchFamily="34" charset="0"/>
                <a:cs typeface="Arial" panose="020B0604020202020204" pitchFamily="34" charset="0"/>
              </a:rPr>
              <a:t>Rock, Alternative &amp; Punk, and Metal are driving the most sales—especially in key markets. Let’s spotlight these in promotions, recommend them to new users, and create genre-specific bundles to boost conversions.</a:t>
            </a:r>
          </a:p>
          <a:p>
            <a:pPr>
              <a:lnSpc>
                <a:spcPct val="200000"/>
              </a:lnSpc>
            </a:pPr>
            <a:r>
              <a:rPr lang="en-US" sz="1800" b="1" dirty="0">
                <a:latin typeface="Arial" panose="020B0604020202020204" pitchFamily="34" charset="0"/>
                <a:cs typeface="Arial" panose="020B0604020202020204" pitchFamily="34" charset="0"/>
              </a:rPr>
              <a:t>Tailor by Region- </a:t>
            </a:r>
            <a:r>
              <a:rPr lang="en-US" sz="1800" dirty="0">
                <a:latin typeface="Arial" panose="020B0604020202020204" pitchFamily="34" charset="0"/>
                <a:cs typeface="Arial" panose="020B0604020202020204" pitchFamily="34" charset="0"/>
              </a:rPr>
              <a:t>Markets like Canada and Germany are high spenders—ideal for premium offerings. Meanwhile, targeted discounts in countries like Brazil and France can help improve traction. Localizing content based on genre trends will make our campaigns more relevant.</a:t>
            </a:r>
          </a:p>
          <a:p>
            <a:pPr>
              <a:lnSpc>
                <a:spcPct val="200000"/>
              </a:lnSpc>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8548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4BEF3-6250-88E5-3EE6-DDF5D3F8B681}"/>
              </a:ext>
            </a:extLst>
          </p:cNvPr>
          <p:cNvSpPr>
            <a:spLocks noGrp="1"/>
          </p:cNvSpPr>
          <p:nvPr>
            <p:ph idx="1"/>
          </p:nvPr>
        </p:nvSpPr>
        <p:spPr>
          <a:xfrm>
            <a:off x="838200" y="369870"/>
            <a:ext cx="10515600" cy="5807093"/>
          </a:xfrm>
        </p:spPr>
        <p:txBody>
          <a:bodyPr>
            <a:normAutofit/>
          </a:bodyPr>
          <a:lstStyle/>
          <a:p>
            <a:pPr>
              <a:lnSpc>
                <a:spcPct val="150000"/>
              </a:lnSpc>
            </a:pPr>
            <a:r>
              <a:rPr lang="en-US" sz="1800" b="1" dirty="0">
                <a:latin typeface="Arial" panose="020B0604020202020204" pitchFamily="34" charset="0"/>
                <a:cs typeface="Arial" panose="020B0604020202020204" pitchFamily="34" charset="0"/>
              </a:rPr>
              <a:t>Strengthen Customer Retention- </a:t>
            </a:r>
            <a:r>
              <a:rPr lang="en-US" sz="1800" dirty="0">
                <a:latin typeface="Arial" panose="020B0604020202020204" pitchFamily="34" charset="0"/>
                <a:cs typeface="Arial" panose="020B0604020202020204" pitchFamily="34" charset="0"/>
              </a:rPr>
              <a:t>We should consider loyalty perks like reward points or early access deals. Also, identifying customers who haven’t purchased in a while—and re-engaging them with personalized offers—can help reduce churn.</a:t>
            </a:r>
          </a:p>
          <a:p>
            <a:pPr>
              <a:lnSpc>
                <a:spcPct val="150000"/>
              </a:lnSpc>
            </a:pPr>
            <a:r>
              <a:rPr lang="en-US" sz="1800" b="1" dirty="0">
                <a:latin typeface="Arial" panose="020B0604020202020204" pitchFamily="34" charset="0"/>
                <a:cs typeface="Arial" panose="020B0604020202020204" pitchFamily="34" charset="0"/>
              </a:rPr>
              <a:t>Smarter Product Suggestions- </a:t>
            </a:r>
            <a:r>
              <a:rPr lang="en-US" sz="1800" dirty="0">
                <a:latin typeface="Arial" panose="020B0604020202020204" pitchFamily="34" charset="0"/>
                <a:cs typeface="Arial" panose="020B0604020202020204" pitchFamily="34" charset="0"/>
              </a:rPr>
              <a:t>By analyzing what genres and artists are often bought together, we can create smarter recommendations. We can also use customer history and loyalty to suggest curated bundles or tiered offers based on their value.</a:t>
            </a:r>
          </a:p>
          <a:p>
            <a:pPr>
              <a:lnSpc>
                <a:spcPct val="150000"/>
              </a:lnSpc>
            </a:pPr>
            <a:r>
              <a:rPr lang="en-US" sz="1800" b="1" dirty="0">
                <a:latin typeface="Arial" panose="020B0604020202020204" pitchFamily="34" charset="0"/>
                <a:cs typeface="Arial" panose="020B0604020202020204" pitchFamily="34" charset="0"/>
              </a:rPr>
              <a:t>Monitor What Works- </a:t>
            </a:r>
            <a:r>
              <a:rPr lang="en-US" sz="1800" dirty="0">
                <a:latin typeface="Arial" panose="020B0604020202020204" pitchFamily="34" charset="0"/>
                <a:cs typeface="Arial" panose="020B0604020202020204" pitchFamily="34" charset="0"/>
              </a:rPr>
              <a:t>To fine-tune our efforts, we need to track the impact of each campaign. Comparing sales before, during, and after launches will show what’s working—so we can double down on high-impact strategies.</a:t>
            </a:r>
          </a:p>
          <a:p>
            <a:pPr>
              <a:lnSpc>
                <a:spcPct val="150000"/>
              </a:lnSpc>
            </a:pPr>
            <a:endParaRPr lang="en-IN" sz="1800" dirty="0"/>
          </a:p>
        </p:txBody>
      </p:sp>
    </p:spTree>
    <p:extLst>
      <p:ext uri="{BB962C8B-B14F-4D97-AF65-F5344CB8AC3E}">
        <p14:creationId xmlns:p14="http://schemas.microsoft.com/office/powerpoint/2010/main" val="403684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0D3F-60D9-58A7-71A1-E292A721A2CF}"/>
              </a:ext>
            </a:extLst>
          </p:cNvPr>
          <p:cNvSpPr>
            <a:spLocks noGrp="1"/>
          </p:cNvSpPr>
          <p:nvPr>
            <p:ph type="title"/>
          </p:nvPr>
        </p:nvSpPr>
        <p:spPr>
          <a:xfrm>
            <a:off x="838200" y="3570662"/>
            <a:ext cx="10515600" cy="1325563"/>
          </a:xfrm>
        </p:spPr>
        <p:txBody>
          <a:bodyPr/>
          <a:lstStyle/>
          <a:p>
            <a:pPr algn="ctr"/>
            <a:r>
              <a:rPr lang="en-US" cap="all" dirty="0">
                <a:latin typeface="Arial" panose="020B0604020202020204" pitchFamily="34" charset="0"/>
                <a:cs typeface="Arial" panose="020B0604020202020204" pitchFamily="34" charset="0"/>
              </a:rPr>
              <a:t>Thankyou</a:t>
            </a:r>
            <a:br>
              <a:rPr lang="en-US" dirty="0"/>
            </a:br>
            <a:endParaRPr lang="en-IN" dirty="0"/>
          </a:p>
        </p:txBody>
      </p:sp>
      <p:sp>
        <p:nvSpPr>
          <p:cNvPr id="3" name="Content Placeholder 2">
            <a:extLst>
              <a:ext uri="{FF2B5EF4-FFF2-40B4-BE49-F238E27FC236}">
                <a16:creationId xmlns:a16="http://schemas.microsoft.com/office/drawing/2014/main" id="{5B3794AB-9230-7C69-0DCF-BE1736C617E9}"/>
              </a:ext>
            </a:extLst>
          </p:cNvPr>
          <p:cNvSpPr>
            <a:spLocks noGrp="1"/>
          </p:cNvSpPr>
          <p:nvPr>
            <p:ph idx="1"/>
          </p:nvPr>
        </p:nvSpPr>
        <p:spPr>
          <a:xfrm>
            <a:off x="838200" y="4335693"/>
            <a:ext cx="10515600" cy="647273"/>
          </a:xfrm>
        </p:spPr>
        <p:txBody>
          <a:bodyPr/>
          <a:lstStyle/>
          <a:p>
            <a:pPr marL="0" indent="0">
              <a:buNone/>
            </a:pPr>
            <a:r>
              <a:rPr lang="en-US" dirty="0"/>
              <a:t>🌱 </a:t>
            </a:r>
            <a:r>
              <a:rPr lang="en-US" b="1" dirty="0"/>
              <a:t>Let’s protect our planet – avoid printing ppts whenever possible.</a:t>
            </a:r>
            <a:r>
              <a:rPr lang="en-US" dirty="0"/>
              <a:t> </a:t>
            </a:r>
          </a:p>
          <a:p>
            <a:endParaRPr lang="en-IN" dirty="0"/>
          </a:p>
        </p:txBody>
      </p:sp>
    </p:spTree>
    <p:extLst>
      <p:ext uri="{BB962C8B-B14F-4D97-AF65-F5344CB8AC3E}">
        <p14:creationId xmlns:p14="http://schemas.microsoft.com/office/powerpoint/2010/main" val="56422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B015C-D8D9-271C-774F-93F7DFD1B0B7}"/>
              </a:ext>
            </a:extLst>
          </p:cNvPr>
          <p:cNvSpPr>
            <a:spLocks noGrp="1"/>
          </p:cNvSpPr>
          <p:nvPr>
            <p:ph type="title"/>
          </p:nvPr>
        </p:nvSpPr>
        <p:spPr/>
        <p:txBody>
          <a:bodyPr/>
          <a:lstStyle/>
          <a:p>
            <a:pPr algn="ctr"/>
            <a:r>
              <a:rPr lang="en-IN" b="1" i="1" dirty="0">
                <a:latin typeface="Arial" panose="020B0604020202020204" pitchFamily="34" charset="0"/>
                <a:cs typeface="Arial" panose="020B0604020202020204" pitchFamily="34" charset="0"/>
              </a:rPr>
              <a:t>Problem statement</a:t>
            </a:r>
          </a:p>
        </p:txBody>
      </p:sp>
      <p:sp>
        <p:nvSpPr>
          <p:cNvPr id="3" name="Content Placeholder 2">
            <a:extLst>
              <a:ext uri="{FF2B5EF4-FFF2-40B4-BE49-F238E27FC236}">
                <a16:creationId xmlns:a16="http://schemas.microsoft.com/office/drawing/2014/main" id="{188D2A26-E156-F6EE-F7B8-9509E04724F1}"/>
              </a:ext>
            </a:extLst>
          </p:cNvPr>
          <p:cNvSpPr>
            <a:spLocks noGrp="1"/>
          </p:cNvSpPr>
          <p:nvPr>
            <p:ph idx="1"/>
          </p:nvPr>
        </p:nvSpPr>
        <p:spPr/>
        <p:txBody>
          <a:bodyPr/>
          <a:lstStyle/>
          <a:p>
            <a:pPr marL="0" indent="0" algn="ctr">
              <a:buNone/>
            </a:pPr>
            <a:r>
              <a:rPr lang="en-US" dirty="0">
                <a:solidFill>
                  <a:schemeClr val="dk1"/>
                </a:solidFill>
                <a:latin typeface="Arial" panose="020B0604020202020204" pitchFamily="34" charset="0"/>
                <a:cs typeface="Arial" panose="020B0604020202020204" pitchFamily="34" charset="0"/>
              </a:rPr>
              <a:t>You are hired as a data analyst at Chinook, and your objective is to analyze music record sales data to gain insights and make recommendations for the company's strategy in the physical music market.</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1999850-3233-9629-6F3B-C36E527F31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7674" y="3667873"/>
            <a:ext cx="2406642" cy="2354323"/>
          </a:xfrm>
          <a:prstGeom prst="rect">
            <a:avLst/>
          </a:prstGeom>
        </p:spPr>
      </p:pic>
    </p:spTree>
    <p:extLst>
      <p:ext uri="{BB962C8B-B14F-4D97-AF65-F5344CB8AC3E}">
        <p14:creationId xmlns:p14="http://schemas.microsoft.com/office/powerpoint/2010/main" val="1502273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AA47-C592-73C9-9720-E8A1A2870ECE}"/>
              </a:ext>
            </a:extLst>
          </p:cNvPr>
          <p:cNvSpPr>
            <a:spLocks noGrp="1"/>
          </p:cNvSpPr>
          <p:nvPr>
            <p:ph type="title"/>
          </p:nvPr>
        </p:nvSpPr>
        <p:spPr/>
        <p:txBody>
          <a:bodyPr>
            <a:normAutofit/>
          </a:bodyPr>
          <a:lstStyle/>
          <a:p>
            <a:pPr algn="ctr"/>
            <a:r>
              <a:rPr lang="en-IN" sz="5400" i="1" dirty="0">
                <a:latin typeface="Arial" panose="020B0604020202020204" pitchFamily="34" charset="0"/>
                <a:cs typeface="Arial" panose="020B0604020202020204" pitchFamily="34" charset="0"/>
              </a:rPr>
              <a:t>Data Description</a:t>
            </a:r>
          </a:p>
        </p:txBody>
      </p:sp>
      <p:sp>
        <p:nvSpPr>
          <p:cNvPr id="3" name="Content Placeholder 2">
            <a:extLst>
              <a:ext uri="{FF2B5EF4-FFF2-40B4-BE49-F238E27FC236}">
                <a16:creationId xmlns:a16="http://schemas.microsoft.com/office/drawing/2014/main" id="{7BC54C3E-5DCF-82E1-BE42-FAA79FA9F3AF}"/>
              </a:ext>
            </a:extLst>
          </p:cNvPr>
          <p:cNvSpPr>
            <a:spLocks noGrp="1"/>
          </p:cNvSpPr>
          <p:nvPr>
            <p:ph idx="1"/>
          </p:nvPr>
        </p:nvSpPr>
        <p:spPr>
          <a:xfrm>
            <a:off x="838200" y="1489753"/>
            <a:ext cx="10515600" cy="4687210"/>
          </a:xfrm>
        </p:spPr>
        <p:txBody>
          <a:bodyPr>
            <a:normAutofit fontScale="92500" lnSpcReduction="20000"/>
          </a:bodyPr>
          <a:lstStyle/>
          <a:p>
            <a:pPr marL="0" indent="0" algn="ctr">
              <a:buNone/>
            </a:pPr>
            <a:r>
              <a:rPr lang="en-IN" sz="3300" dirty="0">
                <a:latin typeface="Aptos" panose="020B0004020202020204" pitchFamily="34" charset="0"/>
              </a:rPr>
              <a:t>The database consists of 11 tables, namely-</a:t>
            </a:r>
            <a:endParaRPr lang="en-IN" sz="3500" dirty="0"/>
          </a:p>
          <a:p>
            <a:pPr algn="ctr">
              <a:buFont typeface="Courier New" panose="02070309020205020404" pitchFamily="49" charset="0"/>
              <a:buChar char="o"/>
            </a:pPr>
            <a:r>
              <a:rPr lang="en-IN" sz="2400" dirty="0"/>
              <a:t>Album</a:t>
            </a:r>
          </a:p>
          <a:p>
            <a:pPr algn="ctr">
              <a:buFont typeface="Courier New" panose="02070309020205020404" pitchFamily="49" charset="0"/>
              <a:buChar char="o"/>
            </a:pPr>
            <a:r>
              <a:rPr lang="en-IN" sz="2400" dirty="0"/>
              <a:t>Artist</a:t>
            </a:r>
          </a:p>
          <a:p>
            <a:pPr algn="ctr">
              <a:buFont typeface="Courier New" panose="02070309020205020404" pitchFamily="49" charset="0"/>
              <a:buChar char="o"/>
            </a:pPr>
            <a:r>
              <a:rPr lang="en-IN" sz="2400" dirty="0"/>
              <a:t>Customer</a:t>
            </a:r>
          </a:p>
          <a:p>
            <a:pPr algn="ctr">
              <a:buFont typeface="Courier New" panose="02070309020205020404" pitchFamily="49" charset="0"/>
              <a:buChar char="o"/>
            </a:pPr>
            <a:r>
              <a:rPr lang="en-IN" sz="2400" dirty="0"/>
              <a:t>Employee</a:t>
            </a:r>
          </a:p>
          <a:p>
            <a:pPr algn="ctr">
              <a:buFont typeface="Courier New" panose="02070309020205020404" pitchFamily="49" charset="0"/>
              <a:buChar char="o"/>
            </a:pPr>
            <a:r>
              <a:rPr lang="en-IN" sz="2400" dirty="0"/>
              <a:t>Genre</a:t>
            </a:r>
          </a:p>
          <a:p>
            <a:pPr algn="ctr">
              <a:buFont typeface="Courier New" panose="02070309020205020404" pitchFamily="49" charset="0"/>
              <a:buChar char="o"/>
            </a:pPr>
            <a:r>
              <a:rPr lang="en-IN" sz="2400" dirty="0"/>
              <a:t>Invoice</a:t>
            </a:r>
          </a:p>
          <a:p>
            <a:pPr algn="ctr">
              <a:buFont typeface="Courier New" panose="02070309020205020404" pitchFamily="49" charset="0"/>
              <a:buChar char="o"/>
            </a:pPr>
            <a:r>
              <a:rPr lang="en-IN" sz="2400" dirty="0"/>
              <a:t>Invoice line</a:t>
            </a:r>
          </a:p>
          <a:p>
            <a:pPr algn="ctr">
              <a:buFont typeface="Courier New" panose="02070309020205020404" pitchFamily="49" charset="0"/>
              <a:buChar char="o"/>
            </a:pPr>
            <a:r>
              <a:rPr lang="en-IN" sz="2400" dirty="0"/>
              <a:t>Media Type</a:t>
            </a:r>
          </a:p>
          <a:p>
            <a:pPr algn="ctr">
              <a:buFont typeface="Courier New" panose="02070309020205020404" pitchFamily="49" charset="0"/>
              <a:buChar char="o"/>
            </a:pPr>
            <a:r>
              <a:rPr lang="en-IN" sz="2400" dirty="0"/>
              <a:t>Playlist</a:t>
            </a:r>
          </a:p>
          <a:p>
            <a:pPr algn="ctr">
              <a:buFont typeface="Courier New" panose="02070309020205020404" pitchFamily="49" charset="0"/>
              <a:buChar char="o"/>
            </a:pPr>
            <a:r>
              <a:rPr lang="en-IN" sz="2400" dirty="0"/>
              <a:t>Playlist Track</a:t>
            </a:r>
          </a:p>
          <a:p>
            <a:pPr algn="ctr">
              <a:buFont typeface="Courier New" panose="02070309020205020404" pitchFamily="49" charset="0"/>
              <a:buChar char="o"/>
            </a:pPr>
            <a:r>
              <a:rPr lang="en-IN" sz="2400" dirty="0"/>
              <a:t>Track</a:t>
            </a:r>
          </a:p>
          <a:p>
            <a:endParaRPr lang="en-IN" dirty="0"/>
          </a:p>
        </p:txBody>
      </p:sp>
      <p:pic>
        <p:nvPicPr>
          <p:cNvPr id="8" name="Picture 7">
            <a:extLst>
              <a:ext uri="{FF2B5EF4-FFF2-40B4-BE49-F238E27FC236}">
                <a16:creationId xmlns:a16="http://schemas.microsoft.com/office/drawing/2014/main" id="{3EAF8ED9-FC5E-C2B9-D1BA-904427390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032" y="3082247"/>
            <a:ext cx="4945096" cy="2571450"/>
          </a:xfrm>
          <a:prstGeom prst="rect">
            <a:avLst/>
          </a:prstGeom>
        </p:spPr>
      </p:pic>
    </p:spTree>
    <p:extLst>
      <p:ext uri="{BB962C8B-B14F-4D97-AF65-F5344CB8AC3E}">
        <p14:creationId xmlns:p14="http://schemas.microsoft.com/office/powerpoint/2010/main" val="193723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79;p17">
            <a:extLst>
              <a:ext uri="{FF2B5EF4-FFF2-40B4-BE49-F238E27FC236}">
                <a16:creationId xmlns:a16="http://schemas.microsoft.com/office/drawing/2014/main" id="{205290D6-2F84-628E-C91E-05B527CE4B1A}"/>
              </a:ext>
            </a:extLst>
          </p:cNvPr>
          <p:cNvPicPr preferRelativeResize="0"/>
          <p:nvPr/>
        </p:nvPicPr>
        <p:blipFill>
          <a:blip r:embed="rId2">
            <a:alphaModFix/>
          </a:blip>
          <a:stretch>
            <a:fillRect/>
          </a:stretch>
        </p:blipFill>
        <p:spPr>
          <a:xfrm>
            <a:off x="1263721" y="626724"/>
            <a:ext cx="10017304" cy="5537770"/>
          </a:xfrm>
          <a:prstGeom prst="rect">
            <a:avLst/>
          </a:prstGeom>
          <a:noFill/>
          <a:ln>
            <a:noFill/>
          </a:ln>
        </p:spPr>
      </p:pic>
      <p:sp>
        <p:nvSpPr>
          <p:cNvPr id="3" name="TextBox 2">
            <a:extLst>
              <a:ext uri="{FF2B5EF4-FFF2-40B4-BE49-F238E27FC236}">
                <a16:creationId xmlns:a16="http://schemas.microsoft.com/office/drawing/2014/main" id="{83DB0E9F-0B2E-B46B-E6E6-FE16D0685792}"/>
              </a:ext>
            </a:extLst>
          </p:cNvPr>
          <p:cNvSpPr txBox="1"/>
          <p:nvPr/>
        </p:nvSpPr>
        <p:spPr>
          <a:xfrm>
            <a:off x="8835775" y="791110"/>
            <a:ext cx="2208944" cy="2062103"/>
          </a:xfrm>
          <a:prstGeom prst="rect">
            <a:avLst/>
          </a:prstGeom>
          <a:noFill/>
        </p:spPr>
        <p:txBody>
          <a:bodyPr wrap="square" rtlCol="0">
            <a:spAutoFit/>
          </a:bodyPr>
          <a:lstStyle/>
          <a:p>
            <a:r>
              <a:rPr lang="en-IN" sz="3200" b="1" i="1" dirty="0">
                <a:solidFill>
                  <a:schemeClr val="bg1"/>
                </a:solidFill>
                <a:highlight>
                  <a:srgbClr val="808000"/>
                </a:highlight>
                <a:latin typeface="+mj-lt"/>
              </a:rPr>
              <a:t>Table-wise Content/ Database Schema-</a:t>
            </a:r>
          </a:p>
        </p:txBody>
      </p:sp>
    </p:spTree>
    <p:extLst>
      <p:ext uri="{BB962C8B-B14F-4D97-AF65-F5344CB8AC3E}">
        <p14:creationId xmlns:p14="http://schemas.microsoft.com/office/powerpoint/2010/main" val="55529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14632-7663-311C-D431-29274F9EC9CB}"/>
              </a:ext>
            </a:extLst>
          </p:cNvPr>
          <p:cNvSpPr>
            <a:spLocks noGrp="1"/>
          </p:cNvSpPr>
          <p:nvPr>
            <p:ph type="title"/>
          </p:nvPr>
        </p:nvSpPr>
        <p:spPr/>
        <p:txBody>
          <a:bodyPr>
            <a:normAutofit/>
          </a:bodyPr>
          <a:lstStyle/>
          <a:p>
            <a:r>
              <a:rPr lang="en-IN" sz="4800" b="1" i="1" dirty="0">
                <a:latin typeface="Arial" panose="020B0604020202020204" pitchFamily="34" charset="0"/>
                <a:cs typeface="Arial" panose="020B0604020202020204" pitchFamily="34" charset="0"/>
              </a:rPr>
              <a:t>DUPLICATE AND NULL VALUES</a:t>
            </a:r>
          </a:p>
        </p:txBody>
      </p:sp>
      <p:sp>
        <p:nvSpPr>
          <p:cNvPr id="3" name="Content Placeholder 2">
            <a:extLst>
              <a:ext uri="{FF2B5EF4-FFF2-40B4-BE49-F238E27FC236}">
                <a16:creationId xmlns:a16="http://schemas.microsoft.com/office/drawing/2014/main" id="{DE732A11-897A-1CE3-9A2C-7370064E2125}"/>
              </a:ext>
            </a:extLst>
          </p:cNvPr>
          <p:cNvSpPr>
            <a:spLocks noGrp="1"/>
          </p:cNvSpPr>
          <p:nvPr>
            <p:ph idx="1"/>
          </p:nvPr>
        </p:nvSpPr>
        <p:spPr/>
        <p:txBody>
          <a:bodyPr>
            <a:normAutofit fontScale="92500" lnSpcReduction="10000"/>
          </a:bodyPr>
          <a:lstStyle/>
          <a:p>
            <a:pPr>
              <a:lnSpc>
                <a:spcPct val="150000"/>
              </a:lnSpc>
            </a:pPr>
            <a:r>
              <a:rPr lang="en-US" sz="2400" dirty="0"/>
              <a:t>Duplicates found in '</a:t>
            </a:r>
            <a:r>
              <a:rPr lang="en-US" sz="2400" dirty="0" err="1"/>
              <a:t>first_name</a:t>
            </a:r>
            <a:r>
              <a:rPr lang="en-US" sz="2400" dirty="0"/>
              <a:t>' and 'company' columns of 'customer' table.</a:t>
            </a:r>
          </a:p>
          <a:p>
            <a:pPr>
              <a:lnSpc>
                <a:spcPct val="150000"/>
              </a:lnSpc>
            </a:pPr>
            <a:r>
              <a:rPr lang="en-US" sz="2400" dirty="0"/>
              <a:t>Null values in the 'Customer' table for 'fax', 'state', 'company’, and ‘</a:t>
            </a:r>
            <a:r>
              <a:rPr lang="en-US" sz="2400" dirty="0" err="1"/>
              <a:t>postal_code</a:t>
            </a:r>
            <a:r>
              <a:rPr lang="en-US" sz="2400" dirty="0"/>
              <a:t>’.</a:t>
            </a:r>
          </a:p>
          <a:p>
            <a:pPr>
              <a:lnSpc>
                <a:spcPct val="150000"/>
              </a:lnSpc>
            </a:pPr>
            <a:r>
              <a:rPr lang="en-US" sz="2400" dirty="0"/>
              <a:t>Null values in the 'Track' table for 'composer’.</a:t>
            </a:r>
          </a:p>
          <a:p>
            <a:pPr>
              <a:lnSpc>
                <a:spcPct val="150000"/>
              </a:lnSpc>
            </a:pPr>
            <a:endParaRPr lang="en-US" sz="2400" dirty="0"/>
          </a:p>
          <a:p>
            <a:pPr marL="0" indent="0">
              <a:lnSpc>
                <a:spcPct val="150000"/>
              </a:lnSpc>
              <a:buNone/>
            </a:pPr>
            <a:r>
              <a:rPr lang="en-US" sz="2400" dirty="0"/>
              <a:t>Action Taken-</a:t>
            </a:r>
          </a:p>
          <a:p>
            <a:pPr>
              <a:lnSpc>
                <a:spcPct val="150000"/>
              </a:lnSpc>
            </a:pPr>
            <a:r>
              <a:rPr lang="en-US" sz="2400" dirty="0"/>
              <a:t>Used coalesce</a:t>
            </a:r>
          </a:p>
          <a:p>
            <a:pPr>
              <a:lnSpc>
                <a:spcPct val="150000"/>
              </a:lnSpc>
            </a:pPr>
            <a:r>
              <a:rPr lang="en-US" sz="2400" dirty="0"/>
              <a:t>Kept duplicate records where a clear business need was identified.</a:t>
            </a:r>
          </a:p>
          <a:p>
            <a:pPr>
              <a:lnSpc>
                <a:spcPct val="150000"/>
              </a:lnSpc>
            </a:pPr>
            <a:endParaRPr lang="en-US" sz="2400" dirty="0"/>
          </a:p>
          <a:p>
            <a:pPr>
              <a:lnSpc>
                <a:spcPct val="150000"/>
              </a:lnSpc>
            </a:pPr>
            <a:endParaRPr lang="en-IN" sz="2400" dirty="0"/>
          </a:p>
        </p:txBody>
      </p:sp>
    </p:spTree>
    <p:extLst>
      <p:ext uri="{BB962C8B-B14F-4D97-AF65-F5344CB8AC3E}">
        <p14:creationId xmlns:p14="http://schemas.microsoft.com/office/powerpoint/2010/main" val="2420127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6EF3-0E16-BA18-2225-ECB7984F2B6D}"/>
              </a:ext>
            </a:extLst>
          </p:cNvPr>
          <p:cNvSpPr>
            <a:spLocks noGrp="1"/>
          </p:cNvSpPr>
          <p:nvPr>
            <p:ph type="title"/>
          </p:nvPr>
        </p:nvSpPr>
        <p:spPr/>
        <p:txBody>
          <a:bodyPr>
            <a:normAutofit/>
          </a:bodyPr>
          <a:lstStyle/>
          <a:p>
            <a:r>
              <a:rPr lang="en-GB" sz="3200" b="1" i="1" dirty="0">
                <a:latin typeface="Arial" panose="020B0604020202020204" pitchFamily="34" charset="0"/>
                <a:cs typeface="Arial" panose="020B0604020202020204" pitchFamily="34" charset="0"/>
              </a:rPr>
              <a:t>TOP-SELLING TRACKS AND TOP ARTISTS IN THE USA </a:t>
            </a:r>
            <a:endParaRPr lang="en-IN" sz="3200"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C9A072B-D0CA-9C90-843A-86CE488ADBCE}"/>
              </a:ext>
            </a:extLst>
          </p:cNvPr>
          <p:cNvSpPr>
            <a:spLocks noGrp="1"/>
          </p:cNvSpPr>
          <p:nvPr>
            <p:ph idx="1"/>
          </p:nvPr>
        </p:nvSpPr>
        <p:spPr/>
        <p:txBody>
          <a:bodyPr numCol="3">
            <a:normAutofit/>
          </a:bodyPr>
          <a:lstStyle/>
          <a:p>
            <a:pPr>
              <a:lnSpc>
                <a:spcPct val="100000"/>
              </a:lnSpc>
            </a:pPr>
            <a:r>
              <a:rPr lang="en-IN" sz="2400" dirty="0"/>
              <a:t> Top-selling track and artists- War Pigs by Cake. Total 6 quantities sold</a:t>
            </a:r>
          </a:p>
          <a:p>
            <a:pPr marL="0" indent="0">
              <a:lnSpc>
                <a:spcPct val="100000"/>
              </a:lnSpc>
              <a:buNone/>
            </a:pPr>
            <a:endParaRPr lang="en-IN" sz="2400" dirty="0"/>
          </a:p>
          <a:p>
            <a:pPr>
              <a:lnSpc>
                <a:spcPct val="100000"/>
              </a:lnSpc>
            </a:pPr>
            <a:r>
              <a:rPr lang="en-IN" sz="2400" dirty="0"/>
              <a:t>Most popular genre-</a:t>
            </a:r>
          </a:p>
          <a:p>
            <a:pPr marL="0" indent="0">
              <a:lnSpc>
                <a:spcPct val="100000"/>
              </a:lnSpc>
              <a:buNone/>
            </a:pPr>
            <a:r>
              <a:rPr lang="en-IN" sz="2400" dirty="0"/>
              <a:t>   Rock</a:t>
            </a:r>
          </a:p>
          <a:p>
            <a:pPr marL="0" indent="0">
              <a:lnSpc>
                <a:spcPct val="100000"/>
              </a:lnSpc>
              <a:buNone/>
            </a:pPr>
            <a:endParaRPr lang="en-IN" sz="2400" dirty="0"/>
          </a:p>
          <a:p>
            <a:pPr>
              <a:lnSpc>
                <a:spcPct val="100000"/>
              </a:lnSpc>
            </a:pPr>
            <a:r>
              <a:rPr lang="en-IN" sz="2400" dirty="0"/>
              <a:t>Highly popular artists-</a:t>
            </a:r>
          </a:p>
          <a:p>
            <a:pPr marL="0" indent="0">
              <a:lnSpc>
                <a:spcPct val="100000"/>
              </a:lnSpc>
              <a:buNone/>
            </a:pPr>
            <a:r>
              <a:rPr lang="en-IN" sz="2400" dirty="0"/>
              <a:t>   Nirvana, The Doors</a:t>
            </a:r>
          </a:p>
        </p:txBody>
      </p:sp>
      <p:graphicFrame>
        <p:nvGraphicFramePr>
          <p:cNvPr id="10" name="Chart 9">
            <a:extLst>
              <a:ext uri="{FF2B5EF4-FFF2-40B4-BE49-F238E27FC236}">
                <a16:creationId xmlns:a16="http://schemas.microsoft.com/office/drawing/2014/main" id="{E8F39183-EFBE-C292-3557-93E14161994A}"/>
              </a:ext>
            </a:extLst>
          </p:cNvPr>
          <p:cNvGraphicFramePr>
            <a:graphicFrameLocks/>
          </p:cNvGraphicFramePr>
          <p:nvPr>
            <p:extLst>
              <p:ext uri="{D42A27DB-BD31-4B8C-83A1-F6EECF244321}">
                <p14:modId xmlns:p14="http://schemas.microsoft.com/office/powerpoint/2010/main" val="222244715"/>
              </p:ext>
            </p:extLst>
          </p:nvPr>
        </p:nvGraphicFramePr>
        <p:xfrm>
          <a:off x="4798031" y="1500258"/>
          <a:ext cx="6996702" cy="45203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7610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F17D-D3AE-D8E2-BBC2-AC400B884387}"/>
              </a:ext>
            </a:extLst>
          </p:cNvPr>
          <p:cNvSpPr>
            <a:spLocks noGrp="1"/>
          </p:cNvSpPr>
          <p:nvPr>
            <p:ph type="title"/>
          </p:nvPr>
        </p:nvSpPr>
        <p:spPr/>
        <p:txBody>
          <a:bodyPr>
            <a:normAutofit/>
          </a:bodyPr>
          <a:lstStyle/>
          <a:p>
            <a:r>
              <a:rPr lang="en-GB" sz="3600" b="1" i="1" dirty="0">
                <a:latin typeface="Arial" panose="020B0604020202020204" pitchFamily="34" charset="0"/>
                <a:cs typeface="Arial" panose="020B0604020202020204" pitchFamily="34" charset="0"/>
              </a:rPr>
              <a:t>CUSTOMER DEMOGRAPHIC BREAKDOWN </a:t>
            </a:r>
            <a:endParaRPr lang="en-IN" sz="3600"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EBD72DF-D32A-A597-0C79-A4B668B4ACE2}"/>
              </a:ext>
            </a:extLst>
          </p:cNvPr>
          <p:cNvSpPr>
            <a:spLocks noGrp="1"/>
          </p:cNvSpPr>
          <p:nvPr>
            <p:ph idx="1"/>
          </p:nvPr>
        </p:nvSpPr>
        <p:spPr/>
        <p:txBody>
          <a:bodyPr numCol="3"/>
          <a:lstStyle/>
          <a:p>
            <a:pPr algn="ctr">
              <a:lnSpc>
                <a:spcPct val="100000"/>
              </a:lnSpc>
            </a:pPr>
            <a:r>
              <a:rPr lang="en-GB" dirty="0"/>
              <a:t>The majority of </a:t>
            </a:r>
            <a:r>
              <a:rPr lang="en-US" dirty="0"/>
              <a:t>Chinook's customer base is from the USA, followed by Canada, Brazil,</a:t>
            </a:r>
            <a:r>
              <a:rPr lang="en-GB" dirty="0"/>
              <a:t> and France.</a:t>
            </a:r>
            <a:endParaRPr lang="en-IN" dirty="0"/>
          </a:p>
          <a:p>
            <a:pPr marL="0" indent="0">
              <a:buNone/>
            </a:pPr>
            <a:endParaRPr lang="en-IN" dirty="0"/>
          </a:p>
        </p:txBody>
      </p:sp>
      <p:graphicFrame>
        <p:nvGraphicFramePr>
          <p:cNvPr id="4" name="Chart 3">
            <a:extLst>
              <a:ext uri="{FF2B5EF4-FFF2-40B4-BE49-F238E27FC236}">
                <a16:creationId xmlns:a16="http://schemas.microsoft.com/office/drawing/2014/main" id="{F20F1334-5077-7EA7-B861-1CD073770A49}"/>
              </a:ext>
            </a:extLst>
          </p:cNvPr>
          <p:cNvGraphicFramePr>
            <a:graphicFrameLocks/>
          </p:cNvGraphicFramePr>
          <p:nvPr>
            <p:extLst>
              <p:ext uri="{D42A27DB-BD31-4B8C-83A1-F6EECF244321}">
                <p14:modId xmlns:p14="http://schemas.microsoft.com/office/powerpoint/2010/main" val="2388076650"/>
              </p:ext>
            </p:extLst>
          </p:nvPr>
        </p:nvGraphicFramePr>
        <p:xfrm>
          <a:off x="4801545" y="1825624"/>
          <a:ext cx="6552255" cy="44862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8679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0B14-0F14-8DA1-EEB1-693F45BACC58}"/>
              </a:ext>
            </a:extLst>
          </p:cNvPr>
          <p:cNvSpPr>
            <a:spLocks noGrp="1"/>
          </p:cNvSpPr>
          <p:nvPr>
            <p:ph type="title"/>
          </p:nvPr>
        </p:nvSpPr>
        <p:spPr/>
        <p:txBody>
          <a:bodyPr>
            <a:noAutofit/>
          </a:bodyPr>
          <a:lstStyle/>
          <a:p>
            <a:pPr algn="ctr"/>
            <a:r>
              <a:rPr lang="en-GB" sz="3200" b="1" i="1" dirty="0">
                <a:latin typeface="Arial" panose="020B0604020202020204" pitchFamily="34" charset="0"/>
                <a:cs typeface="Arial" panose="020B0604020202020204" pitchFamily="34" charset="0"/>
              </a:rPr>
              <a:t>REVENUE AND NUMBER OF INVOICES</a:t>
            </a:r>
            <a:br>
              <a:rPr lang="en-IN" sz="3200" b="1" i="1" dirty="0">
                <a:latin typeface="Arial" panose="020B0604020202020204" pitchFamily="34" charset="0"/>
                <a:cs typeface="Arial" panose="020B0604020202020204" pitchFamily="34" charset="0"/>
              </a:rPr>
            </a:br>
            <a:endParaRPr lang="en-IN" sz="3200" b="1" i="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947B1A2-36C5-303E-0FA0-85B7F19C394B}"/>
              </a:ext>
            </a:extLst>
          </p:cNvPr>
          <p:cNvSpPr>
            <a:spLocks noGrp="1"/>
          </p:cNvSpPr>
          <p:nvPr>
            <p:ph idx="1"/>
          </p:nvPr>
        </p:nvSpPr>
        <p:spPr>
          <a:xfrm>
            <a:off x="838200" y="1253447"/>
            <a:ext cx="10515600" cy="4923516"/>
          </a:xfrm>
        </p:spPr>
        <p:txBody>
          <a:bodyPr numCol="1"/>
          <a:lstStyle/>
          <a:p>
            <a:r>
              <a:rPr lang="en-GB" dirty="0"/>
              <a:t>Total revenue for each country, state, and city:</a:t>
            </a:r>
          </a:p>
          <a:p>
            <a:pPr marL="0" indent="0">
              <a:buNone/>
            </a:pPr>
            <a:r>
              <a:rPr lang="en-GB" dirty="0"/>
              <a:t>Czech Republic (City- Prague), USA (State- CA, City- Mountain View), United Kingdom (City- London) has the highest total revenue.</a:t>
            </a:r>
            <a:endParaRPr lang="en-IN" dirty="0"/>
          </a:p>
          <a:p>
            <a:pPr marL="0" indent="0">
              <a:buNone/>
            </a:pPr>
            <a:endParaRPr lang="en-IN" dirty="0"/>
          </a:p>
          <a:p>
            <a:endParaRPr lang="en-IN" dirty="0"/>
          </a:p>
          <a:p>
            <a:endParaRPr lang="en-IN" dirty="0"/>
          </a:p>
          <a:p>
            <a:endParaRPr lang="en-IN" dirty="0"/>
          </a:p>
          <a:p>
            <a:endParaRPr lang="en-IN" dirty="0"/>
          </a:p>
          <a:p>
            <a:endParaRPr lang="en-IN" dirty="0"/>
          </a:p>
        </p:txBody>
      </p:sp>
      <p:graphicFrame>
        <p:nvGraphicFramePr>
          <p:cNvPr id="5" name="Chart 4">
            <a:extLst>
              <a:ext uri="{FF2B5EF4-FFF2-40B4-BE49-F238E27FC236}">
                <a16:creationId xmlns:a16="http://schemas.microsoft.com/office/drawing/2014/main" id="{2183DE84-CFA2-CC14-140C-90A9F3E12734}"/>
              </a:ext>
            </a:extLst>
          </p:cNvPr>
          <p:cNvGraphicFramePr>
            <a:graphicFrameLocks/>
          </p:cNvGraphicFramePr>
          <p:nvPr>
            <p:extLst>
              <p:ext uri="{D42A27DB-BD31-4B8C-83A1-F6EECF244321}">
                <p14:modId xmlns:p14="http://schemas.microsoft.com/office/powerpoint/2010/main" val="3835952116"/>
              </p:ext>
            </p:extLst>
          </p:nvPr>
        </p:nvGraphicFramePr>
        <p:xfrm>
          <a:off x="1249219" y="2774023"/>
          <a:ext cx="9980435" cy="39658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6914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F95BF4-B4AA-56B0-491E-A55D735A9BE9}"/>
              </a:ext>
            </a:extLst>
          </p:cNvPr>
          <p:cNvSpPr>
            <a:spLocks noGrp="1"/>
          </p:cNvSpPr>
          <p:nvPr>
            <p:ph idx="1"/>
          </p:nvPr>
        </p:nvSpPr>
        <p:spPr>
          <a:xfrm>
            <a:off x="838200" y="380144"/>
            <a:ext cx="10515600" cy="5796819"/>
          </a:xfrm>
        </p:spPr>
        <p:txBody>
          <a:bodyPr numCol="1"/>
          <a:lstStyle/>
          <a:p>
            <a:r>
              <a:rPr lang="en-GB" dirty="0"/>
              <a:t>Total number of invoices for each country, state, and city:</a:t>
            </a:r>
          </a:p>
          <a:p>
            <a:pPr marL="0" indent="0">
              <a:buNone/>
            </a:pPr>
            <a:r>
              <a:rPr lang="en-GB" dirty="0"/>
              <a:t>Czech Republic (City- Prague), Brazil (State- SP, City- Sao Paulo), USA (State- CA, City- Mountain View) has the highest number of invoices.</a:t>
            </a:r>
            <a:endParaRPr lang="en-IN" dirty="0"/>
          </a:p>
          <a:p>
            <a:pPr marL="0" indent="0">
              <a:buNone/>
            </a:pPr>
            <a:endParaRPr lang="en-IN" dirty="0"/>
          </a:p>
          <a:p>
            <a:endParaRPr lang="en-IN" dirty="0"/>
          </a:p>
        </p:txBody>
      </p:sp>
      <p:graphicFrame>
        <p:nvGraphicFramePr>
          <p:cNvPr id="4" name="Chart 3">
            <a:extLst>
              <a:ext uri="{FF2B5EF4-FFF2-40B4-BE49-F238E27FC236}">
                <a16:creationId xmlns:a16="http://schemas.microsoft.com/office/drawing/2014/main" id="{A8D1CD9F-1DDF-6731-3BBB-427485AB1F29}"/>
              </a:ext>
            </a:extLst>
          </p:cNvPr>
          <p:cNvGraphicFramePr>
            <a:graphicFrameLocks/>
          </p:cNvGraphicFramePr>
          <p:nvPr>
            <p:extLst>
              <p:ext uri="{D42A27DB-BD31-4B8C-83A1-F6EECF244321}">
                <p14:modId xmlns:p14="http://schemas.microsoft.com/office/powerpoint/2010/main" val="2986896539"/>
              </p:ext>
            </p:extLst>
          </p:nvPr>
        </p:nvGraphicFramePr>
        <p:xfrm>
          <a:off x="838199" y="1808252"/>
          <a:ext cx="11007903" cy="466960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27958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418</TotalTime>
  <Words>867</Words>
  <Application>Microsoft Office PowerPoint</Application>
  <PresentationFormat>Widescreen</PresentationFormat>
  <Paragraphs>84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Calibri Light</vt:lpstr>
      <vt:lpstr>Courier New</vt:lpstr>
      <vt:lpstr>Office Theme</vt:lpstr>
      <vt:lpstr>CHINOOK ANALYSIS </vt:lpstr>
      <vt:lpstr>Problem statement</vt:lpstr>
      <vt:lpstr>Data Description</vt:lpstr>
      <vt:lpstr>PowerPoint Presentation</vt:lpstr>
      <vt:lpstr>DUPLICATE AND NULL VALUES</vt:lpstr>
      <vt:lpstr>TOP-SELLING TRACKS AND TOP ARTISTS IN THE USA </vt:lpstr>
      <vt:lpstr>CUSTOMER DEMOGRAPHIC BREAKDOWN </vt:lpstr>
      <vt:lpstr>REVENUE AND NUMBER OF INVOICES </vt:lpstr>
      <vt:lpstr>PowerPoint Presentation</vt:lpstr>
      <vt:lpstr>COUNTRY-WISE TOP 5 CUSTOMERS BY TOTAL REVENUE </vt:lpstr>
      <vt:lpstr>CUSTOMER PURCHASING BEHAVIOR  </vt:lpstr>
      <vt:lpstr>PowerPoint Presentation</vt:lpstr>
      <vt:lpstr>GENRE SALES PERFORMANCE</vt:lpstr>
      <vt:lpstr>INSIGHTS</vt:lpstr>
      <vt:lpstr>PowerPoint Presentation</vt:lpstr>
      <vt:lpstr>RECOMMENDATIONS</vt:lpstr>
      <vt:lpstr>PowerPoint Presentation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Aarushi Shukla</dc:creator>
  <cp:lastModifiedBy>Aarushi Shukla</cp:lastModifiedBy>
  <cp:revision>5</cp:revision>
  <dcterms:created xsi:type="dcterms:W3CDTF">2025-07-27T17:35:05Z</dcterms:created>
  <dcterms:modified xsi:type="dcterms:W3CDTF">2025-08-06T18:18:07Z</dcterms:modified>
</cp:coreProperties>
</file>