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5" r:id="rId17"/>
    <p:sldId id="286" r:id="rId18"/>
    <p:sldId id="272" r:id="rId19"/>
    <p:sldId id="271" r:id="rId20"/>
    <p:sldId id="273" r:id="rId21"/>
    <p:sldId id="274" r:id="rId22"/>
    <p:sldId id="275" r:id="rId23"/>
    <p:sldId id="276" r:id="rId24"/>
    <p:sldId id="277" r:id="rId25"/>
    <p:sldId id="278" r:id="rId26"/>
    <p:sldId id="279" r:id="rId27"/>
    <p:sldId id="287" r:id="rId28"/>
    <p:sldId id="280"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FD6FAA1-A9C8-4DB3-9E69-51AC5B425907}"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C4655-715C-42D8-AA17-1647B2A2B981}"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6FAA1-A9C8-4DB3-9E69-51AC5B425907}"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6FAA1-A9C8-4DB3-9E69-51AC5B425907}"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FD6FAA1-A9C8-4DB3-9E69-51AC5B425907}"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C4655-715C-42D8-AA17-1647B2A2B981}"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6FAA1-A9C8-4DB3-9E69-51AC5B425907}" type="datetimeFigureOut">
              <a:rPr lang="en-IN" smtClean="0"/>
              <a:t>04-03-2023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FD6FAA1-A9C8-4DB3-9E69-51AC5B425907}"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FD6FAA1-A9C8-4DB3-9E69-51AC5B425907}" type="datetimeFigureOut">
              <a:rPr lang="en-IN" smtClean="0"/>
              <a:t>04-03-2023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D6FAA1-A9C8-4DB3-9E69-51AC5B425907}" type="datetimeFigureOut">
              <a:rPr lang="en-IN" smtClean="0"/>
              <a:t>04-03-2023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6FAA1-A9C8-4DB3-9E69-51AC5B425907}" type="datetimeFigureOut">
              <a:rPr lang="en-IN" smtClean="0"/>
              <a:t>04-03-2023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6FAA1-A9C8-4DB3-9E69-51AC5B425907}"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6FAA1-A9C8-4DB3-9E69-51AC5B425907}" type="datetimeFigureOut">
              <a:rPr lang="en-IN" smtClean="0"/>
              <a:t>04-03-2023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C4655-715C-42D8-AA17-1647B2A2B98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FD6FAA1-A9C8-4DB3-9E69-51AC5B425907}" type="datetimeFigureOut">
              <a:rPr lang="en-IN" smtClean="0"/>
              <a:t>04-03-2023</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06C4655-715C-42D8-AA17-1647B2A2B98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1800" dirty="0" smtClean="0">
                <a:latin typeface="Arial" pitchFamily="34" charset="0"/>
                <a:cs typeface="Arial" pitchFamily="34" charset="0"/>
              </a:rPr>
              <a:t>Submitted By </a:t>
            </a:r>
          </a:p>
          <a:p>
            <a:r>
              <a:rPr lang="en-IN" sz="1800" dirty="0" smtClean="0">
                <a:latin typeface="Arial" pitchFamily="34" charset="0"/>
                <a:cs typeface="Arial" pitchFamily="34" charset="0"/>
              </a:rPr>
              <a:t>Aarushi Srivastava</a:t>
            </a:r>
            <a:endParaRPr lang="en-IN" sz="1800" dirty="0">
              <a:latin typeface="Arial" pitchFamily="34" charset="0"/>
              <a:cs typeface="Arial" pitchFamily="34" charset="0"/>
            </a:endParaRPr>
          </a:p>
        </p:txBody>
      </p:sp>
      <p:sp>
        <p:nvSpPr>
          <p:cNvPr id="2" name="Title 1"/>
          <p:cNvSpPr>
            <a:spLocks noGrp="1"/>
          </p:cNvSpPr>
          <p:nvPr>
            <p:ph type="ctrTitle"/>
          </p:nvPr>
        </p:nvSpPr>
        <p:spPr/>
        <p:txBody>
          <a:bodyPr/>
          <a:lstStyle/>
          <a:p>
            <a:r>
              <a:rPr lang="en-IN" dirty="0" smtClean="0">
                <a:solidFill>
                  <a:srgbClr val="FFC000"/>
                </a:solidFill>
                <a:latin typeface="Arial" pitchFamily="34" charset="0"/>
                <a:cs typeface="Arial" pitchFamily="34" charset="0"/>
              </a:rPr>
              <a:t>HOTEL BOOKINGS</a:t>
            </a:r>
            <a:r>
              <a:rPr lang="en-IN" dirty="0" smtClean="0">
                <a:latin typeface="Arial" pitchFamily="34" charset="0"/>
                <a:cs typeface="Arial" pitchFamily="34" charset="0"/>
              </a:rPr>
              <a:t/>
            </a:r>
            <a:br>
              <a:rPr lang="en-IN" dirty="0" smtClean="0">
                <a:latin typeface="Arial" pitchFamily="34" charset="0"/>
                <a:cs typeface="Arial" pitchFamily="34" charset="0"/>
              </a:rPr>
            </a:br>
            <a:r>
              <a:rPr lang="en-IN" sz="2600" dirty="0" smtClean="0">
                <a:latin typeface="Arial" pitchFamily="34" charset="0"/>
                <a:cs typeface="Arial" pitchFamily="34" charset="0"/>
              </a:rPr>
              <a:t>Exploratory Data  Analysis (eda</a:t>
            </a:r>
            <a:r>
              <a:rPr lang="en-IN" sz="2800" dirty="0" smtClean="0">
                <a:latin typeface="Arial" pitchFamily="34" charset="0"/>
                <a:cs typeface="Arial" pitchFamily="34" charset="0"/>
              </a:rPr>
              <a:t>)</a:t>
            </a:r>
            <a:br>
              <a:rPr lang="en-IN" sz="2800" dirty="0" smtClean="0">
                <a:latin typeface="Arial" pitchFamily="34" charset="0"/>
                <a:cs typeface="Arial" pitchFamily="34" charset="0"/>
              </a:rPr>
            </a:br>
            <a:r>
              <a:rPr lang="en-IN" sz="2800" dirty="0" smtClean="0">
                <a:latin typeface="Arial" pitchFamily="34" charset="0"/>
                <a:cs typeface="Arial" pitchFamily="34" charset="0"/>
              </a:rPr>
              <a:t>CAPSTONE PROJECT-I</a:t>
            </a:r>
            <a:endParaRPr lang="en-IN" sz="2800" dirty="0">
              <a:latin typeface="Arial" pitchFamily="34" charset="0"/>
              <a:cs typeface="Arial" pitchFamily="34" charset="0"/>
            </a:endParaRPr>
          </a:p>
        </p:txBody>
      </p:sp>
    </p:spTree>
    <p:extLst>
      <p:ext uri="{BB962C8B-B14F-4D97-AF65-F5344CB8AC3E}">
        <p14:creationId xmlns:p14="http://schemas.microsoft.com/office/powerpoint/2010/main" val="2911813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Average Daily Rates City V/S Resort</a:t>
            </a:r>
            <a:endParaRPr lang="en-IN" cap="none" dirty="0">
              <a:solidFill>
                <a:srgbClr val="FFC000"/>
              </a:solidFill>
              <a:latin typeface="Arial" pitchFamily="34" charset="0"/>
              <a:cs typeface="Arial" pitchFamily="34" charset="0"/>
            </a:endParaRPr>
          </a:p>
        </p:txBody>
      </p:sp>
      <p:pic>
        <p:nvPicPr>
          <p:cNvPr id="2051"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07705" y="1628800"/>
            <a:ext cx="4752528" cy="305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27584" y="5085184"/>
            <a:ext cx="7776864" cy="646331"/>
          </a:xfrm>
          <a:prstGeom prst="rect">
            <a:avLst/>
          </a:prstGeom>
          <a:noFill/>
        </p:spPr>
        <p:txBody>
          <a:bodyPr wrap="square" rtlCol="0">
            <a:spAutoFit/>
          </a:bodyPr>
          <a:lstStyle/>
          <a:p>
            <a:r>
              <a:rPr lang="en-IN" dirty="0" smtClean="0">
                <a:latin typeface="Arial" pitchFamily="34" charset="0"/>
                <a:cs typeface="Arial" pitchFamily="34" charset="0"/>
              </a:rPr>
              <a:t>ADR for City Hotels is 110.98 whereas for Resort Hotels it is 99.02% . Daily Rates are high for City hotels in comparison to Resort Hotels.</a:t>
            </a:r>
            <a:endParaRPr lang="en-IN" dirty="0">
              <a:latin typeface="Arial" pitchFamily="34" charset="0"/>
              <a:cs typeface="Arial" pitchFamily="34" charset="0"/>
            </a:endParaRPr>
          </a:p>
        </p:txBody>
      </p:sp>
    </p:spTree>
    <p:extLst>
      <p:ext uri="{BB962C8B-B14F-4D97-AF65-F5344CB8AC3E}">
        <p14:creationId xmlns:p14="http://schemas.microsoft.com/office/powerpoint/2010/main" val="3511866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Cancellation Trends</a:t>
            </a:r>
            <a:endParaRPr lang="en-IN" cap="none" dirty="0">
              <a:solidFill>
                <a:srgbClr val="FFC000"/>
              </a:solidFill>
              <a:latin typeface="Arial" pitchFamily="34" charset="0"/>
              <a:cs typeface="Arial" pitchFamily="34" charset="0"/>
            </a:endParaRPr>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3943900" cy="295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900699"/>
            <a:ext cx="4123715" cy="29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5013176"/>
            <a:ext cx="8280920" cy="923330"/>
          </a:xfrm>
          <a:prstGeom prst="rect">
            <a:avLst/>
          </a:prstGeom>
          <a:noFill/>
        </p:spPr>
        <p:txBody>
          <a:bodyPr wrap="square" rtlCol="0">
            <a:spAutoFit/>
          </a:bodyPr>
          <a:lstStyle/>
          <a:p>
            <a:pPr algn="ctr"/>
            <a:r>
              <a:rPr lang="en-IN" dirty="0" smtClean="0">
                <a:latin typeface="Arial" pitchFamily="34" charset="0"/>
                <a:cs typeface="Arial" pitchFamily="34" charset="0"/>
              </a:rPr>
              <a:t>Approximately 27.5% bookings are cancelled out of which there are more cancellations observed in Resort Hotels (~60%) as compared to City Hotels(~40%).</a:t>
            </a:r>
            <a:endParaRPr lang="en-IN" dirty="0">
              <a:latin typeface="Arial" pitchFamily="34" charset="0"/>
              <a:cs typeface="Arial" pitchFamily="34" charset="0"/>
            </a:endParaRPr>
          </a:p>
        </p:txBody>
      </p:sp>
    </p:spTree>
    <p:extLst>
      <p:ext uri="{BB962C8B-B14F-4D97-AF65-F5344CB8AC3E}">
        <p14:creationId xmlns:p14="http://schemas.microsoft.com/office/powerpoint/2010/main" val="102187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Booking Rate V/S Type Of Customers</a:t>
            </a:r>
            <a:endParaRPr lang="en-IN" cap="none" dirty="0">
              <a:solidFill>
                <a:srgbClr val="FFC000"/>
              </a:solidFill>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2579826" cy="168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644008" y="1700808"/>
            <a:ext cx="3559484" cy="292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3789040"/>
            <a:ext cx="3600400" cy="1754326"/>
          </a:xfrm>
          <a:prstGeom prst="rect">
            <a:avLst/>
          </a:prstGeom>
          <a:noFill/>
        </p:spPr>
        <p:txBody>
          <a:bodyPr wrap="square" rtlCol="0">
            <a:spAutoFit/>
          </a:bodyPr>
          <a:lstStyle/>
          <a:p>
            <a:pPr marL="285750" indent="-285750">
              <a:buFont typeface="Arial" pitchFamily="34" charset="0"/>
              <a:buChar char="•"/>
            </a:pPr>
            <a:r>
              <a:rPr lang="en-IN" dirty="0" smtClean="0">
                <a:latin typeface="Arial" pitchFamily="34" charset="0"/>
                <a:cs typeface="Arial" pitchFamily="34" charset="0"/>
              </a:rPr>
              <a:t>Transient : 81 %</a:t>
            </a:r>
          </a:p>
          <a:p>
            <a:pPr marL="285750" indent="-285750">
              <a:buFont typeface="Arial" pitchFamily="34" charset="0"/>
              <a:buChar char="•"/>
            </a:pPr>
            <a:r>
              <a:rPr lang="en-IN" dirty="0" smtClean="0">
                <a:latin typeface="Arial" pitchFamily="34" charset="0"/>
                <a:cs typeface="Arial" pitchFamily="34" charset="0"/>
              </a:rPr>
              <a:t>Transient-Party : 12%</a:t>
            </a:r>
          </a:p>
          <a:p>
            <a:pPr marL="285750" indent="-285750">
              <a:buFont typeface="Arial" pitchFamily="34" charset="0"/>
              <a:buChar char="•"/>
            </a:pPr>
            <a:r>
              <a:rPr lang="en-IN" dirty="0" smtClean="0">
                <a:latin typeface="Arial" pitchFamily="34" charset="0"/>
                <a:cs typeface="Arial" pitchFamily="34" charset="0"/>
              </a:rPr>
              <a:t>Contract : 6%</a:t>
            </a:r>
          </a:p>
          <a:p>
            <a:pPr marL="285750" indent="-285750">
              <a:buFont typeface="Arial" pitchFamily="34" charset="0"/>
              <a:buChar char="•"/>
            </a:pPr>
            <a:r>
              <a:rPr lang="en-IN" dirty="0" smtClean="0">
                <a:latin typeface="Arial" pitchFamily="34" charset="0"/>
                <a:cs typeface="Arial" pitchFamily="34" charset="0"/>
              </a:rPr>
              <a:t>Group : 1%</a:t>
            </a:r>
          </a:p>
          <a:p>
            <a:r>
              <a:rPr lang="en-IN" dirty="0" smtClean="0">
                <a:latin typeface="Arial" pitchFamily="34" charset="0"/>
                <a:cs typeface="Arial" pitchFamily="34" charset="0"/>
              </a:rPr>
              <a:t>Maximum bookings made by transient customers.</a:t>
            </a:r>
            <a:endParaRPr lang="en-IN" dirty="0">
              <a:latin typeface="Arial" pitchFamily="34" charset="0"/>
              <a:cs typeface="Arial" pitchFamily="34" charset="0"/>
            </a:endParaRPr>
          </a:p>
        </p:txBody>
      </p:sp>
    </p:spTree>
    <p:extLst>
      <p:ext uri="{BB962C8B-B14F-4D97-AF65-F5344CB8AC3E}">
        <p14:creationId xmlns:p14="http://schemas.microsoft.com/office/powerpoint/2010/main" val="1418890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Meal Preferences</a:t>
            </a:r>
            <a:endParaRPr lang="en-IN" cap="none" dirty="0">
              <a:solidFill>
                <a:srgbClr val="FFC000"/>
              </a:solidFill>
              <a:latin typeface="Arial" pitchFamily="34" charset="0"/>
              <a:cs typeface="Arial" pitchFamily="34" charset="0"/>
            </a:endParaRPr>
          </a:p>
        </p:txBody>
      </p:sp>
      <p:pic>
        <p:nvPicPr>
          <p:cNvPr id="5122"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t="1080"/>
          <a:stretch/>
        </p:blipFill>
        <p:spPr bwMode="auto">
          <a:xfrm>
            <a:off x="1043608" y="1744363"/>
            <a:ext cx="3384376" cy="308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76056" y="1772250"/>
            <a:ext cx="3672408" cy="2800767"/>
          </a:xfrm>
          <a:prstGeom prst="rect">
            <a:avLst/>
          </a:prstGeom>
          <a:noFill/>
        </p:spPr>
        <p:txBody>
          <a:bodyPr wrap="square" rtlCol="0">
            <a:spAutoFit/>
          </a:bodyPr>
          <a:lstStyle/>
          <a:p>
            <a:r>
              <a:rPr lang="en-IN" sz="1600" dirty="0" smtClean="0">
                <a:latin typeface="Arial" pitchFamily="34" charset="0"/>
                <a:cs typeface="Arial" pitchFamily="34" charset="0"/>
              </a:rPr>
              <a:t>BB : 78%</a:t>
            </a:r>
          </a:p>
          <a:p>
            <a:r>
              <a:rPr lang="en-IN" sz="1600" dirty="0" smtClean="0">
                <a:latin typeface="Arial" pitchFamily="34" charset="0"/>
                <a:cs typeface="Arial" pitchFamily="34" charset="0"/>
              </a:rPr>
              <a:t>HB :  11%</a:t>
            </a:r>
          </a:p>
          <a:p>
            <a:r>
              <a:rPr lang="en-IN" sz="1600" dirty="0" smtClean="0">
                <a:latin typeface="Arial" pitchFamily="34" charset="0"/>
                <a:cs typeface="Arial" pitchFamily="34" charset="0"/>
              </a:rPr>
              <a:t>SC : 10%</a:t>
            </a:r>
          </a:p>
          <a:p>
            <a:r>
              <a:rPr lang="en-IN" sz="1600" dirty="0" smtClean="0">
                <a:latin typeface="Arial" pitchFamily="34" charset="0"/>
                <a:cs typeface="Arial" pitchFamily="34" charset="0"/>
              </a:rPr>
              <a:t>FB : 0.4%</a:t>
            </a:r>
          </a:p>
          <a:p>
            <a:r>
              <a:rPr lang="en-IN" sz="1600" dirty="0" smtClean="0">
                <a:latin typeface="Arial" pitchFamily="34" charset="0"/>
                <a:cs typeface="Arial" pitchFamily="34" charset="0"/>
              </a:rPr>
              <a:t>Undefined :  0.6%</a:t>
            </a:r>
          </a:p>
          <a:p>
            <a:endParaRPr lang="en-IN" sz="1600" dirty="0">
              <a:latin typeface="Arial" pitchFamily="34" charset="0"/>
              <a:cs typeface="Arial" pitchFamily="34" charset="0"/>
            </a:endParaRPr>
          </a:p>
          <a:p>
            <a:r>
              <a:rPr lang="en-IN" sz="1600" dirty="0" smtClean="0">
                <a:latin typeface="Arial" pitchFamily="34" charset="0"/>
                <a:cs typeface="Arial" pitchFamily="34" charset="0"/>
              </a:rPr>
              <a:t>BB ( Bed &amp; Breakfast )</a:t>
            </a:r>
          </a:p>
          <a:p>
            <a:r>
              <a:rPr lang="en-IN" sz="1600" dirty="0" smtClean="0">
                <a:latin typeface="Arial" pitchFamily="34" charset="0"/>
                <a:cs typeface="Arial" pitchFamily="34" charset="0"/>
              </a:rPr>
              <a:t>HB ( Half Board Breakfast &amp; Dinner )</a:t>
            </a:r>
          </a:p>
          <a:p>
            <a:r>
              <a:rPr lang="en-IN" sz="1600" dirty="0" smtClean="0">
                <a:latin typeface="Arial" pitchFamily="34" charset="0"/>
                <a:cs typeface="Arial" pitchFamily="34" charset="0"/>
              </a:rPr>
              <a:t>FB ( Full Board Breakfast , Lunch &amp; Dinner )</a:t>
            </a:r>
          </a:p>
          <a:p>
            <a:r>
              <a:rPr lang="en-IN" sz="1600" dirty="0" smtClean="0">
                <a:latin typeface="Arial" pitchFamily="34" charset="0"/>
                <a:cs typeface="Arial" pitchFamily="34" charset="0"/>
              </a:rPr>
              <a:t>SC (Self-catering) </a:t>
            </a:r>
            <a:endParaRPr lang="en-IN" sz="1600" dirty="0">
              <a:latin typeface="Arial" pitchFamily="34" charset="0"/>
              <a:cs typeface="Arial" pitchFamily="34" charset="0"/>
            </a:endParaRPr>
          </a:p>
        </p:txBody>
      </p:sp>
      <p:sp>
        <p:nvSpPr>
          <p:cNvPr id="5" name="TextBox 4"/>
          <p:cNvSpPr txBox="1"/>
          <p:nvPr/>
        </p:nvSpPr>
        <p:spPr>
          <a:xfrm>
            <a:off x="611560" y="5085184"/>
            <a:ext cx="7992888" cy="646331"/>
          </a:xfrm>
          <a:prstGeom prst="rect">
            <a:avLst/>
          </a:prstGeom>
          <a:noFill/>
        </p:spPr>
        <p:txBody>
          <a:bodyPr wrap="square" rtlCol="0">
            <a:spAutoFit/>
          </a:bodyPr>
          <a:lstStyle/>
          <a:p>
            <a:pPr algn="ctr"/>
            <a:r>
              <a:rPr lang="en-IN" dirty="0" smtClean="0">
                <a:latin typeface="Arial" pitchFamily="34" charset="0"/>
                <a:cs typeface="Arial" pitchFamily="34" charset="0"/>
              </a:rPr>
              <a:t>Most customers prefer BB Meal . FB meals can be promoted by providing complimentary dessert.</a:t>
            </a:r>
            <a:endParaRPr lang="en-IN" dirty="0">
              <a:latin typeface="Arial" pitchFamily="34" charset="0"/>
              <a:cs typeface="Arial" pitchFamily="34" charset="0"/>
            </a:endParaRPr>
          </a:p>
        </p:txBody>
      </p:sp>
    </p:spTree>
    <p:extLst>
      <p:ext uri="{BB962C8B-B14F-4D97-AF65-F5344CB8AC3E}">
        <p14:creationId xmlns:p14="http://schemas.microsoft.com/office/powerpoint/2010/main" val="3118814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Bookings made Country-Wise</a:t>
            </a:r>
            <a:endParaRPr lang="en-IN" cap="none" dirty="0">
              <a:solidFill>
                <a:srgbClr val="FFC000"/>
              </a:solidFill>
              <a:latin typeface="Arial" pitchFamily="34" charset="0"/>
              <a:cs typeface="Arial" pitchFamily="34" charset="0"/>
            </a:endParaRPr>
          </a:p>
        </p:txBody>
      </p:sp>
      <p:pic>
        <p:nvPicPr>
          <p:cNvPr id="614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50416" y="1628800"/>
            <a:ext cx="6443167" cy="347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4941168"/>
            <a:ext cx="8352928" cy="1200329"/>
          </a:xfrm>
          <a:prstGeom prst="rect">
            <a:avLst/>
          </a:prstGeom>
          <a:noFill/>
        </p:spPr>
        <p:txBody>
          <a:bodyPr wrap="square" rtlCol="0">
            <a:spAutoFit/>
          </a:bodyPr>
          <a:lstStyle/>
          <a:p>
            <a:pPr algn="ctr"/>
            <a:endParaRPr lang="en-US" dirty="0" smtClean="0">
              <a:latin typeface="Arial" pitchFamily="34" charset="0"/>
              <a:cs typeface="Arial" pitchFamily="34" charset="0"/>
            </a:endParaRPr>
          </a:p>
          <a:p>
            <a:pPr algn="ctr"/>
            <a:r>
              <a:rPr lang="en-US" dirty="0" smtClean="0">
                <a:latin typeface="Arial" pitchFamily="34" charset="0"/>
                <a:cs typeface="Arial" pitchFamily="34" charset="0"/>
              </a:rPr>
              <a:t>Top</a:t>
            </a:r>
            <a:r>
              <a:rPr lang="en-US" dirty="0">
                <a:latin typeface="Arial" pitchFamily="34" charset="0"/>
                <a:cs typeface="Arial" pitchFamily="34" charset="0"/>
              </a:rPr>
              <a:t> countries contributing in the hotel business are {PRT,GBR,FRA,ESP,DEU,IRL,ITA,BEL,NLD,USA} in the same order.</a:t>
            </a:r>
          </a:p>
          <a:p>
            <a:endParaRPr lang="en-IN" dirty="0"/>
          </a:p>
        </p:txBody>
      </p:sp>
    </p:spTree>
    <p:extLst>
      <p:ext uri="{BB962C8B-B14F-4D97-AF65-F5344CB8AC3E}">
        <p14:creationId xmlns:p14="http://schemas.microsoft.com/office/powerpoint/2010/main" val="684049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Market Segment Analysis</a:t>
            </a:r>
            <a:endParaRPr lang="en-IN" cap="none" dirty="0">
              <a:solidFill>
                <a:srgbClr val="FFC000"/>
              </a:solidFill>
              <a:latin typeface="Arial" pitchFamily="34" charset="0"/>
              <a:cs typeface="Arial" pitchFamily="34" charset="0"/>
            </a:endParaRPr>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26604" y="1700808"/>
            <a:ext cx="4032448" cy="27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869160"/>
            <a:ext cx="7848872" cy="923330"/>
          </a:xfrm>
          <a:prstGeom prst="rect">
            <a:avLst/>
          </a:prstGeom>
          <a:noFill/>
        </p:spPr>
        <p:txBody>
          <a:bodyPr wrap="square" rtlCol="0">
            <a:spAutoFit/>
          </a:bodyPr>
          <a:lstStyle/>
          <a:p>
            <a:pPr algn="ctr"/>
            <a:r>
              <a:rPr lang="en-IN" dirty="0" smtClean="0">
                <a:latin typeface="Arial" pitchFamily="34" charset="0"/>
                <a:cs typeface="Arial" pitchFamily="34" charset="0"/>
              </a:rPr>
              <a:t>Maximum bookings are generated by Online TA and minimum through Aviation sector. Marketing strategies to promote business in declining segments is suggested.</a:t>
            </a:r>
            <a:endParaRPr lang="en-IN" dirty="0">
              <a:latin typeface="Arial" pitchFamily="34" charset="0"/>
              <a:cs typeface="Arial" pitchFamily="34"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839" y="1700808"/>
            <a:ext cx="4232150" cy="272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320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Market Segment V/S ADR </a:t>
            </a:r>
            <a:endParaRPr lang="en-IN" cap="none" dirty="0">
              <a:solidFill>
                <a:srgbClr val="FFC000"/>
              </a:solidFill>
              <a:latin typeface="Arial" pitchFamily="34" charset="0"/>
              <a:cs typeface="Arial" pitchFamily="34" charset="0"/>
            </a:endParaRPr>
          </a:p>
        </p:txBody>
      </p:sp>
      <p:sp>
        <p:nvSpPr>
          <p:cNvPr id="4" name="Content Placeholder 3"/>
          <p:cNvSpPr>
            <a:spLocks noGrp="1"/>
          </p:cNvSpPr>
          <p:nvPr>
            <p:ph sz="quarter" idx="13"/>
          </p:nvPr>
        </p:nvSpPr>
        <p:spPr>
          <a:xfrm>
            <a:off x="-5725144" y="1916832"/>
            <a:ext cx="144016" cy="216024"/>
          </a:xfrm>
        </p:spPr>
        <p:txBody>
          <a:bodyPr>
            <a:normAutofit fontScale="55000" lnSpcReduction="20000"/>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35980"/>
            <a:ext cx="3210098" cy="291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772816"/>
            <a:ext cx="2304256" cy="298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1560" y="5157192"/>
            <a:ext cx="8064896" cy="646331"/>
          </a:xfrm>
          <a:prstGeom prst="rect">
            <a:avLst/>
          </a:prstGeom>
          <a:noFill/>
        </p:spPr>
        <p:txBody>
          <a:bodyPr wrap="square" rtlCol="0">
            <a:spAutoFit/>
          </a:bodyPr>
          <a:lstStyle/>
          <a:p>
            <a:pPr algn="ctr"/>
            <a:r>
              <a:rPr lang="en-IN" dirty="0" smtClean="0">
                <a:latin typeface="Arial" pitchFamily="34" charset="0"/>
                <a:cs typeface="Arial" pitchFamily="34" charset="0"/>
              </a:rPr>
              <a:t>Online TA, Direct and Aviation market segments contribute to the highest ADR and Groups,Corporate and  complementary has minimum daily rates</a:t>
            </a:r>
            <a:endParaRPr lang="en-IN" dirty="0">
              <a:latin typeface="Arial" pitchFamily="34" charset="0"/>
              <a:cs typeface="Arial" pitchFamily="34" charset="0"/>
            </a:endParaRPr>
          </a:p>
        </p:txBody>
      </p:sp>
    </p:spTree>
    <p:extLst>
      <p:ext uri="{BB962C8B-B14F-4D97-AF65-F5344CB8AC3E}">
        <p14:creationId xmlns:p14="http://schemas.microsoft.com/office/powerpoint/2010/main" val="2591050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Market Segment V/S Cancellations</a:t>
            </a:r>
            <a:endParaRPr lang="en-IN" cap="none" dirty="0">
              <a:solidFill>
                <a:srgbClr val="FFC000"/>
              </a:solidFill>
              <a:latin typeface="Arial" pitchFamily="34" charset="0"/>
              <a:cs typeface="Arial" pitchFamily="34" charset="0"/>
            </a:endParaRPr>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03648" y="1628800"/>
            <a:ext cx="5938551" cy="301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869160"/>
            <a:ext cx="8352928" cy="923330"/>
          </a:xfrm>
          <a:prstGeom prst="rect">
            <a:avLst/>
          </a:prstGeom>
          <a:noFill/>
        </p:spPr>
        <p:txBody>
          <a:bodyPr wrap="square" rtlCol="0">
            <a:spAutoFit/>
          </a:bodyPr>
          <a:lstStyle/>
          <a:p>
            <a:pPr algn="ctr"/>
            <a:r>
              <a:rPr lang="en-IN" dirty="0" smtClean="0">
                <a:latin typeface="Arial" pitchFamily="34" charset="0"/>
                <a:cs typeface="Arial" pitchFamily="34" charset="0"/>
              </a:rPr>
              <a:t>Maximum cancellations are made through Online TA /TO ( Travelling Allowance)market segment followed by Direct . Hotels can provide coupons and vouchers to these customers to minimize cancellations.</a:t>
            </a:r>
            <a:endParaRPr lang="en-IN" dirty="0">
              <a:latin typeface="Arial" pitchFamily="34" charset="0"/>
              <a:cs typeface="Arial" pitchFamily="34" charset="0"/>
            </a:endParaRPr>
          </a:p>
        </p:txBody>
      </p:sp>
    </p:spTree>
    <p:extLst>
      <p:ext uri="{BB962C8B-B14F-4D97-AF65-F5344CB8AC3E}">
        <p14:creationId xmlns:p14="http://schemas.microsoft.com/office/powerpoint/2010/main" val="2057549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4800" cy="1143000"/>
          </a:xfrm>
        </p:spPr>
        <p:txBody>
          <a:bodyPr/>
          <a:lstStyle/>
          <a:p>
            <a:pPr algn="ctr"/>
            <a:r>
              <a:rPr lang="en-IN" cap="none" dirty="0" smtClean="0">
                <a:solidFill>
                  <a:srgbClr val="FFC000"/>
                </a:solidFill>
                <a:latin typeface="Arial" pitchFamily="34" charset="0"/>
                <a:cs typeface="Arial" pitchFamily="34" charset="0"/>
              </a:rPr>
              <a:t>Customer-Booking Analysis</a:t>
            </a:r>
            <a:endParaRPr lang="en-IN" cap="none" dirty="0">
              <a:solidFill>
                <a:srgbClr val="FFC000"/>
              </a:solidFill>
              <a:latin typeface="Arial" pitchFamily="34" charset="0"/>
              <a:cs typeface="Arial" pitchFamily="34" charset="0"/>
            </a:endParaRPr>
          </a:p>
        </p:txBody>
      </p:sp>
      <p:pic>
        <p:nvPicPr>
          <p:cNvPr id="921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0" y="1768625"/>
            <a:ext cx="4104456" cy="250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6477" y="4509120"/>
            <a:ext cx="8352928" cy="1200329"/>
          </a:xfrm>
          <a:prstGeom prst="rect">
            <a:avLst/>
          </a:prstGeom>
          <a:noFill/>
        </p:spPr>
        <p:txBody>
          <a:bodyPr wrap="square" rtlCol="0">
            <a:spAutoFit/>
          </a:bodyPr>
          <a:lstStyle/>
          <a:p>
            <a:pPr algn="ctr"/>
            <a:r>
              <a:rPr lang="en-IN" dirty="0" smtClean="0">
                <a:latin typeface="Arial" pitchFamily="34" charset="0"/>
                <a:cs typeface="Arial" pitchFamily="34" charset="0"/>
              </a:rPr>
              <a:t>Maximum bookings are made by Transient customers in both types of hotels . Minimum bookings are made by Group customers. Hence, to attract group customers as they will result in better daily rates , hotels can provide redeemable points/ discounts to families or group bookings </a:t>
            </a:r>
            <a:endParaRPr lang="en-IN" dirty="0">
              <a:latin typeface="Arial" pitchFamily="34" charset="0"/>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72817"/>
            <a:ext cx="3816424" cy="253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653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Repeated Customers</a:t>
            </a:r>
            <a:endParaRPr lang="en-IN" cap="none" dirty="0">
              <a:solidFill>
                <a:srgbClr val="FFC000"/>
              </a:solidFill>
              <a:latin typeface="Arial" pitchFamily="34" charset="0"/>
              <a:cs typeface="Arial" pitchFamily="34" charset="0"/>
            </a:endParaRPr>
          </a:p>
        </p:txBody>
      </p:sp>
      <p:pic>
        <p:nvPicPr>
          <p:cNvPr id="8194"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4800" r="4310"/>
          <a:stretch/>
        </p:blipFill>
        <p:spPr bwMode="auto">
          <a:xfrm>
            <a:off x="683568" y="1606544"/>
            <a:ext cx="3600400" cy="283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725144"/>
            <a:ext cx="8064896" cy="1200329"/>
          </a:xfrm>
          <a:prstGeom prst="rect">
            <a:avLst/>
          </a:prstGeom>
          <a:noFill/>
        </p:spPr>
        <p:txBody>
          <a:bodyPr wrap="square" rtlCol="0">
            <a:spAutoFit/>
          </a:bodyPr>
          <a:lstStyle/>
          <a:p>
            <a:pPr algn="ctr"/>
            <a:r>
              <a:rPr lang="en-IN" dirty="0" smtClean="0">
                <a:latin typeface="Arial" pitchFamily="34" charset="0"/>
                <a:cs typeface="Arial" pitchFamily="34" charset="0"/>
              </a:rPr>
              <a:t>Approximately 4% of customers have re booked the hotel ,96% are new guests which is an indicative of unsatisfactory stay experience. Hotels should prioritize stay experience of the guests. No of repeated guest are almost same in both types of hotels. </a:t>
            </a:r>
            <a:endParaRPr lang="en-IN" dirty="0">
              <a:latin typeface="Arial" pitchFamily="34" charset="0"/>
              <a:cs typeface="Arial" pitchFamily="34"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556793"/>
            <a:ext cx="3962635"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643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700808"/>
            <a:ext cx="6324600" cy="4464496"/>
          </a:xfrm>
        </p:spPr>
        <p:txBody>
          <a:bodyPr/>
          <a:lstStyle/>
          <a:p>
            <a:r>
              <a:rPr lang="en-US" sz="1100" dirty="0">
                <a:latin typeface="Arial Black" pitchFamily="34" charset="0"/>
                <a:cs typeface="Arial" pitchFamily="34" charset="0"/>
              </a:rPr>
              <a:t/>
            </a:r>
            <a:br>
              <a:rPr lang="en-US" sz="1100" dirty="0">
                <a:latin typeface="Arial Black" pitchFamily="34" charset="0"/>
                <a:cs typeface="Arial" pitchFamily="34" charset="0"/>
              </a:rPr>
            </a:br>
            <a:r>
              <a:rPr lang="en-US" sz="1100" dirty="0" smtClean="0">
                <a:latin typeface="Arial Black" pitchFamily="34" charset="0"/>
                <a:cs typeface="Arial" pitchFamily="34" charset="0"/>
              </a:rPr>
              <a:t/>
            </a:r>
            <a:br>
              <a:rPr lang="en-US" sz="1100" dirty="0" smtClean="0">
                <a:latin typeface="Arial Black" pitchFamily="34" charset="0"/>
                <a:cs typeface="Arial" pitchFamily="34" charset="0"/>
              </a:rPr>
            </a:br>
            <a:endParaRPr lang="en-IN" sz="1100" dirty="0">
              <a:latin typeface="Arial Black" pitchFamily="34" charset="0"/>
              <a:cs typeface="Arial" pitchFamily="34" charset="0"/>
            </a:endParaRPr>
          </a:p>
        </p:txBody>
      </p:sp>
      <p:sp>
        <p:nvSpPr>
          <p:cNvPr id="2" name="Text Placeholder 1"/>
          <p:cNvSpPr>
            <a:spLocks noGrp="1"/>
          </p:cNvSpPr>
          <p:nvPr>
            <p:ph type="body" idx="1"/>
          </p:nvPr>
        </p:nvSpPr>
        <p:spPr>
          <a:xfrm>
            <a:off x="467544" y="260648"/>
            <a:ext cx="8352928" cy="6264696"/>
          </a:xfrm>
        </p:spPr>
        <p:txBody>
          <a:bodyPr>
            <a:normAutofit fontScale="25000" lnSpcReduction="20000"/>
          </a:bodyPr>
          <a:lstStyle/>
          <a:p>
            <a:pPr algn="ctr"/>
            <a:r>
              <a:rPr lang="en-IN" sz="16000" dirty="0" smtClean="0">
                <a:latin typeface="Arial" pitchFamily="34" charset="0"/>
                <a:cs typeface="Arial" pitchFamily="34" charset="0"/>
              </a:rPr>
              <a:t>ABSTRACT</a:t>
            </a:r>
          </a:p>
          <a:p>
            <a:pPr>
              <a:lnSpc>
                <a:spcPct val="170000"/>
              </a:lnSpc>
            </a:pPr>
            <a:r>
              <a:rPr lang="en-US" sz="5400" dirty="0" smtClean="0">
                <a:solidFill>
                  <a:schemeClr val="tx1"/>
                </a:solidFill>
              </a:rPr>
              <a:t> </a:t>
            </a:r>
            <a:r>
              <a:rPr lang="en-US" sz="5600" dirty="0" smtClean="0">
                <a:solidFill>
                  <a:schemeClr val="tx1"/>
                </a:solidFill>
                <a:latin typeface="Arial" pitchFamily="34" charset="0"/>
                <a:cs typeface="Arial" pitchFamily="34" charset="0"/>
              </a:rPr>
              <a:t>The</a:t>
            </a:r>
            <a:r>
              <a:rPr lang="en-US" sz="5600" dirty="0">
                <a:solidFill>
                  <a:schemeClr val="tx1"/>
                </a:solidFill>
                <a:latin typeface="Arial" pitchFamily="34" charset="0"/>
                <a:cs typeface="Arial" pitchFamily="34" charset="0"/>
              </a:rPr>
              <a:t> Hotel industry is an ever-growing industry and various kinds of trends demand to be noticed and exercised regularly in order to minimize retention rates and expand businesses. The average hotel occupancy rate is around</a:t>
            </a:r>
            <a:r>
              <a:rPr lang="en-US" sz="5600" dirty="0">
                <a:solidFill>
                  <a:srgbClr val="FF0000"/>
                </a:solidFill>
                <a:latin typeface="Arial" pitchFamily="34" charset="0"/>
                <a:cs typeface="Arial" pitchFamily="34" charset="0"/>
              </a:rPr>
              <a:t> 66% in India</a:t>
            </a:r>
            <a:r>
              <a:rPr lang="en-US" sz="5600" dirty="0">
                <a:solidFill>
                  <a:schemeClr val="tx1"/>
                </a:solidFill>
                <a:latin typeface="Arial" pitchFamily="34" charset="0"/>
                <a:cs typeface="Arial" pitchFamily="34" charset="0"/>
              </a:rPr>
              <a:t> and the revenue generated is over</a:t>
            </a:r>
            <a:r>
              <a:rPr lang="en-US" sz="5600" dirty="0">
                <a:solidFill>
                  <a:srgbClr val="FF0000"/>
                </a:solidFill>
                <a:latin typeface="Arial" pitchFamily="34" charset="0"/>
                <a:cs typeface="Arial" pitchFamily="34" charset="0"/>
              </a:rPr>
              <a:t> $</a:t>
            </a:r>
            <a:r>
              <a:rPr lang="en-US" sz="5600" dirty="0" smtClean="0">
                <a:solidFill>
                  <a:srgbClr val="FF0000"/>
                </a:solidFill>
                <a:latin typeface="Arial" pitchFamily="34" charset="0"/>
                <a:cs typeface="Arial" pitchFamily="34" charset="0"/>
              </a:rPr>
              <a:t>3.95</a:t>
            </a:r>
            <a:r>
              <a:rPr lang="en-US" sz="5600" dirty="0">
                <a:solidFill>
                  <a:srgbClr val="FF0000"/>
                </a:solidFill>
                <a:latin typeface="Arial" pitchFamily="34" charset="0"/>
                <a:cs typeface="Arial" pitchFamily="34" charset="0"/>
              </a:rPr>
              <a:t> trillion worldwide</a:t>
            </a:r>
            <a:r>
              <a:rPr lang="en-US" sz="5600" dirty="0">
                <a:solidFill>
                  <a:schemeClr val="tx1"/>
                </a:solidFill>
                <a:latin typeface="Arial" pitchFamily="34" charset="0"/>
                <a:cs typeface="Arial" pitchFamily="34" charset="0"/>
              </a:rPr>
              <a:t> , so we can assuredly say that the industry is here to stay and  proliferate for higher returns</a:t>
            </a:r>
            <a:r>
              <a:rPr lang="en-US" sz="5600" dirty="0" smtClean="0">
                <a:solidFill>
                  <a:schemeClr val="tx1"/>
                </a:solidFill>
                <a:latin typeface="Arial" pitchFamily="34" charset="0"/>
                <a:cs typeface="Arial" pitchFamily="34" charset="0"/>
              </a:rPr>
              <a:t>.</a:t>
            </a:r>
            <a:r>
              <a:rPr lang="en-US" sz="5600" dirty="0">
                <a:solidFill>
                  <a:schemeClr val="tx1"/>
                </a:solidFill>
                <a:latin typeface="Arial" pitchFamily="34" charset="0"/>
                <a:cs typeface="Arial" pitchFamily="34" charset="0"/>
              </a:rPr>
              <a:t/>
            </a:r>
            <a:br>
              <a:rPr lang="en-US" sz="5600" dirty="0">
                <a:solidFill>
                  <a:schemeClr val="tx1"/>
                </a:solidFill>
                <a:latin typeface="Arial" pitchFamily="34" charset="0"/>
                <a:cs typeface="Arial" pitchFamily="34" charset="0"/>
              </a:rPr>
            </a:br>
            <a:r>
              <a:rPr lang="en-US" sz="5600" dirty="0">
                <a:solidFill>
                  <a:schemeClr val="tx1"/>
                </a:solidFill>
                <a:latin typeface="Arial" pitchFamily="34" charset="0"/>
                <a:cs typeface="Arial" pitchFamily="34" charset="0"/>
              </a:rPr>
              <a:t>               In this project, I will try to highlight the significant business    impacting trends observed over the period of time like when the best time of year to book </a:t>
            </a:r>
            <a:r>
              <a:rPr lang="en-US" sz="5600" dirty="0" smtClean="0">
                <a:solidFill>
                  <a:schemeClr val="tx1"/>
                </a:solidFill>
                <a:latin typeface="Arial" pitchFamily="34" charset="0"/>
                <a:cs typeface="Arial" pitchFamily="34" charset="0"/>
              </a:rPr>
              <a:t>a </a:t>
            </a:r>
            <a:r>
              <a:rPr lang="en-US" sz="5600" dirty="0">
                <a:solidFill>
                  <a:schemeClr val="tx1"/>
                </a:solidFill>
                <a:latin typeface="Arial" pitchFamily="34" charset="0"/>
                <a:cs typeface="Arial" pitchFamily="34" charset="0"/>
              </a:rPr>
              <a:t> hotel room is and which amenities or practices result in higher booking rates and make some useful analysis to facilitate the interest of stake holders and business owners in terms of reducing retentions rates, identifying the indicators as to why the guests are leaving or not re-booking and measures to amplify the bookings.</a:t>
            </a:r>
          </a:p>
          <a:p>
            <a:pPr algn="ctr"/>
            <a:endParaRPr lang="en-IN" sz="5400" dirty="0" smtClean="0">
              <a:latin typeface="Arial" pitchFamily="34" charset="0"/>
              <a:cs typeface="Arial" pitchFamily="34" charset="0"/>
            </a:endParaRPr>
          </a:p>
          <a:p>
            <a:pPr algn="ctr"/>
            <a:endParaRPr lang="en-IN" sz="5400" dirty="0" smtClean="0">
              <a:latin typeface="Arial" pitchFamily="34" charset="0"/>
              <a:cs typeface="Arial" pitchFamily="34" charset="0"/>
            </a:endParaRPr>
          </a:p>
          <a:p>
            <a:r>
              <a:rPr lang="en-US" dirty="0" smtClean="0">
                <a:solidFill>
                  <a:schemeClr val="tx1"/>
                </a:solidFill>
              </a:rPr>
              <a:t>      </a:t>
            </a:r>
            <a:endParaRPr lang="en-IN" dirty="0"/>
          </a:p>
        </p:txBody>
      </p:sp>
    </p:spTree>
    <p:extLst>
      <p:ext uri="{BB962C8B-B14F-4D97-AF65-F5344CB8AC3E}">
        <p14:creationId xmlns:p14="http://schemas.microsoft.com/office/powerpoint/2010/main" val="839734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Month-wise Booking Trends</a:t>
            </a:r>
            <a:endParaRPr lang="en-IN" cap="none" dirty="0">
              <a:solidFill>
                <a:srgbClr val="FFC000"/>
              </a:solidFill>
              <a:latin typeface="Arial" pitchFamily="34" charset="0"/>
              <a:cs typeface="Arial" pitchFamily="34" charset="0"/>
            </a:endParaRPr>
          </a:p>
        </p:txBody>
      </p:sp>
      <p:pic>
        <p:nvPicPr>
          <p:cNvPr id="102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173061" cy="341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5157192"/>
            <a:ext cx="8064896" cy="738664"/>
          </a:xfrm>
          <a:prstGeom prst="rect">
            <a:avLst/>
          </a:prstGeom>
          <a:noFill/>
        </p:spPr>
        <p:txBody>
          <a:bodyPr wrap="square" rtlCol="0">
            <a:spAutoFit/>
          </a:bodyPr>
          <a:lstStyle/>
          <a:p>
            <a:pPr algn="ctr"/>
            <a:r>
              <a:rPr lang="en-IN" sz="1400" dirty="0" smtClean="0">
                <a:latin typeface="Arial" pitchFamily="34" charset="0"/>
                <a:cs typeface="Arial" pitchFamily="34" charset="0"/>
              </a:rPr>
              <a:t>Maximum bookings are made in the months of May , July and  August.</a:t>
            </a:r>
          </a:p>
          <a:p>
            <a:pPr algn="ctr"/>
            <a:r>
              <a:rPr lang="en-IN" sz="1400" dirty="0" smtClean="0">
                <a:latin typeface="Arial" pitchFamily="34" charset="0"/>
                <a:cs typeface="Arial" pitchFamily="34" charset="0"/>
              </a:rPr>
              <a:t>Minimum bookings are made in January , February , November and December .</a:t>
            </a:r>
          </a:p>
          <a:p>
            <a:pPr algn="ctr"/>
            <a:r>
              <a:rPr lang="en-IN" sz="1400" dirty="0" smtClean="0">
                <a:latin typeface="Arial" pitchFamily="34" charset="0"/>
                <a:cs typeface="Arial" pitchFamily="34" charset="0"/>
              </a:rPr>
              <a:t>Marketing strategies can be improved to increase booking rates in these months </a:t>
            </a:r>
            <a:endParaRPr lang="en-IN" sz="1400" dirty="0">
              <a:latin typeface="Arial" pitchFamily="34" charset="0"/>
              <a:cs typeface="Arial" pitchFamily="34" charset="0"/>
            </a:endParaRPr>
          </a:p>
        </p:txBody>
      </p:sp>
    </p:spTree>
    <p:extLst>
      <p:ext uri="{BB962C8B-B14F-4D97-AF65-F5344CB8AC3E}">
        <p14:creationId xmlns:p14="http://schemas.microsoft.com/office/powerpoint/2010/main" val="11347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Year-wise Booking Trends</a:t>
            </a:r>
            <a:endParaRPr lang="en-IN" cap="none" dirty="0">
              <a:solidFill>
                <a:srgbClr val="FFC000"/>
              </a:solidFill>
              <a:latin typeface="Arial" pitchFamily="34" charset="0"/>
              <a:cs typeface="Arial" pitchFamily="34" charset="0"/>
            </a:endParaRPr>
          </a:p>
        </p:txBody>
      </p:sp>
      <p:pic>
        <p:nvPicPr>
          <p:cNvPr id="1126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5125180" cy="337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2715" y="5445830"/>
            <a:ext cx="7848872" cy="369332"/>
          </a:xfrm>
          <a:prstGeom prst="rect">
            <a:avLst/>
          </a:prstGeom>
          <a:noFill/>
        </p:spPr>
        <p:txBody>
          <a:bodyPr wrap="square" rtlCol="0">
            <a:spAutoFit/>
          </a:bodyPr>
          <a:lstStyle/>
          <a:p>
            <a:pPr algn="ctr"/>
            <a:r>
              <a:rPr lang="en-IN" dirty="0" smtClean="0">
                <a:latin typeface="Arial" pitchFamily="34" charset="0"/>
                <a:cs typeface="Arial" pitchFamily="34" charset="0"/>
              </a:rPr>
              <a:t>Maximum bookings were made in the year 2016 in both types of hotels.</a:t>
            </a:r>
            <a:endParaRPr lang="en-IN" dirty="0">
              <a:latin typeface="Arial" pitchFamily="34" charset="0"/>
              <a:cs typeface="Arial" pitchFamily="34" charset="0"/>
            </a:endParaRPr>
          </a:p>
        </p:txBody>
      </p:sp>
    </p:spTree>
    <p:extLst>
      <p:ext uri="{BB962C8B-B14F-4D97-AF65-F5344CB8AC3E}">
        <p14:creationId xmlns:p14="http://schemas.microsoft.com/office/powerpoint/2010/main" val="1457187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Weekday V/S Weekend Stay Trends</a:t>
            </a:r>
            <a:endParaRPr lang="en-IN" cap="none" dirty="0">
              <a:solidFill>
                <a:srgbClr val="FFC000"/>
              </a:solidFill>
              <a:latin typeface="Arial" pitchFamily="34" charset="0"/>
              <a:cs typeface="Arial" pitchFamily="34" charset="0"/>
            </a:endParaRPr>
          </a:p>
        </p:txBody>
      </p:sp>
      <p:pic>
        <p:nvPicPr>
          <p:cNvPr id="12290" name="Picture 2"/>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t="1522" b="-1"/>
          <a:stretch/>
        </p:blipFill>
        <p:spPr bwMode="auto">
          <a:xfrm>
            <a:off x="2051720" y="1772816"/>
            <a:ext cx="4620270" cy="303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941168"/>
            <a:ext cx="7920880" cy="923330"/>
          </a:xfrm>
          <a:prstGeom prst="rect">
            <a:avLst/>
          </a:prstGeom>
          <a:noFill/>
        </p:spPr>
        <p:txBody>
          <a:bodyPr wrap="square" rtlCol="0">
            <a:spAutoFit/>
          </a:bodyPr>
          <a:lstStyle/>
          <a:p>
            <a:pPr algn="ctr"/>
            <a:r>
              <a:rPr lang="en-IN" dirty="0" smtClean="0">
                <a:latin typeface="Arial" pitchFamily="34" charset="0"/>
                <a:cs typeface="Arial" pitchFamily="34" charset="0"/>
              </a:rPr>
              <a:t>Customers prefer weekday stay to weekend stay. Almost 72% customers book during weekdays which may be due to corporate bookings ,other 28% prefer weekend stays.</a:t>
            </a:r>
            <a:endParaRPr lang="en-IN" dirty="0">
              <a:latin typeface="Arial" pitchFamily="34" charset="0"/>
              <a:cs typeface="Arial" pitchFamily="34" charset="0"/>
            </a:endParaRPr>
          </a:p>
        </p:txBody>
      </p:sp>
    </p:spTree>
    <p:extLst>
      <p:ext uri="{BB962C8B-B14F-4D97-AF65-F5344CB8AC3E}">
        <p14:creationId xmlns:p14="http://schemas.microsoft.com/office/powerpoint/2010/main" val="1472148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Room-type Preference Hotel-wise</a:t>
            </a:r>
            <a:endParaRPr lang="en-IN" cap="none" dirty="0">
              <a:solidFill>
                <a:srgbClr val="FFC000"/>
              </a:solidFill>
              <a:latin typeface="Arial" pitchFamily="34" charset="0"/>
              <a:cs typeface="Arial" pitchFamily="34" charset="0"/>
            </a:endParaRPr>
          </a:p>
        </p:txBody>
      </p:sp>
      <p:pic>
        <p:nvPicPr>
          <p:cNvPr id="1331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176568" cy="329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5013176"/>
            <a:ext cx="8352928" cy="861774"/>
          </a:xfrm>
          <a:prstGeom prst="rect">
            <a:avLst/>
          </a:prstGeom>
          <a:noFill/>
        </p:spPr>
        <p:txBody>
          <a:bodyPr wrap="square" rtlCol="0">
            <a:spAutoFit/>
          </a:bodyPr>
          <a:lstStyle/>
          <a:p>
            <a:pPr algn="ctr"/>
            <a:r>
              <a:rPr lang="en-US" sz="1600" dirty="0" smtClean="0">
                <a:latin typeface="Arial" pitchFamily="34" charset="0"/>
                <a:cs typeface="Arial" pitchFamily="34" charset="0"/>
              </a:rPr>
              <a:t>City</a:t>
            </a:r>
            <a:r>
              <a:rPr lang="en-US" sz="1600" dirty="0">
                <a:latin typeface="Arial" pitchFamily="34" charset="0"/>
                <a:cs typeface="Arial" pitchFamily="34" charset="0"/>
              </a:rPr>
              <a:t> Hotel </a:t>
            </a:r>
            <a:r>
              <a:rPr lang="en-US" sz="1600" dirty="0" smtClean="0">
                <a:latin typeface="Arial" pitchFamily="34" charset="0"/>
                <a:cs typeface="Arial" pitchFamily="34" charset="0"/>
              </a:rPr>
              <a:t>:{</a:t>
            </a:r>
            <a:r>
              <a:rPr lang="en-US" sz="1600" dirty="0">
                <a:latin typeface="Arial" pitchFamily="34" charset="0"/>
                <a:cs typeface="Arial" pitchFamily="34" charset="0"/>
              </a:rPr>
              <a:t> Most Preferred : </a:t>
            </a:r>
            <a:r>
              <a:rPr lang="en-US" sz="1600" dirty="0" smtClean="0">
                <a:latin typeface="Arial" pitchFamily="34" charset="0"/>
                <a:cs typeface="Arial" pitchFamily="34" charset="0"/>
              </a:rPr>
              <a:t>A,D, Least</a:t>
            </a:r>
            <a:r>
              <a:rPr lang="en-US" sz="1600" dirty="0">
                <a:latin typeface="Arial" pitchFamily="34" charset="0"/>
                <a:cs typeface="Arial" pitchFamily="34" charset="0"/>
              </a:rPr>
              <a:t> Preferred : </a:t>
            </a:r>
            <a:r>
              <a:rPr lang="en-US" sz="1600" dirty="0" smtClean="0">
                <a:latin typeface="Arial" pitchFamily="34" charset="0"/>
                <a:cs typeface="Arial" pitchFamily="34" charset="0"/>
              </a:rPr>
              <a:t>G, Negligible</a:t>
            </a:r>
            <a:r>
              <a:rPr lang="en-US" sz="1600" dirty="0">
                <a:latin typeface="Arial" pitchFamily="34" charset="0"/>
                <a:cs typeface="Arial" pitchFamily="34" charset="0"/>
              </a:rPr>
              <a:t> Bookings : C,H ,L,P}</a:t>
            </a:r>
          </a:p>
          <a:p>
            <a:pPr algn="ctr"/>
            <a:r>
              <a:rPr lang="en-US" sz="1600" dirty="0">
                <a:latin typeface="Arial" pitchFamily="34" charset="0"/>
                <a:cs typeface="Arial" pitchFamily="34" charset="0"/>
              </a:rPr>
              <a:t>Resort Hotel :  { Most Preferred : </a:t>
            </a:r>
            <a:r>
              <a:rPr lang="en-US" sz="1600" dirty="0" smtClean="0">
                <a:latin typeface="Arial" pitchFamily="34" charset="0"/>
                <a:cs typeface="Arial" pitchFamily="34" charset="0"/>
              </a:rPr>
              <a:t>A,D,E, Least</a:t>
            </a:r>
            <a:r>
              <a:rPr lang="en-US" sz="1600" dirty="0">
                <a:latin typeface="Arial" pitchFamily="34" charset="0"/>
                <a:cs typeface="Arial" pitchFamily="34" charset="0"/>
              </a:rPr>
              <a:t> Preferred : </a:t>
            </a:r>
            <a:r>
              <a:rPr lang="en-US" sz="1600" dirty="0" smtClean="0">
                <a:latin typeface="Arial" pitchFamily="34" charset="0"/>
                <a:cs typeface="Arial" pitchFamily="34" charset="0"/>
              </a:rPr>
              <a:t>H, Negligible Bookings : B,L,P}</a:t>
            </a:r>
          </a:p>
          <a:p>
            <a:pPr algn="ctr"/>
            <a:r>
              <a:rPr lang="en-IN" dirty="0" smtClean="0">
                <a:latin typeface="Arial" pitchFamily="34" charset="0"/>
                <a:cs typeface="Arial" pitchFamily="34" charset="0"/>
              </a:rPr>
              <a:t>The Hotels should inspect why customers are not preferring some room types.</a:t>
            </a:r>
            <a:endParaRPr lang="en-IN" dirty="0">
              <a:latin typeface="Arial" pitchFamily="34" charset="0"/>
              <a:cs typeface="Arial" pitchFamily="34" charset="0"/>
            </a:endParaRPr>
          </a:p>
        </p:txBody>
      </p:sp>
    </p:spTree>
    <p:extLst>
      <p:ext uri="{BB962C8B-B14F-4D97-AF65-F5344CB8AC3E}">
        <p14:creationId xmlns:p14="http://schemas.microsoft.com/office/powerpoint/2010/main" val="1822184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Parking Space Preference Hotel-wise</a:t>
            </a:r>
            <a:endParaRPr lang="en-IN" cap="none" dirty="0">
              <a:solidFill>
                <a:srgbClr val="FFC000"/>
              </a:solidFill>
              <a:latin typeface="Arial" pitchFamily="34" charset="0"/>
              <a:cs typeface="Arial" pitchFamily="34" charset="0"/>
            </a:endParaRPr>
          </a:p>
        </p:txBody>
      </p:sp>
      <p:pic>
        <p:nvPicPr>
          <p:cNvPr id="1433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6866603" cy="3323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5013176"/>
            <a:ext cx="8064896" cy="830997"/>
          </a:xfrm>
          <a:prstGeom prst="rect">
            <a:avLst/>
          </a:prstGeom>
          <a:noFill/>
        </p:spPr>
        <p:txBody>
          <a:bodyPr wrap="square" rtlCol="0">
            <a:spAutoFit/>
          </a:bodyPr>
          <a:lstStyle/>
          <a:p>
            <a:pPr algn="ctr"/>
            <a:r>
              <a:rPr lang="en-IN" sz="1600" dirty="0" smtClean="0">
                <a:latin typeface="Arial" pitchFamily="34" charset="0"/>
                <a:cs typeface="Arial" pitchFamily="34" charset="0"/>
              </a:rPr>
              <a:t>Parking spaces are not usually required by customers</a:t>
            </a:r>
            <a:r>
              <a:rPr lang="en-IN" sz="1600" dirty="0">
                <a:latin typeface="Arial" pitchFamily="34" charset="0"/>
                <a:cs typeface="Arial" pitchFamily="34" charset="0"/>
              </a:rPr>
              <a:t> </a:t>
            </a:r>
            <a:r>
              <a:rPr lang="en-IN" sz="1600" dirty="0" smtClean="0">
                <a:latin typeface="Arial" pitchFamily="34" charset="0"/>
                <a:cs typeface="Arial" pitchFamily="34" charset="0"/>
              </a:rPr>
              <a:t>in both hotels.</a:t>
            </a:r>
          </a:p>
          <a:p>
            <a:pPr algn="ctr"/>
            <a:r>
              <a:rPr lang="en-IN" sz="1600" dirty="0" smtClean="0">
                <a:latin typeface="Arial" pitchFamily="34" charset="0"/>
                <a:cs typeface="Arial" pitchFamily="34" charset="0"/>
              </a:rPr>
              <a:t>More customers prefer parking spaces in Resort Hotels as compared to City Hotels.</a:t>
            </a:r>
          </a:p>
          <a:p>
            <a:pPr algn="ctr"/>
            <a:r>
              <a:rPr lang="en-IN" sz="1600" dirty="0" smtClean="0">
                <a:latin typeface="Arial" pitchFamily="34" charset="0"/>
                <a:cs typeface="Arial" pitchFamily="34" charset="0"/>
              </a:rPr>
              <a:t>Mostly customers want 1 or 2 parking spaces.</a:t>
            </a:r>
          </a:p>
        </p:txBody>
      </p:sp>
    </p:spTree>
    <p:extLst>
      <p:ext uri="{BB962C8B-B14F-4D97-AF65-F5344CB8AC3E}">
        <p14:creationId xmlns:p14="http://schemas.microsoft.com/office/powerpoint/2010/main" val="2471000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Agent Booking Analysis</a:t>
            </a:r>
            <a:endParaRPr lang="en-IN" cap="none" dirty="0">
              <a:solidFill>
                <a:srgbClr val="FFC000"/>
              </a:solidFill>
              <a:latin typeface="Arial" pitchFamily="34" charset="0"/>
              <a:cs typeface="Arial" pitchFamily="34" charset="0"/>
            </a:endParaRPr>
          </a:p>
        </p:txBody>
      </p:sp>
      <p:pic>
        <p:nvPicPr>
          <p:cNvPr id="1536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5132455" cy="330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941168"/>
            <a:ext cx="7992888" cy="923330"/>
          </a:xfrm>
          <a:prstGeom prst="rect">
            <a:avLst/>
          </a:prstGeom>
          <a:noFill/>
        </p:spPr>
        <p:txBody>
          <a:bodyPr wrap="square" rtlCol="0">
            <a:spAutoFit/>
          </a:bodyPr>
          <a:lstStyle/>
          <a:p>
            <a:pPr algn="ctr"/>
            <a:r>
              <a:rPr lang="en-IN" dirty="0" smtClean="0">
                <a:latin typeface="Arial" pitchFamily="34" charset="0"/>
                <a:cs typeface="Arial" pitchFamily="34" charset="0"/>
              </a:rPr>
              <a:t>Booking rates are improved when bookings are made through agents.</a:t>
            </a:r>
          </a:p>
          <a:p>
            <a:pPr algn="ctr"/>
            <a:r>
              <a:rPr lang="en-IN" dirty="0" smtClean="0">
                <a:latin typeface="Arial" pitchFamily="34" charset="0"/>
                <a:cs typeface="Arial" pitchFamily="34" charset="0"/>
              </a:rPr>
              <a:t>Agent 9 has made maximum number of bookings. Agent 6 has made minimum bookings.</a:t>
            </a:r>
            <a:endParaRPr lang="en-IN" dirty="0">
              <a:latin typeface="Arial" pitchFamily="34" charset="0"/>
              <a:cs typeface="Arial" pitchFamily="34" charset="0"/>
            </a:endParaRPr>
          </a:p>
        </p:txBody>
      </p:sp>
    </p:spTree>
    <p:extLst>
      <p:ext uri="{BB962C8B-B14F-4D97-AF65-F5344CB8AC3E}">
        <p14:creationId xmlns:p14="http://schemas.microsoft.com/office/powerpoint/2010/main" val="2314981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Cancellation Rates V/S Deposit Type</a:t>
            </a:r>
            <a:endParaRPr lang="en-IN" cap="none" dirty="0">
              <a:solidFill>
                <a:srgbClr val="FFC000"/>
              </a:solidFill>
              <a:latin typeface="Arial" pitchFamily="34" charset="0"/>
              <a:cs typeface="Arial" pitchFamily="34" charset="0"/>
            </a:endParaRPr>
          </a:p>
        </p:txBody>
      </p:sp>
      <p:pic>
        <p:nvPicPr>
          <p:cNvPr id="1638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07704" y="1556792"/>
            <a:ext cx="5093229" cy="318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4941168"/>
            <a:ext cx="7920880" cy="923330"/>
          </a:xfrm>
          <a:prstGeom prst="rect">
            <a:avLst/>
          </a:prstGeom>
          <a:noFill/>
        </p:spPr>
        <p:txBody>
          <a:bodyPr wrap="square" rtlCol="0">
            <a:spAutoFit/>
          </a:bodyPr>
          <a:lstStyle/>
          <a:p>
            <a:pPr algn="ctr"/>
            <a:r>
              <a:rPr lang="en-IN" dirty="0" smtClean="0">
                <a:latin typeface="Arial" pitchFamily="34" charset="0"/>
                <a:cs typeface="Arial" pitchFamily="34" charset="0"/>
              </a:rPr>
              <a:t>No of cancellations are more where no deposit is made. Non-refundable deposits show more cancellations as compared to Refundable deposits.</a:t>
            </a:r>
          </a:p>
          <a:p>
            <a:pPr algn="ctr"/>
            <a:r>
              <a:rPr lang="en-IN" dirty="0" smtClean="0">
                <a:latin typeface="Arial" pitchFamily="34" charset="0"/>
                <a:cs typeface="Arial" pitchFamily="34" charset="0"/>
              </a:rPr>
              <a:t>Hotels may impose refundable deposits to decrease cancellation rates.</a:t>
            </a:r>
            <a:endParaRPr lang="en-IN" dirty="0">
              <a:latin typeface="Arial" pitchFamily="34" charset="0"/>
              <a:cs typeface="Arial" pitchFamily="34" charset="0"/>
            </a:endParaRPr>
          </a:p>
        </p:txBody>
      </p:sp>
    </p:spTree>
    <p:extLst>
      <p:ext uri="{BB962C8B-B14F-4D97-AF65-F5344CB8AC3E}">
        <p14:creationId xmlns:p14="http://schemas.microsoft.com/office/powerpoint/2010/main" val="180887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cap="none" dirty="0" smtClean="0">
                <a:solidFill>
                  <a:srgbClr val="FFC000"/>
                </a:solidFill>
                <a:latin typeface="Arial" pitchFamily="34" charset="0"/>
                <a:cs typeface="Arial" pitchFamily="34" charset="0"/>
              </a:rPr>
              <a:t>Special Requests V/S Children Or Babies Accompanied</a:t>
            </a:r>
            <a:endParaRPr lang="en-IN" sz="3200" cap="none" dirty="0">
              <a:solidFill>
                <a:srgbClr val="FFC000"/>
              </a:solidFill>
              <a:latin typeface="Arial" pitchFamily="34" charset="0"/>
              <a:cs typeface="Arial" pitchFamily="34" charset="0"/>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95536" y="2132857"/>
            <a:ext cx="4052335" cy="2657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762" y="2132856"/>
            <a:ext cx="4104456" cy="265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5556" y="5229200"/>
            <a:ext cx="8136904" cy="369332"/>
          </a:xfrm>
          <a:prstGeom prst="rect">
            <a:avLst/>
          </a:prstGeom>
          <a:noFill/>
        </p:spPr>
        <p:txBody>
          <a:bodyPr wrap="square" rtlCol="0">
            <a:spAutoFit/>
          </a:bodyPr>
          <a:lstStyle/>
          <a:p>
            <a:pPr algn="ctr"/>
            <a:r>
              <a:rPr lang="en-IN" dirty="0" smtClean="0">
                <a:latin typeface="Arial" pitchFamily="34" charset="0"/>
                <a:cs typeface="Arial" pitchFamily="34" charset="0"/>
              </a:rPr>
              <a:t>No of special requests are more when children or babies are accompanied.</a:t>
            </a:r>
            <a:endParaRPr lang="en-IN" dirty="0">
              <a:latin typeface="Arial" pitchFamily="34" charset="0"/>
              <a:cs typeface="Arial" pitchFamily="34" charset="0"/>
            </a:endParaRPr>
          </a:p>
        </p:txBody>
      </p:sp>
    </p:spTree>
    <p:extLst>
      <p:ext uri="{BB962C8B-B14F-4D97-AF65-F5344CB8AC3E}">
        <p14:creationId xmlns:p14="http://schemas.microsoft.com/office/powerpoint/2010/main" val="279246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pPr algn="ctr"/>
            <a:r>
              <a:rPr lang="en-IN" cap="none" dirty="0" smtClean="0">
                <a:solidFill>
                  <a:srgbClr val="FFC000"/>
                </a:solidFill>
                <a:latin typeface="Arial" pitchFamily="34" charset="0"/>
                <a:cs typeface="Arial" pitchFamily="34" charset="0"/>
              </a:rPr>
              <a:t>Correlation </a:t>
            </a:r>
            <a:r>
              <a:rPr lang="en-IN" cap="none" dirty="0" err="1" smtClean="0">
                <a:solidFill>
                  <a:srgbClr val="FFC000"/>
                </a:solidFill>
                <a:latin typeface="Arial" pitchFamily="34" charset="0"/>
                <a:cs typeface="Arial" pitchFamily="34" charset="0"/>
              </a:rPr>
              <a:t>Heatmap</a:t>
            </a:r>
            <a:endParaRPr lang="en-IN" cap="none" dirty="0">
              <a:solidFill>
                <a:srgbClr val="FFC000"/>
              </a:solidFill>
              <a:latin typeface="Arial" pitchFamily="34" charset="0"/>
              <a:cs typeface="Arial" pitchFamily="34" charset="0"/>
            </a:endParaRPr>
          </a:p>
        </p:txBody>
      </p:sp>
      <p:pic>
        <p:nvPicPr>
          <p:cNvPr id="1741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899593" y="908721"/>
            <a:ext cx="7128792" cy="438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5373216"/>
            <a:ext cx="8568952" cy="646331"/>
          </a:xfrm>
          <a:prstGeom prst="rect">
            <a:avLst/>
          </a:prstGeom>
          <a:noFill/>
        </p:spPr>
        <p:txBody>
          <a:bodyPr wrap="square" rtlCol="0">
            <a:spAutoFit/>
          </a:bodyPr>
          <a:lstStyle/>
          <a:p>
            <a:r>
              <a:rPr lang="en-IN" dirty="0" smtClean="0">
                <a:latin typeface="Arial" pitchFamily="34" charset="0"/>
                <a:cs typeface="Arial" pitchFamily="34" charset="0"/>
              </a:rPr>
              <a:t>Positive Correlation </a:t>
            </a:r>
            <a:r>
              <a:rPr lang="en-IN" dirty="0" smtClean="0">
                <a:latin typeface="Arial" pitchFamily="34" charset="0"/>
                <a:cs typeface="Arial" pitchFamily="34" charset="0"/>
              </a:rPr>
              <a:t>:</a:t>
            </a:r>
            <a:r>
              <a:rPr lang="en-IN" dirty="0" err="1" smtClean="0">
                <a:latin typeface="Arial" pitchFamily="34" charset="0"/>
                <a:cs typeface="Arial" pitchFamily="34" charset="0"/>
              </a:rPr>
              <a:t>totalstay-leadtime</a:t>
            </a:r>
            <a:r>
              <a:rPr lang="en-IN" dirty="0" smtClean="0">
                <a:latin typeface="Arial" pitchFamily="34" charset="0"/>
                <a:cs typeface="Arial" pitchFamily="34" charset="0"/>
              </a:rPr>
              <a:t>, totalguest-</a:t>
            </a:r>
            <a:r>
              <a:rPr lang="en-IN" dirty="0" err="1" smtClean="0">
                <a:latin typeface="Arial" pitchFamily="34" charset="0"/>
                <a:cs typeface="Arial" pitchFamily="34" charset="0"/>
              </a:rPr>
              <a:t>adr</a:t>
            </a:r>
            <a:r>
              <a:rPr lang="en-IN" dirty="0" smtClean="0">
                <a:latin typeface="Arial" pitchFamily="34" charset="0"/>
                <a:cs typeface="Arial" pitchFamily="34" charset="0"/>
              </a:rPr>
              <a:t> , agent-company</a:t>
            </a:r>
            <a:endParaRPr lang="en-IN" dirty="0" smtClean="0">
              <a:latin typeface="Arial" pitchFamily="34" charset="0"/>
              <a:cs typeface="Arial" pitchFamily="34" charset="0"/>
            </a:endParaRPr>
          </a:p>
          <a:p>
            <a:r>
              <a:rPr lang="en-IN" dirty="0" smtClean="0">
                <a:latin typeface="Arial" pitchFamily="34" charset="0"/>
                <a:cs typeface="Arial" pitchFamily="34" charset="0"/>
              </a:rPr>
              <a:t>Negative Correlation </a:t>
            </a:r>
            <a:r>
              <a:rPr lang="en-IN" dirty="0" smtClean="0">
                <a:latin typeface="Arial" pitchFamily="34" charset="0"/>
                <a:cs typeface="Arial" pitchFamily="34" charset="0"/>
              </a:rPr>
              <a:t>: </a:t>
            </a:r>
            <a:r>
              <a:rPr lang="en-IN" dirty="0" err="1" smtClean="0">
                <a:latin typeface="Arial" pitchFamily="34" charset="0"/>
                <a:cs typeface="Arial" pitchFamily="34" charset="0"/>
              </a:rPr>
              <a:t>is_repeated_guest</a:t>
            </a:r>
            <a:r>
              <a:rPr lang="en-IN" dirty="0" smtClean="0">
                <a:latin typeface="Arial" pitchFamily="34" charset="0"/>
                <a:cs typeface="Arial" pitchFamily="34" charset="0"/>
              </a:rPr>
              <a:t>-company, </a:t>
            </a:r>
            <a:r>
              <a:rPr lang="en-IN" dirty="0" err="1" smtClean="0">
                <a:latin typeface="Arial" pitchFamily="34" charset="0"/>
                <a:cs typeface="Arial" pitchFamily="34" charset="0"/>
              </a:rPr>
              <a:t>total_stay-is_repeated_guest</a:t>
            </a:r>
            <a:r>
              <a:rPr lang="en-IN" dirty="0" smtClean="0">
                <a:latin typeface="Arial" pitchFamily="34" charset="0"/>
                <a:cs typeface="Arial" pitchFamily="34" charset="0"/>
              </a:rPr>
              <a:t>.</a:t>
            </a:r>
            <a:endParaRPr lang="en-IN" dirty="0">
              <a:latin typeface="Arial" pitchFamily="34" charset="0"/>
              <a:cs typeface="Arial" pitchFamily="34" charset="0"/>
            </a:endParaRPr>
          </a:p>
        </p:txBody>
      </p:sp>
    </p:spTree>
    <p:extLst>
      <p:ext uri="{BB962C8B-B14F-4D97-AF65-F5344CB8AC3E}">
        <p14:creationId xmlns:p14="http://schemas.microsoft.com/office/powerpoint/2010/main" val="3268067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Conclusion</a:t>
            </a:r>
            <a:endParaRPr lang="en-IN" cap="none" dirty="0">
              <a:solidFill>
                <a:srgbClr val="FFC000"/>
              </a:solidFill>
              <a:latin typeface="Arial" pitchFamily="34" charset="0"/>
              <a:cs typeface="Arial" pitchFamily="34" charset="0"/>
            </a:endParaRPr>
          </a:p>
        </p:txBody>
      </p:sp>
      <p:sp>
        <p:nvSpPr>
          <p:cNvPr id="3" name="Content Placeholder 2"/>
          <p:cNvSpPr>
            <a:spLocks noGrp="1"/>
          </p:cNvSpPr>
          <p:nvPr>
            <p:ph sz="quarter" idx="13"/>
          </p:nvPr>
        </p:nvSpPr>
        <p:spPr/>
        <p:txBody>
          <a:bodyPr>
            <a:normAutofit fontScale="92500" lnSpcReduction="10000"/>
          </a:bodyPr>
          <a:lstStyle/>
          <a:p>
            <a:r>
              <a:rPr lang="en-US" dirty="0" smtClean="0"/>
              <a:t>City</a:t>
            </a:r>
            <a:r>
              <a:rPr lang="en-US" dirty="0"/>
              <a:t> Hotels have more bookings in comparison to Resort Hotels.</a:t>
            </a:r>
          </a:p>
          <a:p>
            <a:r>
              <a:rPr lang="en-US" dirty="0" smtClean="0"/>
              <a:t>Maximum</a:t>
            </a:r>
            <a:r>
              <a:rPr lang="en-US" dirty="0"/>
              <a:t> booking trends are observed in the months of July and </a:t>
            </a:r>
            <a:r>
              <a:rPr lang="en-US" dirty="0" smtClean="0"/>
              <a:t>August .</a:t>
            </a:r>
            <a:r>
              <a:rPr lang="en-US" dirty="0"/>
              <a:t>January,February,November and December observes least booking.</a:t>
            </a:r>
          </a:p>
          <a:p>
            <a:r>
              <a:rPr lang="en-US" dirty="0" smtClean="0"/>
              <a:t>Maximum</a:t>
            </a:r>
            <a:r>
              <a:rPr lang="en-US" dirty="0"/>
              <a:t> bookings were made in the year 2016 in both City and Resort Hotels.</a:t>
            </a:r>
          </a:p>
          <a:p>
            <a:r>
              <a:rPr lang="en-US" dirty="0" smtClean="0"/>
              <a:t>Almost</a:t>
            </a:r>
            <a:r>
              <a:rPr lang="en-US" dirty="0"/>
              <a:t> 27.5% bookings are cancelled. Out of these, 39% are from City Hotels and 61% cancellations are made in Resort Hotels.</a:t>
            </a:r>
          </a:p>
          <a:p>
            <a:r>
              <a:rPr lang="en-US" dirty="0" smtClean="0"/>
              <a:t>Most</a:t>
            </a:r>
            <a:r>
              <a:rPr lang="en-US" dirty="0"/>
              <a:t> preferred meal type is BB which accounts for almost 78% of meal bookings. Other meals types have bookings - HB : 11%, SC : 10%, FB-1%</a:t>
            </a:r>
          </a:p>
          <a:p>
            <a:r>
              <a:rPr lang="en-US" dirty="0" smtClean="0"/>
              <a:t>Top</a:t>
            </a:r>
            <a:r>
              <a:rPr lang="en-US" dirty="0"/>
              <a:t> countries contributing in the hotel business are {PRT,GBR,FRA,ESP,DEU,IRL,ITA,BEL,NLD,USA} in the same order.</a:t>
            </a:r>
          </a:p>
          <a:p>
            <a:r>
              <a:rPr lang="en-US" dirty="0" smtClean="0"/>
              <a:t>Total</a:t>
            </a:r>
            <a:r>
              <a:rPr lang="en-US" dirty="0"/>
              <a:t> stay patterns are observed as more no of days for stay in Resort Hotels than City Hotels.</a:t>
            </a:r>
          </a:p>
          <a:p>
            <a:r>
              <a:rPr lang="en-US" dirty="0" smtClean="0"/>
              <a:t>Weekday</a:t>
            </a:r>
            <a:r>
              <a:rPr lang="en-US" dirty="0"/>
              <a:t> bookings are more in comparison to weekend bookings. Almost 72.31% of stays are made during the week and only 27.69% of stays are during weekends.</a:t>
            </a:r>
          </a:p>
          <a:p>
            <a:endParaRPr lang="en-IN" dirty="0"/>
          </a:p>
        </p:txBody>
      </p:sp>
    </p:spTree>
    <p:extLst>
      <p:ext uri="{BB962C8B-B14F-4D97-AF65-F5344CB8AC3E}">
        <p14:creationId xmlns:p14="http://schemas.microsoft.com/office/powerpoint/2010/main" val="4141481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pPr algn="ctr"/>
            <a:r>
              <a:rPr lang="en-IN" dirty="0" smtClean="0">
                <a:solidFill>
                  <a:srgbClr val="FFC000"/>
                </a:solidFill>
                <a:latin typeface="Arial" pitchFamily="34" charset="0"/>
                <a:cs typeface="Arial" pitchFamily="34" charset="0"/>
              </a:rPr>
              <a:t>DATA- DESCRIPTION</a:t>
            </a:r>
            <a:endParaRPr lang="en-IN" dirty="0">
              <a:solidFill>
                <a:srgbClr val="FFC000"/>
              </a:solidFill>
              <a:latin typeface="Arial" pitchFamily="34" charset="0"/>
              <a:cs typeface="Arial" pitchFamily="34" charset="0"/>
            </a:endParaRPr>
          </a:p>
        </p:txBody>
      </p:sp>
      <p:sp>
        <p:nvSpPr>
          <p:cNvPr id="3" name="Content Placeholder 2"/>
          <p:cNvSpPr>
            <a:spLocks noGrp="1"/>
          </p:cNvSpPr>
          <p:nvPr>
            <p:ph sz="quarter" idx="13"/>
          </p:nvPr>
        </p:nvSpPr>
        <p:spPr>
          <a:xfrm>
            <a:off x="609600" y="1196752"/>
            <a:ext cx="7924800" cy="5112568"/>
          </a:xfrm>
        </p:spPr>
        <p:txBody>
          <a:bodyPr>
            <a:normAutofit fontScale="85000" lnSpcReduction="10000"/>
          </a:bodyPr>
          <a:lstStyle/>
          <a:p>
            <a:r>
              <a:rPr lang="en-US" sz="1900" b="1" dirty="0" smtClean="0"/>
              <a:t>Hotel </a:t>
            </a:r>
            <a:r>
              <a:rPr lang="en-US" sz="1900" dirty="0"/>
              <a:t> : there are two types of </a:t>
            </a:r>
            <a:r>
              <a:rPr lang="en-US" sz="1900" dirty="0" smtClean="0"/>
              <a:t>hotels, city</a:t>
            </a:r>
            <a:r>
              <a:rPr lang="en-US" sz="1900" dirty="0"/>
              <a:t> hotel and resort hotel.</a:t>
            </a:r>
          </a:p>
          <a:p>
            <a:r>
              <a:rPr lang="en-US" sz="1900" b="1" dirty="0" smtClean="0"/>
              <a:t>is_cancelled</a:t>
            </a:r>
            <a:r>
              <a:rPr lang="en-US" sz="1900" b="1" dirty="0"/>
              <a:t> </a:t>
            </a:r>
            <a:r>
              <a:rPr lang="en-US" sz="1900" dirty="0" smtClean="0"/>
              <a:t>:</a:t>
            </a:r>
            <a:r>
              <a:rPr lang="en-US" sz="1900" dirty="0"/>
              <a:t> this indicates whether booking was cancelled(1) or not(0)</a:t>
            </a:r>
          </a:p>
          <a:p>
            <a:r>
              <a:rPr lang="en-US" sz="1900" b="1" dirty="0" smtClean="0"/>
              <a:t>lead-time</a:t>
            </a:r>
            <a:r>
              <a:rPr lang="en-US" sz="1900" dirty="0"/>
              <a:t> : Time lapse between reservation and arrival date.</a:t>
            </a:r>
          </a:p>
          <a:p>
            <a:r>
              <a:rPr lang="en-US" sz="1900" b="1" dirty="0" smtClean="0"/>
              <a:t>arrival_date_year</a:t>
            </a:r>
            <a:r>
              <a:rPr lang="en-US" sz="1900" b="1" dirty="0"/>
              <a:t> </a:t>
            </a:r>
            <a:r>
              <a:rPr lang="en-US" sz="1900" dirty="0" smtClean="0"/>
              <a:t>:</a:t>
            </a:r>
            <a:r>
              <a:rPr lang="en-US" sz="1900" dirty="0"/>
              <a:t> Year of arrival date.</a:t>
            </a:r>
          </a:p>
          <a:p>
            <a:r>
              <a:rPr lang="en-US" sz="1900" b="1" dirty="0" smtClean="0"/>
              <a:t>arrival_date_month</a:t>
            </a:r>
            <a:r>
              <a:rPr lang="en-US" sz="1900" b="1" dirty="0"/>
              <a:t> </a:t>
            </a:r>
            <a:r>
              <a:rPr lang="en-US" sz="1900" dirty="0" smtClean="0"/>
              <a:t>:</a:t>
            </a:r>
            <a:r>
              <a:rPr lang="en-US" sz="1900" dirty="0"/>
              <a:t> Month of arrival date.</a:t>
            </a:r>
          </a:p>
          <a:p>
            <a:r>
              <a:rPr lang="en-US" sz="1900" b="1" dirty="0" smtClean="0"/>
              <a:t>arrival_date_week_number</a:t>
            </a:r>
            <a:r>
              <a:rPr lang="en-US" sz="1900" b="1" dirty="0"/>
              <a:t> </a:t>
            </a:r>
            <a:r>
              <a:rPr lang="en-US" sz="1900" dirty="0" smtClean="0"/>
              <a:t>:</a:t>
            </a:r>
            <a:r>
              <a:rPr lang="en-US" sz="1900" dirty="0"/>
              <a:t> Week number of arrival date.</a:t>
            </a:r>
          </a:p>
          <a:p>
            <a:r>
              <a:rPr lang="en-US" sz="1900" b="1" dirty="0" smtClean="0"/>
              <a:t>arrival_date_day_of_month</a:t>
            </a:r>
            <a:r>
              <a:rPr lang="en-US" sz="1900" dirty="0"/>
              <a:t> : Day of arrival date.</a:t>
            </a:r>
          </a:p>
          <a:p>
            <a:r>
              <a:rPr lang="en-US" sz="1900" b="1" dirty="0" smtClean="0"/>
              <a:t>stays_in_weekend_nights</a:t>
            </a:r>
            <a:r>
              <a:rPr lang="en-US" sz="1900" dirty="0"/>
              <a:t> : No of weekend night the guest stayed or booked the stay.</a:t>
            </a:r>
          </a:p>
          <a:p>
            <a:r>
              <a:rPr lang="en-US" sz="1900" b="1" dirty="0" smtClean="0"/>
              <a:t>stays_in_week_nights</a:t>
            </a:r>
            <a:r>
              <a:rPr lang="en-US" sz="1900" dirty="0"/>
              <a:t> : No of week nights the guest stayed or booked the stay.</a:t>
            </a:r>
          </a:p>
          <a:p>
            <a:r>
              <a:rPr lang="en-US" sz="1900" b="1" dirty="0" smtClean="0"/>
              <a:t>adults</a:t>
            </a:r>
            <a:r>
              <a:rPr lang="en-US" sz="1900" dirty="0"/>
              <a:t> : No of adults.</a:t>
            </a:r>
          </a:p>
          <a:p>
            <a:r>
              <a:rPr lang="en-US" sz="1900" b="1" dirty="0" smtClean="0"/>
              <a:t>children</a:t>
            </a:r>
            <a:r>
              <a:rPr lang="en-US" sz="1900" dirty="0"/>
              <a:t> : No of children.</a:t>
            </a:r>
          </a:p>
          <a:p>
            <a:r>
              <a:rPr lang="en-US" sz="1900" b="1" dirty="0" smtClean="0"/>
              <a:t>babies</a:t>
            </a:r>
            <a:r>
              <a:rPr lang="en-US" sz="1900" dirty="0"/>
              <a:t> : No of babies.</a:t>
            </a:r>
          </a:p>
          <a:p>
            <a:r>
              <a:rPr lang="en-US" sz="1900" b="1" dirty="0" smtClean="0"/>
              <a:t>meal</a:t>
            </a:r>
            <a:r>
              <a:rPr lang="en-US" sz="1900" dirty="0"/>
              <a:t> : Kind of meal opted for.</a:t>
            </a:r>
          </a:p>
          <a:p>
            <a:r>
              <a:rPr lang="en-US" sz="1900" b="1" dirty="0" smtClean="0"/>
              <a:t>country</a:t>
            </a:r>
            <a:r>
              <a:rPr lang="en-US" sz="1900" dirty="0"/>
              <a:t> : Country code.</a:t>
            </a:r>
          </a:p>
          <a:p>
            <a:endParaRPr lang="en-IN" dirty="0"/>
          </a:p>
        </p:txBody>
      </p:sp>
    </p:spTree>
    <p:extLst>
      <p:ext uri="{BB962C8B-B14F-4D97-AF65-F5344CB8AC3E}">
        <p14:creationId xmlns:p14="http://schemas.microsoft.com/office/powerpoint/2010/main" val="2514596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620688"/>
            <a:ext cx="7924800" cy="5544616"/>
          </a:xfrm>
        </p:spPr>
        <p:txBody>
          <a:bodyPr>
            <a:normAutofit/>
          </a:bodyPr>
          <a:lstStyle/>
          <a:p>
            <a:r>
              <a:rPr lang="en-US" dirty="0"/>
              <a:t> Agent ID 9 has made maximum number of bookings and Agent ID 6 has made minimum number of bookings.</a:t>
            </a:r>
          </a:p>
          <a:p>
            <a:r>
              <a:rPr lang="en-US" dirty="0" smtClean="0"/>
              <a:t>Booking</a:t>
            </a:r>
            <a:r>
              <a:rPr lang="en-US" dirty="0"/>
              <a:t> rate is higher when bookings are made through agents.</a:t>
            </a:r>
          </a:p>
          <a:p>
            <a:r>
              <a:rPr lang="en-US" dirty="0" smtClean="0"/>
              <a:t>Both</a:t>
            </a:r>
            <a:r>
              <a:rPr lang="en-US" dirty="0"/>
              <a:t> types of Hotels have almost same no of repeated bookings.</a:t>
            </a:r>
          </a:p>
          <a:p>
            <a:r>
              <a:rPr lang="en-US" dirty="0" smtClean="0"/>
              <a:t>Room</a:t>
            </a:r>
            <a:r>
              <a:rPr lang="en-US" dirty="0"/>
              <a:t> Preference Hotel-Wise  </a:t>
            </a:r>
          </a:p>
          <a:p>
            <a:pPr marL="0" indent="0">
              <a:buNone/>
            </a:pPr>
            <a:r>
              <a:rPr lang="en-US" dirty="0" smtClean="0"/>
              <a:t>     City</a:t>
            </a:r>
            <a:r>
              <a:rPr lang="en-US" dirty="0"/>
              <a:t> Hotel </a:t>
            </a:r>
            <a:r>
              <a:rPr lang="en-US" dirty="0" smtClean="0"/>
              <a:t>:</a:t>
            </a:r>
            <a:r>
              <a:rPr lang="en-US" dirty="0"/>
              <a:t>  { Most Preferred : </a:t>
            </a:r>
            <a:r>
              <a:rPr lang="en-US" dirty="0" smtClean="0"/>
              <a:t>A,D, Least Preferred : G,Negligible</a:t>
            </a:r>
            <a:r>
              <a:rPr lang="en-US" dirty="0"/>
              <a:t> Bookings : C,H ,L,P}</a:t>
            </a:r>
          </a:p>
          <a:p>
            <a:pPr marL="0" indent="0">
              <a:buNone/>
            </a:pPr>
            <a:r>
              <a:rPr lang="en-US" dirty="0" smtClean="0"/>
              <a:t>     Resort</a:t>
            </a:r>
            <a:r>
              <a:rPr lang="en-US" dirty="0"/>
              <a:t> Hotel :  { Most Preferred : </a:t>
            </a:r>
            <a:r>
              <a:rPr lang="en-US" dirty="0" smtClean="0"/>
              <a:t>A,D,E,Least</a:t>
            </a:r>
            <a:r>
              <a:rPr lang="en-US" dirty="0"/>
              <a:t> Preferred : </a:t>
            </a:r>
            <a:r>
              <a:rPr lang="en-US" dirty="0" smtClean="0"/>
              <a:t>H,Negligible</a:t>
            </a:r>
            <a:r>
              <a:rPr lang="en-US" dirty="0"/>
              <a:t> Bookings : B,L,P}</a:t>
            </a:r>
          </a:p>
          <a:p>
            <a:r>
              <a:rPr lang="en-US" dirty="0" smtClean="0"/>
              <a:t>Resort</a:t>
            </a:r>
            <a:r>
              <a:rPr lang="en-US" dirty="0"/>
              <a:t> Hotel guests require more parking spaces as compared to City Hotel Guests.</a:t>
            </a:r>
          </a:p>
          <a:p>
            <a:r>
              <a:rPr lang="en-US" dirty="0"/>
              <a:t> Transient Customer Type make most no of bookings in both hotels whereas </a:t>
            </a:r>
            <a:r>
              <a:rPr lang="en-US" dirty="0" smtClean="0"/>
              <a:t>customer     </a:t>
            </a:r>
            <a:r>
              <a:rPr lang="en-US" dirty="0"/>
              <a:t> type Group and Contract make least bookings.</a:t>
            </a:r>
          </a:p>
          <a:p>
            <a:r>
              <a:rPr lang="en-US" dirty="0" smtClean="0"/>
              <a:t>Maximum</a:t>
            </a:r>
            <a:r>
              <a:rPr lang="en-US" dirty="0"/>
              <a:t> bookings are made through Online TA market segment and minimum bookings are made through Aviation Segment.</a:t>
            </a:r>
          </a:p>
          <a:p>
            <a:r>
              <a:rPr lang="en-US" dirty="0" smtClean="0"/>
              <a:t>Cancellations</a:t>
            </a:r>
            <a:r>
              <a:rPr lang="en-US" dirty="0"/>
              <a:t> are more in Non-refundable deposit type</a:t>
            </a:r>
            <a:r>
              <a:rPr lang="en-US" dirty="0" smtClean="0"/>
              <a:t>.</a:t>
            </a:r>
          </a:p>
          <a:p>
            <a:r>
              <a:rPr lang="en-US" dirty="0"/>
              <a:t>No of special requests are more when children or babies are accompanied</a:t>
            </a:r>
            <a:r>
              <a:rPr lang="en-US" dirty="0" smtClean="0"/>
              <a:t>.</a:t>
            </a:r>
            <a:endParaRPr lang="en-US" dirty="0"/>
          </a:p>
          <a:p>
            <a:r>
              <a:rPr lang="en-US" dirty="0" smtClean="0"/>
              <a:t>ADR</a:t>
            </a:r>
            <a:r>
              <a:rPr lang="en-US" dirty="0"/>
              <a:t> is higher for City Hotel than Resort Hotel.</a:t>
            </a:r>
          </a:p>
          <a:p>
            <a:endParaRPr lang="en-IN" dirty="0"/>
          </a:p>
        </p:txBody>
      </p:sp>
    </p:spTree>
    <p:extLst>
      <p:ext uri="{BB962C8B-B14F-4D97-AF65-F5344CB8AC3E}">
        <p14:creationId xmlns:p14="http://schemas.microsoft.com/office/powerpoint/2010/main" val="445904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4974310"/>
            <a:ext cx="4392488" cy="646331"/>
          </a:xfrm>
          <a:prstGeom prst="rect">
            <a:avLst/>
          </a:prstGeom>
          <a:noFill/>
        </p:spPr>
        <p:txBody>
          <a:bodyPr wrap="square" rtlCol="0">
            <a:spAutoFit/>
          </a:bodyPr>
          <a:lstStyle/>
          <a:p>
            <a:pPr algn="ctr"/>
            <a:r>
              <a:rPr lang="en-IN" sz="3600" dirty="0" smtClean="0">
                <a:solidFill>
                  <a:srgbClr val="FFC000"/>
                </a:solidFill>
                <a:latin typeface="Arial" pitchFamily="34" charset="0"/>
                <a:cs typeface="Arial" pitchFamily="34" charset="0"/>
              </a:rPr>
              <a:t>Thank you !</a:t>
            </a:r>
            <a:endParaRPr lang="en-IN" sz="3600" dirty="0">
              <a:solidFill>
                <a:srgbClr val="FFC000"/>
              </a:solidFill>
              <a:latin typeface="Arial" pitchFamily="34" charset="0"/>
              <a:cs typeface="Arial" pitchFamily="34" charset="0"/>
            </a:endParaRPr>
          </a:p>
        </p:txBody>
      </p:sp>
    </p:spTree>
    <p:extLst>
      <p:ext uri="{BB962C8B-B14F-4D97-AF65-F5344CB8AC3E}">
        <p14:creationId xmlns:p14="http://schemas.microsoft.com/office/powerpoint/2010/main" val="260626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04664"/>
            <a:ext cx="7924800" cy="5904656"/>
          </a:xfrm>
        </p:spPr>
        <p:txBody>
          <a:bodyPr>
            <a:normAutofit/>
          </a:bodyPr>
          <a:lstStyle/>
          <a:p>
            <a:r>
              <a:rPr lang="en-US" b="1" dirty="0" smtClean="0"/>
              <a:t>market_segment</a:t>
            </a:r>
            <a:r>
              <a:rPr lang="en-US" dirty="0"/>
              <a:t> : Which segment of market the customer belong to.</a:t>
            </a:r>
          </a:p>
          <a:p>
            <a:r>
              <a:rPr lang="en-US" b="1" dirty="0" smtClean="0"/>
              <a:t>distribution_channel</a:t>
            </a:r>
            <a:r>
              <a:rPr lang="en-US" dirty="0"/>
              <a:t> : How the customer accessed the stay-corporate booking/direct/TA.TO.</a:t>
            </a:r>
          </a:p>
          <a:p>
            <a:r>
              <a:rPr lang="en-US" b="1" dirty="0" smtClean="0"/>
              <a:t>is_repeated_guest</a:t>
            </a:r>
            <a:r>
              <a:rPr lang="en-US" dirty="0"/>
              <a:t> : Guest coming for first time(0) or not (1).</a:t>
            </a:r>
          </a:p>
          <a:p>
            <a:r>
              <a:rPr lang="en-US" b="1" dirty="0" smtClean="0"/>
              <a:t>previous_cancellations</a:t>
            </a:r>
            <a:r>
              <a:rPr lang="en-US" dirty="0"/>
              <a:t> : Was there a cancellation before.</a:t>
            </a:r>
          </a:p>
          <a:p>
            <a:r>
              <a:rPr lang="en-US" b="1" dirty="0" smtClean="0"/>
              <a:t>previous_bookings_not_canceled</a:t>
            </a:r>
            <a:r>
              <a:rPr lang="en-US" dirty="0"/>
              <a:t> : Number of previous bookings not cancelled.</a:t>
            </a:r>
          </a:p>
          <a:p>
            <a:r>
              <a:rPr lang="en-US" b="1" dirty="0" smtClean="0"/>
              <a:t>reserved_room_type</a:t>
            </a:r>
            <a:r>
              <a:rPr lang="en-US" dirty="0"/>
              <a:t> : Type of room reserved. </a:t>
            </a:r>
          </a:p>
          <a:p>
            <a:r>
              <a:rPr lang="en-US" b="1" dirty="0" smtClean="0"/>
              <a:t>assigned_room_type</a:t>
            </a:r>
            <a:r>
              <a:rPr lang="en-US" dirty="0"/>
              <a:t> : Type of room assigned.</a:t>
            </a:r>
          </a:p>
          <a:p>
            <a:r>
              <a:rPr lang="en-US" b="1" dirty="0" smtClean="0"/>
              <a:t>booking_changes</a:t>
            </a:r>
            <a:r>
              <a:rPr lang="en-US" dirty="0"/>
              <a:t> : Count of changes made to the booking.</a:t>
            </a:r>
          </a:p>
          <a:p>
            <a:r>
              <a:rPr lang="en-US" b="1" dirty="0" smtClean="0"/>
              <a:t>deposit_type</a:t>
            </a:r>
            <a:r>
              <a:rPr lang="en-US" dirty="0"/>
              <a:t> : Deposit Type.</a:t>
            </a:r>
          </a:p>
          <a:p>
            <a:r>
              <a:rPr lang="en-US" b="1" dirty="0" smtClean="0"/>
              <a:t>agent</a:t>
            </a:r>
            <a:r>
              <a:rPr lang="en-US" dirty="0"/>
              <a:t> : Booked through agent.</a:t>
            </a:r>
          </a:p>
          <a:p>
            <a:r>
              <a:rPr lang="en-US" b="1" dirty="0" smtClean="0"/>
              <a:t>company</a:t>
            </a:r>
            <a:r>
              <a:rPr lang="en-US" dirty="0"/>
              <a:t> : ID of the company that made the booking.</a:t>
            </a:r>
          </a:p>
          <a:p>
            <a:r>
              <a:rPr lang="en-US" b="1" dirty="0" smtClean="0"/>
              <a:t>days_in_waiting_list</a:t>
            </a:r>
            <a:r>
              <a:rPr lang="en-US" dirty="0"/>
              <a:t> : Number of days in waiting list.</a:t>
            </a:r>
          </a:p>
          <a:p>
            <a:r>
              <a:rPr lang="en-US" b="1" dirty="0" smtClean="0"/>
              <a:t>customer_type</a:t>
            </a:r>
            <a:r>
              <a:rPr lang="en-US" dirty="0"/>
              <a:t> : Type of </a:t>
            </a:r>
            <a:r>
              <a:rPr lang="en-US" dirty="0" smtClean="0"/>
              <a:t>customer- Contract, Group , Transient , Transient</a:t>
            </a:r>
            <a:r>
              <a:rPr lang="en-US" dirty="0"/>
              <a:t> Party.</a:t>
            </a:r>
          </a:p>
          <a:p>
            <a:endParaRPr lang="en-IN" dirty="0"/>
          </a:p>
        </p:txBody>
      </p:sp>
    </p:spTree>
    <p:extLst>
      <p:ext uri="{BB962C8B-B14F-4D97-AF65-F5344CB8AC3E}">
        <p14:creationId xmlns:p14="http://schemas.microsoft.com/office/powerpoint/2010/main" val="1658925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416" y="0"/>
            <a:ext cx="216024" cy="45719"/>
          </a:xfrm>
        </p:spPr>
        <p:txBody>
          <a:bodyPr/>
          <a:lstStyle/>
          <a:p>
            <a:endParaRPr lang="en-IN" dirty="0"/>
          </a:p>
        </p:txBody>
      </p:sp>
      <p:sp>
        <p:nvSpPr>
          <p:cNvPr id="3" name="Content Placeholder 2"/>
          <p:cNvSpPr>
            <a:spLocks noGrp="1"/>
          </p:cNvSpPr>
          <p:nvPr>
            <p:ph sz="quarter" idx="13"/>
          </p:nvPr>
        </p:nvSpPr>
        <p:spPr>
          <a:xfrm>
            <a:off x="609600" y="764704"/>
            <a:ext cx="7924800" cy="4950296"/>
          </a:xfrm>
        </p:spPr>
        <p:txBody>
          <a:bodyPr/>
          <a:lstStyle/>
          <a:p>
            <a:r>
              <a:rPr lang="en-US" b="1" dirty="0" smtClean="0"/>
              <a:t>adr</a:t>
            </a:r>
            <a:r>
              <a:rPr lang="en-US" dirty="0"/>
              <a:t> : Average Daily Rate</a:t>
            </a:r>
          </a:p>
          <a:p>
            <a:r>
              <a:rPr lang="en-US" b="1" dirty="0" smtClean="0"/>
              <a:t>required_car_parking_spaces</a:t>
            </a:r>
            <a:r>
              <a:rPr lang="en-US" dirty="0"/>
              <a:t> : If car parking is required.</a:t>
            </a:r>
          </a:p>
          <a:p>
            <a:r>
              <a:rPr lang="en-US" b="1" dirty="0" smtClean="0"/>
              <a:t>total_of_special_requests</a:t>
            </a:r>
            <a:r>
              <a:rPr lang="en-US" dirty="0"/>
              <a:t> : Number of additional special requirements.</a:t>
            </a:r>
          </a:p>
          <a:p>
            <a:r>
              <a:rPr lang="en-US" b="1" dirty="0" smtClean="0"/>
              <a:t>reservation_status</a:t>
            </a:r>
            <a:r>
              <a:rPr lang="en-US" dirty="0"/>
              <a:t> : Last status of reservation like checked </a:t>
            </a:r>
            <a:r>
              <a:rPr lang="en-US" dirty="0" smtClean="0"/>
              <a:t>out, cancelled</a:t>
            </a:r>
            <a:r>
              <a:rPr lang="en-US" dirty="0"/>
              <a:t> or no show.</a:t>
            </a:r>
          </a:p>
          <a:p>
            <a:r>
              <a:rPr lang="en-US" b="1" dirty="0" smtClean="0"/>
              <a:t>reservation_status_date</a:t>
            </a:r>
            <a:r>
              <a:rPr lang="en-US" dirty="0"/>
              <a:t> : Date of specified status.</a:t>
            </a:r>
          </a:p>
          <a:p>
            <a:endParaRPr lang="en-IN" dirty="0"/>
          </a:p>
        </p:txBody>
      </p:sp>
    </p:spTree>
    <p:extLst>
      <p:ext uri="{BB962C8B-B14F-4D97-AF65-F5344CB8AC3E}">
        <p14:creationId xmlns:p14="http://schemas.microsoft.com/office/powerpoint/2010/main" val="419387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38138"/>
          </a:xfrm>
        </p:spPr>
        <p:txBody>
          <a:bodyPr/>
          <a:lstStyle/>
          <a:p>
            <a:pPr algn="ctr"/>
            <a:r>
              <a:rPr lang="en-IN" dirty="0" smtClean="0">
                <a:solidFill>
                  <a:srgbClr val="FFC000"/>
                </a:solidFill>
                <a:latin typeface="Arial" pitchFamily="34" charset="0"/>
                <a:cs typeface="Arial" pitchFamily="34" charset="0"/>
              </a:rPr>
              <a:t>UNDERSTANDING THE DATASET</a:t>
            </a:r>
            <a:endParaRPr lang="en-IN" dirty="0">
              <a:solidFill>
                <a:srgbClr val="FFC000"/>
              </a:solidFill>
              <a:latin typeface="Arial" pitchFamily="34" charset="0"/>
              <a:cs typeface="Arial" pitchFamily="34" charset="0"/>
            </a:endParaRPr>
          </a:p>
        </p:txBody>
      </p:sp>
      <p:sp>
        <p:nvSpPr>
          <p:cNvPr id="3" name="Content Placeholder 2"/>
          <p:cNvSpPr>
            <a:spLocks noGrp="1"/>
          </p:cNvSpPr>
          <p:nvPr>
            <p:ph sz="quarter" idx="13"/>
          </p:nvPr>
        </p:nvSpPr>
        <p:spPr/>
        <p:txBody>
          <a:bodyPr/>
          <a:lstStyle/>
          <a:p>
            <a:r>
              <a:rPr lang="en-US" dirty="0">
                <a:latin typeface="Arial" pitchFamily="34" charset="0"/>
                <a:cs typeface="Arial" pitchFamily="34" charset="0"/>
              </a:rPr>
              <a:t>The given dataset describes various aspects of Hotel Bookings like </a:t>
            </a:r>
            <a:r>
              <a:rPr lang="en-US" dirty="0" smtClean="0">
                <a:latin typeface="Arial" pitchFamily="34" charset="0"/>
                <a:cs typeface="Arial" pitchFamily="34" charset="0"/>
              </a:rPr>
              <a:t>meal, country, weekly </a:t>
            </a:r>
            <a:r>
              <a:rPr lang="en-US" dirty="0">
                <a:latin typeface="Arial" pitchFamily="34" charset="0"/>
                <a:cs typeface="Arial" pitchFamily="34" charset="0"/>
              </a:rPr>
              <a:t> </a:t>
            </a:r>
            <a:r>
              <a:rPr lang="en-US" dirty="0" smtClean="0">
                <a:latin typeface="Arial" pitchFamily="34" charset="0"/>
                <a:cs typeface="Arial" pitchFamily="34" charset="0"/>
              </a:rPr>
              <a:t>v/s</a:t>
            </a:r>
            <a:r>
              <a:rPr lang="en-US" dirty="0">
                <a:latin typeface="Arial" pitchFamily="34" charset="0"/>
                <a:cs typeface="Arial" pitchFamily="34" charset="0"/>
              </a:rPr>
              <a:t> weekend stays,agent etc.</a:t>
            </a:r>
          </a:p>
          <a:p>
            <a:r>
              <a:rPr lang="en-US" dirty="0">
                <a:latin typeface="Arial" pitchFamily="34" charset="0"/>
                <a:cs typeface="Arial" pitchFamily="34" charset="0"/>
              </a:rPr>
              <a:t> Our objective is to analyze various factors that govern bookings and </a:t>
            </a:r>
            <a:r>
              <a:rPr lang="en-US" dirty="0" smtClean="0">
                <a:latin typeface="Arial" pitchFamily="34" charset="0"/>
                <a:cs typeface="Arial" pitchFamily="34" charset="0"/>
              </a:rPr>
              <a:t>       highlight</a:t>
            </a:r>
            <a:r>
              <a:rPr lang="en-US" dirty="0">
                <a:latin typeface="Arial" pitchFamily="34" charset="0"/>
                <a:cs typeface="Arial" pitchFamily="34" charset="0"/>
              </a:rPr>
              <a:t> the causes that result in poor business profitability</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t>
            </a:r>
            <a:r>
              <a:rPr lang="en-US" dirty="0" smtClean="0">
                <a:latin typeface="Arial" pitchFamily="34" charset="0"/>
                <a:cs typeface="Arial" pitchFamily="34" charset="0"/>
              </a:rPr>
              <a:t>The</a:t>
            </a:r>
            <a:r>
              <a:rPr lang="en-US" dirty="0">
                <a:latin typeface="Arial" pitchFamily="34" charset="0"/>
                <a:cs typeface="Arial" pitchFamily="34" charset="0"/>
              </a:rPr>
              <a:t> dataset consist of </a:t>
            </a:r>
            <a:r>
              <a:rPr lang="en-US" dirty="0">
                <a:solidFill>
                  <a:srgbClr val="FF0000"/>
                </a:solidFill>
                <a:latin typeface="Arial" pitchFamily="34" charset="0"/>
                <a:cs typeface="Arial" pitchFamily="34" charset="0"/>
              </a:rPr>
              <a:t>119390 rows </a:t>
            </a:r>
            <a:r>
              <a:rPr lang="en-US" dirty="0">
                <a:latin typeface="Arial" pitchFamily="34" charset="0"/>
                <a:cs typeface="Arial" pitchFamily="34" charset="0"/>
              </a:rPr>
              <a:t>and </a:t>
            </a:r>
            <a:r>
              <a:rPr lang="en-US" dirty="0">
                <a:solidFill>
                  <a:srgbClr val="FF0000"/>
                </a:solidFill>
                <a:latin typeface="Arial" pitchFamily="34" charset="0"/>
                <a:cs typeface="Arial" pitchFamily="34" charset="0"/>
              </a:rPr>
              <a:t>32 columns</a:t>
            </a:r>
            <a:r>
              <a:rPr lang="en-US" dirty="0" smtClean="0">
                <a:latin typeface="Arial" pitchFamily="34" charset="0"/>
                <a:cs typeface="Arial" pitchFamily="34" charset="0"/>
              </a:rPr>
              <a:t>.</a:t>
            </a:r>
          </a:p>
          <a:p>
            <a:r>
              <a:rPr lang="en-US" dirty="0">
                <a:latin typeface="Arial" pitchFamily="34" charset="0"/>
                <a:cs typeface="Arial" pitchFamily="34" charset="0"/>
              </a:rPr>
              <a:t> There are </a:t>
            </a:r>
            <a:r>
              <a:rPr lang="en-US" dirty="0">
                <a:solidFill>
                  <a:srgbClr val="FF0000"/>
                </a:solidFill>
                <a:latin typeface="Arial" pitchFamily="34" charset="0"/>
                <a:cs typeface="Arial" pitchFamily="34" charset="0"/>
              </a:rPr>
              <a:t>31994 duplicate </a:t>
            </a:r>
            <a:r>
              <a:rPr lang="en-US" dirty="0">
                <a:latin typeface="Arial" pitchFamily="34" charset="0"/>
                <a:cs typeface="Arial" pitchFamily="34" charset="0"/>
              </a:rPr>
              <a:t>values in the dataset</a:t>
            </a:r>
            <a:r>
              <a:rPr lang="en-US" dirty="0" smtClean="0">
                <a:latin typeface="Arial" pitchFamily="34" charset="0"/>
                <a:cs typeface="Arial" pitchFamily="34" charset="0"/>
              </a:rPr>
              <a:t>.</a:t>
            </a:r>
          </a:p>
          <a:p>
            <a:r>
              <a:rPr lang="en-US" dirty="0">
                <a:latin typeface="Arial" pitchFamily="34" charset="0"/>
                <a:cs typeface="Arial" pitchFamily="34" charset="0"/>
              </a:rPr>
              <a:t> There are </a:t>
            </a:r>
            <a:r>
              <a:rPr lang="en-US" dirty="0">
                <a:solidFill>
                  <a:srgbClr val="FF0000"/>
                </a:solidFill>
                <a:latin typeface="Arial" pitchFamily="34" charset="0"/>
                <a:cs typeface="Arial" pitchFamily="34" charset="0"/>
              </a:rPr>
              <a:t>4 </a:t>
            </a:r>
            <a:r>
              <a:rPr lang="en-US" dirty="0">
                <a:latin typeface="Arial" pitchFamily="34" charset="0"/>
                <a:cs typeface="Arial" pitchFamily="34" charset="0"/>
              </a:rPr>
              <a:t>columns having</a:t>
            </a:r>
            <a:r>
              <a:rPr lang="en-US" dirty="0">
                <a:solidFill>
                  <a:srgbClr val="FF0000"/>
                </a:solidFill>
                <a:latin typeface="Arial" pitchFamily="34" charset="0"/>
                <a:cs typeface="Arial" pitchFamily="34" charset="0"/>
              </a:rPr>
              <a:t>  missing values</a:t>
            </a:r>
            <a:r>
              <a:rPr lang="en-US" dirty="0">
                <a:latin typeface="Arial" pitchFamily="34" charset="0"/>
                <a:cs typeface="Arial" pitchFamily="34" charset="0"/>
              </a:rPr>
              <a:t>:children,country,agent and </a:t>
            </a:r>
            <a:r>
              <a:rPr lang="en-US" dirty="0" smtClean="0">
                <a:latin typeface="Arial" pitchFamily="34" charset="0"/>
                <a:cs typeface="Arial" pitchFamily="34" charset="0"/>
              </a:rPr>
              <a:t>  company.</a:t>
            </a:r>
          </a:p>
          <a:p>
            <a:r>
              <a:rPr lang="en-US" dirty="0">
                <a:latin typeface="Arial" pitchFamily="34" charset="0"/>
                <a:cs typeface="Arial" pitchFamily="34" charset="0"/>
              </a:rPr>
              <a:t> The dataset consist of </a:t>
            </a:r>
            <a:r>
              <a:rPr lang="en-US" dirty="0">
                <a:solidFill>
                  <a:srgbClr val="FF0000"/>
                </a:solidFill>
                <a:latin typeface="Arial" pitchFamily="34" charset="0"/>
                <a:cs typeface="Arial" pitchFamily="34" charset="0"/>
              </a:rPr>
              <a:t>2 </a:t>
            </a:r>
            <a:r>
              <a:rPr lang="en-US" dirty="0">
                <a:latin typeface="Arial" pitchFamily="34" charset="0"/>
                <a:cs typeface="Arial" pitchFamily="34" charset="0"/>
              </a:rPr>
              <a:t>columns having</a:t>
            </a:r>
            <a:r>
              <a:rPr lang="en-US" dirty="0">
                <a:solidFill>
                  <a:srgbClr val="FF0000"/>
                </a:solidFill>
                <a:latin typeface="Arial" pitchFamily="34" charset="0"/>
                <a:cs typeface="Arial" pitchFamily="34" charset="0"/>
              </a:rPr>
              <a:t> Binary data</a:t>
            </a:r>
            <a:r>
              <a:rPr lang="en-US" dirty="0">
                <a:latin typeface="Arial" pitchFamily="34" charset="0"/>
                <a:cs typeface="Arial" pitchFamily="34" charset="0"/>
              </a:rPr>
              <a:t>(0 and 1): </a:t>
            </a:r>
            <a:r>
              <a:rPr lang="en-US" dirty="0" smtClean="0">
                <a:latin typeface="Arial" pitchFamily="34" charset="0"/>
                <a:cs typeface="Arial" pitchFamily="34" charset="0"/>
              </a:rPr>
              <a:t>                  is_cancelled</a:t>
            </a:r>
            <a:r>
              <a:rPr lang="en-US" dirty="0">
                <a:latin typeface="Arial" pitchFamily="34" charset="0"/>
                <a:cs typeface="Arial" pitchFamily="34" charset="0"/>
              </a:rPr>
              <a:t>, is_repeated_guest.</a:t>
            </a:r>
          </a:p>
          <a:p>
            <a:endParaRPr lang="en-IN" dirty="0"/>
          </a:p>
        </p:txBody>
      </p:sp>
    </p:spTree>
    <p:extLst>
      <p:ext uri="{BB962C8B-B14F-4D97-AF65-F5344CB8AC3E}">
        <p14:creationId xmlns:p14="http://schemas.microsoft.com/office/powerpoint/2010/main" val="130541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pPr algn="ctr"/>
            <a:r>
              <a:rPr lang="en-IN" dirty="0" smtClean="0">
                <a:solidFill>
                  <a:srgbClr val="FFC000"/>
                </a:solidFill>
                <a:latin typeface="Arial" pitchFamily="34" charset="0"/>
                <a:cs typeface="Arial" pitchFamily="34" charset="0"/>
              </a:rPr>
              <a:t>SUBJECT OF ANALYSIS</a:t>
            </a:r>
            <a:endParaRPr lang="en-IN" dirty="0">
              <a:solidFill>
                <a:srgbClr val="FFC000"/>
              </a:solidFill>
              <a:latin typeface="Arial" pitchFamily="34" charset="0"/>
              <a:cs typeface="Arial" pitchFamily="34" charset="0"/>
            </a:endParaRPr>
          </a:p>
        </p:txBody>
      </p:sp>
      <p:sp>
        <p:nvSpPr>
          <p:cNvPr id="3" name="Content Placeholder 2"/>
          <p:cNvSpPr>
            <a:spLocks noGrp="1"/>
          </p:cNvSpPr>
          <p:nvPr>
            <p:ph sz="quarter" idx="13"/>
          </p:nvPr>
        </p:nvSpPr>
        <p:spPr>
          <a:xfrm>
            <a:off x="609600" y="1484784"/>
            <a:ext cx="7924800" cy="4230216"/>
          </a:xfrm>
        </p:spPr>
        <p:txBody>
          <a:bodyPr>
            <a:normAutofit/>
          </a:bodyPr>
          <a:lstStyle/>
          <a:p>
            <a:r>
              <a:rPr lang="en-IN" dirty="0" smtClean="0"/>
              <a:t>Which type of hotel(City or Resort) has maximum number of bookings and maximum stay.</a:t>
            </a:r>
          </a:p>
          <a:p>
            <a:r>
              <a:rPr lang="en-IN" dirty="0" smtClean="0"/>
              <a:t>What is the Average Daily Rate(ADR) for both types of hotels.</a:t>
            </a:r>
          </a:p>
          <a:p>
            <a:r>
              <a:rPr lang="en-IN" dirty="0" smtClean="0"/>
              <a:t>Booking cancellation trends hotel-wise.</a:t>
            </a:r>
          </a:p>
          <a:p>
            <a:r>
              <a:rPr lang="en-IN" dirty="0" smtClean="0"/>
              <a:t>Maximum and minimum bookings made by  type of customers.</a:t>
            </a:r>
          </a:p>
          <a:p>
            <a:r>
              <a:rPr lang="en-IN" dirty="0" smtClean="0"/>
              <a:t>Meal Preference by customers.</a:t>
            </a:r>
          </a:p>
          <a:p>
            <a:r>
              <a:rPr lang="en-IN" dirty="0" smtClean="0"/>
              <a:t>Which countries contribute to hotel industry business.</a:t>
            </a:r>
          </a:p>
          <a:p>
            <a:r>
              <a:rPr lang="en-IN" dirty="0" smtClean="0"/>
              <a:t>Nature of bookings and cancellations among different market segments.</a:t>
            </a:r>
          </a:p>
          <a:p>
            <a:r>
              <a:rPr lang="en-IN" dirty="0" smtClean="0"/>
              <a:t>Repeated booking patterns in type of customers and market segment.</a:t>
            </a:r>
          </a:p>
          <a:p>
            <a:r>
              <a:rPr lang="en-IN" dirty="0" smtClean="0"/>
              <a:t>Maximum booking changes done by which type of customers.</a:t>
            </a:r>
          </a:p>
          <a:p>
            <a:r>
              <a:rPr lang="en-IN" dirty="0" smtClean="0"/>
              <a:t>Booking Cancellation Rates Hotel-Wise.</a:t>
            </a:r>
          </a:p>
          <a:p>
            <a:endParaRPr lang="en-IN" dirty="0"/>
          </a:p>
        </p:txBody>
      </p:sp>
    </p:spTree>
    <p:extLst>
      <p:ext uri="{BB962C8B-B14F-4D97-AF65-F5344CB8AC3E}">
        <p14:creationId xmlns:p14="http://schemas.microsoft.com/office/powerpoint/2010/main" val="3548108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836712"/>
            <a:ext cx="7924800" cy="4878288"/>
          </a:xfrm>
        </p:spPr>
        <p:txBody>
          <a:bodyPr>
            <a:normAutofit lnSpcReduction="10000"/>
          </a:bodyPr>
          <a:lstStyle/>
          <a:p>
            <a:r>
              <a:rPr lang="en-IN" dirty="0" smtClean="0"/>
              <a:t>Which months observes maximum traffic in terms of hotel bookings.</a:t>
            </a:r>
          </a:p>
          <a:p>
            <a:r>
              <a:rPr lang="en-IN" dirty="0" smtClean="0"/>
              <a:t>Which years have generated maximum business in the hotel industry.</a:t>
            </a:r>
          </a:p>
          <a:p>
            <a:r>
              <a:rPr lang="en-IN" dirty="0" smtClean="0"/>
              <a:t>Weekday v/s Weekend Stay Patterns observed among customers.</a:t>
            </a:r>
          </a:p>
          <a:p>
            <a:r>
              <a:rPr lang="en-IN" dirty="0" smtClean="0"/>
              <a:t>Customer Distribution Hotel-Wise.</a:t>
            </a:r>
          </a:p>
          <a:p>
            <a:r>
              <a:rPr lang="en-IN" dirty="0" smtClean="0"/>
              <a:t>Room-Preference Hotel-Wise.</a:t>
            </a:r>
          </a:p>
          <a:p>
            <a:r>
              <a:rPr lang="en-IN" dirty="0" smtClean="0"/>
              <a:t>Parking Space Preference Hotel-Wise.</a:t>
            </a:r>
          </a:p>
          <a:p>
            <a:r>
              <a:rPr lang="en-IN" dirty="0" smtClean="0"/>
              <a:t>Repeated Booking trends Hotel-Wise.</a:t>
            </a:r>
          </a:p>
          <a:p>
            <a:r>
              <a:rPr lang="en-IN" dirty="0" smtClean="0"/>
              <a:t>Agent Booking Analysis. Which agent has made maximum and minimum bookings.</a:t>
            </a:r>
          </a:p>
          <a:p>
            <a:r>
              <a:rPr lang="en-IN" dirty="0" smtClean="0"/>
              <a:t>Market Segment Analysis Hotel-Wise.</a:t>
            </a:r>
          </a:p>
          <a:p>
            <a:r>
              <a:rPr lang="en-IN" dirty="0" smtClean="0"/>
              <a:t>Cancellation Rate trends based on Deposit type</a:t>
            </a:r>
            <a:r>
              <a:rPr lang="en-IN" dirty="0" smtClean="0"/>
              <a:t>.</a:t>
            </a:r>
          </a:p>
          <a:p>
            <a:r>
              <a:rPr lang="en-IN" dirty="0" smtClean="0"/>
              <a:t>No of special request/ no of children or babies.</a:t>
            </a:r>
            <a:endParaRPr lang="en-IN" dirty="0" smtClean="0"/>
          </a:p>
          <a:p>
            <a:r>
              <a:rPr lang="en-IN" dirty="0" smtClean="0"/>
              <a:t>Correlation between different variables.</a:t>
            </a:r>
          </a:p>
          <a:p>
            <a:r>
              <a:rPr lang="en-IN" dirty="0" smtClean="0"/>
              <a:t>Pair plot Analysis.</a:t>
            </a:r>
            <a:endParaRPr lang="en-IN" dirty="0"/>
          </a:p>
        </p:txBody>
      </p:sp>
    </p:spTree>
    <p:extLst>
      <p:ext uri="{BB962C8B-B14F-4D97-AF65-F5344CB8AC3E}">
        <p14:creationId xmlns:p14="http://schemas.microsoft.com/office/powerpoint/2010/main" val="3181919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none" dirty="0" smtClean="0">
                <a:solidFill>
                  <a:srgbClr val="FFC000"/>
                </a:solidFill>
                <a:latin typeface="Arial" pitchFamily="34" charset="0"/>
                <a:cs typeface="Arial" pitchFamily="34" charset="0"/>
              </a:rPr>
              <a:t>Booking Rate City V/S Resort</a:t>
            </a:r>
            <a:endParaRPr lang="en-IN" cap="none" dirty="0">
              <a:solidFill>
                <a:srgbClr val="FFC000"/>
              </a:solidFill>
              <a:latin typeface="Arial" pitchFamily="34" charset="0"/>
              <a:cs typeface="Arial" pitchFamily="34" charset="0"/>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07704" y="1988840"/>
            <a:ext cx="5438103" cy="3475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4941168"/>
            <a:ext cx="7776864" cy="646331"/>
          </a:xfrm>
          <a:prstGeom prst="rect">
            <a:avLst/>
          </a:prstGeom>
          <a:noFill/>
        </p:spPr>
        <p:txBody>
          <a:bodyPr wrap="square" rtlCol="0">
            <a:spAutoFit/>
          </a:bodyPr>
          <a:lstStyle/>
          <a:p>
            <a:pPr algn="ctr"/>
            <a:r>
              <a:rPr lang="en-IN" dirty="0" smtClean="0">
                <a:latin typeface="Arial" pitchFamily="34" charset="0"/>
                <a:cs typeface="Arial" pitchFamily="34" charset="0"/>
              </a:rPr>
              <a:t>Approximately 60% bookings come from City Hotel and 40% from Resort Hotel . Hence booking rate is higher for City Hotels.</a:t>
            </a:r>
            <a:endParaRPr lang="en-IN" dirty="0">
              <a:latin typeface="Arial" pitchFamily="34" charset="0"/>
              <a:cs typeface="Arial"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78" y="1700808"/>
            <a:ext cx="5455195" cy="2857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923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612</TotalTime>
  <Words>831</Words>
  <Application>Microsoft Office PowerPoint</Application>
  <PresentationFormat>On-screen Show (4:3)</PresentationFormat>
  <Paragraphs>159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Horizon</vt:lpstr>
      <vt:lpstr>HOTEL BOOKINGS Exploratory Data  Analysis (eda) CAPSTONE PROJECT-I</vt:lpstr>
      <vt:lpstr>  </vt:lpstr>
      <vt:lpstr>DATA- DESCRIPTION</vt:lpstr>
      <vt:lpstr>PowerPoint Presentation</vt:lpstr>
      <vt:lpstr>PowerPoint Presentation</vt:lpstr>
      <vt:lpstr>UNDERSTANDING THE DATASET</vt:lpstr>
      <vt:lpstr>SUBJECT OF ANALYSIS</vt:lpstr>
      <vt:lpstr>PowerPoint Presentation</vt:lpstr>
      <vt:lpstr>Booking Rate City V/S Resort</vt:lpstr>
      <vt:lpstr>Average Daily Rates City V/S Resort</vt:lpstr>
      <vt:lpstr>Cancellation Trends</vt:lpstr>
      <vt:lpstr>Booking Rate V/S Type Of Customers</vt:lpstr>
      <vt:lpstr>Meal Preferences</vt:lpstr>
      <vt:lpstr>Bookings made Country-Wise</vt:lpstr>
      <vt:lpstr>Market Segment Analysis</vt:lpstr>
      <vt:lpstr>Market Segment V/S ADR </vt:lpstr>
      <vt:lpstr>Market Segment V/S Cancellations</vt:lpstr>
      <vt:lpstr>Customer-Booking Analysis</vt:lpstr>
      <vt:lpstr>Repeated Customers</vt:lpstr>
      <vt:lpstr>Month-wise Booking Trends</vt:lpstr>
      <vt:lpstr>Year-wise Booking Trends</vt:lpstr>
      <vt:lpstr>Weekday V/S Weekend Stay Trends</vt:lpstr>
      <vt:lpstr>Room-type Preference Hotel-wise</vt:lpstr>
      <vt:lpstr>Parking Space Preference Hotel-wise</vt:lpstr>
      <vt:lpstr>Agent Booking Analysis</vt:lpstr>
      <vt:lpstr>Cancellation Rates V/S Deposit Type</vt:lpstr>
      <vt:lpstr>Special Requests V/S Children Or Babies Accompanied</vt:lpstr>
      <vt:lpstr>Correlation Heatmap</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BOOKINGS Exploratory Data Analysis (eda) CAPSTONE PROJECT-I</dc:title>
  <dc:creator>Aarushi</dc:creator>
  <cp:lastModifiedBy>Aarushi</cp:lastModifiedBy>
  <cp:revision>29</cp:revision>
  <dcterms:created xsi:type="dcterms:W3CDTF">2023-03-03T15:34:02Z</dcterms:created>
  <dcterms:modified xsi:type="dcterms:W3CDTF">2023-03-04T17:09:33Z</dcterms:modified>
</cp:coreProperties>
</file>