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latsi"/>
      <p:regular r:id="rId10"/>
    </p:embeddedFont>
    <p:embeddedFont>
      <p:font typeface="Calibri" panose="020F0502020204030204" pitchFamily="34" charset="0"/>
      <p:regular r:id="rId11"/>
      <p:bold r:id="rId12"/>
      <p:italic r:id="rId13"/>
      <p:boldItalic r:id="rId14"/>
    </p:embeddedFont>
    <p:embeddedFont>
      <p:font typeface="Open Sans Bold" panose="020B0806030504020204"/>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4208013" y="247650"/>
            <a:ext cx="9932732" cy="4439602"/>
          </a:xfrm>
          <a:prstGeom prst="rect">
            <a:avLst/>
          </a:prstGeom>
        </p:spPr>
        <p:txBody>
          <a:bodyPr lIns="0" tIns="0" rIns="0" bIns="0" rtlCol="0" anchor="t">
            <a:spAutoFit/>
          </a:bodyPr>
          <a:lstStyle/>
          <a:p>
            <a:pPr algn="ctr">
              <a:lnSpc>
                <a:spcPts val="11401"/>
              </a:lnSpc>
            </a:pPr>
            <a:r>
              <a:rPr lang="en-US" sz="11753">
                <a:solidFill>
                  <a:srgbClr val="000000"/>
                </a:solidFill>
                <a:latin typeface="Alatsi"/>
              </a:rPr>
              <a:t>FRONT-END</a:t>
            </a:r>
          </a:p>
          <a:p>
            <a:pPr algn="ctr">
              <a:lnSpc>
                <a:spcPts val="11401"/>
              </a:lnSpc>
            </a:pPr>
            <a:r>
              <a:rPr lang="en-US" sz="11753">
                <a:solidFill>
                  <a:srgbClr val="000000"/>
                </a:solidFill>
                <a:latin typeface="Alatsi"/>
              </a:rPr>
              <a:t>ENGINEERING</a:t>
            </a:r>
          </a:p>
          <a:p>
            <a:pPr algn="ctr">
              <a:lnSpc>
                <a:spcPts val="11401"/>
              </a:lnSpc>
            </a:pPr>
            <a:r>
              <a:rPr lang="en-US" sz="11753">
                <a:solidFill>
                  <a:srgbClr val="000000"/>
                </a:solidFill>
                <a:latin typeface="Alatsi"/>
              </a:rPr>
              <a:t>PROJECT</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3973168" y="4601527"/>
            <a:ext cx="10402422" cy="3934259"/>
          </a:xfrm>
          <a:prstGeom prst="rect">
            <a:avLst/>
          </a:prstGeom>
        </p:spPr>
        <p:txBody>
          <a:bodyPr lIns="0" tIns="0" rIns="0" bIns="0" rtlCol="0" anchor="t">
            <a:spAutoFit/>
          </a:bodyPr>
          <a:lstStyle/>
          <a:p>
            <a:pPr algn="ctr">
              <a:lnSpc>
                <a:spcPts val="6242"/>
              </a:lnSpc>
            </a:pPr>
            <a:r>
              <a:rPr lang="en-US" sz="4458">
                <a:solidFill>
                  <a:srgbClr val="000000"/>
                </a:solidFill>
                <a:latin typeface="Alatsi Bold"/>
              </a:rPr>
              <a:t>by- Aarush Khanna</a:t>
            </a:r>
          </a:p>
          <a:p>
            <a:pPr algn="ctr">
              <a:lnSpc>
                <a:spcPts val="6242"/>
              </a:lnSpc>
            </a:pPr>
            <a:r>
              <a:rPr lang="en-US" sz="4458">
                <a:solidFill>
                  <a:srgbClr val="000000"/>
                </a:solidFill>
                <a:latin typeface="Alatsi Bold"/>
              </a:rPr>
              <a:t>2110990014</a:t>
            </a:r>
          </a:p>
          <a:p>
            <a:pPr algn="ctr">
              <a:lnSpc>
                <a:spcPts val="6242"/>
              </a:lnSpc>
            </a:pPr>
            <a:r>
              <a:rPr lang="en-US" sz="4458">
                <a:solidFill>
                  <a:srgbClr val="000000"/>
                </a:solidFill>
                <a:latin typeface="Alatsi Bold"/>
              </a:rPr>
              <a:t>G5</a:t>
            </a:r>
          </a:p>
          <a:p>
            <a:pPr algn="ctr">
              <a:lnSpc>
                <a:spcPts val="6242"/>
              </a:lnSpc>
            </a:pPr>
            <a:r>
              <a:rPr lang="en-US" sz="4458">
                <a:solidFill>
                  <a:srgbClr val="000000"/>
                </a:solidFill>
                <a:latin typeface="Alatsi Bold"/>
              </a:rPr>
              <a:t>3rd YEAR </a:t>
            </a:r>
          </a:p>
          <a:p>
            <a:pPr algn="ctr">
              <a:lnSpc>
                <a:spcPts val="6242"/>
              </a:lnSpc>
            </a:pPr>
            <a:r>
              <a:rPr lang="en-US" sz="4458">
                <a:solidFill>
                  <a:srgbClr val="000000"/>
                </a:solidFill>
                <a:latin typeface="Alatsi Bold"/>
              </a:rPr>
              <a:t>Batch 2021</a:t>
            </a:r>
          </a:p>
        </p:txBody>
      </p:sp>
      <p:sp>
        <p:nvSpPr>
          <p:cNvPr id="15" name="TextBox 15"/>
          <p:cNvSpPr txBox="1"/>
          <p:nvPr/>
        </p:nvSpPr>
        <p:spPr>
          <a:xfrm>
            <a:off x="4208013" y="8882900"/>
            <a:ext cx="9448533" cy="679755"/>
          </a:xfrm>
          <a:prstGeom prst="rect">
            <a:avLst/>
          </a:prstGeom>
        </p:spPr>
        <p:txBody>
          <a:bodyPr lIns="0" tIns="0" rIns="0" bIns="0" rtlCol="0" anchor="t">
            <a:spAutoFit/>
          </a:bodyPr>
          <a:lstStyle/>
          <a:p>
            <a:pPr algn="ctr">
              <a:lnSpc>
                <a:spcPts val="5547"/>
              </a:lnSpc>
            </a:pPr>
            <a:r>
              <a:rPr lang="en-US" sz="3962">
                <a:solidFill>
                  <a:srgbClr val="000000"/>
                </a:solidFill>
                <a:latin typeface="Alatsi Bold"/>
              </a:rPr>
              <a:t>INSTRUCTORS’S NAME - MR. LAVISH ARORA</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11" name="Freeform 11"/>
          <p:cNvSpPr/>
          <p:nvPr/>
        </p:nvSpPr>
        <p:spPr>
          <a:xfrm>
            <a:off x="-1296693" y="5899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SNEAKBOX</a:t>
            </a:r>
          </a:p>
        </p:txBody>
      </p:sp>
      <p:sp>
        <p:nvSpPr>
          <p:cNvPr id="3" name="AutoShape 3"/>
          <p:cNvSpPr/>
          <p:nvPr/>
        </p:nvSpPr>
        <p:spPr>
          <a:xfrm>
            <a:off x="11430169" y="9061267"/>
            <a:ext cx="6890951"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0611136" y="607610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INTRODUCTION</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2" name="Freeform 12"/>
          <p:cNvSpPr/>
          <p:nvPr/>
        </p:nvSpPr>
        <p:spPr>
          <a:xfrm>
            <a:off x="11637139" y="3984169"/>
            <a:ext cx="5784628" cy="2318662"/>
          </a:xfrm>
          <a:custGeom>
            <a:avLst/>
            <a:gdLst/>
            <a:ahLst/>
            <a:cxnLst/>
            <a:rect l="l" t="t" r="r" b="b"/>
            <a:pathLst>
              <a:path w="5784628" h="2318662">
                <a:moveTo>
                  <a:pt x="0" y="0"/>
                </a:moveTo>
                <a:lnTo>
                  <a:pt x="5784628" y="0"/>
                </a:lnTo>
                <a:lnTo>
                  <a:pt x="5784628" y="2318662"/>
                </a:lnTo>
                <a:lnTo>
                  <a:pt x="0" y="2318662"/>
                </a:lnTo>
                <a:lnTo>
                  <a:pt x="0" y="0"/>
                </a:lnTo>
                <a:close/>
              </a:path>
            </a:pathLst>
          </a:custGeom>
          <a:blipFill>
            <a:blip r:embed="rId4"/>
            <a:stretch>
              <a:fillRect l="-65800" t="-60930" r="-66837" b="-147400"/>
            </a:stretch>
          </a:blipFill>
        </p:spPr>
      </p:sp>
      <p:sp>
        <p:nvSpPr>
          <p:cNvPr id="13" name="TextBox 13"/>
          <p:cNvSpPr txBox="1"/>
          <p:nvPr/>
        </p:nvSpPr>
        <p:spPr>
          <a:xfrm>
            <a:off x="1028700" y="2748342"/>
            <a:ext cx="10401315" cy="5665520"/>
          </a:xfrm>
          <a:prstGeom prst="rect">
            <a:avLst/>
          </a:prstGeom>
        </p:spPr>
        <p:txBody>
          <a:bodyPr lIns="0" tIns="0" rIns="0" bIns="0" rtlCol="0" anchor="t">
            <a:spAutoFit/>
          </a:bodyPr>
          <a:lstStyle/>
          <a:p>
            <a:pPr>
              <a:lnSpc>
                <a:spcPts val="5639"/>
              </a:lnSpc>
            </a:pPr>
            <a:r>
              <a:rPr lang="en-US" sz="4028">
                <a:solidFill>
                  <a:srgbClr val="000000"/>
                </a:solidFill>
                <a:latin typeface="Alatsi Bold"/>
              </a:rPr>
              <a:t>The project is based on an E-COMMERCE website for selling Sneakers online and deliver them to any part of the country. The title for the website is ”SNEAKBOX”. It took around 30 days for me to complete the project. The wesbsite has around 30 pages, 14-15 out of which are entirely different and the rest are product based pages. </a:t>
            </a:r>
          </a:p>
        </p:txBody>
      </p:sp>
      <p:sp>
        <p:nvSpPr>
          <p:cNvPr id="15" name="AutoShape 3">
            <a:extLst>
              <a:ext uri="{FF2B5EF4-FFF2-40B4-BE49-F238E27FC236}">
                <a16:creationId xmlns:a16="http://schemas.microsoft.com/office/drawing/2014/main" id="{9C331242-9660-AD36-3D6C-4CCBA9C52082}"/>
              </a:ext>
            </a:extLst>
          </p:cNvPr>
          <p:cNvSpPr/>
          <p:nvPr/>
        </p:nvSpPr>
        <p:spPr>
          <a:xfrm>
            <a:off x="-3424" y="9061267"/>
            <a:ext cx="6848089" cy="19050"/>
          </a:xfrm>
          <a:prstGeom prst="line">
            <a:avLst/>
          </a:prstGeom>
          <a:ln w="114300" cap="flat">
            <a:solidFill>
              <a:srgbClr val="9FC3D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0039636" y="624755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SNEAKBOX</a:t>
            </a:r>
          </a:p>
        </p:txBody>
      </p:sp>
      <p:sp>
        <p:nvSpPr>
          <p:cNvPr id="3" name="AutoShape 3"/>
          <p:cNvSpPr/>
          <p:nvPr/>
        </p:nvSpPr>
        <p:spPr>
          <a:xfrm flipV="1">
            <a:off x="-3425" y="9094605"/>
            <a:ext cx="6848090" cy="9525"/>
          </a:xfrm>
          <a:prstGeom prst="line">
            <a:avLst/>
          </a:prstGeom>
          <a:ln w="114300" cap="flat">
            <a:solidFill>
              <a:srgbClr val="9FC3D0"/>
            </a:solidFill>
            <a:prstDash val="solid"/>
            <a:headEnd type="none" w="sm" len="sm"/>
            <a:tailEnd type="none" w="sm" len="sm"/>
          </a:ln>
        </p:spPr>
      </p:sp>
      <p:sp>
        <p:nvSpPr>
          <p:cNvPr id="4" name="AutoShape 4"/>
          <p:cNvSpPr/>
          <p:nvPr/>
        </p:nvSpPr>
        <p:spPr>
          <a:xfrm>
            <a:off x="11330157" y="9061267"/>
            <a:ext cx="6633777" cy="19050"/>
          </a:xfrm>
          <a:prstGeom prst="line">
            <a:avLst/>
          </a:prstGeom>
          <a:ln w="114300" cap="flat">
            <a:solidFill>
              <a:srgbClr val="9FC3D0"/>
            </a:solidFill>
            <a:prstDash val="solid"/>
            <a:headEnd type="none" w="sm" len="sm"/>
            <a:tailEnd type="none" w="sm" len="sm"/>
          </a:ln>
        </p:spPr>
      </p:sp>
      <p:sp>
        <p:nvSpPr>
          <p:cNvPr id="6" name="TextBox 6"/>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ORIGIN</a:t>
            </a: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12" name="Freeform 12"/>
          <p:cNvSpPr/>
          <p:nvPr/>
        </p:nvSpPr>
        <p:spPr>
          <a:xfrm>
            <a:off x="-1096668" y="489896"/>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2139026" y="3023233"/>
            <a:ext cx="14501435" cy="4164334"/>
          </a:xfrm>
          <a:prstGeom prst="rect">
            <a:avLst/>
          </a:prstGeom>
        </p:spPr>
        <p:txBody>
          <a:bodyPr lIns="0" tIns="0" rIns="0" bIns="0" rtlCol="0" anchor="t">
            <a:spAutoFit/>
          </a:bodyPr>
          <a:lstStyle/>
          <a:p>
            <a:pPr>
              <a:lnSpc>
                <a:spcPts val="5533"/>
              </a:lnSpc>
            </a:pPr>
            <a:r>
              <a:rPr lang="en-US" sz="3952">
                <a:solidFill>
                  <a:srgbClr val="000000"/>
                </a:solidFill>
                <a:latin typeface="Alatsi Bold"/>
              </a:rPr>
              <a:t>The website is made with the idea that the youth of our country are fond of Sneakers but these type of shoes aren’t easily available in Tier-2 and Tier-3 cities or rural areas . Even the Tier-1 cities face shortage of stock many times and also don’t have much variety. So this website could be great experience for the buyers in buying products easily and at best prices.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918390" y="866775"/>
            <a:ext cx="1045121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PROBLEMS FACED</a:t>
            </a:r>
          </a:p>
        </p:txBody>
      </p:sp>
      <p:grpSp>
        <p:nvGrpSpPr>
          <p:cNvPr id="3" name="Group 3"/>
          <p:cNvGrpSpPr/>
          <p:nvPr/>
        </p:nvGrpSpPr>
        <p:grpSpPr>
          <a:xfrm>
            <a:off x="9673194" y="3268672"/>
            <a:ext cx="6651535" cy="2465844"/>
            <a:chOff x="0" y="0"/>
            <a:chExt cx="8868713" cy="3287792"/>
          </a:xfrm>
        </p:grpSpPr>
        <p:grpSp>
          <p:nvGrpSpPr>
            <p:cNvPr id="4" name="Group 4"/>
            <p:cNvGrpSpPr/>
            <p:nvPr/>
          </p:nvGrpSpPr>
          <p:grpSpPr>
            <a:xfrm>
              <a:off x="0" y="0"/>
              <a:ext cx="8868713" cy="3287792"/>
              <a:chOff x="0" y="0"/>
              <a:chExt cx="1751844" cy="649440"/>
            </a:xfrm>
          </p:grpSpPr>
          <p:sp>
            <p:nvSpPr>
              <p:cNvPr id="5" name="Freeform 5"/>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6" name="TextBox 6"/>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695604" y="133350"/>
              <a:ext cx="7735510" cy="2781465"/>
            </a:xfrm>
            <a:prstGeom prst="rect">
              <a:avLst/>
            </a:prstGeom>
          </p:spPr>
          <p:txBody>
            <a:bodyPr lIns="0" tIns="0" rIns="0" bIns="0" rtlCol="0" anchor="t">
              <a:spAutoFit/>
            </a:bodyPr>
            <a:lstStyle/>
            <a:p>
              <a:pPr>
                <a:lnSpc>
                  <a:spcPts val="4193"/>
                </a:lnSpc>
              </a:pPr>
              <a:r>
                <a:rPr lang="en-US" sz="2995">
                  <a:solidFill>
                    <a:srgbClr val="000000"/>
                  </a:solidFill>
                  <a:latin typeface="Alatsi Bold"/>
                </a:rPr>
                <a:t>The header of the website is a very important thing but as beginer it was difficult to design and structure navigation panel</a:t>
              </a:r>
            </a:p>
          </p:txBody>
        </p:sp>
      </p:grpSp>
      <p:sp>
        <p:nvSpPr>
          <p:cNvPr id="8" name="TextBox 8"/>
          <p:cNvSpPr txBox="1"/>
          <p:nvPr/>
        </p:nvSpPr>
        <p:spPr>
          <a:xfrm>
            <a:off x="9550637" y="2620338"/>
            <a:ext cx="4182217" cy="670833"/>
          </a:xfrm>
          <a:prstGeom prst="rect">
            <a:avLst/>
          </a:prstGeom>
        </p:spPr>
        <p:txBody>
          <a:bodyPr lIns="0" tIns="0" rIns="0" bIns="0" rtlCol="0" anchor="t">
            <a:spAutoFit/>
          </a:bodyPr>
          <a:lstStyle/>
          <a:p>
            <a:pPr>
              <a:lnSpc>
                <a:spcPts val="5487"/>
              </a:lnSpc>
            </a:pPr>
            <a:r>
              <a:rPr lang="en-US" sz="3919">
                <a:solidFill>
                  <a:srgbClr val="000000"/>
                </a:solidFill>
                <a:latin typeface="Alatsi Bold"/>
              </a:rPr>
              <a:t>First Problem</a:t>
            </a:r>
          </a:p>
        </p:txBody>
      </p:sp>
      <p:sp>
        <p:nvSpPr>
          <p:cNvPr id="9" name="TextBox 9"/>
          <p:cNvSpPr txBox="1"/>
          <p:nvPr/>
        </p:nvSpPr>
        <p:spPr>
          <a:xfrm>
            <a:off x="2027949" y="2696258"/>
            <a:ext cx="6179309" cy="6019366"/>
          </a:xfrm>
          <a:prstGeom prst="rect">
            <a:avLst/>
          </a:prstGeom>
        </p:spPr>
        <p:txBody>
          <a:bodyPr lIns="0" tIns="0" rIns="0" bIns="0" rtlCol="0" anchor="t">
            <a:spAutoFit/>
          </a:bodyPr>
          <a:lstStyle/>
          <a:p>
            <a:pPr>
              <a:lnSpc>
                <a:spcPts val="4795"/>
              </a:lnSpc>
            </a:pPr>
            <a:r>
              <a:rPr lang="en-US" sz="3425">
                <a:solidFill>
                  <a:srgbClr val="000000"/>
                </a:solidFill>
                <a:latin typeface="Alatsi Bold"/>
              </a:rPr>
              <a:t>The most challenging parts of the website have been the header and the home page for me as I wanted to have the best design and structure possible, so I browsed the internet to search for different ideas and came up with a black and white theme which I think is simple but elegant. </a:t>
            </a:r>
          </a:p>
        </p:txBody>
      </p:sp>
      <p:grpSp>
        <p:nvGrpSpPr>
          <p:cNvPr id="10" name="Group 10"/>
          <p:cNvGrpSpPr/>
          <p:nvPr/>
        </p:nvGrpSpPr>
        <p:grpSpPr>
          <a:xfrm>
            <a:off x="9673194" y="6685437"/>
            <a:ext cx="6651535" cy="3525501"/>
            <a:chOff x="0" y="0"/>
            <a:chExt cx="8868713" cy="4700668"/>
          </a:xfrm>
        </p:grpSpPr>
        <p:grpSp>
          <p:nvGrpSpPr>
            <p:cNvPr id="11" name="Group 11"/>
            <p:cNvGrpSpPr/>
            <p:nvPr/>
          </p:nvGrpSpPr>
          <p:grpSpPr>
            <a:xfrm>
              <a:off x="0" y="0"/>
              <a:ext cx="8868713" cy="4700668"/>
              <a:chOff x="0" y="0"/>
              <a:chExt cx="1751844" cy="928527"/>
            </a:xfrm>
          </p:grpSpPr>
          <p:sp>
            <p:nvSpPr>
              <p:cNvPr id="12" name="Freeform 12"/>
              <p:cNvSpPr/>
              <p:nvPr/>
            </p:nvSpPr>
            <p:spPr>
              <a:xfrm>
                <a:off x="0" y="0"/>
                <a:ext cx="1751844" cy="928527"/>
              </a:xfrm>
              <a:custGeom>
                <a:avLst/>
                <a:gdLst/>
                <a:ahLst/>
                <a:cxnLst/>
                <a:rect l="l" t="t" r="r" b="b"/>
                <a:pathLst>
                  <a:path w="1751844" h="928527">
                    <a:moveTo>
                      <a:pt x="59360" y="0"/>
                    </a:moveTo>
                    <a:lnTo>
                      <a:pt x="1692484" y="0"/>
                    </a:lnTo>
                    <a:cubicBezTo>
                      <a:pt x="1725268" y="0"/>
                      <a:pt x="1751844" y="26577"/>
                      <a:pt x="1751844" y="59360"/>
                    </a:cubicBezTo>
                    <a:lnTo>
                      <a:pt x="1751844" y="869167"/>
                    </a:lnTo>
                    <a:cubicBezTo>
                      <a:pt x="1751844" y="901950"/>
                      <a:pt x="1725268" y="928527"/>
                      <a:pt x="1692484" y="928527"/>
                    </a:cubicBezTo>
                    <a:lnTo>
                      <a:pt x="59360" y="928527"/>
                    </a:lnTo>
                    <a:cubicBezTo>
                      <a:pt x="26577" y="928527"/>
                      <a:pt x="0" y="901950"/>
                      <a:pt x="0" y="869167"/>
                    </a:cubicBezTo>
                    <a:lnTo>
                      <a:pt x="0" y="59360"/>
                    </a:lnTo>
                    <a:cubicBezTo>
                      <a:pt x="0" y="26577"/>
                      <a:pt x="26577" y="0"/>
                      <a:pt x="59360" y="0"/>
                    </a:cubicBezTo>
                    <a:close/>
                  </a:path>
                </a:pathLst>
              </a:custGeom>
              <a:solidFill>
                <a:srgbClr val="E9C7C6"/>
              </a:solidFill>
            </p:spPr>
          </p:sp>
          <p:sp>
            <p:nvSpPr>
              <p:cNvPr id="13" name="TextBox 13"/>
              <p:cNvSpPr txBox="1"/>
              <p:nvPr/>
            </p:nvSpPr>
            <p:spPr>
              <a:xfrm>
                <a:off x="0" y="-38100"/>
                <a:ext cx="1751844" cy="966627"/>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695604" y="133350"/>
              <a:ext cx="7735510" cy="4194341"/>
            </a:xfrm>
            <a:prstGeom prst="rect">
              <a:avLst/>
            </a:prstGeom>
          </p:spPr>
          <p:txBody>
            <a:bodyPr lIns="0" tIns="0" rIns="0" bIns="0" rtlCol="0" anchor="t">
              <a:spAutoFit/>
            </a:bodyPr>
            <a:lstStyle/>
            <a:p>
              <a:pPr>
                <a:lnSpc>
                  <a:spcPts val="4193"/>
                </a:lnSpc>
              </a:pPr>
              <a:r>
                <a:rPr lang="en-US" sz="2995">
                  <a:solidFill>
                    <a:srgbClr val="000000"/>
                  </a:solidFill>
                  <a:latin typeface="Alatsi Bold"/>
                </a:rPr>
                <a:t>The home page also plays a very important role in website, its difficult to search for the best pictures of the products online and judging the best suitable size for the pictures</a:t>
              </a:r>
            </a:p>
          </p:txBody>
        </p:sp>
      </p:grpSp>
      <p:sp>
        <p:nvSpPr>
          <p:cNvPr id="15" name="TextBox 15"/>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SNEAKBOX</a:t>
            </a:r>
          </a:p>
        </p:txBody>
      </p:sp>
      <p:sp>
        <p:nvSpPr>
          <p:cNvPr id="16" name="TextBox 16"/>
          <p:cNvSpPr txBox="1"/>
          <p:nvPr/>
        </p:nvSpPr>
        <p:spPr>
          <a:xfrm>
            <a:off x="9550637" y="5986928"/>
            <a:ext cx="5276728" cy="670833"/>
          </a:xfrm>
          <a:prstGeom prst="rect">
            <a:avLst/>
          </a:prstGeom>
        </p:spPr>
        <p:txBody>
          <a:bodyPr lIns="0" tIns="0" rIns="0" bIns="0" rtlCol="0" anchor="t">
            <a:spAutoFit/>
          </a:bodyPr>
          <a:lstStyle/>
          <a:p>
            <a:pPr>
              <a:lnSpc>
                <a:spcPts val="5487"/>
              </a:lnSpc>
            </a:pPr>
            <a:r>
              <a:rPr lang="en-US" sz="3919">
                <a:solidFill>
                  <a:srgbClr val="000000"/>
                </a:solidFill>
                <a:latin typeface="Alatsi Bold"/>
              </a:rPr>
              <a:t>Second Problem</a:t>
            </a:r>
          </a:p>
        </p:txBody>
      </p:sp>
      <p:sp>
        <p:nvSpPr>
          <p:cNvPr id="17" name="AutoShape 17"/>
          <p:cNvSpPr/>
          <p:nvPr/>
        </p:nvSpPr>
        <p:spPr>
          <a:xfrm flipV="1">
            <a:off x="1081605" y="395536"/>
            <a:ext cx="8885" cy="2568832"/>
          </a:xfrm>
          <a:prstGeom prst="line">
            <a:avLst/>
          </a:prstGeom>
          <a:ln w="114300" cap="flat">
            <a:solidFill>
              <a:srgbClr val="9FC3D0"/>
            </a:solidFill>
            <a:prstDash val="solid"/>
            <a:headEnd type="none" w="sm" len="sm"/>
            <a:tailEnd type="none" w="sm" len="sm"/>
          </a:ln>
        </p:spPr>
      </p:sp>
      <p:sp>
        <p:nvSpPr>
          <p:cNvPr id="18" name="AutoShape 18"/>
          <p:cNvSpPr/>
          <p:nvPr/>
        </p:nvSpPr>
        <p:spPr>
          <a:xfrm flipH="1" flipV="1">
            <a:off x="1085850" y="7289441"/>
            <a:ext cx="5403" cy="2754569"/>
          </a:xfrm>
          <a:prstGeom prst="line">
            <a:avLst/>
          </a:prstGeom>
          <a:ln w="114300" cap="flat">
            <a:solidFill>
              <a:srgbClr val="9FC3D0"/>
            </a:solidFill>
            <a:prstDash val="solid"/>
            <a:headEnd type="none" w="sm" len="sm"/>
            <a:tailEnd type="none" w="sm" len="sm"/>
          </a:ln>
        </p:spPr>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24" name="Freeform 24"/>
          <p:cNvSpPr/>
          <p:nvPr/>
        </p:nvSpPr>
        <p:spPr>
          <a:xfrm>
            <a:off x="14098703" y="2018017"/>
            <a:ext cx="3529013" cy="106058"/>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5"/>
          <p:cNvSpPr/>
          <p:nvPr/>
        </p:nvSpPr>
        <p:spPr>
          <a:xfrm flipH="1" flipV="1">
            <a:off x="1077796" y="6982467"/>
            <a:ext cx="1214437" cy="622604"/>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SNEAKBOX</a:t>
            </a:r>
          </a:p>
        </p:txBody>
      </p:sp>
      <p:sp>
        <p:nvSpPr>
          <p:cNvPr id="3" name="AutoShape 3"/>
          <p:cNvSpPr/>
          <p:nvPr/>
        </p:nvSpPr>
        <p:spPr>
          <a:xfrm flipV="1">
            <a:off x="-3424" y="9080317"/>
            <a:ext cx="6848089" cy="23812"/>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6890951"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0096786" y="609039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11" name="Freeform 11"/>
          <p:cNvSpPr/>
          <p:nvPr/>
        </p:nvSpPr>
        <p:spPr>
          <a:xfrm>
            <a:off x="-1110956" y="432746"/>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859314" y="3232749"/>
            <a:ext cx="7055877" cy="3821503"/>
          </a:xfrm>
          <a:custGeom>
            <a:avLst/>
            <a:gdLst/>
            <a:ahLst/>
            <a:cxnLst/>
            <a:rect l="l" t="t" r="r" b="b"/>
            <a:pathLst>
              <a:path w="7055877" h="3821503">
                <a:moveTo>
                  <a:pt x="0" y="0"/>
                </a:moveTo>
                <a:lnTo>
                  <a:pt x="7055877" y="0"/>
                </a:lnTo>
                <a:lnTo>
                  <a:pt x="7055877" y="3821502"/>
                </a:lnTo>
                <a:lnTo>
                  <a:pt x="0" y="3821502"/>
                </a:lnTo>
                <a:lnTo>
                  <a:pt x="0" y="0"/>
                </a:lnTo>
                <a:close/>
              </a:path>
            </a:pathLst>
          </a:custGeom>
          <a:blipFill>
            <a:blip r:embed="rId4"/>
            <a:stretch>
              <a:fillRect l="-974" r="-974"/>
            </a:stretch>
          </a:blipFill>
        </p:spPr>
      </p:sp>
      <p:sp>
        <p:nvSpPr>
          <p:cNvPr id="13" name="TextBox 13"/>
          <p:cNvSpPr txBox="1"/>
          <p:nvPr/>
        </p:nvSpPr>
        <p:spPr>
          <a:xfrm>
            <a:off x="360749" y="3805825"/>
            <a:ext cx="10027312" cy="3694583"/>
          </a:xfrm>
          <a:prstGeom prst="rect">
            <a:avLst/>
          </a:prstGeom>
        </p:spPr>
        <p:txBody>
          <a:bodyPr lIns="0" tIns="0" rIns="0" bIns="0" rtlCol="0" anchor="t">
            <a:spAutoFit/>
          </a:bodyPr>
          <a:lstStyle/>
          <a:p>
            <a:pPr>
              <a:lnSpc>
                <a:spcPts val="4205"/>
              </a:lnSpc>
            </a:pPr>
            <a:r>
              <a:rPr lang="en-US" sz="3003">
                <a:solidFill>
                  <a:srgbClr val="000000"/>
                </a:solidFill>
                <a:latin typeface="Alatsi Bold"/>
              </a:rPr>
              <a:t>The page shown beside is the HOME PAGE of the website, you can see the Logo of the website which says “SNEAKBOX” i.e also the title of the website. The website has been given a white and black theme. On the top the user can see the NAVIGATION PANEL i.e the header, which is helpful in browsing throughout different pages in the website. </a:t>
            </a:r>
          </a:p>
          <a:p>
            <a:pPr>
              <a:lnSpc>
                <a:spcPts val="4205"/>
              </a:lnSpc>
            </a:pPr>
            <a:endParaRPr lang="en-US" sz="3003">
              <a:solidFill>
                <a:srgbClr val="000000"/>
              </a:solidFill>
              <a:latin typeface="Alatsi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SNEAKBOX</a:t>
            </a:r>
            <a:endParaRPr lang="en-US" sz="2700" dirty="0">
              <a:latin typeface="Alatsi Bold"/>
            </a:endParaRPr>
          </a:p>
        </p:txBody>
      </p:sp>
      <p:sp>
        <p:nvSpPr>
          <p:cNvPr id="3" name="AutoShape 3"/>
          <p:cNvSpPr/>
          <p:nvPr/>
        </p:nvSpPr>
        <p:spPr>
          <a:xfrm>
            <a:off x="-3424" y="9061267"/>
            <a:ext cx="72195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6890952"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0368248" y="607610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dirty="0">
                  <a:solidFill>
                    <a:srgbClr val="000000"/>
                  </a:solidFill>
                  <a:latin typeface="Open Sans Bold"/>
                  <a:ea typeface="Open Sans Bold"/>
                  <a:cs typeface="Open Sans Bold"/>
                </a:rPr>
                <a:t>5</a:t>
              </a:r>
            </a:p>
          </p:txBody>
        </p:sp>
      </p:grpSp>
      <p:sp>
        <p:nvSpPr>
          <p:cNvPr id="11" name="Freeform 11"/>
          <p:cNvSpPr/>
          <p:nvPr/>
        </p:nvSpPr>
        <p:spPr>
          <a:xfrm>
            <a:off x="-939506" y="50418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9843726" y="2565974"/>
            <a:ext cx="7849353" cy="4415261"/>
          </a:xfrm>
          <a:custGeom>
            <a:avLst/>
            <a:gdLst/>
            <a:ahLst/>
            <a:cxnLst/>
            <a:rect l="l" t="t" r="r" b="b"/>
            <a:pathLst>
              <a:path w="7849353" h="4415261">
                <a:moveTo>
                  <a:pt x="0" y="0"/>
                </a:moveTo>
                <a:lnTo>
                  <a:pt x="7849353" y="0"/>
                </a:lnTo>
                <a:lnTo>
                  <a:pt x="7849353" y="4415261"/>
                </a:lnTo>
                <a:lnTo>
                  <a:pt x="0" y="4415261"/>
                </a:lnTo>
                <a:lnTo>
                  <a:pt x="0" y="0"/>
                </a:lnTo>
                <a:close/>
              </a:path>
            </a:pathLst>
          </a:custGeom>
          <a:blipFill>
            <a:blip r:embed="rId4"/>
            <a:stretch>
              <a:fillRect/>
            </a:stretch>
          </a:blipFill>
        </p:spPr>
      </p:sp>
      <p:sp>
        <p:nvSpPr>
          <p:cNvPr id="13" name="TextBox 13"/>
          <p:cNvSpPr txBox="1"/>
          <p:nvPr/>
        </p:nvSpPr>
        <p:spPr>
          <a:xfrm>
            <a:off x="402325" y="3494754"/>
            <a:ext cx="9441401" cy="2491026"/>
          </a:xfrm>
          <a:prstGeom prst="rect">
            <a:avLst/>
          </a:prstGeom>
        </p:spPr>
        <p:txBody>
          <a:bodyPr lIns="0" tIns="0" rIns="0" bIns="0" rtlCol="0" anchor="t">
            <a:spAutoFit/>
          </a:bodyPr>
          <a:lstStyle/>
          <a:p>
            <a:pPr>
              <a:lnSpc>
                <a:spcPts val="4983"/>
              </a:lnSpc>
            </a:pPr>
            <a:r>
              <a:rPr lang="en-US" sz="3559">
                <a:solidFill>
                  <a:srgbClr val="000000"/>
                </a:solidFill>
                <a:latin typeface="Alatsi Bold"/>
              </a:rPr>
              <a:t>Then comes the RECOMMENDED BY EXPERTS section of the Home page. Where products are hand picked by the experts on the basis of comfortability and durability.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SNEAKBOX</a:t>
            </a:r>
          </a:p>
        </p:txBody>
      </p:sp>
      <p:sp>
        <p:nvSpPr>
          <p:cNvPr id="3" name="AutoShape 3"/>
          <p:cNvSpPr/>
          <p:nvPr/>
        </p:nvSpPr>
        <p:spPr>
          <a:xfrm>
            <a:off x="-3425" y="9046979"/>
            <a:ext cx="7162415"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46980"/>
            <a:ext cx="6890952"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0182511" y="610468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dirty="0">
                  <a:solidFill>
                    <a:srgbClr val="000000"/>
                  </a:solidFill>
                  <a:latin typeface="Open Sans Bold"/>
                </a:rPr>
                <a:t>6</a:t>
              </a:r>
              <a:endParaRPr lang="en-US" sz="5575" dirty="0">
                <a:solidFill>
                  <a:srgbClr val="000000"/>
                </a:solidFill>
                <a:latin typeface="Open Sans Bold"/>
              </a:endParaRPr>
            </a:p>
          </p:txBody>
        </p:sp>
      </p:grpSp>
      <p:sp>
        <p:nvSpPr>
          <p:cNvPr id="11" name="Freeform 11"/>
          <p:cNvSpPr/>
          <p:nvPr/>
        </p:nvSpPr>
        <p:spPr>
          <a:xfrm>
            <a:off x="-668043" y="2327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894175" y="2981705"/>
            <a:ext cx="7010880" cy="4190418"/>
          </a:xfrm>
          <a:custGeom>
            <a:avLst/>
            <a:gdLst/>
            <a:ahLst/>
            <a:cxnLst/>
            <a:rect l="l" t="t" r="r" b="b"/>
            <a:pathLst>
              <a:path w="7010880" h="4190418">
                <a:moveTo>
                  <a:pt x="0" y="0"/>
                </a:moveTo>
                <a:lnTo>
                  <a:pt x="7010880" y="0"/>
                </a:lnTo>
                <a:lnTo>
                  <a:pt x="7010880" y="4190418"/>
                </a:lnTo>
                <a:lnTo>
                  <a:pt x="0" y="4190418"/>
                </a:lnTo>
                <a:lnTo>
                  <a:pt x="0" y="0"/>
                </a:lnTo>
                <a:close/>
              </a:path>
            </a:pathLst>
          </a:custGeom>
          <a:blipFill>
            <a:blip r:embed="rId4"/>
            <a:stretch>
              <a:fillRect l="-3129" r="-3129"/>
            </a:stretch>
          </a:blipFill>
        </p:spPr>
      </p:sp>
      <p:sp>
        <p:nvSpPr>
          <p:cNvPr id="13" name="TextBox 13"/>
          <p:cNvSpPr txBox="1"/>
          <p:nvPr/>
        </p:nvSpPr>
        <p:spPr>
          <a:xfrm>
            <a:off x="476371" y="2895980"/>
            <a:ext cx="9973587" cy="4409316"/>
          </a:xfrm>
          <a:prstGeom prst="rect">
            <a:avLst/>
          </a:prstGeom>
        </p:spPr>
        <p:txBody>
          <a:bodyPr lIns="0" tIns="0" rIns="0" bIns="0" rtlCol="0" anchor="t">
            <a:spAutoFit/>
          </a:bodyPr>
          <a:lstStyle/>
          <a:p>
            <a:pPr>
              <a:lnSpc>
                <a:spcPts val="5852"/>
              </a:lnSpc>
            </a:pPr>
            <a:r>
              <a:rPr lang="en-US" sz="4180">
                <a:solidFill>
                  <a:srgbClr val="000000"/>
                </a:solidFill>
                <a:latin typeface="Alatsi Bold"/>
              </a:rPr>
              <a:t>In the last we have the FOOTER of the website which consist of copyright notice, social media icons, option for subscribing to our newsletter through e-mail, link to terms and conditions, icons of payment options, etc.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Bold"/>
              </a:rPr>
              <a:t>THANK YOU</a:t>
            </a:r>
          </a:p>
        </p:txBody>
      </p:sp>
      <p:sp>
        <p:nvSpPr>
          <p:cNvPr id="3" name="TextBox 3"/>
          <p:cNvSpPr txBox="1"/>
          <p:nvPr/>
        </p:nvSpPr>
        <p:spPr>
          <a:xfrm>
            <a:off x="5033857" y="6762653"/>
            <a:ext cx="10669737" cy="703169"/>
          </a:xfrm>
          <a:prstGeom prst="rect">
            <a:avLst/>
          </a:prstGeom>
        </p:spPr>
        <p:txBody>
          <a:bodyPr lIns="0" tIns="0" rIns="0" bIns="0" rtlCol="0" anchor="t">
            <a:spAutoFit/>
          </a:bodyPr>
          <a:lstStyle/>
          <a:p>
            <a:pPr algn="ctr">
              <a:lnSpc>
                <a:spcPts val="5763"/>
              </a:lnSpc>
            </a:pPr>
            <a:r>
              <a:rPr lang="en-US" sz="4116">
                <a:solidFill>
                  <a:srgbClr val="000000"/>
                </a:solidFill>
                <a:latin typeface="Alatsi Bold"/>
              </a:rPr>
              <a:t>Presented By : Aarush Khanna</a:t>
            </a:r>
          </a:p>
        </p:txBody>
      </p:sp>
      <p:grpSp>
        <p:nvGrpSpPr>
          <p:cNvPr id="4" name="Group 4"/>
          <p:cNvGrpSpPr/>
          <p:nvPr/>
        </p:nvGrpSpPr>
        <p:grpSpPr>
          <a:xfrm>
            <a:off x="-31071" y="0"/>
            <a:ext cx="4239083" cy="10287000"/>
            <a:chOff x="0" y="0"/>
            <a:chExt cx="5652111" cy="13716000"/>
          </a:xfrm>
        </p:grpSpPr>
        <p:grpSp>
          <p:nvGrpSpPr>
            <p:cNvPr id="5" name="Group 5"/>
            <p:cNvGrpSpPr/>
            <p:nvPr/>
          </p:nvGrpSpPr>
          <p:grpSpPr>
            <a:xfrm>
              <a:off x="2826056" y="0"/>
              <a:ext cx="2826056" cy="13716000"/>
              <a:chOff x="0" y="0"/>
              <a:chExt cx="558233" cy="2709333"/>
            </a:xfrm>
          </p:grpSpPr>
          <p:sp>
            <p:nvSpPr>
              <p:cNvPr id="6" name="Freeform 6"/>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7" name="TextBox 7"/>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13028" y="0"/>
              <a:ext cx="2826056" cy="13716000"/>
              <a:chOff x="0" y="0"/>
              <a:chExt cx="558233" cy="2709333"/>
            </a:xfrm>
          </p:grpSpPr>
          <p:sp>
            <p:nvSpPr>
              <p:cNvPr id="9" name="Freeform 9"/>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0" name="TextBox 10"/>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0" y="0"/>
              <a:ext cx="2826056" cy="13716000"/>
              <a:chOff x="0" y="0"/>
              <a:chExt cx="558233" cy="2709333"/>
            </a:xfrm>
          </p:grpSpPr>
          <p:sp>
            <p:nvSpPr>
              <p:cNvPr id="12" name="Freeform 12"/>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3" name="TextBox 13"/>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4" name="Freeform 14"/>
          <p:cNvSpPr/>
          <p:nvPr/>
        </p:nvSpPr>
        <p:spPr>
          <a:xfrm>
            <a:off x="10526881" y="75832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0313515" y="88363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cp:lastModifiedBy>Aarush khanna</cp:lastModifiedBy>
  <cp:revision>102</cp:revision>
  <dcterms:created xsi:type="dcterms:W3CDTF">2006-08-16T00:00:00Z</dcterms:created>
  <dcterms:modified xsi:type="dcterms:W3CDTF">2023-10-25T06:40:31Z</dcterms:modified>
  <dc:identifier>DAFyMDGdsKQ</dc:identifier>
</cp:coreProperties>
</file>