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latsi" panose="020B0604020202020204" charset="0"/>
      <p:regular r:id="rId18"/>
    </p:embeddedFont>
    <p:embeddedFont>
      <p:font typeface="Open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328"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4.svg"/><Relationship Id="rId7"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8.svg"/><Relationship Id="rId7"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8.svg"/><Relationship Id="rId7"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8.svg"/><Relationship Id="rId7"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4.svg"/><Relationship Id="rId7"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4.svg"/><Relationship Id="rId7"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180826"/>
            <a:ext cx="4239084" cy="10467826"/>
            <a:chOff x="0" y="0"/>
            <a:chExt cx="5652112" cy="13957101"/>
          </a:xfrm>
        </p:grpSpPr>
        <p:sp>
          <p:nvSpPr>
            <p:cNvPr id="3" name="Freeform 3"/>
            <p:cNvSpPr/>
            <p:nvPr/>
          </p:nvSpPr>
          <p:spPr>
            <a:xfrm>
              <a:off x="0" y="0"/>
              <a:ext cx="5652135" cy="13957046"/>
            </a:xfrm>
            <a:custGeom>
              <a:avLst/>
              <a:gdLst/>
              <a:ahLst/>
              <a:cxnLst/>
              <a:rect l="l" t="t" r="r" b="b"/>
              <a:pathLst>
                <a:path w="5652135" h="13957046">
                  <a:moveTo>
                    <a:pt x="0" y="0"/>
                  </a:moveTo>
                  <a:lnTo>
                    <a:pt x="5652135" y="0"/>
                  </a:lnTo>
                  <a:lnTo>
                    <a:pt x="5652135" y="13957046"/>
                  </a:lnTo>
                  <a:lnTo>
                    <a:pt x="0" y="13957046"/>
                  </a:lnTo>
                  <a:lnTo>
                    <a:pt x="0" y="0"/>
                  </a:lnTo>
                  <a:close/>
                </a:path>
              </a:pathLst>
            </a:custGeom>
            <a:blipFill>
              <a:blip r:embed="rId2"/>
              <a:stretch>
                <a:fillRect l="-106" r="-105"/>
              </a:stretch>
            </a:blipFill>
          </p:spPr>
          <p:txBody>
            <a:bodyPr/>
            <a:lstStyle/>
            <a:p>
              <a:endParaRPr lang="en-IN"/>
            </a:p>
          </p:txBody>
        </p:sp>
      </p:grpSp>
      <p:sp>
        <p:nvSpPr>
          <p:cNvPr id="4" name="TextBox 4"/>
          <p:cNvSpPr txBox="1"/>
          <p:nvPr/>
        </p:nvSpPr>
        <p:spPr>
          <a:xfrm>
            <a:off x="5099781" y="754412"/>
            <a:ext cx="8238153" cy="3678379"/>
          </a:xfrm>
          <a:prstGeom prst="rect">
            <a:avLst/>
          </a:prstGeom>
        </p:spPr>
        <p:txBody>
          <a:bodyPr lIns="0" tIns="0" rIns="0" bIns="0" rtlCol="0" anchor="t">
            <a:spAutoFit/>
          </a:bodyPr>
          <a:lstStyle/>
          <a:p>
            <a:pPr algn="ctr">
              <a:lnSpc>
                <a:spcPts val="9455"/>
              </a:lnSpc>
            </a:pPr>
            <a:r>
              <a:rPr lang="en-US" sz="9746" dirty="0">
                <a:solidFill>
                  <a:srgbClr val="000000"/>
                </a:solidFill>
                <a:latin typeface="Alatsi"/>
              </a:rPr>
              <a:t>ADVANCE FULL-STACK</a:t>
            </a:r>
          </a:p>
          <a:p>
            <a:pPr algn="ctr">
              <a:lnSpc>
                <a:spcPts val="9455"/>
              </a:lnSpc>
            </a:pPr>
            <a:r>
              <a:rPr lang="en-US" sz="9746" dirty="0">
                <a:solidFill>
                  <a:srgbClr val="000000"/>
                </a:solidFill>
                <a:latin typeface="Alatsi"/>
              </a:rPr>
              <a:t>PROJECT</a:t>
            </a:r>
          </a:p>
        </p:txBody>
      </p:sp>
      <p:sp>
        <p:nvSpPr>
          <p:cNvPr id="6" name="TextBox 6"/>
          <p:cNvSpPr txBox="1"/>
          <p:nvPr/>
        </p:nvSpPr>
        <p:spPr>
          <a:xfrm>
            <a:off x="3482945" y="6279468"/>
            <a:ext cx="11471825" cy="818557"/>
          </a:xfrm>
          <a:prstGeom prst="rect">
            <a:avLst/>
          </a:prstGeom>
        </p:spPr>
        <p:txBody>
          <a:bodyPr lIns="0" tIns="0" rIns="0" bIns="0" rtlCol="0" anchor="t">
            <a:spAutoFit/>
          </a:bodyPr>
          <a:lstStyle/>
          <a:p>
            <a:pPr algn="ctr">
              <a:lnSpc>
                <a:spcPts val="6838"/>
              </a:lnSpc>
            </a:pPr>
            <a:r>
              <a:rPr lang="en-US" sz="4888" dirty="0">
                <a:solidFill>
                  <a:srgbClr val="000000"/>
                </a:solidFill>
                <a:latin typeface="Alatsi Bold"/>
              </a:rPr>
              <a:t>Project Name - </a:t>
            </a:r>
            <a:r>
              <a:rPr lang="en-US" sz="4888" dirty="0" err="1">
                <a:solidFill>
                  <a:srgbClr val="000000"/>
                </a:solidFill>
                <a:latin typeface="Alatsi Bold"/>
              </a:rPr>
              <a:t>LearnWithUs</a:t>
            </a:r>
            <a:endParaRPr lang="en-US" sz="4888" dirty="0">
              <a:solidFill>
                <a:srgbClr val="000000"/>
              </a:solidFill>
              <a:latin typeface="Alatsi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WIH US</a:t>
            </a:r>
          </a:p>
        </p:txBody>
      </p:sp>
      <p:sp>
        <p:nvSpPr>
          <p:cNvPr id="3" name="Freeform 3"/>
          <p:cNvSpPr/>
          <p:nvPr/>
        </p:nvSpPr>
        <p:spPr>
          <a:xfrm>
            <a:off x="-3614" y="9023167"/>
            <a:ext cx="6848475" cy="138113"/>
          </a:xfrm>
          <a:custGeom>
            <a:avLst/>
            <a:gdLst/>
            <a:ahLst/>
            <a:cxnLst/>
            <a:rect l="l" t="t" r="r" b="b"/>
            <a:pathLst>
              <a:path w="6848475" h="138113">
                <a:moveTo>
                  <a:pt x="0" y="0"/>
                </a:moveTo>
                <a:lnTo>
                  <a:pt x="6848475" y="0"/>
                </a:lnTo>
                <a:lnTo>
                  <a:pt x="6848475" y="138113"/>
                </a:lnTo>
                <a:lnTo>
                  <a:pt x="0" y="1381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429978" y="9004117"/>
            <a:ext cx="6891337" cy="133350"/>
          </a:xfrm>
          <a:custGeom>
            <a:avLst/>
            <a:gdLst/>
            <a:ahLst/>
            <a:cxnLst/>
            <a:rect l="l" t="t" r="r" b="b"/>
            <a:pathLst>
              <a:path w="6891337" h="133350">
                <a:moveTo>
                  <a:pt x="0" y="0"/>
                </a:moveTo>
                <a:lnTo>
                  <a:pt x="6891338" y="0"/>
                </a:lnTo>
                <a:lnTo>
                  <a:pt x="6891338"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5" name="Group 5"/>
          <p:cNvGrpSpPr/>
          <p:nvPr/>
        </p:nvGrpSpPr>
        <p:grpSpPr>
          <a:xfrm>
            <a:off x="15915854" y="-98041"/>
            <a:ext cx="1449213" cy="1771266"/>
            <a:chOff x="0" y="0"/>
            <a:chExt cx="1932284" cy="2361688"/>
          </a:xfrm>
        </p:grpSpPr>
        <p:sp>
          <p:nvSpPr>
            <p:cNvPr id="6" name="Freeform 6"/>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grpSp>
        <p:nvGrpSpPr>
          <p:cNvPr id="7" name="Group 7"/>
          <p:cNvGrpSpPr/>
          <p:nvPr/>
        </p:nvGrpSpPr>
        <p:grpSpPr>
          <a:xfrm>
            <a:off x="-1110956" y="432746"/>
            <a:ext cx="7315200" cy="2477738"/>
            <a:chOff x="0" y="0"/>
            <a:chExt cx="9753600" cy="3303651"/>
          </a:xfrm>
        </p:grpSpPr>
        <p:sp>
          <p:nvSpPr>
            <p:cNvPr id="8" name="Freeform 8"/>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grpSp>
        <p:nvGrpSpPr>
          <p:cNvPr id="9" name="Group 9"/>
          <p:cNvGrpSpPr/>
          <p:nvPr/>
        </p:nvGrpSpPr>
        <p:grpSpPr>
          <a:xfrm>
            <a:off x="9843726" y="2660709"/>
            <a:ext cx="8143764" cy="4092242"/>
            <a:chOff x="0" y="0"/>
            <a:chExt cx="10858352" cy="5456323"/>
          </a:xfrm>
        </p:grpSpPr>
        <p:sp>
          <p:nvSpPr>
            <p:cNvPr id="10" name="Freeform 10"/>
            <p:cNvSpPr/>
            <p:nvPr/>
          </p:nvSpPr>
          <p:spPr>
            <a:xfrm>
              <a:off x="0" y="0"/>
              <a:ext cx="10858373" cy="5456301"/>
            </a:xfrm>
            <a:custGeom>
              <a:avLst/>
              <a:gdLst/>
              <a:ahLst/>
              <a:cxnLst/>
              <a:rect l="l" t="t" r="r" b="b"/>
              <a:pathLst>
                <a:path w="10858373" h="5456301">
                  <a:moveTo>
                    <a:pt x="0" y="0"/>
                  </a:moveTo>
                  <a:lnTo>
                    <a:pt x="10858373" y="0"/>
                  </a:lnTo>
                  <a:lnTo>
                    <a:pt x="10858373" y="5456301"/>
                  </a:lnTo>
                  <a:lnTo>
                    <a:pt x="0" y="5456301"/>
                  </a:lnTo>
                  <a:lnTo>
                    <a:pt x="0" y="0"/>
                  </a:lnTo>
                  <a:close/>
                </a:path>
              </a:pathLst>
            </a:custGeom>
            <a:blipFill>
              <a:blip r:embed="rId8"/>
              <a:stretch>
                <a:fillRect t="-17" b="-18"/>
              </a:stretch>
            </a:blipFill>
          </p:spPr>
          <p:txBody>
            <a:bodyPr/>
            <a:lstStyle/>
            <a:p>
              <a:endParaRPr lang="en-IN"/>
            </a:p>
          </p:txBody>
        </p:sp>
      </p:grpSp>
      <p:sp>
        <p:nvSpPr>
          <p:cNvPr id="11" name="TextBox 11"/>
          <p:cNvSpPr txBox="1"/>
          <p:nvPr/>
        </p:nvSpPr>
        <p:spPr>
          <a:xfrm>
            <a:off x="15859155" y="99586"/>
            <a:ext cx="1562612" cy="963295"/>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sp>
        <p:nvSpPr>
          <p:cNvPr id="12" name="TextBox 12"/>
          <p:cNvSpPr txBox="1"/>
          <p:nvPr/>
        </p:nvSpPr>
        <p:spPr>
          <a:xfrm>
            <a:off x="402325" y="3361404"/>
            <a:ext cx="9441401" cy="2557501"/>
          </a:xfrm>
          <a:prstGeom prst="rect">
            <a:avLst/>
          </a:prstGeom>
        </p:spPr>
        <p:txBody>
          <a:bodyPr lIns="0" tIns="0" rIns="0" bIns="0" rtlCol="0" anchor="t">
            <a:spAutoFit/>
          </a:bodyPr>
          <a:lstStyle/>
          <a:p>
            <a:pPr algn="l">
              <a:lnSpc>
                <a:spcPts val="4983"/>
              </a:lnSpc>
            </a:pPr>
            <a:r>
              <a:rPr lang="en-US" sz="3559">
                <a:solidFill>
                  <a:srgbClr val="000000"/>
                </a:solidFill>
                <a:latin typeface="Alatsi Bold"/>
              </a:rPr>
              <a:t>This is the recommended courses section of the website where the courses have been hand picked by various experts on the basis of customer reviews and ratings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WITH US</a:t>
            </a:r>
          </a:p>
        </p:txBody>
      </p:sp>
      <p:sp>
        <p:nvSpPr>
          <p:cNvPr id="3" name="Freeform 3"/>
          <p:cNvSpPr/>
          <p:nvPr/>
        </p:nvSpPr>
        <p:spPr>
          <a:xfrm>
            <a:off x="-3614" y="9004117"/>
            <a:ext cx="7219950" cy="133350"/>
          </a:xfrm>
          <a:custGeom>
            <a:avLst/>
            <a:gdLst/>
            <a:ahLst/>
            <a:cxnLst/>
            <a:rect l="l" t="t" r="r" b="b"/>
            <a:pathLst>
              <a:path w="7219950" h="133350">
                <a:moveTo>
                  <a:pt x="0" y="0"/>
                </a:moveTo>
                <a:lnTo>
                  <a:pt x="7219950" y="0"/>
                </a:lnTo>
                <a:lnTo>
                  <a:pt x="7219950" y="133350"/>
                </a:lnTo>
                <a:lnTo>
                  <a:pt x="0" y="1333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429978" y="9004117"/>
            <a:ext cx="6891338" cy="133350"/>
          </a:xfrm>
          <a:custGeom>
            <a:avLst/>
            <a:gdLst/>
            <a:ahLst/>
            <a:cxnLst/>
            <a:rect l="l" t="t" r="r" b="b"/>
            <a:pathLst>
              <a:path w="6891338" h="133350">
                <a:moveTo>
                  <a:pt x="0" y="0"/>
                </a:moveTo>
                <a:lnTo>
                  <a:pt x="6891338" y="0"/>
                </a:lnTo>
                <a:lnTo>
                  <a:pt x="6891338"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5" name="Group 5"/>
          <p:cNvGrpSpPr/>
          <p:nvPr/>
        </p:nvGrpSpPr>
        <p:grpSpPr>
          <a:xfrm>
            <a:off x="15915854" y="-98041"/>
            <a:ext cx="1449213" cy="1771266"/>
            <a:chOff x="0" y="0"/>
            <a:chExt cx="1932284" cy="2361688"/>
          </a:xfrm>
        </p:grpSpPr>
        <p:sp>
          <p:nvSpPr>
            <p:cNvPr id="6" name="Freeform 6"/>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grpSp>
        <p:nvGrpSpPr>
          <p:cNvPr id="7" name="Group 7"/>
          <p:cNvGrpSpPr/>
          <p:nvPr/>
        </p:nvGrpSpPr>
        <p:grpSpPr>
          <a:xfrm>
            <a:off x="-939506" y="504183"/>
            <a:ext cx="7315200" cy="2477738"/>
            <a:chOff x="0" y="0"/>
            <a:chExt cx="9753600" cy="3303651"/>
          </a:xfrm>
        </p:grpSpPr>
        <p:sp>
          <p:nvSpPr>
            <p:cNvPr id="8" name="Freeform 8"/>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grpSp>
        <p:nvGrpSpPr>
          <p:cNvPr id="9" name="Group 9"/>
          <p:cNvGrpSpPr/>
          <p:nvPr/>
        </p:nvGrpSpPr>
        <p:grpSpPr>
          <a:xfrm>
            <a:off x="10152532" y="3263230"/>
            <a:ext cx="7903012" cy="3947047"/>
            <a:chOff x="0" y="0"/>
            <a:chExt cx="10537349" cy="5262729"/>
          </a:xfrm>
        </p:grpSpPr>
        <p:sp>
          <p:nvSpPr>
            <p:cNvPr id="10" name="Freeform 10"/>
            <p:cNvSpPr/>
            <p:nvPr/>
          </p:nvSpPr>
          <p:spPr>
            <a:xfrm>
              <a:off x="0" y="0"/>
              <a:ext cx="10537317" cy="5262753"/>
            </a:xfrm>
            <a:custGeom>
              <a:avLst/>
              <a:gdLst/>
              <a:ahLst/>
              <a:cxnLst/>
              <a:rect l="l" t="t" r="r" b="b"/>
              <a:pathLst>
                <a:path w="10537317" h="5262753">
                  <a:moveTo>
                    <a:pt x="0" y="0"/>
                  </a:moveTo>
                  <a:lnTo>
                    <a:pt x="10537317" y="0"/>
                  </a:lnTo>
                  <a:lnTo>
                    <a:pt x="10537317" y="5262753"/>
                  </a:lnTo>
                  <a:lnTo>
                    <a:pt x="0" y="5262753"/>
                  </a:lnTo>
                  <a:lnTo>
                    <a:pt x="0" y="0"/>
                  </a:lnTo>
                  <a:close/>
                </a:path>
              </a:pathLst>
            </a:custGeom>
            <a:blipFill>
              <a:blip r:embed="rId8"/>
              <a:stretch>
                <a:fillRect l="-393" r="-393"/>
              </a:stretch>
            </a:blipFill>
          </p:spPr>
          <p:txBody>
            <a:bodyPr/>
            <a:lstStyle/>
            <a:p>
              <a:endParaRPr lang="en-IN"/>
            </a:p>
          </p:txBody>
        </p:sp>
      </p:grpSp>
      <p:sp>
        <p:nvSpPr>
          <p:cNvPr id="11" name="TextBox 11"/>
          <p:cNvSpPr txBox="1"/>
          <p:nvPr/>
        </p:nvSpPr>
        <p:spPr>
          <a:xfrm>
            <a:off x="15859155" y="118636"/>
            <a:ext cx="1562612" cy="949960"/>
          </a:xfrm>
          <a:prstGeom prst="rect">
            <a:avLst/>
          </a:prstGeom>
        </p:spPr>
        <p:txBody>
          <a:bodyPr lIns="0" tIns="0" rIns="0" bIns="0" rtlCol="0" anchor="t">
            <a:spAutoFit/>
          </a:bodyPr>
          <a:lstStyle/>
          <a:p>
            <a:pPr algn="ctr">
              <a:lnSpc>
                <a:spcPts val="7805"/>
              </a:lnSpc>
            </a:pPr>
            <a:r>
              <a:rPr lang="en-US" sz="5550">
                <a:solidFill>
                  <a:srgbClr val="000000"/>
                </a:solidFill>
                <a:latin typeface="Open Sans Bold"/>
              </a:rPr>
              <a:t>9</a:t>
            </a:r>
          </a:p>
        </p:txBody>
      </p:sp>
      <p:sp>
        <p:nvSpPr>
          <p:cNvPr id="12" name="TextBox 12"/>
          <p:cNvSpPr txBox="1"/>
          <p:nvPr/>
        </p:nvSpPr>
        <p:spPr>
          <a:xfrm>
            <a:off x="402325" y="3361404"/>
            <a:ext cx="9441401" cy="2557501"/>
          </a:xfrm>
          <a:prstGeom prst="rect">
            <a:avLst/>
          </a:prstGeom>
        </p:spPr>
        <p:txBody>
          <a:bodyPr lIns="0" tIns="0" rIns="0" bIns="0" rtlCol="0" anchor="t">
            <a:spAutoFit/>
          </a:bodyPr>
          <a:lstStyle/>
          <a:p>
            <a:pPr algn="l">
              <a:lnSpc>
                <a:spcPts val="4983"/>
              </a:lnSpc>
            </a:pPr>
            <a:r>
              <a:rPr lang="en-US" sz="3559">
                <a:solidFill>
                  <a:srgbClr val="000000"/>
                </a:solidFill>
                <a:latin typeface="Alatsi Bold"/>
              </a:rPr>
              <a:t>Then comes the Premium Courses section of the Home page. The courses available in this section are little expensive but provide best quality content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a:rPr>
              <a:t>LEARN WIH US</a:t>
            </a:r>
          </a:p>
        </p:txBody>
      </p:sp>
      <p:sp>
        <p:nvSpPr>
          <p:cNvPr id="3" name="Freeform 3"/>
          <p:cNvSpPr/>
          <p:nvPr/>
        </p:nvSpPr>
        <p:spPr>
          <a:xfrm>
            <a:off x="-3614" y="9004117"/>
            <a:ext cx="7219950" cy="133350"/>
          </a:xfrm>
          <a:custGeom>
            <a:avLst/>
            <a:gdLst/>
            <a:ahLst/>
            <a:cxnLst/>
            <a:rect l="l" t="t" r="r" b="b"/>
            <a:pathLst>
              <a:path w="7219950" h="133350">
                <a:moveTo>
                  <a:pt x="0" y="0"/>
                </a:moveTo>
                <a:lnTo>
                  <a:pt x="7219950" y="0"/>
                </a:lnTo>
                <a:lnTo>
                  <a:pt x="7219950" y="133350"/>
                </a:lnTo>
                <a:lnTo>
                  <a:pt x="0" y="1333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429978" y="9004117"/>
            <a:ext cx="6891338" cy="133350"/>
          </a:xfrm>
          <a:custGeom>
            <a:avLst/>
            <a:gdLst/>
            <a:ahLst/>
            <a:cxnLst/>
            <a:rect l="l" t="t" r="r" b="b"/>
            <a:pathLst>
              <a:path w="6891338" h="133350">
                <a:moveTo>
                  <a:pt x="0" y="0"/>
                </a:moveTo>
                <a:lnTo>
                  <a:pt x="6891338" y="0"/>
                </a:lnTo>
                <a:lnTo>
                  <a:pt x="6891338"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5" name="Group 5"/>
          <p:cNvGrpSpPr/>
          <p:nvPr/>
        </p:nvGrpSpPr>
        <p:grpSpPr>
          <a:xfrm>
            <a:off x="15915854" y="-98041"/>
            <a:ext cx="1449213" cy="1771266"/>
            <a:chOff x="0" y="0"/>
            <a:chExt cx="1932284" cy="2361688"/>
          </a:xfrm>
        </p:grpSpPr>
        <p:sp>
          <p:nvSpPr>
            <p:cNvPr id="6" name="Freeform 6"/>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grpSp>
        <p:nvGrpSpPr>
          <p:cNvPr id="7" name="Group 7"/>
          <p:cNvGrpSpPr/>
          <p:nvPr/>
        </p:nvGrpSpPr>
        <p:grpSpPr>
          <a:xfrm>
            <a:off x="-939506" y="504183"/>
            <a:ext cx="7315200" cy="2477738"/>
            <a:chOff x="0" y="0"/>
            <a:chExt cx="9753600" cy="3303651"/>
          </a:xfrm>
        </p:grpSpPr>
        <p:sp>
          <p:nvSpPr>
            <p:cNvPr id="8" name="Freeform 8"/>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grpSp>
        <p:nvGrpSpPr>
          <p:cNvPr id="9" name="Group 9"/>
          <p:cNvGrpSpPr/>
          <p:nvPr/>
        </p:nvGrpSpPr>
        <p:grpSpPr>
          <a:xfrm>
            <a:off x="10203416" y="2981966"/>
            <a:ext cx="7805259" cy="3922143"/>
            <a:chOff x="0" y="0"/>
            <a:chExt cx="10407012" cy="5229524"/>
          </a:xfrm>
        </p:grpSpPr>
        <p:sp>
          <p:nvSpPr>
            <p:cNvPr id="10" name="Freeform 10"/>
            <p:cNvSpPr/>
            <p:nvPr/>
          </p:nvSpPr>
          <p:spPr>
            <a:xfrm>
              <a:off x="0" y="0"/>
              <a:ext cx="10407015" cy="5229479"/>
            </a:xfrm>
            <a:custGeom>
              <a:avLst/>
              <a:gdLst/>
              <a:ahLst/>
              <a:cxnLst/>
              <a:rect l="l" t="t" r="r" b="b"/>
              <a:pathLst>
                <a:path w="10407015" h="5229479">
                  <a:moveTo>
                    <a:pt x="0" y="0"/>
                  </a:moveTo>
                  <a:lnTo>
                    <a:pt x="10407015" y="0"/>
                  </a:lnTo>
                  <a:lnTo>
                    <a:pt x="10407015" y="5229479"/>
                  </a:lnTo>
                  <a:lnTo>
                    <a:pt x="0" y="5229479"/>
                  </a:lnTo>
                  <a:lnTo>
                    <a:pt x="0" y="0"/>
                  </a:lnTo>
                  <a:close/>
                </a:path>
              </a:pathLst>
            </a:custGeom>
            <a:blipFill>
              <a:blip r:embed="rId8"/>
              <a:stretch>
                <a:fillRect t="-17" b="-18"/>
              </a:stretch>
            </a:blipFill>
          </p:spPr>
          <p:txBody>
            <a:bodyPr/>
            <a:lstStyle/>
            <a:p>
              <a:endParaRPr lang="en-IN"/>
            </a:p>
          </p:txBody>
        </p:sp>
      </p:grpSp>
      <p:sp>
        <p:nvSpPr>
          <p:cNvPr id="11" name="TextBox 11"/>
          <p:cNvSpPr txBox="1"/>
          <p:nvPr/>
        </p:nvSpPr>
        <p:spPr>
          <a:xfrm>
            <a:off x="15859155" y="118636"/>
            <a:ext cx="1562612" cy="949960"/>
          </a:xfrm>
          <a:prstGeom prst="rect">
            <a:avLst/>
          </a:prstGeom>
        </p:spPr>
        <p:txBody>
          <a:bodyPr lIns="0" tIns="0" rIns="0" bIns="0" rtlCol="0" anchor="t">
            <a:spAutoFit/>
          </a:bodyPr>
          <a:lstStyle/>
          <a:p>
            <a:pPr algn="ctr">
              <a:lnSpc>
                <a:spcPts val="7805"/>
              </a:lnSpc>
            </a:pPr>
            <a:r>
              <a:rPr lang="en-US" sz="5550">
                <a:solidFill>
                  <a:srgbClr val="000000"/>
                </a:solidFill>
                <a:latin typeface="Open Sans Bold"/>
              </a:rPr>
              <a:t>10</a:t>
            </a:r>
          </a:p>
        </p:txBody>
      </p:sp>
      <p:sp>
        <p:nvSpPr>
          <p:cNvPr id="12" name="TextBox 12"/>
          <p:cNvSpPr txBox="1"/>
          <p:nvPr/>
        </p:nvSpPr>
        <p:spPr>
          <a:xfrm>
            <a:off x="402325" y="3361404"/>
            <a:ext cx="9441401" cy="2490851"/>
          </a:xfrm>
          <a:prstGeom prst="rect">
            <a:avLst/>
          </a:prstGeom>
        </p:spPr>
        <p:txBody>
          <a:bodyPr lIns="0" tIns="0" rIns="0" bIns="0" rtlCol="0" anchor="t">
            <a:spAutoFit/>
          </a:bodyPr>
          <a:lstStyle/>
          <a:p>
            <a:pPr algn="l">
              <a:lnSpc>
                <a:spcPts val="4981"/>
              </a:lnSpc>
            </a:pPr>
            <a:r>
              <a:rPr lang="en-US" sz="3558">
                <a:solidFill>
                  <a:srgbClr val="000000"/>
                </a:solidFill>
                <a:latin typeface="Alatsi Bold"/>
              </a:rPr>
              <a:t>This is the page where the admin can add courses and the user can access them all from one place. This will reduce the user’s hassle of searching every course again and again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915854" y="-98041"/>
            <a:ext cx="1449213" cy="1771266"/>
            <a:chOff x="0" y="0"/>
            <a:chExt cx="1932284" cy="2361688"/>
          </a:xfrm>
        </p:grpSpPr>
        <p:sp>
          <p:nvSpPr>
            <p:cNvPr id="3" name="Freeform 3"/>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2"/>
              <a:stretch>
                <a:fillRect l="-268" r="-267"/>
              </a:stretch>
            </a:blipFill>
          </p:spPr>
          <p:txBody>
            <a:bodyPr/>
            <a:lstStyle/>
            <a:p>
              <a:endParaRPr lang="en-IN"/>
            </a:p>
          </p:txBody>
        </p:sp>
      </p:grpSp>
      <p:grpSp>
        <p:nvGrpSpPr>
          <p:cNvPr id="4" name="Group 4"/>
          <p:cNvGrpSpPr/>
          <p:nvPr/>
        </p:nvGrpSpPr>
        <p:grpSpPr>
          <a:xfrm>
            <a:off x="2062292" y="1987362"/>
            <a:ext cx="14163417" cy="6312276"/>
            <a:chOff x="0" y="0"/>
            <a:chExt cx="18884556" cy="8416368"/>
          </a:xfrm>
        </p:grpSpPr>
        <p:sp>
          <p:nvSpPr>
            <p:cNvPr id="5" name="Freeform 5"/>
            <p:cNvSpPr/>
            <p:nvPr/>
          </p:nvSpPr>
          <p:spPr>
            <a:xfrm>
              <a:off x="0" y="0"/>
              <a:ext cx="18884519" cy="8416417"/>
            </a:xfrm>
            <a:custGeom>
              <a:avLst/>
              <a:gdLst/>
              <a:ahLst/>
              <a:cxnLst/>
              <a:rect l="l" t="t" r="r" b="b"/>
              <a:pathLst>
                <a:path w="18884519" h="8416417">
                  <a:moveTo>
                    <a:pt x="0" y="0"/>
                  </a:moveTo>
                  <a:lnTo>
                    <a:pt x="18884519" y="0"/>
                  </a:lnTo>
                  <a:lnTo>
                    <a:pt x="18884519" y="8416417"/>
                  </a:lnTo>
                  <a:lnTo>
                    <a:pt x="0" y="8416417"/>
                  </a:lnTo>
                  <a:lnTo>
                    <a:pt x="0" y="0"/>
                  </a:lnTo>
                  <a:close/>
                </a:path>
              </a:pathLst>
            </a:custGeom>
            <a:blipFill>
              <a:blip r:embed="rId3"/>
              <a:stretch>
                <a:fillRect t="-274" b="-274"/>
              </a:stretch>
            </a:blipFill>
          </p:spPr>
          <p:txBody>
            <a:bodyPr/>
            <a:lstStyle/>
            <a:p>
              <a:endParaRPr lang="en-IN"/>
            </a:p>
          </p:txBody>
        </p:sp>
      </p:grpSp>
      <p:sp>
        <p:nvSpPr>
          <p:cNvPr id="6" name="TextBox 6"/>
          <p:cNvSpPr txBox="1"/>
          <p:nvPr/>
        </p:nvSpPr>
        <p:spPr>
          <a:xfrm>
            <a:off x="15859155" y="118636"/>
            <a:ext cx="1562612" cy="949960"/>
          </a:xfrm>
          <a:prstGeom prst="rect">
            <a:avLst/>
          </a:prstGeom>
        </p:spPr>
        <p:txBody>
          <a:bodyPr lIns="0" tIns="0" rIns="0" bIns="0" rtlCol="0" anchor="t">
            <a:spAutoFit/>
          </a:bodyPr>
          <a:lstStyle/>
          <a:p>
            <a:pPr algn="ctr">
              <a:lnSpc>
                <a:spcPts val="7805"/>
              </a:lnSpc>
            </a:pPr>
            <a:r>
              <a:rPr lang="en-US" sz="5550">
                <a:solidFill>
                  <a:srgbClr val="000000"/>
                </a:solidFill>
                <a:latin typeface="Open Sans Bold"/>
              </a:rPr>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a:rPr>
              <a:t>LEARN WIH US</a:t>
            </a:r>
          </a:p>
        </p:txBody>
      </p:sp>
      <p:sp>
        <p:nvSpPr>
          <p:cNvPr id="3" name="Freeform 3"/>
          <p:cNvSpPr/>
          <p:nvPr/>
        </p:nvSpPr>
        <p:spPr>
          <a:xfrm>
            <a:off x="-3614" y="9004117"/>
            <a:ext cx="7219950" cy="133350"/>
          </a:xfrm>
          <a:custGeom>
            <a:avLst/>
            <a:gdLst/>
            <a:ahLst/>
            <a:cxnLst/>
            <a:rect l="l" t="t" r="r" b="b"/>
            <a:pathLst>
              <a:path w="7219950" h="133350">
                <a:moveTo>
                  <a:pt x="0" y="0"/>
                </a:moveTo>
                <a:lnTo>
                  <a:pt x="7219950" y="0"/>
                </a:lnTo>
                <a:lnTo>
                  <a:pt x="7219950" y="133350"/>
                </a:lnTo>
                <a:lnTo>
                  <a:pt x="0" y="1333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429978" y="9004117"/>
            <a:ext cx="6891338" cy="133350"/>
          </a:xfrm>
          <a:custGeom>
            <a:avLst/>
            <a:gdLst/>
            <a:ahLst/>
            <a:cxnLst/>
            <a:rect l="l" t="t" r="r" b="b"/>
            <a:pathLst>
              <a:path w="6891338" h="133350">
                <a:moveTo>
                  <a:pt x="0" y="0"/>
                </a:moveTo>
                <a:lnTo>
                  <a:pt x="6891338" y="0"/>
                </a:lnTo>
                <a:lnTo>
                  <a:pt x="6891338"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5" name="Group 5"/>
          <p:cNvGrpSpPr/>
          <p:nvPr/>
        </p:nvGrpSpPr>
        <p:grpSpPr>
          <a:xfrm>
            <a:off x="15915854" y="-98041"/>
            <a:ext cx="1449213" cy="1771266"/>
            <a:chOff x="0" y="0"/>
            <a:chExt cx="1932284" cy="2361688"/>
          </a:xfrm>
        </p:grpSpPr>
        <p:sp>
          <p:nvSpPr>
            <p:cNvPr id="6" name="Freeform 6"/>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grpSp>
        <p:nvGrpSpPr>
          <p:cNvPr id="7" name="Group 7"/>
          <p:cNvGrpSpPr/>
          <p:nvPr/>
        </p:nvGrpSpPr>
        <p:grpSpPr>
          <a:xfrm>
            <a:off x="-939506" y="504183"/>
            <a:ext cx="7315200" cy="2477738"/>
            <a:chOff x="0" y="0"/>
            <a:chExt cx="9753600" cy="3303651"/>
          </a:xfrm>
        </p:grpSpPr>
        <p:sp>
          <p:nvSpPr>
            <p:cNvPr id="8" name="Freeform 8"/>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grpSp>
        <p:nvGrpSpPr>
          <p:cNvPr id="9" name="Group 9"/>
          <p:cNvGrpSpPr/>
          <p:nvPr/>
        </p:nvGrpSpPr>
        <p:grpSpPr>
          <a:xfrm>
            <a:off x="9951408" y="2981966"/>
            <a:ext cx="8012397" cy="4006199"/>
            <a:chOff x="0" y="0"/>
            <a:chExt cx="10683196" cy="5341599"/>
          </a:xfrm>
        </p:grpSpPr>
        <p:sp>
          <p:nvSpPr>
            <p:cNvPr id="10" name="Freeform 10"/>
            <p:cNvSpPr/>
            <p:nvPr/>
          </p:nvSpPr>
          <p:spPr>
            <a:xfrm>
              <a:off x="0" y="0"/>
              <a:ext cx="10683240" cy="5341620"/>
            </a:xfrm>
            <a:custGeom>
              <a:avLst/>
              <a:gdLst/>
              <a:ahLst/>
              <a:cxnLst/>
              <a:rect l="l" t="t" r="r" b="b"/>
              <a:pathLst>
                <a:path w="10683240" h="5341620">
                  <a:moveTo>
                    <a:pt x="0" y="0"/>
                  </a:moveTo>
                  <a:lnTo>
                    <a:pt x="10683240" y="0"/>
                  </a:lnTo>
                  <a:lnTo>
                    <a:pt x="10683240" y="5341620"/>
                  </a:lnTo>
                  <a:lnTo>
                    <a:pt x="0" y="5341620"/>
                  </a:lnTo>
                  <a:lnTo>
                    <a:pt x="0" y="0"/>
                  </a:lnTo>
                  <a:close/>
                </a:path>
              </a:pathLst>
            </a:custGeom>
            <a:blipFill>
              <a:blip r:embed="rId8"/>
              <a:stretch>
                <a:fillRect/>
              </a:stretch>
            </a:blipFill>
          </p:spPr>
          <p:txBody>
            <a:bodyPr/>
            <a:lstStyle/>
            <a:p>
              <a:endParaRPr lang="en-IN"/>
            </a:p>
          </p:txBody>
        </p:sp>
      </p:grpSp>
      <p:sp>
        <p:nvSpPr>
          <p:cNvPr id="11" name="TextBox 11"/>
          <p:cNvSpPr txBox="1"/>
          <p:nvPr/>
        </p:nvSpPr>
        <p:spPr>
          <a:xfrm>
            <a:off x="15859155" y="118636"/>
            <a:ext cx="1562612" cy="949960"/>
          </a:xfrm>
          <a:prstGeom prst="rect">
            <a:avLst/>
          </a:prstGeom>
        </p:spPr>
        <p:txBody>
          <a:bodyPr lIns="0" tIns="0" rIns="0" bIns="0" rtlCol="0" anchor="t">
            <a:spAutoFit/>
          </a:bodyPr>
          <a:lstStyle/>
          <a:p>
            <a:pPr algn="ctr">
              <a:lnSpc>
                <a:spcPts val="7805"/>
              </a:lnSpc>
            </a:pPr>
            <a:r>
              <a:rPr lang="en-US" sz="5550">
                <a:solidFill>
                  <a:srgbClr val="000000"/>
                </a:solidFill>
                <a:latin typeface="Open Sans Bold"/>
              </a:rPr>
              <a:t>12</a:t>
            </a:r>
          </a:p>
        </p:txBody>
      </p:sp>
      <p:sp>
        <p:nvSpPr>
          <p:cNvPr id="12" name="TextBox 12"/>
          <p:cNvSpPr txBox="1"/>
          <p:nvPr/>
        </p:nvSpPr>
        <p:spPr>
          <a:xfrm>
            <a:off x="510007" y="3502402"/>
            <a:ext cx="9441401" cy="1928851"/>
          </a:xfrm>
          <a:prstGeom prst="rect">
            <a:avLst/>
          </a:prstGeom>
        </p:spPr>
        <p:txBody>
          <a:bodyPr lIns="0" tIns="0" rIns="0" bIns="0" rtlCol="0" anchor="t">
            <a:spAutoFit/>
          </a:bodyPr>
          <a:lstStyle/>
          <a:p>
            <a:pPr algn="l">
              <a:lnSpc>
                <a:spcPts val="4983"/>
              </a:lnSpc>
            </a:pPr>
            <a:r>
              <a:rPr lang="en-US" sz="3559">
                <a:solidFill>
                  <a:srgbClr val="000000"/>
                </a:solidFill>
                <a:latin typeface="Alatsi Bold"/>
              </a:rPr>
              <a:t>Along with the courses the user also gets access to free notes which can be added into their account or downloaded at any time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WIH US</a:t>
            </a:r>
          </a:p>
        </p:txBody>
      </p:sp>
      <p:sp>
        <p:nvSpPr>
          <p:cNvPr id="3" name="Freeform 3"/>
          <p:cNvSpPr/>
          <p:nvPr/>
        </p:nvSpPr>
        <p:spPr>
          <a:xfrm>
            <a:off x="-3616" y="8989829"/>
            <a:ext cx="7162800" cy="133350"/>
          </a:xfrm>
          <a:custGeom>
            <a:avLst/>
            <a:gdLst/>
            <a:ahLst/>
            <a:cxnLst/>
            <a:rect l="l" t="t" r="r" b="b"/>
            <a:pathLst>
              <a:path w="7162800" h="133350">
                <a:moveTo>
                  <a:pt x="0" y="0"/>
                </a:moveTo>
                <a:lnTo>
                  <a:pt x="7162800" y="0"/>
                </a:lnTo>
                <a:lnTo>
                  <a:pt x="7162800" y="133350"/>
                </a:lnTo>
                <a:lnTo>
                  <a:pt x="0" y="1333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429978" y="8989830"/>
            <a:ext cx="6891338" cy="133350"/>
          </a:xfrm>
          <a:custGeom>
            <a:avLst/>
            <a:gdLst/>
            <a:ahLst/>
            <a:cxnLst/>
            <a:rect l="l" t="t" r="r" b="b"/>
            <a:pathLst>
              <a:path w="6891338" h="133350">
                <a:moveTo>
                  <a:pt x="0" y="0"/>
                </a:moveTo>
                <a:lnTo>
                  <a:pt x="6891338" y="0"/>
                </a:lnTo>
                <a:lnTo>
                  <a:pt x="6891338"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5" name="Group 5"/>
          <p:cNvGrpSpPr/>
          <p:nvPr/>
        </p:nvGrpSpPr>
        <p:grpSpPr>
          <a:xfrm>
            <a:off x="15915854" y="-98041"/>
            <a:ext cx="1449213" cy="1771266"/>
            <a:chOff x="0" y="0"/>
            <a:chExt cx="1932284" cy="2361688"/>
          </a:xfrm>
        </p:grpSpPr>
        <p:sp>
          <p:nvSpPr>
            <p:cNvPr id="6" name="Freeform 6"/>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grpSp>
        <p:nvGrpSpPr>
          <p:cNvPr id="7" name="Group 7"/>
          <p:cNvGrpSpPr/>
          <p:nvPr/>
        </p:nvGrpSpPr>
        <p:grpSpPr>
          <a:xfrm>
            <a:off x="-668043" y="232721"/>
            <a:ext cx="7315200" cy="2477738"/>
            <a:chOff x="0" y="0"/>
            <a:chExt cx="9753600" cy="3303651"/>
          </a:xfrm>
        </p:grpSpPr>
        <p:sp>
          <p:nvSpPr>
            <p:cNvPr id="8" name="Freeform 8"/>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grpSp>
        <p:nvGrpSpPr>
          <p:cNvPr id="9" name="Group 9"/>
          <p:cNvGrpSpPr/>
          <p:nvPr/>
        </p:nvGrpSpPr>
        <p:grpSpPr>
          <a:xfrm>
            <a:off x="10449958" y="2788643"/>
            <a:ext cx="7577025" cy="3632236"/>
            <a:chOff x="0" y="0"/>
            <a:chExt cx="10102700" cy="4842981"/>
          </a:xfrm>
        </p:grpSpPr>
        <p:sp>
          <p:nvSpPr>
            <p:cNvPr id="10" name="Freeform 10"/>
            <p:cNvSpPr/>
            <p:nvPr/>
          </p:nvSpPr>
          <p:spPr>
            <a:xfrm>
              <a:off x="0" y="0"/>
              <a:ext cx="10102723" cy="4843018"/>
            </a:xfrm>
            <a:custGeom>
              <a:avLst/>
              <a:gdLst/>
              <a:ahLst/>
              <a:cxnLst/>
              <a:rect l="l" t="t" r="r" b="b"/>
              <a:pathLst>
                <a:path w="10102723" h="4843018">
                  <a:moveTo>
                    <a:pt x="0" y="0"/>
                  </a:moveTo>
                  <a:lnTo>
                    <a:pt x="10102723" y="0"/>
                  </a:lnTo>
                  <a:lnTo>
                    <a:pt x="10102723" y="4843018"/>
                  </a:lnTo>
                  <a:lnTo>
                    <a:pt x="0" y="4843018"/>
                  </a:lnTo>
                  <a:lnTo>
                    <a:pt x="0" y="0"/>
                  </a:lnTo>
                  <a:close/>
                </a:path>
              </a:pathLst>
            </a:custGeom>
            <a:blipFill>
              <a:blip r:embed="rId8"/>
              <a:stretch>
                <a:fillRect t="-86" b="-86"/>
              </a:stretch>
            </a:blipFill>
          </p:spPr>
          <p:txBody>
            <a:bodyPr/>
            <a:lstStyle/>
            <a:p>
              <a:endParaRPr lang="en-IN"/>
            </a:p>
          </p:txBody>
        </p:sp>
      </p:grpSp>
      <p:sp>
        <p:nvSpPr>
          <p:cNvPr id="11" name="TextBox 11"/>
          <p:cNvSpPr txBox="1"/>
          <p:nvPr/>
        </p:nvSpPr>
        <p:spPr>
          <a:xfrm>
            <a:off x="15859155" y="118636"/>
            <a:ext cx="1562612" cy="949960"/>
          </a:xfrm>
          <a:prstGeom prst="rect">
            <a:avLst/>
          </a:prstGeom>
        </p:spPr>
        <p:txBody>
          <a:bodyPr lIns="0" tIns="0" rIns="0" bIns="0" rtlCol="0" anchor="t">
            <a:spAutoFit/>
          </a:bodyPr>
          <a:lstStyle/>
          <a:p>
            <a:pPr algn="ctr">
              <a:lnSpc>
                <a:spcPts val="7805"/>
              </a:lnSpc>
            </a:pPr>
            <a:r>
              <a:rPr lang="en-US" sz="5550">
                <a:solidFill>
                  <a:srgbClr val="000000"/>
                </a:solidFill>
                <a:latin typeface="Open Sans Bold"/>
              </a:rPr>
              <a:t>13</a:t>
            </a:r>
          </a:p>
        </p:txBody>
      </p:sp>
      <p:sp>
        <p:nvSpPr>
          <p:cNvPr id="12" name="TextBox 12"/>
          <p:cNvSpPr txBox="1"/>
          <p:nvPr/>
        </p:nvSpPr>
        <p:spPr>
          <a:xfrm>
            <a:off x="476371" y="3371972"/>
            <a:ext cx="9973587" cy="2294128"/>
          </a:xfrm>
          <a:prstGeom prst="rect">
            <a:avLst/>
          </a:prstGeom>
        </p:spPr>
        <p:txBody>
          <a:bodyPr lIns="0" tIns="0" rIns="0" bIns="0" rtlCol="0" anchor="t">
            <a:spAutoFit/>
          </a:bodyPr>
          <a:lstStyle/>
          <a:p>
            <a:pPr algn="l">
              <a:lnSpc>
                <a:spcPts val="5850"/>
              </a:lnSpc>
            </a:pPr>
            <a:r>
              <a:rPr lang="en-US" sz="4180">
                <a:solidFill>
                  <a:srgbClr val="000000"/>
                </a:solidFill>
                <a:latin typeface="Alatsi Bold"/>
              </a:rPr>
              <a:t>In the last we have the FOOTER of the website which consist of copyright notice, social media icons,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330252" y="1985933"/>
            <a:ext cx="11627497" cy="3067154"/>
          </a:xfrm>
          <a:prstGeom prst="rect">
            <a:avLst/>
          </a:prstGeom>
        </p:spPr>
        <p:txBody>
          <a:bodyPr lIns="0" tIns="0" rIns="0" bIns="0" rtlCol="0" anchor="t">
            <a:spAutoFit/>
          </a:bodyPr>
          <a:lstStyle/>
          <a:p>
            <a:pPr algn="ctr">
              <a:lnSpc>
                <a:spcPts val="20572"/>
              </a:lnSpc>
            </a:pPr>
            <a:r>
              <a:rPr lang="en-US" sz="14694">
                <a:solidFill>
                  <a:srgbClr val="000000"/>
                </a:solidFill>
                <a:latin typeface="Alatsi Bold"/>
              </a:rPr>
              <a:t>THANK YOU</a:t>
            </a:r>
          </a:p>
        </p:txBody>
      </p:sp>
      <p:grpSp>
        <p:nvGrpSpPr>
          <p:cNvPr id="3" name="Group 3"/>
          <p:cNvGrpSpPr/>
          <p:nvPr/>
        </p:nvGrpSpPr>
        <p:grpSpPr>
          <a:xfrm>
            <a:off x="-31071" y="-180826"/>
            <a:ext cx="4239084" cy="10467826"/>
            <a:chOff x="0" y="0"/>
            <a:chExt cx="5652112" cy="13957101"/>
          </a:xfrm>
        </p:grpSpPr>
        <p:sp>
          <p:nvSpPr>
            <p:cNvPr id="4" name="Freeform 4"/>
            <p:cNvSpPr/>
            <p:nvPr/>
          </p:nvSpPr>
          <p:spPr>
            <a:xfrm>
              <a:off x="0" y="0"/>
              <a:ext cx="5652135" cy="13957046"/>
            </a:xfrm>
            <a:custGeom>
              <a:avLst/>
              <a:gdLst/>
              <a:ahLst/>
              <a:cxnLst/>
              <a:rect l="l" t="t" r="r" b="b"/>
              <a:pathLst>
                <a:path w="5652135" h="13957046">
                  <a:moveTo>
                    <a:pt x="0" y="0"/>
                  </a:moveTo>
                  <a:lnTo>
                    <a:pt x="5652135" y="0"/>
                  </a:lnTo>
                  <a:lnTo>
                    <a:pt x="5652135" y="13957046"/>
                  </a:lnTo>
                  <a:lnTo>
                    <a:pt x="0" y="13957046"/>
                  </a:lnTo>
                  <a:lnTo>
                    <a:pt x="0" y="0"/>
                  </a:lnTo>
                  <a:close/>
                </a:path>
              </a:pathLst>
            </a:custGeom>
            <a:blipFill>
              <a:blip r:embed="rId2"/>
              <a:stretch>
                <a:fillRect l="-106" r="-105"/>
              </a:stretch>
            </a:blipFill>
          </p:spPr>
          <p:txBody>
            <a:bodyPr/>
            <a:lstStyle/>
            <a:p>
              <a:endParaRPr lang="en-IN"/>
            </a:p>
          </p:txBody>
        </p:sp>
      </p:grpSp>
      <p:sp>
        <p:nvSpPr>
          <p:cNvPr id="5" name="TextBox 5"/>
          <p:cNvSpPr txBox="1"/>
          <p:nvPr/>
        </p:nvSpPr>
        <p:spPr>
          <a:xfrm>
            <a:off x="9144000" y="5223833"/>
            <a:ext cx="9973587" cy="5953233"/>
          </a:xfrm>
          <a:prstGeom prst="rect">
            <a:avLst/>
          </a:prstGeom>
        </p:spPr>
        <p:txBody>
          <a:bodyPr lIns="0" tIns="0" rIns="0" bIns="0" rtlCol="0" anchor="t">
            <a:spAutoFit/>
          </a:bodyPr>
          <a:lstStyle/>
          <a:p>
            <a:pPr algn="l">
              <a:lnSpc>
                <a:spcPts val="5847"/>
              </a:lnSpc>
            </a:pPr>
            <a:r>
              <a:rPr lang="en-US" sz="4179" dirty="0">
                <a:solidFill>
                  <a:srgbClr val="000000"/>
                </a:solidFill>
                <a:latin typeface="Alatsi Bold"/>
              </a:rPr>
              <a:t>Presented By :-</a:t>
            </a:r>
          </a:p>
          <a:p>
            <a:pPr algn="l">
              <a:lnSpc>
                <a:spcPts val="5847"/>
              </a:lnSpc>
            </a:pPr>
            <a:r>
              <a:rPr lang="en-US" sz="4179" dirty="0">
                <a:solidFill>
                  <a:srgbClr val="000000"/>
                </a:solidFill>
                <a:latin typeface="Alatsi Bold"/>
              </a:rPr>
              <a:t>Anuj Mukhija(2110990231)</a:t>
            </a:r>
          </a:p>
          <a:p>
            <a:pPr algn="l">
              <a:lnSpc>
                <a:spcPts val="5850"/>
              </a:lnSpc>
            </a:pPr>
            <a:r>
              <a:rPr lang="en-US" sz="4180" dirty="0">
                <a:solidFill>
                  <a:srgbClr val="000000"/>
                </a:solidFill>
                <a:latin typeface="Alatsi Bold"/>
              </a:rPr>
              <a:t>Aditi Rattan Bhardwaj(2110990081)</a:t>
            </a:r>
          </a:p>
          <a:p>
            <a:pPr algn="l">
              <a:lnSpc>
                <a:spcPts val="5847"/>
              </a:lnSpc>
            </a:pPr>
            <a:r>
              <a:rPr lang="en-US" sz="4179" dirty="0">
                <a:solidFill>
                  <a:srgbClr val="000000"/>
                </a:solidFill>
                <a:latin typeface="Alatsi Bold"/>
              </a:rPr>
              <a:t>Aarush Khanna(2110990014)</a:t>
            </a:r>
          </a:p>
          <a:p>
            <a:pPr algn="l">
              <a:lnSpc>
                <a:spcPts val="5850"/>
              </a:lnSpc>
            </a:pPr>
            <a:r>
              <a:rPr lang="en-US" sz="4180" dirty="0" err="1">
                <a:solidFill>
                  <a:srgbClr val="000000"/>
                </a:solidFill>
                <a:latin typeface="Alatsi Bold"/>
              </a:rPr>
              <a:t>Amritjot</a:t>
            </a:r>
            <a:r>
              <a:rPr lang="en-US" sz="4180" dirty="0">
                <a:solidFill>
                  <a:srgbClr val="000000"/>
                </a:solidFill>
                <a:latin typeface="Alatsi Bold"/>
              </a:rPr>
              <a:t> (2110990167)</a:t>
            </a:r>
          </a:p>
          <a:p>
            <a:pPr algn="l">
              <a:lnSpc>
                <a:spcPts val="5847"/>
              </a:lnSpc>
            </a:pPr>
            <a:r>
              <a:rPr lang="en-US" sz="4179" dirty="0">
                <a:solidFill>
                  <a:srgbClr val="000000"/>
                </a:solidFill>
                <a:latin typeface="Alatsi Bold"/>
              </a:rPr>
              <a:t>Akash Uniyal(2110990116)</a:t>
            </a:r>
          </a:p>
          <a:p>
            <a:pPr algn="l">
              <a:lnSpc>
                <a:spcPts val="5850"/>
              </a:lnSpc>
            </a:pPr>
            <a:endParaRPr lang="en-US" sz="4180" dirty="0">
              <a:solidFill>
                <a:srgbClr val="000000"/>
              </a:solidFill>
              <a:latin typeface="Alatsi Bold"/>
            </a:endParaRPr>
          </a:p>
          <a:p>
            <a:pPr algn="l">
              <a:lnSpc>
                <a:spcPts val="5850"/>
              </a:lnSpc>
            </a:pPr>
            <a:endParaRPr lang="en-US" sz="4180" dirty="0">
              <a:solidFill>
                <a:srgbClr val="000000"/>
              </a:solidFill>
              <a:latin typeface="Alatsi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854751" y="501334"/>
            <a:ext cx="4041849" cy="933974"/>
          </a:xfrm>
          <a:prstGeom prst="rect">
            <a:avLst/>
          </a:prstGeom>
        </p:spPr>
        <p:txBody>
          <a:bodyPr wrap="square" lIns="0" tIns="0" rIns="0" bIns="0" rtlCol="0" anchor="t">
            <a:spAutoFit/>
          </a:bodyPr>
          <a:lstStyle/>
          <a:p>
            <a:pPr algn="ctr">
              <a:lnSpc>
                <a:spcPts val="7805"/>
              </a:lnSpc>
              <a:spcBef>
                <a:spcPct val="0"/>
              </a:spcBef>
            </a:pPr>
            <a:r>
              <a:rPr lang="en-US" sz="5550" dirty="0">
                <a:solidFill>
                  <a:srgbClr val="000000"/>
                </a:solidFill>
                <a:latin typeface="Open Sans Bold"/>
              </a:rPr>
              <a:t>CONTENTS</a:t>
            </a:r>
          </a:p>
        </p:txBody>
      </p:sp>
      <p:sp>
        <p:nvSpPr>
          <p:cNvPr id="3" name="TextBox 3"/>
          <p:cNvSpPr txBox="1"/>
          <p:nvPr/>
        </p:nvSpPr>
        <p:spPr>
          <a:xfrm>
            <a:off x="1028700" y="3199618"/>
            <a:ext cx="4425976" cy="763382"/>
          </a:xfrm>
          <a:prstGeom prst="rect">
            <a:avLst/>
          </a:prstGeom>
        </p:spPr>
        <p:txBody>
          <a:bodyPr lIns="0" tIns="0" rIns="0" bIns="0" rtlCol="0" anchor="t">
            <a:spAutoFit/>
          </a:bodyPr>
          <a:lstStyle/>
          <a:p>
            <a:pPr algn="ctr">
              <a:lnSpc>
                <a:spcPts val="6257"/>
              </a:lnSpc>
              <a:spcBef>
                <a:spcPct val="0"/>
              </a:spcBef>
            </a:pPr>
            <a:r>
              <a:rPr lang="en-US" sz="4449" u="sng">
                <a:solidFill>
                  <a:srgbClr val="000000"/>
                </a:solidFill>
                <a:latin typeface="Open Sans Bold"/>
              </a:rPr>
              <a:t>INTRODUCTION</a:t>
            </a:r>
          </a:p>
        </p:txBody>
      </p:sp>
      <p:sp>
        <p:nvSpPr>
          <p:cNvPr id="4" name="TextBox 4"/>
          <p:cNvSpPr txBox="1"/>
          <p:nvPr/>
        </p:nvSpPr>
        <p:spPr>
          <a:xfrm>
            <a:off x="6596752" y="3062443"/>
            <a:ext cx="6041250" cy="900557"/>
          </a:xfrm>
          <a:prstGeom prst="rect">
            <a:avLst/>
          </a:prstGeom>
        </p:spPr>
        <p:txBody>
          <a:bodyPr lIns="0" tIns="0" rIns="0" bIns="0" rtlCol="0" anchor="t">
            <a:spAutoFit/>
          </a:bodyPr>
          <a:lstStyle/>
          <a:p>
            <a:pPr algn="ctr">
              <a:lnSpc>
                <a:spcPts val="7348"/>
              </a:lnSpc>
              <a:spcBef>
                <a:spcPct val="0"/>
              </a:spcBef>
            </a:pPr>
            <a:r>
              <a:rPr lang="en-US" sz="5225" u="sng">
                <a:solidFill>
                  <a:srgbClr val="000000"/>
                </a:solidFill>
                <a:latin typeface="Open Sans Bold"/>
              </a:rPr>
              <a:t>WHY LearnWithUs</a:t>
            </a:r>
          </a:p>
        </p:txBody>
      </p:sp>
      <p:sp>
        <p:nvSpPr>
          <p:cNvPr id="5" name="TextBox 5"/>
          <p:cNvSpPr txBox="1"/>
          <p:nvPr/>
        </p:nvSpPr>
        <p:spPr>
          <a:xfrm>
            <a:off x="14384037" y="3128726"/>
            <a:ext cx="1945122" cy="787040"/>
          </a:xfrm>
          <a:prstGeom prst="rect">
            <a:avLst/>
          </a:prstGeom>
        </p:spPr>
        <p:txBody>
          <a:bodyPr lIns="0" tIns="0" rIns="0" bIns="0" rtlCol="0" anchor="t">
            <a:spAutoFit/>
          </a:bodyPr>
          <a:lstStyle/>
          <a:p>
            <a:pPr algn="ctr">
              <a:lnSpc>
                <a:spcPts val="6476"/>
              </a:lnSpc>
              <a:spcBef>
                <a:spcPct val="0"/>
              </a:spcBef>
            </a:pPr>
            <a:r>
              <a:rPr lang="en-US" sz="4605" u="sng">
                <a:solidFill>
                  <a:srgbClr val="000000"/>
                </a:solidFill>
                <a:latin typeface="Open Sans Bold"/>
              </a:rPr>
              <a:t>GOALS</a:t>
            </a:r>
          </a:p>
        </p:txBody>
      </p:sp>
      <p:sp>
        <p:nvSpPr>
          <p:cNvPr id="6" name="TextBox 6"/>
          <p:cNvSpPr txBox="1"/>
          <p:nvPr/>
        </p:nvSpPr>
        <p:spPr>
          <a:xfrm>
            <a:off x="668567" y="5986603"/>
            <a:ext cx="6442174" cy="949957"/>
          </a:xfrm>
          <a:prstGeom prst="rect">
            <a:avLst/>
          </a:prstGeom>
        </p:spPr>
        <p:txBody>
          <a:bodyPr lIns="0" tIns="0" rIns="0" bIns="0" rtlCol="0" anchor="t">
            <a:spAutoFit/>
          </a:bodyPr>
          <a:lstStyle/>
          <a:p>
            <a:pPr algn="ctr">
              <a:lnSpc>
                <a:spcPts val="7805"/>
              </a:lnSpc>
              <a:spcBef>
                <a:spcPct val="0"/>
              </a:spcBef>
            </a:pPr>
            <a:r>
              <a:rPr lang="en-US" sz="5550" u="sng">
                <a:solidFill>
                  <a:srgbClr val="000000"/>
                </a:solidFill>
                <a:latin typeface="Open Sans Bold"/>
              </a:rPr>
              <a:t>TARGET AUDIENCE</a:t>
            </a:r>
          </a:p>
        </p:txBody>
      </p:sp>
      <p:grpSp>
        <p:nvGrpSpPr>
          <p:cNvPr id="7" name="Group 7"/>
          <p:cNvGrpSpPr/>
          <p:nvPr/>
        </p:nvGrpSpPr>
        <p:grpSpPr>
          <a:xfrm>
            <a:off x="-1288197" y="212422"/>
            <a:ext cx="7315200" cy="2477738"/>
            <a:chOff x="0" y="0"/>
            <a:chExt cx="9753600" cy="3303651"/>
          </a:xfrm>
        </p:grpSpPr>
        <p:sp>
          <p:nvSpPr>
            <p:cNvPr id="8" name="Freeform 8"/>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2"/>
              <a:stretch>
                <a:fillRect l="-24" r="-24"/>
              </a:stretch>
            </a:blipFill>
          </p:spPr>
          <p:txBody>
            <a:bodyPr/>
            <a:lstStyle/>
            <a:p>
              <a:endParaRPr lang="en-IN"/>
            </a:p>
          </p:txBody>
        </p:sp>
      </p:grpSp>
      <p:sp>
        <p:nvSpPr>
          <p:cNvPr id="9" name="TextBox 9"/>
          <p:cNvSpPr txBox="1"/>
          <p:nvPr/>
        </p:nvSpPr>
        <p:spPr>
          <a:xfrm>
            <a:off x="8732515" y="5986603"/>
            <a:ext cx="7431981" cy="949957"/>
          </a:xfrm>
          <a:prstGeom prst="rect">
            <a:avLst/>
          </a:prstGeom>
        </p:spPr>
        <p:txBody>
          <a:bodyPr lIns="0" tIns="0" rIns="0" bIns="0" rtlCol="0" anchor="t">
            <a:spAutoFit/>
          </a:bodyPr>
          <a:lstStyle/>
          <a:p>
            <a:pPr algn="ctr">
              <a:lnSpc>
                <a:spcPts val="7805"/>
              </a:lnSpc>
              <a:spcBef>
                <a:spcPct val="0"/>
              </a:spcBef>
            </a:pPr>
            <a:r>
              <a:rPr lang="en-US" sz="5550" u="sng">
                <a:solidFill>
                  <a:srgbClr val="000000"/>
                </a:solidFill>
                <a:latin typeface="Open Sans Bold"/>
              </a:rPr>
              <a:t>TECHNOLOGIES USED</a:t>
            </a:r>
          </a:p>
        </p:txBody>
      </p:sp>
      <p:sp>
        <p:nvSpPr>
          <p:cNvPr id="10" name="TextBox 10"/>
          <p:cNvSpPr txBox="1"/>
          <p:nvPr/>
        </p:nvSpPr>
        <p:spPr>
          <a:xfrm>
            <a:off x="6027003" y="7974859"/>
            <a:ext cx="5139432" cy="949957"/>
          </a:xfrm>
          <a:prstGeom prst="rect">
            <a:avLst/>
          </a:prstGeom>
        </p:spPr>
        <p:txBody>
          <a:bodyPr lIns="0" tIns="0" rIns="0" bIns="0" rtlCol="0" anchor="t">
            <a:spAutoFit/>
          </a:bodyPr>
          <a:lstStyle/>
          <a:p>
            <a:pPr algn="ctr">
              <a:lnSpc>
                <a:spcPts val="7805"/>
              </a:lnSpc>
              <a:spcBef>
                <a:spcPct val="0"/>
              </a:spcBef>
            </a:pPr>
            <a:r>
              <a:rPr lang="en-US" sz="5550" u="sng">
                <a:solidFill>
                  <a:srgbClr val="000000"/>
                </a:solidFill>
                <a:latin typeface="Open Sans Bold"/>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296693" y="589908"/>
            <a:ext cx="7315200" cy="2477738"/>
            <a:chOff x="0" y="0"/>
            <a:chExt cx="9753600" cy="3303651"/>
          </a:xfrm>
        </p:grpSpPr>
        <p:sp>
          <p:nvSpPr>
            <p:cNvPr id="3" name="Freeform 3"/>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2"/>
              <a:stretch>
                <a:fillRect l="-24" r="-24"/>
              </a:stretch>
            </a:blipFill>
          </p:spPr>
          <p:txBody>
            <a:bodyPr/>
            <a:lstStyle/>
            <a:p>
              <a:endParaRPr lang="en-IN"/>
            </a:p>
          </p:txBody>
        </p:sp>
      </p:grpSp>
      <p:sp>
        <p:nvSpPr>
          <p:cNvPr id="4" name="TextBox 4"/>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WITH US</a:t>
            </a:r>
          </a:p>
        </p:txBody>
      </p:sp>
      <p:sp>
        <p:nvSpPr>
          <p:cNvPr id="5" name="Freeform 5"/>
          <p:cNvSpPr/>
          <p:nvPr/>
        </p:nvSpPr>
        <p:spPr>
          <a:xfrm>
            <a:off x="11429978" y="9004117"/>
            <a:ext cx="6891337" cy="133350"/>
          </a:xfrm>
          <a:custGeom>
            <a:avLst/>
            <a:gdLst/>
            <a:ahLst/>
            <a:cxnLst/>
            <a:rect l="l" t="t" r="r" b="b"/>
            <a:pathLst>
              <a:path w="6891337" h="133350">
                <a:moveTo>
                  <a:pt x="0" y="0"/>
                </a:moveTo>
                <a:lnTo>
                  <a:pt x="6891338" y="0"/>
                </a:lnTo>
                <a:lnTo>
                  <a:pt x="6891338" y="133350"/>
                </a:lnTo>
                <a:lnTo>
                  <a:pt x="0" y="1333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6" name="Group 6"/>
          <p:cNvGrpSpPr/>
          <p:nvPr/>
        </p:nvGrpSpPr>
        <p:grpSpPr>
          <a:xfrm>
            <a:off x="15915854" y="-98041"/>
            <a:ext cx="1449213" cy="1771266"/>
            <a:chOff x="0" y="0"/>
            <a:chExt cx="1932284" cy="2361688"/>
          </a:xfrm>
        </p:grpSpPr>
        <p:sp>
          <p:nvSpPr>
            <p:cNvPr id="7" name="Freeform 7"/>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5"/>
              <a:stretch>
                <a:fillRect l="-268" r="-267"/>
              </a:stretch>
            </a:blipFill>
          </p:spPr>
          <p:txBody>
            <a:bodyPr/>
            <a:lstStyle/>
            <a:p>
              <a:endParaRPr lang="en-IN"/>
            </a:p>
          </p:txBody>
        </p:sp>
      </p:grpSp>
      <p:sp>
        <p:nvSpPr>
          <p:cNvPr id="8" name="Freeform 8"/>
          <p:cNvSpPr/>
          <p:nvPr/>
        </p:nvSpPr>
        <p:spPr>
          <a:xfrm>
            <a:off x="-3614" y="9004117"/>
            <a:ext cx="6848475" cy="133350"/>
          </a:xfrm>
          <a:custGeom>
            <a:avLst/>
            <a:gdLst/>
            <a:ahLst/>
            <a:cxnLst/>
            <a:rect l="l" t="t" r="r" b="b"/>
            <a:pathLst>
              <a:path w="6848475" h="133350">
                <a:moveTo>
                  <a:pt x="0" y="0"/>
                </a:moveTo>
                <a:lnTo>
                  <a:pt x="6848475" y="0"/>
                </a:lnTo>
                <a:lnTo>
                  <a:pt x="6848475" y="133350"/>
                </a:lnTo>
                <a:lnTo>
                  <a:pt x="0" y="1333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9" name="Group 9"/>
          <p:cNvGrpSpPr/>
          <p:nvPr/>
        </p:nvGrpSpPr>
        <p:grpSpPr>
          <a:xfrm>
            <a:off x="10898888" y="4804020"/>
            <a:ext cx="6919029" cy="1552365"/>
            <a:chOff x="0" y="0"/>
            <a:chExt cx="9225372" cy="2069820"/>
          </a:xfrm>
        </p:grpSpPr>
        <p:sp>
          <p:nvSpPr>
            <p:cNvPr id="10" name="Freeform 10"/>
            <p:cNvSpPr/>
            <p:nvPr/>
          </p:nvSpPr>
          <p:spPr>
            <a:xfrm>
              <a:off x="0" y="0"/>
              <a:ext cx="9225407" cy="2069846"/>
            </a:xfrm>
            <a:custGeom>
              <a:avLst/>
              <a:gdLst/>
              <a:ahLst/>
              <a:cxnLst/>
              <a:rect l="l" t="t" r="r" b="b"/>
              <a:pathLst>
                <a:path w="9225407" h="2069846">
                  <a:moveTo>
                    <a:pt x="0" y="0"/>
                  </a:moveTo>
                  <a:lnTo>
                    <a:pt x="9225407" y="0"/>
                  </a:lnTo>
                  <a:lnTo>
                    <a:pt x="9225407" y="2069846"/>
                  </a:lnTo>
                  <a:lnTo>
                    <a:pt x="0" y="2069846"/>
                  </a:lnTo>
                  <a:lnTo>
                    <a:pt x="0" y="0"/>
                  </a:lnTo>
                  <a:close/>
                </a:path>
              </a:pathLst>
            </a:custGeom>
            <a:blipFill>
              <a:blip r:embed="rId8"/>
              <a:stretch>
                <a:fillRect t="-18079" b="-18078"/>
              </a:stretch>
            </a:blipFill>
          </p:spPr>
          <p:txBody>
            <a:bodyPr/>
            <a:lstStyle/>
            <a:p>
              <a:endParaRPr lang="en-IN"/>
            </a:p>
          </p:txBody>
        </p:sp>
      </p:grpSp>
      <p:sp>
        <p:nvSpPr>
          <p:cNvPr id="11" name="TextBox 11"/>
          <p:cNvSpPr txBox="1"/>
          <p:nvPr/>
        </p:nvSpPr>
        <p:spPr>
          <a:xfrm>
            <a:off x="2991725" y="584682"/>
            <a:ext cx="13180039" cy="177482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INTRODUCTION</a:t>
            </a:r>
          </a:p>
        </p:txBody>
      </p:sp>
      <p:sp>
        <p:nvSpPr>
          <p:cNvPr id="12" name="TextBox 12"/>
          <p:cNvSpPr txBox="1"/>
          <p:nvPr/>
        </p:nvSpPr>
        <p:spPr>
          <a:xfrm>
            <a:off x="15859155" y="99586"/>
            <a:ext cx="1562612" cy="1159728"/>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sp>
        <p:nvSpPr>
          <p:cNvPr id="13" name="TextBox 13"/>
          <p:cNvSpPr txBox="1"/>
          <p:nvPr/>
        </p:nvSpPr>
        <p:spPr>
          <a:xfrm>
            <a:off x="209821" y="3693008"/>
            <a:ext cx="10401315" cy="2828659"/>
          </a:xfrm>
          <a:prstGeom prst="rect">
            <a:avLst/>
          </a:prstGeom>
        </p:spPr>
        <p:txBody>
          <a:bodyPr lIns="0" tIns="0" rIns="0" bIns="0" rtlCol="0" anchor="t">
            <a:spAutoFit/>
          </a:bodyPr>
          <a:lstStyle/>
          <a:p>
            <a:pPr algn="l">
              <a:lnSpc>
                <a:spcPts val="5638"/>
              </a:lnSpc>
            </a:pPr>
            <a:r>
              <a:rPr lang="en-US" sz="4028" dirty="0">
                <a:solidFill>
                  <a:srgbClr val="000000"/>
                </a:solidFill>
                <a:latin typeface="Alatsi Bold"/>
              </a:rPr>
              <a:t>The project is based on a website which is a one stop solution for finding the best Software Development Courses available online. The title for the website is ”Learn with us”.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WITH US</a:t>
            </a:r>
          </a:p>
        </p:txBody>
      </p:sp>
      <p:sp>
        <p:nvSpPr>
          <p:cNvPr id="3" name="Freeform 3"/>
          <p:cNvSpPr/>
          <p:nvPr/>
        </p:nvSpPr>
        <p:spPr>
          <a:xfrm>
            <a:off x="-3520" y="9037455"/>
            <a:ext cx="6848284" cy="123825"/>
          </a:xfrm>
          <a:custGeom>
            <a:avLst/>
            <a:gdLst/>
            <a:ahLst/>
            <a:cxnLst/>
            <a:rect l="l" t="t" r="r" b="b"/>
            <a:pathLst>
              <a:path w="6848284" h="123825">
                <a:moveTo>
                  <a:pt x="0" y="0"/>
                </a:moveTo>
                <a:lnTo>
                  <a:pt x="6848284" y="0"/>
                </a:lnTo>
                <a:lnTo>
                  <a:pt x="6848284" y="123825"/>
                </a:lnTo>
                <a:lnTo>
                  <a:pt x="0" y="1238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329966" y="9004117"/>
            <a:ext cx="6634162" cy="133350"/>
          </a:xfrm>
          <a:custGeom>
            <a:avLst/>
            <a:gdLst/>
            <a:ahLst/>
            <a:cxnLst/>
            <a:rect l="l" t="t" r="r" b="b"/>
            <a:pathLst>
              <a:path w="6634162" h="133350">
                <a:moveTo>
                  <a:pt x="0" y="0"/>
                </a:moveTo>
                <a:lnTo>
                  <a:pt x="6634163" y="0"/>
                </a:lnTo>
                <a:lnTo>
                  <a:pt x="6634163"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3420622" y="462402"/>
            <a:ext cx="12161418" cy="1341802"/>
          </a:xfrm>
          <a:prstGeom prst="rect">
            <a:avLst/>
          </a:prstGeom>
        </p:spPr>
        <p:txBody>
          <a:bodyPr lIns="0" tIns="0" rIns="0" bIns="0" rtlCol="0" anchor="t">
            <a:spAutoFit/>
          </a:bodyPr>
          <a:lstStyle/>
          <a:p>
            <a:pPr algn="ctr">
              <a:lnSpc>
                <a:spcPts val="10979"/>
              </a:lnSpc>
            </a:pPr>
            <a:r>
              <a:rPr lang="en-US" sz="7842" dirty="0">
                <a:solidFill>
                  <a:srgbClr val="000000"/>
                </a:solidFill>
                <a:latin typeface="Alatsi Bold"/>
              </a:rPr>
              <a:t>Why </a:t>
            </a:r>
            <a:r>
              <a:rPr lang="en-US" sz="7842" dirty="0" err="1">
                <a:solidFill>
                  <a:srgbClr val="000000"/>
                </a:solidFill>
                <a:latin typeface="Alatsi Bold"/>
              </a:rPr>
              <a:t>LearnWithUs</a:t>
            </a:r>
            <a:endParaRPr lang="en-US" sz="7842" dirty="0">
              <a:solidFill>
                <a:srgbClr val="000000"/>
              </a:solidFill>
              <a:latin typeface="Alatsi Bold"/>
            </a:endParaRPr>
          </a:p>
        </p:txBody>
      </p:sp>
      <p:grpSp>
        <p:nvGrpSpPr>
          <p:cNvPr id="6" name="Group 6"/>
          <p:cNvGrpSpPr/>
          <p:nvPr/>
        </p:nvGrpSpPr>
        <p:grpSpPr>
          <a:xfrm>
            <a:off x="15915854" y="-98041"/>
            <a:ext cx="1449213" cy="1771266"/>
            <a:chOff x="0" y="0"/>
            <a:chExt cx="1932284" cy="2361688"/>
          </a:xfrm>
        </p:grpSpPr>
        <p:sp>
          <p:nvSpPr>
            <p:cNvPr id="7" name="Freeform 7"/>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sp>
        <p:nvSpPr>
          <p:cNvPr id="8" name="TextBox 8"/>
          <p:cNvSpPr txBox="1"/>
          <p:nvPr/>
        </p:nvSpPr>
        <p:spPr>
          <a:xfrm>
            <a:off x="15859155" y="99586"/>
            <a:ext cx="1562612" cy="1159728"/>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nvGrpSpPr>
          <p:cNvPr id="9" name="Group 9"/>
          <p:cNvGrpSpPr/>
          <p:nvPr/>
        </p:nvGrpSpPr>
        <p:grpSpPr>
          <a:xfrm>
            <a:off x="-1612254" y="434356"/>
            <a:ext cx="7315200" cy="2477738"/>
            <a:chOff x="0" y="0"/>
            <a:chExt cx="9753600" cy="3303651"/>
          </a:xfrm>
        </p:grpSpPr>
        <p:sp>
          <p:nvSpPr>
            <p:cNvPr id="10" name="Freeform 10"/>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sp>
        <p:nvSpPr>
          <p:cNvPr id="11" name="TextBox 11"/>
          <p:cNvSpPr txBox="1"/>
          <p:nvPr/>
        </p:nvSpPr>
        <p:spPr>
          <a:xfrm>
            <a:off x="2139026" y="3023182"/>
            <a:ext cx="14501435" cy="4919269"/>
          </a:xfrm>
          <a:prstGeom prst="rect">
            <a:avLst/>
          </a:prstGeom>
        </p:spPr>
        <p:txBody>
          <a:bodyPr lIns="0" tIns="0" rIns="0" bIns="0" rtlCol="0" anchor="t">
            <a:spAutoFit/>
          </a:bodyPr>
          <a:lstStyle/>
          <a:p>
            <a:pPr algn="l">
              <a:lnSpc>
                <a:spcPts val="5533"/>
              </a:lnSpc>
            </a:pPr>
            <a:r>
              <a:rPr lang="en-US" sz="3952" dirty="0">
                <a:solidFill>
                  <a:srgbClr val="000000"/>
                </a:solidFill>
                <a:latin typeface="Alatsi Bold"/>
              </a:rPr>
              <a:t>The website is made with the idea that many people who are aspiring to learn development online get a one stop solution for finding the best courses. Our website allows the users to choose from variety of courses on different topics. This website is beneficial for people in rural areas which do not have any coaching centers nearby as it allows the users to access the courses anytime anywhere.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WITH US</a:t>
            </a:r>
          </a:p>
        </p:txBody>
      </p:sp>
      <p:sp>
        <p:nvSpPr>
          <p:cNvPr id="3" name="Freeform 3"/>
          <p:cNvSpPr/>
          <p:nvPr/>
        </p:nvSpPr>
        <p:spPr>
          <a:xfrm>
            <a:off x="-3520" y="9037455"/>
            <a:ext cx="6848284" cy="123825"/>
          </a:xfrm>
          <a:custGeom>
            <a:avLst/>
            <a:gdLst/>
            <a:ahLst/>
            <a:cxnLst/>
            <a:rect l="l" t="t" r="r" b="b"/>
            <a:pathLst>
              <a:path w="6848284" h="123825">
                <a:moveTo>
                  <a:pt x="0" y="0"/>
                </a:moveTo>
                <a:lnTo>
                  <a:pt x="6848284" y="0"/>
                </a:lnTo>
                <a:lnTo>
                  <a:pt x="6848284" y="123825"/>
                </a:lnTo>
                <a:lnTo>
                  <a:pt x="0" y="1238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329966" y="9004117"/>
            <a:ext cx="6634162" cy="133350"/>
          </a:xfrm>
          <a:custGeom>
            <a:avLst/>
            <a:gdLst/>
            <a:ahLst/>
            <a:cxnLst/>
            <a:rect l="l" t="t" r="r" b="b"/>
            <a:pathLst>
              <a:path w="6634162" h="133350">
                <a:moveTo>
                  <a:pt x="0" y="0"/>
                </a:moveTo>
                <a:lnTo>
                  <a:pt x="6634163" y="0"/>
                </a:lnTo>
                <a:lnTo>
                  <a:pt x="6634163"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4211939" y="644717"/>
            <a:ext cx="11431105" cy="1260852"/>
          </a:xfrm>
          <a:prstGeom prst="rect">
            <a:avLst/>
          </a:prstGeom>
        </p:spPr>
        <p:txBody>
          <a:bodyPr lIns="0" tIns="0" rIns="0" bIns="0" rtlCol="0" anchor="t">
            <a:spAutoFit/>
          </a:bodyPr>
          <a:lstStyle/>
          <a:p>
            <a:pPr algn="ctr">
              <a:lnSpc>
                <a:spcPts val="10320"/>
              </a:lnSpc>
            </a:pPr>
            <a:r>
              <a:rPr lang="en-US" sz="7371">
                <a:solidFill>
                  <a:srgbClr val="000000"/>
                </a:solidFill>
                <a:latin typeface="Alatsi Bold"/>
              </a:rPr>
              <a:t>GOALS AND OBJECTIVES</a:t>
            </a:r>
          </a:p>
        </p:txBody>
      </p:sp>
      <p:grpSp>
        <p:nvGrpSpPr>
          <p:cNvPr id="6" name="Group 6"/>
          <p:cNvGrpSpPr/>
          <p:nvPr/>
        </p:nvGrpSpPr>
        <p:grpSpPr>
          <a:xfrm>
            <a:off x="15915854" y="-98041"/>
            <a:ext cx="1449213" cy="1771266"/>
            <a:chOff x="0" y="0"/>
            <a:chExt cx="1932284" cy="2361688"/>
          </a:xfrm>
        </p:grpSpPr>
        <p:sp>
          <p:nvSpPr>
            <p:cNvPr id="7" name="Freeform 7"/>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sp>
        <p:nvSpPr>
          <p:cNvPr id="8" name="TextBox 8"/>
          <p:cNvSpPr txBox="1"/>
          <p:nvPr/>
        </p:nvSpPr>
        <p:spPr>
          <a:xfrm>
            <a:off x="15859155" y="99586"/>
            <a:ext cx="1562612" cy="963295"/>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nvGrpSpPr>
          <p:cNvPr id="9" name="Group 9"/>
          <p:cNvGrpSpPr/>
          <p:nvPr/>
        </p:nvGrpSpPr>
        <p:grpSpPr>
          <a:xfrm>
            <a:off x="-2118697" y="213886"/>
            <a:ext cx="7315200" cy="2477738"/>
            <a:chOff x="0" y="0"/>
            <a:chExt cx="9753600" cy="3303651"/>
          </a:xfrm>
        </p:grpSpPr>
        <p:sp>
          <p:nvSpPr>
            <p:cNvPr id="10" name="Freeform 10"/>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sp>
        <p:nvSpPr>
          <p:cNvPr id="11" name="TextBox 11"/>
          <p:cNvSpPr txBox="1"/>
          <p:nvPr/>
        </p:nvSpPr>
        <p:spPr>
          <a:xfrm>
            <a:off x="2139026" y="3023182"/>
            <a:ext cx="14501435" cy="2778005"/>
          </a:xfrm>
          <a:prstGeom prst="rect">
            <a:avLst/>
          </a:prstGeom>
        </p:spPr>
        <p:txBody>
          <a:bodyPr lIns="0" tIns="0" rIns="0" bIns="0" rtlCol="0" anchor="t">
            <a:spAutoFit/>
          </a:bodyPr>
          <a:lstStyle/>
          <a:p>
            <a:pPr marL="853236" lvl="1" indent="-426618">
              <a:lnSpc>
                <a:spcPts val="5532"/>
              </a:lnSpc>
              <a:buFont typeface="Arial"/>
              <a:buChar char="•"/>
            </a:pPr>
            <a:r>
              <a:rPr lang="en-US" sz="3951" dirty="0">
                <a:solidFill>
                  <a:srgbClr val="000000"/>
                </a:solidFill>
                <a:latin typeface="Alatsi Bold"/>
              </a:rPr>
              <a:t>User Satisfaction</a:t>
            </a:r>
          </a:p>
          <a:p>
            <a:pPr marL="853236" lvl="1" indent="-426618">
              <a:lnSpc>
                <a:spcPts val="5532"/>
              </a:lnSpc>
              <a:buFont typeface="Arial"/>
              <a:buChar char="•"/>
            </a:pPr>
            <a:r>
              <a:rPr lang="en-US" sz="3951" dirty="0">
                <a:solidFill>
                  <a:srgbClr val="000000"/>
                </a:solidFill>
                <a:latin typeface="Alatsi Bold"/>
              </a:rPr>
              <a:t>Accessible Education</a:t>
            </a:r>
          </a:p>
          <a:p>
            <a:pPr marL="853236" lvl="1" indent="-426618">
              <a:lnSpc>
                <a:spcPts val="5532"/>
              </a:lnSpc>
              <a:buFont typeface="Arial"/>
              <a:buChar char="•"/>
            </a:pPr>
            <a:r>
              <a:rPr lang="en-US" sz="3951" dirty="0">
                <a:solidFill>
                  <a:srgbClr val="000000"/>
                </a:solidFill>
                <a:latin typeface="Alatsi Bold"/>
              </a:rPr>
              <a:t>Skill Development</a:t>
            </a:r>
          </a:p>
          <a:p>
            <a:pPr marL="853237" lvl="1" indent="-426618" algn="l">
              <a:lnSpc>
                <a:spcPts val="5533"/>
              </a:lnSpc>
              <a:buFont typeface="Arial"/>
              <a:buChar char="•"/>
            </a:pPr>
            <a:r>
              <a:rPr lang="en-US" sz="3952" dirty="0">
                <a:solidFill>
                  <a:srgbClr val="000000"/>
                </a:solidFill>
                <a:latin typeface="Alatsi Bold"/>
              </a:rPr>
              <a:t>Affordability and Accessibility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WITH US</a:t>
            </a:r>
          </a:p>
        </p:txBody>
      </p:sp>
      <p:sp>
        <p:nvSpPr>
          <p:cNvPr id="3" name="Freeform 3"/>
          <p:cNvSpPr/>
          <p:nvPr/>
        </p:nvSpPr>
        <p:spPr>
          <a:xfrm>
            <a:off x="-3520" y="9037455"/>
            <a:ext cx="6848284" cy="123825"/>
          </a:xfrm>
          <a:custGeom>
            <a:avLst/>
            <a:gdLst/>
            <a:ahLst/>
            <a:cxnLst/>
            <a:rect l="l" t="t" r="r" b="b"/>
            <a:pathLst>
              <a:path w="6848284" h="123825">
                <a:moveTo>
                  <a:pt x="0" y="0"/>
                </a:moveTo>
                <a:lnTo>
                  <a:pt x="6848284" y="0"/>
                </a:lnTo>
                <a:lnTo>
                  <a:pt x="6848284" y="123825"/>
                </a:lnTo>
                <a:lnTo>
                  <a:pt x="0" y="1238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329966" y="9004117"/>
            <a:ext cx="6634162" cy="133350"/>
          </a:xfrm>
          <a:custGeom>
            <a:avLst/>
            <a:gdLst/>
            <a:ahLst/>
            <a:cxnLst/>
            <a:rect l="l" t="t" r="r" b="b"/>
            <a:pathLst>
              <a:path w="6634162" h="133350">
                <a:moveTo>
                  <a:pt x="0" y="0"/>
                </a:moveTo>
                <a:lnTo>
                  <a:pt x="6634163" y="0"/>
                </a:lnTo>
                <a:lnTo>
                  <a:pt x="6634163"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3428448" y="644717"/>
            <a:ext cx="11431105" cy="1260852"/>
          </a:xfrm>
          <a:prstGeom prst="rect">
            <a:avLst/>
          </a:prstGeom>
        </p:spPr>
        <p:txBody>
          <a:bodyPr lIns="0" tIns="0" rIns="0" bIns="0" rtlCol="0" anchor="t">
            <a:spAutoFit/>
          </a:bodyPr>
          <a:lstStyle/>
          <a:p>
            <a:pPr algn="ctr">
              <a:lnSpc>
                <a:spcPts val="10320"/>
              </a:lnSpc>
            </a:pPr>
            <a:r>
              <a:rPr lang="en-US" sz="7371">
                <a:solidFill>
                  <a:srgbClr val="000000"/>
                </a:solidFill>
                <a:latin typeface="Alatsi Bold"/>
              </a:rPr>
              <a:t>TARGET AUDIENCE</a:t>
            </a:r>
          </a:p>
        </p:txBody>
      </p:sp>
      <p:grpSp>
        <p:nvGrpSpPr>
          <p:cNvPr id="6" name="Group 6"/>
          <p:cNvGrpSpPr/>
          <p:nvPr/>
        </p:nvGrpSpPr>
        <p:grpSpPr>
          <a:xfrm>
            <a:off x="15915854" y="-98041"/>
            <a:ext cx="1449213" cy="1771266"/>
            <a:chOff x="0" y="0"/>
            <a:chExt cx="1932284" cy="2361688"/>
          </a:xfrm>
        </p:grpSpPr>
        <p:sp>
          <p:nvSpPr>
            <p:cNvPr id="7" name="Freeform 7"/>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sp>
        <p:nvSpPr>
          <p:cNvPr id="8" name="TextBox 8"/>
          <p:cNvSpPr txBox="1"/>
          <p:nvPr/>
        </p:nvSpPr>
        <p:spPr>
          <a:xfrm>
            <a:off x="15859155" y="99586"/>
            <a:ext cx="1562612" cy="963295"/>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nvGrpSpPr>
          <p:cNvPr id="9" name="Group 9"/>
          <p:cNvGrpSpPr/>
          <p:nvPr/>
        </p:nvGrpSpPr>
        <p:grpSpPr>
          <a:xfrm>
            <a:off x="-2118697" y="213886"/>
            <a:ext cx="7315200" cy="2477738"/>
            <a:chOff x="0" y="0"/>
            <a:chExt cx="9753600" cy="3303651"/>
          </a:xfrm>
        </p:grpSpPr>
        <p:sp>
          <p:nvSpPr>
            <p:cNvPr id="10" name="Freeform 10"/>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sp>
        <p:nvSpPr>
          <p:cNvPr id="11" name="TextBox 11"/>
          <p:cNvSpPr txBox="1"/>
          <p:nvPr/>
        </p:nvSpPr>
        <p:spPr>
          <a:xfrm>
            <a:off x="2139026" y="3023182"/>
            <a:ext cx="14501435" cy="3452432"/>
          </a:xfrm>
          <a:prstGeom prst="rect">
            <a:avLst/>
          </a:prstGeom>
        </p:spPr>
        <p:txBody>
          <a:bodyPr lIns="0" tIns="0" rIns="0" bIns="0" rtlCol="0" anchor="t">
            <a:spAutoFit/>
          </a:bodyPr>
          <a:lstStyle/>
          <a:p>
            <a:pPr marL="853236" lvl="1" indent="-426618">
              <a:lnSpc>
                <a:spcPts val="5532"/>
              </a:lnSpc>
              <a:buFont typeface="Arial"/>
              <a:buChar char="•"/>
            </a:pPr>
            <a:r>
              <a:rPr lang="en-US" sz="3951" dirty="0">
                <a:solidFill>
                  <a:srgbClr val="000000"/>
                </a:solidFill>
                <a:latin typeface="Alatsi Bold"/>
              </a:rPr>
              <a:t>Students of all Ages</a:t>
            </a:r>
          </a:p>
          <a:p>
            <a:pPr marL="853236" lvl="1" indent="-426618">
              <a:lnSpc>
                <a:spcPts val="5532"/>
              </a:lnSpc>
              <a:buFont typeface="Arial"/>
              <a:buChar char="•"/>
            </a:pPr>
            <a:r>
              <a:rPr lang="en-US" sz="3951" dirty="0">
                <a:solidFill>
                  <a:srgbClr val="000000"/>
                </a:solidFill>
                <a:latin typeface="Alatsi Bold"/>
              </a:rPr>
              <a:t>Adult Learners</a:t>
            </a:r>
          </a:p>
          <a:p>
            <a:pPr marL="853236" lvl="1" indent="-426618">
              <a:lnSpc>
                <a:spcPts val="5532"/>
              </a:lnSpc>
              <a:buFont typeface="Arial"/>
              <a:buChar char="•"/>
            </a:pPr>
            <a:r>
              <a:rPr lang="en-US" sz="3951" dirty="0">
                <a:solidFill>
                  <a:srgbClr val="000000"/>
                </a:solidFill>
                <a:latin typeface="Alatsi Bold"/>
              </a:rPr>
              <a:t>Job Seekers</a:t>
            </a:r>
          </a:p>
          <a:p>
            <a:pPr marL="853236" lvl="1" indent="-426618">
              <a:lnSpc>
                <a:spcPts val="5532"/>
              </a:lnSpc>
              <a:buFont typeface="Arial"/>
              <a:buChar char="•"/>
            </a:pPr>
            <a:r>
              <a:rPr lang="en-US" sz="3951" dirty="0">
                <a:solidFill>
                  <a:srgbClr val="000000"/>
                </a:solidFill>
                <a:latin typeface="Alatsi Bold"/>
              </a:rPr>
              <a:t>IT and Software Professionals</a:t>
            </a:r>
          </a:p>
          <a:p>
            <a:pPr marL="853236" lvl="1" indent="-426618" algn="l">
              <a:lnSpc>
                <a:spcPts val="5532"/>
              </a:lnSpc>
              <a:buFont typeface="Arial"/>
              <a:buChar char="•"/>
            </a:pPr>
            <a:r>
              <a:rPr lang="en-US" sz="3951" dirty="0">
                <a:solidFill>
                  <a:srgbClr val="000000"/>
                </a:solidFill>
                <a:latin typeface="Alatsi Bold"/>
              </a:rPr>
              <a:t>Teachers and Educators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WITH US</a:t>
            </a:r>
          </a:p>
        </p:txBody>
      </p:sp>
      <p:sp>
        <p:nvSpPr>
          <p:cNvPr id="3" name="Freeform 3"/>
          <p:cNvSpPr/>
          <p:nvPr/>
        </p:nvSpPr>
        <p:spPr>
          <a:xfrm>
            <a:off x="-3520" y="9037455"/>
            <a:ext cx="6848284" cy="123825"/>
          </a:xfrm>
          <a:custGeom>
            <a:avLst/>
            <a:gdLst/>
            <a:ahLst/>
            <a:cxnLst/>
            <a:rect l="l" t="t" r="r" b="b"/>
            <a:pathLst>
              <a:path w="6848284" h="123825">
                <a:moveTo>
                  <a:pt x="0" y="0"/>
                </a:moveTo>
                <a:lnTo>
                  <a:pt x="6848284" y="0"/>
                </a:lnTo>
                <a:lnTo>
                  <a:pt x="6848284" y="123825"/>
                </a:lnTo>
                <a:lnTo>
                  <a:pt x="0" y="1238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329966" y="9004117"/>
            <a:ext cx="6634162" cy="133350"/>
          </a:xfrm>
          <a:custGeom>
            <a:avLst/>
            <a:gdLst/>
            <a:ahLst/>
            <a:cxnLst/>
            <a:rect l="l" t="t" r="r" b="b"/>
            <a:pathLst>
              <a:path w="6634162" h="133350">
                <a:moveTo>
                  <a:pt x="0" y="0"/>
                </a:moveTo>
                <a:lnTo>
                  <a:pt x="6634163" y="0"/>
                </a:lnTo>
                <a:lnTo>
                  <a:pt x="6634163"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3674191" y="593725"/>
            <a:ext cx="11431105" cy="1260852"/>
          </a:xfrm>
          <a:prstGeom prst="rect">
            <a:avLst/>
          </a:prstGeom>
        </p:spPr>
        <p:txBody>
          <a:bodyPr lIns="0" tIns="0" rIns="0" bIns="0" rtlCol="0" anchor="t">
            <a:spAutoFit/>
          </a:bodyPr>
          <a:lstStyle/>
          <a:p>
            <a:pPr algn="ctr">
              <a:lnSpc>
                <a:spcPts val="10320"/>
              </a:lnSpc>
            </a:pPr>
            <a:r>
              <a:rPr lang="en-US" sz="7371">
                <a:solidFill>
                  <a:srgbClr val="000000"/>
                </a:solidFill>
                <a:latin typeface="Alatsi Bold"/>
              </a:rPr>
              <a:t>TECHNOLOGIES USED</a:t>
            </a:r>
          </a:p>
        </p:txBody>
      </p:sp>
      <p:grpSp>
        <p:nvGrpSpPr>
          <p:cNvPr id="6" name="Group 6"/>
          <p:cNvGrpSpPr/>
          <p:nvPr/>
        </p:nvGrpSpPr>
        <p:grpSpPr>
          <a:xfrm>
            <a:off x="15915854" y="-98041"/>
            <a:ext cx="1449213" cy="1771266"/>
            <a:chOff x="0" y="0"/>
            <a:chExt cx="1932284" cy="2361688"/>
          </a:xfrm>
        </p:grpSpPr>
        <p:sp>
          <p:nvSpPr>
            <p:cNvPr id="7" name="Freeform 7"/>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sp>
        <p:nvSpPr>
          <p:cNvPr id="8" name="TextBox 8"/>
          <p:cNvSpPr txBox="1"/>
          <p:nvPr/>
        </p:nvSpPr>
        <p:spPr>
          <a:xfrm>
            <a:off x="15859155" y="99586"/>
            <a:ext cx="1562612" cy="963295"/>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nvGrpSpPr>
          <p:cNvPr id="9" name="Group 9"/>
          <p:cNvGrpSpPr/>
          <p:nvPr/>
        </p:nvGrpSpPr>
        <p:grpSpPr>
          <a:xfrm>
            <a:off x="-2118697" y="213886"/>
            <a:ext cx="7315200" cy="2477738"/>
            <a:chOff x="0" y="0"/>
            <a:chExt cx="9753600" cy="3303651"/>
          </a:xfrm>
        </p:grpSpPr>
        <p:sp>
          <p:nvSpPr>
            <p:cNvPr id="10" name="Freeform 10"/>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sp>
        <p:nvSpPr>
          <p:cNvPr id="11" name="TextBox 11"/>
          <p:cNvSpPr txBox="1"/>
          <p:nvPr/>
        </p:nvSpPr>
        <p:spPr>
          <a:xfrm>
            <a:off x="2139026" y="3023182"/>
            <a:ext cx="14501435" cy="3483326"/>
          </a:xfrm>
          <a:prstGeom prst="rect">
            <a:avLst/>
          </a:prstGeom>
        </p:spPr>
        <p:txBody>
          <a:bodyPr lIns="0" tIns="0" rIns="0" bIns="0" rtlCol="0" anchor="t">
            <a:spAutoFit/>
          </a:bodyPr>
          <a:lstStyle/>
          <a:p>
            <a:pPr marL="853236" lvl="1" indent="-426618">
              <a:lnSpc>
                <a:spcPts val="5532"/>
              </a:lnSpc>
              <a:buFont typeface="Arial"/>
              <a:buChar char="•"/>
            </a:pPr>
            <a:r>
              <a:rPr lang="en-US" sz="3951" dirty="0">
                <a:solidFill>
                  <a:srgbClr val="000000"/>
                </a:solidFill>
                <a:latin typeface="Alatsi Bold"/>
              </a:rPr>
              <a:t>HTML</a:t>
            </a:r>
          </a:p>
          <a:p>
            <a:pPr marL="853236" lvl="1" indent="-426618">
              <a:lnSpc>
                <a:spcPts val="5532"/>
              </a:lnSpc>
              <a:buFont typeface="Arial"/>
              <a:buChar char="•"/>
            </a:pPr>
            <a:r>
              <a:rPr lang="en-US" sz="3951" dirty="0">
                <a:solidFill>
                  <a:srgbClr val="000000"/>
                </a:solidFill>
                <a:latin typeface="Alatsi Bold"/>
              </a:rPr>
              <a:t>CSS</a:t>
            </a:r>
          </a:p>
          <a:p>
            <a:pPr marL="853236" lvl="1" indent="-426618">
              <a:lnSpc>
                <a:spcPts val="5532"/>
              </a:lnSpc>
              <a:buFont typeface="Arial"/>
              <a:buChar char="•"/>
            </a:pPr>
            <a:r>
              <a:rPr lang="en-US" sz="3951" dirty="0">
                <a:solidFill>
                  <a:srgbClr val="000000"/>
                </a:solidFill>
                <a:latin typeface="Alatsi Bold"/>
              </a:rPr>
              <a:t>JAVASCRIPT</a:t>
            </a:r>
          </a:p>
          <a:p>
            <a:pPr marL="853236" lvl="1" indent="-426618">
              <a:lnSpc>
                <a:spcPts val="5532"/>
              </a:lnSpc>
              <a:buFont typeface="Arial"/>
              <a:buChar char="•"/>
            </a:pPr>
            <a:r>
              <a:rPr lang="en-US" sz="3951" dirty="0">
                <a:solidFill>
                  <a:srgbClr val="000000"/>
                </a:solidFill>
                <a:latin typeface="Alatsi Bold"/>
              </a:rPr>
              <a:t>REACTJS</a:t>
            </a:r>
          </a:p>
          <a:p>
            <a:pPr marL="853236" lvl="1" indent="-426618">
              <a:lnSpc>
                <a:spcPts val="5532"/>
              </a:lnSpc>
              <a:buFont typeface="Arial"/>
              <a:buChar char="•"/>
            </a:pPr>
            <a:r>
              <a:rPr lang="en-US" sz="3951" dirty="0">
                <a:solidFill>
                  <a:srgbClr val="000000"/>
                </a:solidFill>
                <a:latin typeface="Alatsi Bold"/>
              </a:rPr>
              <a:t>MongoDB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WITH US</a:t>
            </a:r>
          </a:p>
        </p:txBody>
      </p:sp>
      <p:sp>
        <p:nvSpPr>
          <p:cNvPr id="3" name="Freeform 3"/>
          <p:cNvSpPr/>
          <p:nvPr/>
        </p:nvSpPr>
        <p:spPr>
          <a:xfrm>
            <a:off x="-3520" y="9037455"/>
            <a:ext cx="6848284" cy="123825"/>
          </a:xfrm>
          <a:custGeom>
            <a:avLst/>
            <a:gdLst/>
            <a:ahLst/>
            <a:cxnLst/>
            <a:rect l="l" t="t" r="r" b="b"/>
            <a:pathLst>
              <a:path w="6848284" h="123825">
                <a:moveTo>
                  <a:pt x="0" y="0"/>
                </a:moveTo>
                <a:lnTo>
                  <a:pt x="6848284" y="0"/>
                </a:lnTo>
                <a:lnTo>
                  <a:pt x="6848284" y="123825"/>
                </a:lnTo>
                <a:lnTo>
                  <a:pt x="0" y="1238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329966" y="9004117"/>
            <a:ext cx="6634162" cy="133350"/>
          </a:xfrm>
          <a:custGeom>
            <a:avLst/>
            <a:gdLst/>
            <a:ahLst/>
            <a:cxnLst/>
            <a:rect l="l" t="t" r="r" b="b"/>
            <a:pathLst>
              <a:path w="6634162" h="133350">
                <a:moveTo>
                  <a:pt x="0" y="0"/>
                </a:moveTo>
                <a:lnTo>
                  <a:pt x="6634163" y="0"/>
                </a:lnTo>
                <a:lnTo>
                  <a:pt x="6634163"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3674191" y="593725"/>
            <a:ext cx="11431105" cy="1260852"/>
          </a:xfrm>
          <a:prstGeom prst="rect">
            <a:avLst/>
          </a:prstGeom>
        </p:spPr>
        <p:txBody>
          <a:bodyPr lIns="0" tIns="0" rIns="0" bIns="0" rtlCol="0" anchor="t">
            <a:spAutoFit/>
          </a:bodyPr>
          <a:lstStyle/>
          <a:p>
            <a:pPr algn="ctr">
              <a:lnSpc>
                <a:spcPts val="10320"/>
              </a:lnSpc>
            </a:pPr>
            <a:r>
              <a:rPr lang="en-US" sz="7371">
                <a:solidFill>
                  <a:srgbClr val="000000"/>
                </a:solidFill>
                <a:latin typeface="Alatsi Bold"/>
              </a:rPr>
              <a:t>FUTURE SCOPE</a:t>
            </a:r>
          </a:p>
        </p:txBody>
      </p:sp>
      <p:grpSp>
        <p:nvGrpSpPr>
          <p:cNvPr id="6" name="Group 6"/>
          <p:cNvGrpSpPr/>
          <p:nvPr/>
        </p:nvGrpSpPr>
        <p:grpSpPr>
          <a:xfrm>
            <a:off x="15915854" y="-98041"/>
            <a:ext cx="1449213" cy="1771266"/>
            <a:chOff x="0" y="0"/>
            <a:chExt cx="1932284" cy="2361688"/>
          </a:xfrm>
        </p:grpSpPr>
        <p:sp>
          <p:nvSpPr>
            <p:cNvPr id="7" name="Freeform 7"/>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sp>
        <p:nvSpPr>
          <p:cNvPr id="8" name="TextBox 8"/>
          <p:cNvSpPr txBox="1"/>
          <p:nvPr/>
        </p:nvSpPr>
        <p:spPr>
          <a:xfrm>
            <a:off x="15859155" y="99586"/>
            <a:ext cx="1562612" cy="963295"/>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6</a:t>
            </a:r>
          </a:p>
        </p:txBody>
      </p:sp>
      <p:grpSp>
        <p:nvGrpSpPr>
          <p:cNvPr id="9" name="Group 9"/>
          <p:cNvGrpSpPr/>
          <p:nvPr/>
        </p:nvGrpSpPr>
        <p:grpSpPr>
          <a:xfrm>
            <a:off x="-2118697" y="213886"/>
            <a:ext cx="7315200" cy="2477738"/>
            <a:chOff x="0" y="0"/>
            <a:chExt cx="9753600" cy="3303651"/>
          </a:xfrm>
        </p:grpSpPr>
        <p:sp>
          <p:nvSpPr>
            <p:cNvPr id="10" name="Freeform 10"/>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sp>
        <p:nvSpPr>
          <p:cNvPr id="11" name="TextBox 11"/>
          <p:cNvSpPr txBox="1"/>
          <p:nvPr/>
        </p:nvSpPr>
        <p:spPr>
          <a:xfrm>
            <a:off x="2139026" y="3236907"/>
            <a:ext cx="14501435" cy="2061782"/>
          </a:xfrm>
          <a:prstGeom prst="rect">
            <a:avLst/>
          </a:prstGeom>
        </p:spPr>
        <p:txBody>
          <a:bodyPr lIns="0" tIns="0" rIns="0" bIns="0" rtlCol="0" anchor="t">
            <a:spAutoFit/>
          </a:bodyPr>
          <a:lstStyle/>
          <a:p>
            <a:pPr marL="853236" lvl="1" indent="-426618">
              <a:lnSpc>
                <a:spcPts val="5532"/>
              </a:lnSpc>
              <a:buFont typeface="Arial"/>
              <a:buChar char="•"/>
            </a:pPr>
            <a:r>
              <a:rPr lang="en-US" sz="3951" dirty="0">
                <a:solidFill>
                  <a:srgbClr val="000000"/>
                </a:solidFill>
                <a:latin typeface="Alatsi Bold"/>
              </a:rPr>
              <a:t>Android  and iOS App</a:t>
            </a:r>
          </a:p>
          <a:p>
            <a:pPr marL="853236" lvl="1" indent="-426618">
              <a:lnSpc>
                <a:spcPts val="5532"/>
              </a:lnSpc>
              <a:buFont typeface="Arial"/>
              <a:buChar char="•"/>
            </a:pPr>
            <a:r>
              <a:rPr lang="en-US" sz="3951" dirty="0">
                <a:solidFill>
                  <a:srgbClr val="000000"/>
                </a:solidFill>
                <a:latin typeface="Alatsi Bold"/>
              </a:rPr>
              <a:t>Personal Teaching Assistant</a:t>
            </a:r>
          </a:p>
          <a:p>
            <a:pPr marL="853236" lvl="1" indent="-426618" algn="l">
              <a:lnSpc>
                <a:spcPts val="5532"/>
              </a:lnSpc>
              <a:buFont typeface="Arial"/>
              <a:buChar char="•"/>
            </a:pPr>
            <a:r>
              <a:rPr lang="en-US" sz="3951" dirty="0">
                <a:solidFill>
                  <a:srgbClr val="000000"/>
                </a:solidFill>
                <a:latin typeface="Alatsi Bold"/>
              </a:rPr>
              <a:t>Teachers and professor can add their own courses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685982"/>
            <a:ext cx="6882108" cy="522097"/>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LEARN WIH US</a:t>
            </a:r>
          </a:p>
        </p:txBody>
      </p:sp>
      <p:sp>
        <p:nvSpPr>
          <p:cNvPr id="3" name="Freeform 3"/>
          <p:cNvSpPr/>
          <p:nvPr/>
        </p:nvSpPr>
        <p:spPr>
          <a:xfrm>
            <a:off x="-3614" y="9023167"/>
            <a:ext cx="6848475" cy="138113"/>
          </a:xfrm>
          <a:custGeom>
            <a:avLst/>
            <a:gdLst/>
            <a:ahLst/>
            <a:cxnLst/>
            <a:rect l="l" t="t" r="r" b="b"/>
            <a:pathLst>
              <a:path w="6848475" h="138113">
                <a:moveTo>
                  <a:pt x="0" y="0"/>
                </a:moveTo>
                <a:lnTo>
                  <a:pt x="6848475" y="0"/>
                </a:lnTo>
                <a:lnTo>
                  <a:pt x="6848475" y="138113"/>
                </a:lnTo>
                <a:lnTo>
                  <a:pt x="0" y="1381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429978" y="9004117"/>
            <a:ext cx="6891337" cy="133350"/>
          </a:xfrm>
          <a:custGeom>
            <a:avLst/>
            <a:gdLst/>
            <a:ahLst/>
            <a:cxnLst/>
            <a:rect l="l" t="t" r="r" b="b"/>
            <a:pathLst>
              <a:path w="6891337" h="133350">
                <a:moveTo>
                  <a:pt x="0" y="0"/>
                </a:moveTo>
                <a:lnTo>
                  <a:pt x="6891338" y="0"/>
                </a:lnTo>
                <a:lnTo>
                  <a:pt x="6891338" y="133350"/>
                </a:lnTo>
                <a:lnTo>
                  <a:pt x="0" y="13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5" name="Group 5"/>
          <p:cNvGrpSpPr/>
          <p:nvPr/>
        </p:nvGrpSpPr>
        <p:grpSpPr>
          <a:xfrm>
            <a:off x="15915854" y="-98041"/>
            <a:ext cx="1449213" cy="1771266"/>
            <a:chOff x="0" y="0"/>
            <a:chExt cx="1932284" cy="2361688"/>
          </a:xfrm>
        </p:grpSpPr>
        <p:sp>
          <p:nvSpPr>
            <p:cNvPr id="6" name="Freeform 6"/>
            <p:cNvSpPr/>
            <p:nvPr/>
          </p:nvSpPr>
          <p:spPr>
            <a:xfrm>
              <a:off x="0" y="0"/>
              <a:ext cx="1932305" cy="2361692"/>
            </a:xfrm>
            <a:custGeom>
              <a:avLst/>
              <a:gdLst/>
              <a:ahLst/>
              <a:cxnLst/>
              <a:rect l="l" t="t" r="r" b="b"/>
              <a:pathLst>
                <a:path w="1932305" h="2361692">
                  <a:moveTo>
                    <a:pt x="0" y="0"/>
                  </a:moveTo>
                  <a:lnTo>
                    <a:pt x="1932305" y="0"/>
                  </a:lnTo>
                  <a:lnTo>
                    <a:pt x="1932305" y="2361692"/>
                  </a:lnTo>
                  <a:lnTo>
                    <a:pt x="0" y="2361692"/>
                  </a:lnTo>
                  <a:lnTo>
                    <a:pt x="0" y="0"/>
                  </a:lnTo>
                  <a:close/>
                </a:path>
              </a:pathLst>
            </a:custGeom>
            <a:blipFill>
              <a:blip r:embed="rId6"/>
              <a:stretch>
                <a:fillRect l="-268" r="-267"/>
              </a:stretch>
            </a:blipFill>
          </p:spPr>
          <p:txBody>
            <a:bodyPr/>
            <a:lstStyle/>
            <a:p>
              <a:endParaRPr lang="en-IN"/>
            </a:p>
          </p:txBody>
        </p:sp>
      </p:grpSp>
      <p:grpSp>
        <p:nvGrpSpPr>
          <p:cNvPr id="7" name="Group 7"/>
          <p:cNvGrpSpPr/>
          <p:nvPr/>
        </p:nvGrpSpPr>
        <p:grpSpPr>
          <a:xfrm>
            <a:off x="-1110956" y="432746"/>
            <a:ext cx="7315200" cy="2477738"/>
            <a:chOff x="0" y="0"/>
            <a:chExt cx="9753600" cy="3303651"/>
          </a:xfrm>
        </p:grpSpPr>
        <p:sp>
          <p:nvSpPr>
            <p:cNvPr id="8" name="Freeform 8"/>
            <p:cNvSpPr/>
            <p:nvPr/>
          </p:nvSpPr>
          <p:spPr>
            <a:xfrm>
              <a:off x="0" y="0"/>
              <a:ext cx="9753600" cy="3303651"/>
            </a:xfrm>
            <a:custGeom>
              <a:avLst/>
              <a:gdLst/>
              <a:ahLst/>
              <a:cxnLst/>
              <a:rect l="l" t="t" r="r" b="b"/>
              <a:pathLst>
                <a:path w="9753600" h="3303651">
                  <a:moveTo>
                    <a:pt x="0" y="0"/>
                  </a:moveTo>
                  <a:lnTo>
                    <a:pt x="9753600" y="0"/>
                  </a:lnTo>
                  <a:lnTo>
                    <a:pt x="9753600" y="3303651"/>
                  </a:lnTo>
                  <a:lnTo>
                    <a:pt x="0" y="3303651"/>
                  </a:lnTo>
                  <a:lnTo>
                    <a:pt x="0" y="0"/>
                  </a:lnTo>
                  <a:close/>
                </a:path>
              </a:pathLst>
            </a:custGeom>
            <a:blipFill>
              <a:blip r:embed="rId7"/>
              <a:stretch>
                <a:fillRect l="-24" r="-24"/>
              </a:stretch>
            </a:blipFill>
          </p:spPr>
          <p:txBody>
            <a:bodyPr/>
            <a:lstStyle/>
            <a:p>
              <a:endParaRPr lang="en-IN"/>
            </a:p>
          </p:txBody>
        </p:sp>
      </p:grpSp>
      <p:grpSp>
        <p:nvGrpSpPr>
          <p:cNvPr id="9" name="Group 9"/>
          <p:cNvGrpSpPr/>
          <p:nvPr/>
        </p:nvGrpSpPr>
        <p:grpSpPr>
          <a:xfrm>
            <a:off x="10013613" y="3336879"/>
            <a:ext cx="7875752" cy="3799749"/>
            <a:chOff x="0" y="0"/>
            <a:chExt cx="10501003" cy="5066332"/>
          </a:xfrm>
        </p:grpSpPr>
        <p:sp>
          <p:nvSpPr>
            <p:cNvPr id="10" name="Freeform 10"/>
            <p:cNvSpPr/>
            <p:nvPr/>
          </p:nvSpPr>
          <p:spPr>
            <a:xfrm>
              <a:off x="0" y="0"/>
              <a:ext cx="10500995" cy="5066284"/>
            </a:xfrm>
            <a:custGeom>
              <a:avLst/>
              <a:gdLst/>
              <a:ahLst/>
              <a:cxnLst/>
              <a:rect l="l" t="t" r="r" b="b"/>
              <a:pathLst>
                <a:path w="10500995" h="5066284">
                  <a:moveTo>
                    <a:pt x="0" y="0"/>
                  </a:moveTo>
                  <a:lnTo>
                    <a:pt x="10500995" y="0"/>
                  </a:lnTo>
                  <a:lnTo>
                    <a:pt x="10500995" y="5066284"/>
                  </a:lnTo>
                  <a:lnTo>
                    <a:pt x="0" y="5066284"/>
                  </a:lnTo>
                  <a:lnTo>
                    <a:pt x="0" y="0"/>
                  </a:lnTo>
                  <a:close/>
                </a:path>
              </a:pathLst>
            </a:custGeom>
            <a:blipFill>
              <a:blip r:embed="rId8"/>
              <a:stretch>
                <a:fillRect l="-406" r="-406"/>
              </a:stretch>
            </a:blipFill>
          </p:spPr>
          <p:txBody>
            <a:bodyPr/>
            <a:lstStyle/>
            <a:p>
              <a:endParaRPr lang="en-IN"/>
            </a:p>
          </p:txBody>
        </p:sp>
      </p:grpSp>
      <p:sp>
        <p:nvSpPr>
          <p:cNvPr id="11" name="TextBox 11"/>
          <p:cNvSpPr txBox="1"/>
          <p:nvPr/>
        </p:nvSpPr>
        <p:spPr>
          <a:xfrm>
            <a:off x="15859155" y="99586"/>
            <a:ext cx="1562612" cy="963295"/>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7</a:t>
            </a:r>
          </a:p>
        </p:txBody>
      </p:sp>
      <p:sp>
        <p:nvSpPr>
          <p:cNvPr id="12" name="TextBox 12"/>
          <p:cNvSpPr txBox="1"/>
          <p:nvPr/>
        </p:nvSpPr>
        <p:spPr>
          <a:xfrm>
            <a:off x="360749" y="3691525"/>
            <a:ext cx="9373136" cy="3533114"/>
          </a:xfrm>
          <a:prstGeom prst="rect">
            <a:avLst/>
          </a:prstGeom>
        </p:spPr>
        <p:txBody>
          <a:bodyPr lIns="0" tIns="0" rIns="0" bIns="0" rtlCol="0" anchor="t">
            <a:spAutoFit/>
          </a:bodyPr>
          <a:lstStyle/>
          <a:p>
            <a:pPr algn="l">
              <a:lnSpc>
                <a:spcPts val="3930"/>
              </a:lnSpc>
            </a:pPr>
            <a:r>
              <a:rPr lang="en-US" sz="2806">
                <a:solidFill>
                  <a:srgbClr val="000000"/>
                </a:solidFill>
                <a:latin typeface="Alatsi Bold"/>
              </a:rPr>
              <a:t>The page shown beside is the HOME PAGE of the website, you can see the Logo of the website which says “LEARN WITH US” i.e also the title of the website. The website has been given a purple and white theme. On the top the user can see the NAVIGATION PANEL i.e the header, which is helpful in browsing throughout different pages in the website. </a:t>
            </a:r>
          </a:p>
          <a:p>
            <a:pPr algn="l">
              <a:lnSpc>
                <a:spcPts val="3930"/>
              </a:lnSpc>
            </a:pPr>
            <a:endParaRPr lang="en-US" sz="2806">
              <a:solidFill>
                <a:srgbClr val="000000"/>
              </a:solidFill>
              <a:latin typeface="Alatsi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467</Words>
  <Application>Microsoft Office PowerPoint</Application>
  <PresentationFormat>Custom</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Alatsi</vt:lpstr>
      <vt:lpstr>Arial</vt:lpstr>
      <vt:lpstr>Open Sans Bold</vt:lpstr>
      <vt:lpstr>Alatsi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BEE-ETE.pptx</dc:title>
  <cp:lastModifiedBy>Shivani Uniyal</cp:lastModifiedBy>
  <cp:revision>3</cp:revision>
  <dcterms:created xsi:type="dcterms:W3CDTF">2006-08-16T00:00:00Z</dcterms:created>
  <dcterms:modified xsi:type="dcterms:W3CDTF">2024-03-13T04:06:20Z</dcterms:modified>
  <dc:identifier>DAF6NGevXIQ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2024-03-12T05:28:48Z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580ece10-0349-4fe3-85ff-522d9be92122</vt:lpwstr>
  </property>
  <property fmtid="{D5CDD505-2E9C-101B-9397-08002B2CF9AE}" pid="7" name="MSIP_Label_defa4170-0d19-0005-0004-bc88714345d2_ActionId">
    <vt:lpwstr>35f1a5f2-a34a-48a6-b8e2-1588c7798cec</vt:lpwstr>
  </property>
  <property fmtid="{D5CDD505-2E9C-101B-9397-08002B2CF9AE}" pid="8" name="MSIP_Label_defa4170-0d19-0005-0004-bc88714345d2_ContentBits">
    <vt:lpwstr>0</vt:lpwstr>
  </property>
</Properties>
</file>