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4" r:id="rId5"/>
    <p:sldId id="260" r:id="rId6"/>
    <p:sldId id="266" r:id="rId7"/>
    <p:sldId id="258" r:id="rId8"/>
    <p:sldId id="259" r:id="rId9"/>
    <p:sldId id="262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0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50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84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1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7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9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4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8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4AAFE3-843C-44F1-B2AE-3B4C85CA45A1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AE8F48-476D-4BBA-BC19-A5DF1191A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vidtracking.com/data/state/Michiga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5F3D-CDA3-428C-B50E-DA20E186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8996"/>
          </a:xfrm>
        </p:spPr>
        <p:txBody>
          <a:bodyPr/>
          <a:lstStyle/>
          <a:p>
            <a:r>
              <a:rPr lang="en-US" dirty="0"/>
              <a:t>Covid 19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7F8F4-7092-4E67-A4AA-B9CD99488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975" y="3561262"/>
            <a:ext cx="7522745" cy="1388534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By Aarush Mathur</a:t>
            </a:r>
          </a:p>
          <a:p>
            <a:r>
              <a:rPr lang="en-US" dirty="0"/>
              <a:t>CMSE 801</a:t>
            </a:r>
          </a:p>
        </p:txBody>
      </p:sp>
    </p:spTree>
    <p:extLst>
      <p:ext uri="{BB962C8B-B14F-4D97-AF65-F5344CB8AC3E}">
        <p14:creationId xmlns:p14="http://schemas.microsoft.com/office/powerpoint/2010/main" val="117873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85D2-B783-4B03-A887-BB358B9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50" y="418393"/>
            <a:ext cx="10515600" cy="825500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6D60C60-846F-4492-B0F1-E4EFAE1CB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40" y="1489436"/>
            <a:ext cx="6857124" cy="404136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102BE-D935-4E81-9E9B-535A81BEB32F}"/>
              </a:ext>
            </a:extLst>
          </p:cNvPr>
          <p:cNvSpPr txBox="1"/>
          <p:nvPr/>
        </p:nvSpPr>
        <p:spPr>
          <a:xfrm>
            <a:off x="8861196" y="1489436"/>
            <a:ext cx="2342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2. </a:t>
            </a:r>
            <a:r>
              <a:rPr lang="en-US" dirty="0"/>
              <a:t>This figure shows us the Percentage of the people who had infection at the end of the simulation vs Density.</a:t>
            </a:r>
          </a:p>
        </p:txBody>
      </p:sp>
    </p:spTree>
    <p:extLst>
      <p:ext uri="{BB962C8B-B14F-4D97-AF65-F5344CB8AC3E}">
        <p14:creationId xmlns:p14="http://schemas.microsoft.com/office/powerpoint/2010/main" val="83480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21EB22-0EDF-4E14-BFAC-C2334093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/>
              <a:t>List of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CC77-64ED-4407-B1C4-6A249D45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447675"/>
            <a:ext cx="6652441" cy="567690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import pandas as pd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 </a:t>
            </a:r>
            <a:r>
              <a:rPr lang="en-US" sz="2000" dirty="0" err="1">
                <a:solidFill>
                  <a:schemeClr val="bg1"/>
                </a:solidFill>
              </a:rPr>
              <a:t>matplotlib.pyplot</a:t>
            </a:r>
            <a:r>
              <a:rPr lang="en-US" sz="2000" dirty="0">
                <a:solidFill>
                  <a:schemeClr val="bg1"/>
                </a:solidFill>
              </a:rPr>
              <a:t> as </a:t>
            </a:r>
            <a:r>
              <a:rPr lang="en-US" sz="2000" dirty="0" err="1">
                <a:solidFill>
                  <a:schemeClr val="bg1"/>
                </a:solidFill>
              </a:rPr>
              <a:t>plt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import </a:t>
            </a:r>
            <a:r>
              <a:rPr lang="en-US" sz="2000" dirty="0" err="1">
                <a:solidFill>
                  <a:schemeClr val="bg1"/>
                </a:solidFill>
              </a:rPr>
              <a:t>numpy</a:t>
            </a:r>
            <a:r>
              <a:rPr lang="en-US" sz="2000" dirty="0">
                <a:solidFill>
                  <a:schemeClr val="bg1"/>
                </a:solidFill>
              </a:rPr>
              <a:t> as np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 datetime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from datetime import </a:t>
            </a:r>
            <a:r>
              <a:rPr lang="en-US" sz="2000" dirty="0" err="1">
                <a:solidFill>
                  <a:schemeClr val="bg1"/>
                </a:solidFill>
              </a:rPr>
              <a:t>timedelta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import time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 random as random</a:t>
            </a:r>
          </a:p>
          <a:p>
            <a:r>
              <a:rPr lang="en-US" sz="2000" dirty="0">
                <a:solidFill>
                  <a:schemeClr val="bg1"/>
                </a:solidFill>
              </a:rPr>
              <a:t>from </a:t>
            </a:r>
            <a:r>
              <a:rPr lang="en-US" sz="2000" dirty="0" err="1">
                <a:solidFill>
                  <a:schemeClr val="bg1"/>
                </a:solidFill>
              </a:rPr>
              <a:t>IPython.display</a:t>
            </a:r>
            <a:r>
              <a:rPr lang="en-US" sz="2000" dirty="0">
                <a:solidFill>
                  <a:schemeClr val="bg1"/>
                </a:solidFill>
              </a:rPr>
              <a:t> import display, </a:t>
            </a:r>
            <a:r>
              <a:rPr lang="en-US" sz="2000" dirty="0" err="1">
                <a:solidFill>
                  <a:schemeClr val="bg1"/>
                </a:solidFill>
              </a:rPr>
              <a:t>clear_output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9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42E5-F15D-4F26-8258-40FB102E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BB68-C22A-4ABE-8975-C121CB49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predicts the spread of Covid in the future but it does not take under  consideration, the effects of vaccination.</a:t>
            </a:r>
          </a:p>
          <a:p>
            <a:r>
              <a:rPr lang="en-US" dirty="0"/>
              <a:t>Our prediction follows third-order polynomial.</a:t>
            </a:r>
          </a:p>
          <a:p>
            <a:r>
              <a:rPr lang="en-US" dirty="0"/>
              <a:t>It also shows how the effect of a disease spread with increase in the density.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3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8E6D-3590-4D40-9356-7E09A76B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676401"/>
            <a:ext cx="10018713" cy="1752599"/>
          </a:xfrm>
        </p:spPr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2602-EC47-419B-A9B1-90226A583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927107"/>
            <a:ext cx="10018713" cy="8640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2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1550-3367-478A-B146-F224F7A2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A9E2-3F3B-457D-8F1A-DFF2A250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COVID-19 (coronavirus disease 2019) is a disease caused by a virus named SARS-CoV-2 and was discovered in December 2019.</a:t>
            </a:r>
          </a:p>
          <a:p>
            <a:pPr algn="just"/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very contagious and has quickly spread around the world.</a:t>
            </a:r>
          </a:p>
          <a:p>
            <a:pPr algn="just"/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symptoms of COVID-19 include a fever, cough, congestion, and shortness of breath, chills, muscle aches, and loss of taste or smell.</a:t>
            </a:r>
          </a:p>
          <a:p>
            <a:pPr algn="just"/>
            <a:r>
              <a:rPr lang="en-US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 have chronic health issues or compromised immune systems, such as heart disease, lung disease, or diabetes, are at a greater risk of becoming seriously ill.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7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871D-CCAE-4317-A2B8-D2347E1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1F56-97C8-4A1F-9CA6-FB02EF7E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89951"/>
            <a:ext cx="10018713" cy="3124201"/>
          </a:xfrm>
        </p:spPr>
        <p:txBody>
          <a:bodyPr/>
          <a:lstStyle/>
          <a:p>
            <a:r>
              <a:rPr lang="en-US" dirty="0"/>
              <a:t>Prediction of disease spread using “</a:t>
            </a:r>
            <a:r>
              <a:rPr lang="en-US" dirty="0" err="1"/>
              <a:t>polyfit</a:t>
            </a:r>
            <a:r>
              <a:rPr lang="en-US" dirty="0"/>
              <a:t>” function.</a:t>
            </a:r>
          </a:p>
          <a:p>
            <a:r>
              <a:rPr lang="en-US" dirty="0"/>
              <a:t>Demonstrating the spread of covid in lower to higher density regions using Agent Based Modelling. </a:t>
            </a:r>
          </a:p>
        </p:txBody>
      </p:sp>
    </p:spTree>
    <p:extLst>
      <p:ext uri="{BB962C8B-B14F-4D97-AF65-F5344CB8AC3E}">
        <p14:creationId xmlns:p14="http://schemas.microsoft.com/office/powerpoint/2010/main" val="371277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8449-750D-4640-AFB0-169BCC48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4A6E-76DC-47A2-B6A0-B1C953F2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5" y="1956785"/>
            <a:ext cx="10018713" cy="3124201"/>
          </a:xfrm>
        </p:spPr>
        <p:txBody>
          <a:bodyPr/>
          <a:lstStyle/>
          <a:p>
            <a:r>
              <a:rPr lang="en-US" dirty="0"/>
              <a:t> To predict how Covid19 will spread without the use of vaccine. </a:t>
            </a:r>
          </a:p>
          <a:p>
            <a:r>
              <a:rPr lang="en-US" dirty="0"/>
              <a:t>To show it spreads faster in higher population density regions.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6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A229-83FB-4E49-A524-D0B8243C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Reading csv File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E4DF8A4-C4A0-4B3C-A199-823671051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516080"/>
            <a:ext cx="9924306" cy="3124200"/>
          </a:xfrm>
        </p:spPr>
      </p:pic>
    </p:spTree>
    <p:extLst>
      <p:ext uri="{BB962C8B-B14F-4D97-AF65-F5344CB8AC3E}">
        <p14:creationId xmlns:p14="http://schemas.microsoft.com/office/powerpoint/2010/main" val="335036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E5A8-B20A-40A1-B21F-DE6D6524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7" y="135384"/>
            <a:ext cx="10018713" cy="1293921"/>
          </a:xfrm>
        </p:spPr>
        <p:txBody>
          <a:bodyPr/>
          <a:lstStyle/>
          <a:p>
            <a:pPr algn="ctr"/>
            <a:r>
              <a:rPr lang="en-US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2D36-19E9-4CBD-B2CB-A8A561C8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780" y="1429305"/>
            <a:ext cx="10515600" cy="1467991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sz="2900" dirty="0"/>
              <a:t> The dataset is provided by this website: </a:t>
            </a:r>
          </a:p>
          <a:p>
            <a:pPr marL="0" indent="0">
              <a:buNone/>
            </a:pPr>
            <a:r>
              <a:rPr lang="en-US" sz="2900" dirty="0"/>
              <a:t>        </a:t>
            </a:r>
            <a:r>
              <a:rPr lang="en-US" sz="2900" dirty="0">
                <a:solidFill>
                  <a:srgbClr val="0070C0"/>
                </a:solidFill>
                <a:hlinkClick r:id="rId2"/>
              </a:rPr>
              <a:t>https://covidtracking.com/data/state/Michigan</a:t>
            </a:r>
            <a:r>
              <a:rPr lang="en-US" sz="2900" dirty="0">
                <a:solidFill>
                  <a:srgbClr val="0070C0"/>
                </a:solidFill>
              </a:rPr>
              <a:t>.</a:t>
            </a:r>
            <a:endParaRPr lang="en-US" sz="2900" dirty="0"/>
          </a:p>
          <a:p>
            <a:r>
              <a:rPr lang="en-US" sz="2900" dirty="0"/>
              <a:t>There are 41 features in this dataset.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F495453B-BAFB-4801-9626-754B5BB12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697302"/>
            <a:ext cx="839152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0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A035-0D57-479C-9CCA-E5F2DD34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35105" cy="5847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    Future Prediction of Covid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F29B5-003D-403D-A626-9F93F343AAAA}"/>
              </a:ext>
            </a:extLst>
          </p:cNvPr>
          <p:cNvSpPr txBox="1"/>
          <p:nvPr/>
        </p:nvSpPr>
        <p:spPr>
          <a:xfrm>
            <a:off x="8933224" y="1546142"/>
            <a:ext cx="2714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Figure 1. </a:t>
            </a:r>
            <a:r>
              <a:rPr lang="en-US" dirty="0"/>
              <a:t>This figure shows us the Death vs Date data with the given data till the beginning of 2021 and then predicted data till the end of 2022.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6D2129EC-E1B5-498A-8F2E-934BCD95D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70" y="1659509"/>
            <a:ext cx="6900421" cy="3883452"/>
          </a:xfrm>
        </p:spPr>
      </p:pic>
    </p:spTree>
    <p:extLst>
      <p:ext uri="{BB962C8B-B14F-4D97-AF65-F5344CB8AC3E}">
        <p14:creationId xmlns:p14="http://schemas.microsoft.com/office/powerpoint/2010/main" val="42857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9209-B0CE-4D08-B471-B9300A3B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Moore </a:t>
            </a:r>
            <a:r>
              <a:rPr lang="en-US" b="1" dirty="0" err="1"/>
              <a:t>Neighbourhood</a:t>
            </a:r>
            <a:endParaRPr lang="en-US" b="1" dirty="0"/>
          </a:p>
        </p:txBody>
      </p:sp>
      <p:pic>
        <p:nvPicPr>
          <p:cNvPr id="5" name="Content Placeholder 4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0848B4DC-E133-4908-81CE-1BB2116B8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61" y="2667000"/>
            <a:ext cx="3477616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E1CAD3-BA33-4528-96DB-E89B6D46BFBF}"/>
              </a:ext>
            </a:extLst>
          </p:cNvPr>
          <p:cNvSpPr txBox="1"/>
          <p:nvPr/>
        </p:nvSpPr>
        <p:spPr>
          <a:xfrm>
            <a:off x="1338309" y="1998702"/>
            <a:ext cx="1085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used Moore </a:t>
            </a:r>
            <a:r>
              <a:rPr lang="en-US" dirty="0" err="1"/>
              <a:t>Neighbourhood</a:t>
            </a:r>
            <a:r>
              <a:rPr lang="en-US" dirty="0"/>
              <a:t> in our project because it is a true depiction of the spread of a disease. </a:t>
            </a:r>
          </a:p>
        </p:txBody>
      </p:sp>
    </p:spTree>
    <p:extLst>
      <p:ext uri="{BB962C8B-B14F-4D97-AF65-F5344CB8AC3E}">
        <p14:creationId xmlns:p14="http://schemas.microsoft.com/office/powerpoint/2010/main" val="327158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E04C-7F2D-4515-8AD6-F9706F34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Animation of spread of Covid Infection</a:t>
            </a:r>
          </a:p>
        </p:txBody>
      </p:sp>
      <p:pic>
        <p:nvPicPr>
          <p:cNvPr id="9" name="Screen Recording 8">
            <a:hlinkClick r:id="" action="ppaction://media"/>
            <a:extLst>
              <a:ext uri="{FF2B5EF4-FFF2-40B4-BE49-F238E27FC236}">
                <a16:creationId xmlns:a16="http://schemas.microsoft.com/office/drawing/2014/main" id="{26242173-F13F-4B8A-9404-DB9A527A15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6374" y="1833419"/>
            <a:ext cx="8305800" cy="46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1"/>
    </mc:Choice>
    <mc:Fallback xmlns="">
      <p:transition spd="slow" advTm="88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1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mute="1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2559</TotalTime>
  <Words>374</Words>
  <Application>Microsoft Office PowerPoint</Application>
  <PresentationFormat>Widescreen</PresentationFormat>
  <Paragraphs>41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Parallax</vt:lpstr>
      <vt:lpstr>Covid 19 Prediction</vt:lpstr>
      <vt:lpstr>Some Facts</vt:lpstr>
      <vt:lpstr>METHODS</vt:lpstr>
      <vt:lpstr>Project Motivation</vt:lpstr>
      <vt:lpstr>Reading csv File</vt:lpstr>
      <vt:lpstr>Dataset Overview</vt:lpstr>
      <vt:lpstr>    Future Prediction of Covid</vt:lpstr>
      <vt:lpstr>Moore Neighbourhood</vt:lpstr>
      <vt:lpstr>Animation of spread of Covid Infection</vt:lpstr>
      <vt:lpstr>Results</vt:lpstr>
      <vt:lpstr>List of Libraries used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Mathur, Aarush</dc:creator>
  <cp:lastModifiedBy>Mathur, Aarush</cp:lastModifiedBy>
  <cp:revision>65</cp:revision>
  <dcterms:created xsi:type="dcterms:W3CDTF">2022-04-16T19:24:51Z</dcterms:created>
  <dcterms:modified xsi:type="dcterms:W3CDTF">2022-04-18T14:34:35Z</dcterms:modified>
</cp:coreProperties>
</file>