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8" r:id="rId1"/>
  </p:sldMasterIdLst>
  <p:sldIdLst>
    <p:sldId id="256" r:id="rId2"/>
  </p:sldIdLst>
  <p:sldSz cx="36576000" cy="29260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D39"/>
    <a:srgbClr val="94AE4A"/>
    <a:srgbClr val="535054"/>
    <a:srgbClr val="064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0"/>
  </p:normalViewPr>
  <p:slideViewPr>
    <p:cSldViewPr snapToGrid="0" snapToObjects="1">
      <p:cViewPr>
        <p:scale>
          <a:sx n="33" d="100"/>
          <a:sy n="33" d="100"/>
        </p:scale>
        <p:origin x="110"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27FE-5E70-4A41-8B06-D71EBB69BC3A}"/>
              </a:ext>
            </a:extLst>
          </p:cNvPr>
          <p:cNvSpPr>
            <a:spLocks noGrp="1"/>
          </p:cNvSpPr>
          <p:nvPr>
            <p:ph type="ctrTitle"/>
          </p:nvPr>
        </p:nvSpPr>
        <p:spPr>
          <a:xfrm>
            <a:off x="4572000" y="4788749"/>
            <a:ext cx="27432000" cy="10187093"/>
          </a:xfrm>
        </p:spPr>
        <p:txBody>
          <a:bodyPr anchor="b"/>
          <a:lstStyle>
            <a:lvl1pPr algn="ctr">
              <a:defRPr sz="18000"/>
            </a:lvl1pPr>
          </a:lstStyle>
          <a:p>
            <a:r>
              <a:rPr lang="en-US"/>
              <a:t>Click to edit Master title style</a:t>
            </a:r>
          </a:p>
        </p:txBody>
      </p:sp>
      <p:sp>
        <p:nvSpPr>
          <p:cNvPr id="3" name="Subtitle 2">
            <a:extLst>
              <a:ext uri="{FF2B5EF4-FFF2-40B4-BE49-F238E27FC236}">
                <a16:creationId xmlns:a16="http://schemas.microsoft.com/office/drawing/2014/main" id="{05406D04-5723-463B-A756-21F28DD1A44A}"/>
              </a:ext>
            </a:extLst>
          </p:cNvPr>
          <p:cNvSpPr>
            <a:spLocks noGrp="1"/>
          </p:cNvSpPr>
          <p:nvPr>
            <p:ph type="subTitle" idx="1"/>
          </p:nvPr>
        </p:nvSpPr>
        <p:spPr>
          <a:xfrm>
            <a:off x="4572000" y="15368695"/>
            <a:ext cx="27432000" cy="7064585"/>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a:extLst>
              <a:ext uri="{FF2B5EF4-FFF2-40B4-BE49-F238E27FC236}">
                <a16:creationId xmlns:a16="http://schemas.microsoft.com/office/drawing/2014/main" id="{4C6ED714-CD0B-4B20-B0C0-92B1EEF7431A}"/>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5" name="Footer Placeholder 4">
            <a:extLst>
              <a:ext uri="{FF2B5EF4-FFF2-40B4-BE49-F238E27FC236}">
                <a16:creationId xmlns:a16="http://schemas.microsoft.com/office/drawing/2014/main" id="{C7147663-53D7-4349-9AFC-E84D07759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A0AF6-6F92-4EE1-AB8B-B8D4C9D059A5}"/>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1698820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9CCB-BE5B-48C7-A392-45F152649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84439-8C1E-47AE-AA68-726ACDC0A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1BEC5-4DD9-40BD-9903-827BEE286CF6}"/>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5" name="Footer Placeholder 4">
            <a:extLst>
              <a:ext uri="{FF2B5EF4-FFF2-40B4-BE49-F238E27FC236}">
                <a16:creationId xmlns:a16="http://schemas.microsoft.com/office/drawing/2014/main" id="{B5E00352-56AF-4BD7-8E80-43094DE07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E31E1-353A-4F65-9583-A876D757E2D5}"/>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325557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C0651A-2EFA-4538-A3F8-DF933F3A9175}"/>
              </a:ext>
            </a:extLst>
          </p:cNvPr>
          <p:cNvSpPr>
            <a:spLocks noGrp="1"/>
          </p:cNvSpPr>
          <p:nvPr>
            <p:ph type="title" orient="vert"/>
          </p:nvPr>
        </p:nvSpPr>
        <p:spPr>
          <a:xfrm>
            <a:off x="26174700" y="1557867"/>
            <a:ext cx="7886700" cy="247971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1FA08-A4CB-496B-8D3D-CFF23619BFA2}"/>
              </a:ext>
            </a:extLst>
          </p:cNvPr>
          <p:cNvSpPr>
            <a:spLocks noGrp="1"/>
          </p:cNvSpPr>
          <p:nvPr>
            <p:ph type="body" orient="vert" idx="1"/>
          </p:nvPr>
        </p:nvSpPr>
        <p:spPr>
          <a:xfrm>
            <a:off x="2514600" y="1557867"/>
            <a:ext cx="2320290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F0694-8FAA-4C75-8023-100516E1823E}"/>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5" name="Footer Placeholder 4">
            <a:extLst>
              <a:ext uri="{FF2B5EF4-FFF2-40B4-BE49-F238E27FC236}">
                <a16:creationId xmlns:a16="http://schemas.microsoft.com/office/drawing/2014/main" id="{544C2770-071B-40BA-8E74-E13EA284F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31CEA-AE34-47F4-B3DD-EDCA0888FFF8}"/>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410608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94E0-ACDF-4374-8499-29C1CF8744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7CDB7-9ED2-4327-8011-6453CC0CC7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E3C7-2D56-4A05-A6B6-BE0A1F3E71B6}"/>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5" name="Footer Placeholder 4">
            <a:extLst>
              <a:ext uri="{FF2B5EF4-FFF2-40B4-BE49-F238E27FC236}">
                <a16:creationId xmlns:a16="http://schemas.microsoft.com/office/drawing/2014/main" id="{C639FD82-E668-4257-A542-62D17DC96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F29F9-3B3B-404F-A7FA-96BCFD24EEC5}"/>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169700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E6A3-45A5-42C6-94BF-82DDE83B60E2}"/>
              </a:ext>
            </a:extLst>
          </p:cNvPr>
          <p:cNvSpPr>
            <a:spLocks noGrp="1"/>
          </p:cNvSpPr>
          <p:nvPr>
            <p:ph type="title"/>
          </p:nvPr>
        </p:nvSpPr>
        <p:spPr>
          <a:xfrm>
            <a:off x="2495550" y="7294884"/>
            <a:ext cx="31546800" cy="12171678"/>
          </a:xfrm>
        </p:spPr>
        <p:txBody>
          <a:bodyPr anchor="b"/>
          <a:lstStyle>
            <a:lvl1pPr>
              <a:defRPr sz="18000"/>
            </a:lvl1pPr>
          </a:lstStyle>
          <a:p>
            <a:r>
              <a:rPr lang="en-US"/>
              <a:t>Click to edit Master title style</a:t>
            </a:r>
          </a:p>
        </p:txBody>
      </p:sp>
      <p:sp>
        <p:nvSpPr>
          <p:cNvPr id="3" name="Text Placeholder 2">
            <a:extLst>
              <a:ext uri="{FF2B5EF4-FFF2-40B4-BE49-F238E27FC236}">
                <a16:creationId xmlns:a16="http://schemas.microsoft.com/office/drawing/2014/main" id="{40850137-9192-4807-9A89-97D5B8A292AB}"/>
              </a:ext>
            </a:extLst>
          </p:cNvPr>
          <p:cNvSpPr>
            <a:spLocks noGrp="1"/>
          </p:cNvSpPr>
          <p:nvPr>
            <p:ph type="body" idx="1"/>
          </p:nvPr>
        </p:nvSpPr>
        <p:spPr>
          <a:xfrm>
            <a:off x="2495550" y="19581711"/>
            <a:ext cx="31546800" cy="640079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708714-C54B-4711-A9F7-74DF7F10C9C7}"/>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5" name="Footer Placeholder 4">
            <a:extLst>
              <a:ext uri="{FF2B5EF4-FFF2-40B4-BE49-F238E27FC236}">
                <a16:creationId xmlns:a16="http://schemas.microsoft.com/office/drawing/2014/main" id="{B5FC9598-FF36-49BE-9029-862CC4B71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DA8D7-2D0C-4E36-BDC7-2A5E88AD852D}"/>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64226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5F6C-B449-4E5E-A529-53D26B22D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99C4E-DFD2-4125-8F6D-4E2DEA5DDFB4}"/>
              </a:ext>
            </a:extLst>
          </p:cNvPr>
          <p:cNvSpPr>
            <a:spLocks noGrp="1"/>
          </p:cNvSpPr>
          <p:nvPr>
            <p:ph sz="half" idx="1"/>
          </p:nvPr>
        </p:nvSpPr>
        <p:spPr>
          <a:xfrm>
            <a:off x="2514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4C7BC0-4FBD-4F58-A391-FA4FA7E91FDD}"/>
              </a:ext>
            </a:extLst>
          </p:cNvPr>
          <p:cNvSpPr>
            <a:spLocks noGrp="1"/>
          </p:cNvSpPr>
          <p:nvPr>
            <p:ph sz="half" idx="2"/>
          </p:nvPr>
        </p:nvSpPr>
        <p:spPr>
          <a:xfrm>
            <a:off x="18516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A76090-1AC5-4547-BCC5-19D4848C12FD}"/>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6" name="Footer Placeholder 5">
            <a:extLst>
              <a:ext uri="{FF2B5EF4-FFF2-40B4-BE49-F238E27FC236}">
                <a16:creationId xmlns:a16="http://schemas.microsoft.com/office/drawing/2014/main" id="{88007D2E-7A48-4BDF-A322-930525C43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E9ADD-057C-4CF0-8673-84D83B84E183}"/>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24049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FA20-8F20-4507-8C7C-3A7DB1D320E1}"/>
              </a:ext>
            </a:extLst>
          </p:cNvPr>
          <p:cNvSpPr>
            <a:spLocks noGrp="1"/>
          </p:cNvSpPr>
          <p:nvPr>
            <p:ph type="title"/>
          </p:nvPr>
        </p:nvSpPr>
        <p:spPr>
          <a:xfrm>
            <a:off x="2519364" y="1557869"/>
            <a:ext cx="31546800" cy="565573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010F6D-5567-47B8-8E81-0E717AD00D81}"/>
              </a:ext>
            </a:extLst>
          </p:cNvPr>
          <p:cNvSpPr>
            <a:spLocks noGrp="1"/>
          </p:cNvSpPr>
          <p:nvPr>
            <p:ph type="body" idx="1"/>
          </p:nvPr>
        </p:nvSpPr>
        <p:spPr>
          <a:xfrm>
            <a:off x="2519366" y="7172962"/>
            <a:ext cx="15473361" cy="351535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a:extLst>
              <a:ext uri="{FF2B5EF4-FFF2-40B4-BE49-F238E27FC236}">
                <a16:creationId xmlns:a16="http://schemas.microsoft.com/office/drawing/2014/main" id="{2BBEE8F0-D521-4B36-8570-F8766F94044E}"/>
              </a:ext>
            </a:extLst>
          </p:cNvPr>
          <p:cNvSpPr>
            <a:spLocks noGrp="1"/>
          </p:cNvSpPr>
          <p:nvPr>
            <p:ph sz="half" idx="2"/>
          </p:nvPr>
        </p:nvSpPr>
        <p:spPr>
          <a:xfrm>
            <a:off x="2519366" y="10688320"/>
            <a:ext cx="15473361"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60F3C-9A9D-4238-9444-D3CA49194993}"/>
              </a:ext>
            </a:extLst>
          </p:cNvPr>
          <p:cNvSpPr>
            <a:spLocks noGrp="1"/>
          </p:cNvSpPr>
          <p:nvPr>
            <p:ph type="body" sz="quarter" idx="3"/>
          </p:nvPr>
        </p:nvSpPr>
        <p:spPr>
          <a:xfrm>
            <a:off x="18516600" y="7172962"/>
            <a:ext cx="15549564" cy="351535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CA9AE-431D-4C79-B7E9-2C2E82B9BCE1}"/>
              </a:ext>
            </a:extLst>
          </p:cNvPr>
          <p:cNvSpPr>
            <a:spLocks noGrp="1"/>
          </p:cNvSpPr>
          <p:nvPr>
            <p:ph sz="quarter" idx="4"/>
          </p:nvPr>
        </p:nvSpPr>
        <p:spPr>
          <a:xfrm>
            <a:off x="18516600" y="10688320"/>
            <a:ext cx="15549564"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89F09-F2B3-49DC-8899-7B1F459F919C}"/>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8" name="Footer Placeholder 7">
            <a:extLst>
              <a:ext uri="{FF2B5EF4-FFF2-40B4-BE49-F238E27FC236}">
                <a16:creationId xmlns:a16="http://schemas.microsoft.com/office/drawing/2014/main" id="{A599833B-8C25-4B41-AD83-DDF10A9C2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20D92F-F393-4FBD-B842-B75617516B20}"/>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344594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36F5-034E-4370-98AB-19028121D7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59088-7BCF-4128-85A8-4EA33C952931}"/>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4" name="Footer Placeholder 3">
            <a:extLst>
              <a:ext uri="{FF2B5EF4-FFF2-40B4-BE49-F238E27FC236}">
                <a16:creationId xmlns:a16="http://schemas.microsoft.com/office/drawing/2014/main" id="{664460FF-9059-4E43-8207-71C03B8D96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4F56B6-E437-4C91-8128-BB9E8437E68D}"/>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365076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04DF7-D0E7-4326-B28D-8A42A82C77F4}"/>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3" name="Footer Placeholder 2">
            <a:extLst>
              <a:ext uri="{FF2B5EF4-FFF2-40B4-BE49-F238E27FC236}">
                <a16:creationId xmlns:a16="http://schemas.microsoft.com/office/drawing/2014/main" id="{74555560-25E4-4519-B3AE-D41675E57B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1705D-E113-4FED-AFD3-013C50069128}"/>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166563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73C9-5EC3-47FF-92BB-81C3D4C03906}"/>
              </a:ext>
            </a:extLst>
          </p:cNvPr>
          <p:cNvSpPr>
            <a:spLocks noGrp="1"/>
          </p:cNvSpPr>
          <p:nvPr>
            <p:ph type="title"/>
          </p:nvPr>
        </p:nvSpPr>
        <p:spPr>
          <a:xfrm>
            <a:off x="2519366" y="1950720"/>
            <a:ext cx="11796711" cy="6827520"/>
          </a:xfrm>
        </p:spPr>
        <p:txBody>
          <a:bodyPr anchor="b"/>
          <a:lstStyle>
            <a:lvl1pPr>
              <a:defRPr sz="9600"/>
            </a:lvl1pPr>
          </a:lstStyle>
          <a:p>
            <a:r>
              <a:rPr lang="en-US"/>
              <a:t>Click to edit Master title style</a:t>
            </a:r>
          </a:p>
        </p:txBody>
      </p:sp>
      <p:sp>
        <p:nvSpPr>
          <p:cNvPr id="3" name="Content Placeholder 2">
            <a:extLst>
              <a:ext uri="{FF2B5EF4-FFF2-40B4-BE49-F238E27FC236}">
                <a16:creationId xmlns:a16="http://schemas.microsoft.com/office/drawing/2014/main" id="{60956C42-0259-40A1-A406-3F6DB66554FF}"/>
              </a:ext>
            </a:extLst>
          </p:cNvPr>
          <p:cNvSpPr>
            <a:spLocks noGrp="1"/>
          </p:cNvSpPr>
          <p:nvPr>
            <p:ph idx="1"/>
          </p:nvPr>
        </p:nvSpPr>
        <p:spPr>
          <a:xfrm>
            <a:off x="15549564" y="4213016"/>
            <a:ext cx="18516600" cy="20794133"/>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2DEBF-5CA3-4FA3-8F55-BE18D682413F}"/>
              </a:ext>
            </a:extLst>
          </p:cNvPr>
          <p:cNvSpPr>
            <a:spLocks noGrp="1"/>
          </p:cNvSpPr>
          <p:nvPr>
            <p:ph type="body" sz="half" idx="2"/>
          </p:nvPr>
        </p:nvSpPr>
        <p:spPr>
          <a:xfrm>
            <a:off x="2519366" y="8778240"/>
            <a:ext cx="11796711" cy="16262775"/>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a:extLst>
              <a:ext uri="{FF2B5EF4-FFF2-40B4-BE49-F238E27FC236}">
                <a16:creationId xmlns:a16="http://schemas.microsoft.com/office/drawing/2014/main" id="{2CD8F783-B19E-4FCE-8C7D-F80F5DB55D22}"/>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6" name="Footer Placeholder 5">
            <a:extLst>
              <a:ext uri="{FF2B5EF4-FFF2-40B4-BE49-F238E27FC236}">
                <a16:creationId xmlns:a16="http://schemas.microsoft.com/office/drawing/2014/main" id="{7FCA814C-14C0-4528-B198-28595267A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0839F-2D01-4ECA-B373-3B0051E48364}"/>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211349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08D4-6521-455A-B46B-548E3D754844}"/>
              </a:ext>
            </a:extLst>
          </p:cNvPr>
          <p:cNvSpPr>
            <a:spLocks noGrp="1"/>
          </p:cNvSpPr>
          <p:nvPr>
            <p:ph type="title"/>
          </p:nvPr>
        </p:nvSpPr>
        <p:spPr>
          <a:xfrm>
            <a:off x="2519366" y="1950720"/>
            <a:ext cx="11796711" cy="6827520"/>
          </a:xfrm>
        </p:spPr>
        <p:txBody>
          <a:bodyPr anchor="b"/>
          <a:lstStyle>
            <a:lvl1pPr>
              <a:defRPr sz="9600"/>
            </a:lvl1pPr>
          </a:lstStyle>
          <a:p>
            <a:r>
              <a:rPr lang="en-US"/>
              <a:t>Click to edit Master title style</a:t>
            </a:r>
          </a:p>
        </p:txBody>
      </p:sp>
      <p:sp>
        <p:nvSpPr>
          <p:cNvPr id="3" name="Picture Placeholder 2">
            <a:extLst>
              <a:ext uri="{FF2B5EF4-FFF2-40B4-BE49-F238E27FC236}">
                <a16:creationId xmlns:a16="http://schemas.microsoft.com/office/drawing/2014/main" id="{A6C67A58-445A-4BEE-B88E-D51C13BCBC97}"/>
              </a:ext>
            </a:extLst>
          </p:cNvPr>
          <p:cNvSpPr>
            <a:spLocks noGrp="1"/>
          </p:cNvSpPr>
          <p:nvPr>
            <p:ph type="pic" idx="1"/>
          </p:nvPr>
        </p:nvSpPr>
        <p:spPr>
          <a:xfrm>
            <a:off x="15549564" y="4213016"/>
            <a:ext cx="18516600" cy="20794133"/>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a:p>
        </p:txBody>
      </p:sp>
      <p:sp>
        <p:nvSpPr>
          <p:cNvPr id="4" name="Text Placeholder 3">
            <a:extLst>
              <a:ext uri="{FF2B5EF4-FFF2-40B4-BE49-F238E27FC236}">
                <a16:creationId xmlns:a16="http://schemas.microsoft.com/office/drawing/2014/main" id="{83E643B5-F331-48EC-9527-0F0BE9294230}"/>
              </a:ext>
            </a:extLst>
          </p:cNvPr>
          <p:cNvSpPr>
            <a:spLocks noGrp="1"/>
          </p:cNvSpPr>
          <p:nvPr>
            <p:ph type="body" sz="half" idx="2"/>
          </p:nvPr>
        </p:nvSpPr>
        <p:spPr>
          <a:xfrm>
            <a:off x="2519366" y="8778240"/>
            <a:ext cx="11796711" cy="16262775"/>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a:extLst>
              <a:ext uri="{FF2B5EF4-FFF2-40B4-BE49-F238E27FC236}">
                <a16:creationId xmlns:a16="http://schemas.microsoft.com/office/drawing/2014/main" id="{D2E7CBCA-9151-4D9E-8B78-A32238E05D5C}"/>
              </a:ext>
            </a:extLst>
          </p:cNvPr>
          <p:cNvSpPr>
            <a:spLocks noGrp="1"/>
          </p:cNvSpPr>
          <p:nvPr>
            <p:ph type="dt" sz="half" idx="10"/>
          </p:nvPr>
        </p:nvSpPr>
        <p:spPr/>
        <p:txBody>
          <a:bodyPr/>
          <a:lstStyle/>
          <a:p>
            <a:fld id="{DCEB9D4D-982F-7A41-A48E-1F804D9EED54}" type="datetimeFigureOut">
              <a:rPr lang="en-US" smtClean="0"/>
              <a:t>4/24/2022</a:t>
            </a:fld>
            <a:endParaRPr lang="en-US"/>
          </a:p>
        </p:txBody>
      </p:sp>
      <p:sp>
        <p:nvSpPr>
          <p:cNvPr id="6" name="Footer Placeholder 5">
            <a:extLst>
              <a:ext uri="{FF2B5EF4-FFF2-40B4-BE49-F238E27FC236}">
                <a16:creationId xmlns:a16="http://schemas.microsoft.com/office/drawing/2014/main" id="{A798E1E6-3594-49B5-A5AC-8288380E0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7ED33-41EF-4CE7-B0C4-ADF2A7672B20}"/>
              </a:ext>
            </a:extLst>
          </p:cNvPr>
          <p:cNvSpPr>
            <a:spLocks noGrp="1"/>
          </p:cNvSpPr>
          <p:nvPr>
            <p:ph type="sldNum" sz="quarter" idx="12"/>
          </p:nvPr>
        </p:nvSpPr>
        <p:spPr/>
        <p:txBody>
          <a:bodyPr/>
          <a:lstStyle/>
          <a:p>
            <a:fld id="{CFB8CA3F-BC3F-574C-85EA-C54205CFC9E4}" type="slidenum">
              <a:rPr lang="en-US" smtClean="0"/>
              <a:t>‹#›</a:t>
            </a:fld>
            <a:endParaRPr lang="en-US"/>
          </a:p>
        </p:txBody>
      </p:sp>
    </p:spTree>
    <p:extLst>
      <p:ext uri="{BB962C8B-B14F-4D97-AF65-F5344CB8AC3E}">
        <p14:creationId xmlns:p14="http://schemas.microsoft.com/office/powerpoint/2010/main" val="175015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045FB0-BE3D-4CB8-AC23-07F9F99A00FE}"/>
              </a:ext>
            </a:extLst>
          </p:cNvPr>
          <p:cNvSpPr>
            <a:spLocks noGrp="1"/>
          </p:cNvSpPr>
          <p:nvPr>
            <p:ph type="title"/>
          </p:nvPr>
        </p:nvSpPr>
        <p:spPr>
          <a:xfrm>
            <a:off x="2514600" y="1557869"/>
            <a:ext cx="31546800" cy="56557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2E9C32-2B60-44C5-85D7-D87704DA953D}"/>
              </a:ext>
            </a:extLst>
          </p:cNvPr>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B3DE1-2DBC-444D-AEE6-76FF2A3B46B6}"/>
              </a:ext>
            </a:extLst>
          </p:cNvPr>
          <p:cNvSpPr>
            <a:spLocks noGrp="1"/>
          </p:cNvSpPr>
          <p:nvPr>
            <p:ph type="dt" sz="half" idx="2"/>
          </p:nvPr>
        </p:nvSpPr>
        <p:spPr>
          <a:xfrm>
            <a:off x="2514600" y="27120429"/>
            <a:ext cx="8229600" cy="1557867"/>
          </a:xfrm>
          <a:prstGeom prst="rect">
            <a:avLst/>
          </a:prstGeom>
        </p:spPr>
        <p:txBody>
          <a:bodyPr vert="horz" lIns="91440" tIns="45720" rIns="91440" bIns="45720" rtlCol="0" anchor="ctr"/>
          <a:lstStyle>
            <a:lvl1pPr algn="l">
              <a:defRPr sz="3600">
                <a:solidFill>
                  <a:schemeClr val="tx1">
                    <a:tint val="75000"/>
                  </a:schemeClr>
                </a:solidFill>
              </a:defRPr>
            </a:lvl1pPr>
          </a:lstStyle>
          <a:p>
            <a:fld id="{DCEB9D4D-982F-7A41-A48E-1F804D9EED54}" type="datetimeFigureOut">
              <a:rPr lang="en-US" smtClean="0"/>
              <a:t>4/24/2022</a:t>
            </a:fld>
            <a:endParaRPr lang="en-US"/>
          </a:p>
        </p:txBody>
      </p:sp>
      <p:sp>
        <p:nvSpPr>
          <p:cNvPr id="5" name="Footer Placeholder 4">
            <a:extLst>
              <a:ext uri="{FF2B5EF4-FFF2-40B4-BE49-F238E27FC236}">
                <a16:creationId xmlns:a16="http://schemas.microsoft.com/office/drawing/2014/main" id="{388A1422-DDF8-4636-B619-D0317A027C55}"/>
              </a:ext>
            </a:extLst>
          </p:cNvPr>
          <p:cNvSpPr>
            <a:spLocks noGrp="1"/>
          </p:cNvSpPr>
          <p:nvPr>
            <p:ph type="ftr" sz="quarter" idx="3"/>
          </p:nvPr>
        </p:nvSpPr>
        <p:spPr>
          <a:xfrm>
            <a:off x="12115800" y="27120429"/>
            <a:ext cx="12344400" cy="1557867"/>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150567-8F3E-4764-8B97-C0AE6C462E48}"/>
              </a:ext>
            </a:extLst>
          </p:cNvPr>
          <p:cNvSpPr>
            <a:spLocks noGrp="1"/>
          </p:cNvSpPr>
          <p:nvPr>
            <p:ph type="sldNum" sz="quarter" idx="4"/>
          </p:nvPr>
        </p:nvSpPr>
        <p:spPr>
          <a:xfrm>
            <a:off x="25831800" y="27120429"/>
            <a:ext cx="8229600" cy="1557867"/>
          </a:xfrm>
          <a:prstGeom prst="rect">
            <a:avLst/>
          </a:prstGeom>
        </p:spPr>
        <p:txBody>
          <a:bodyPr vert="horz" lIns="91440" tIns="45720" rIns="91440" bIns="45720" rtlCol="0" anchor="ctr"/>
          <a:lstStyle>
            <a:lvl1pPr algn="r">
              <a:defRPr sz="3600">
                <a:solidFill>
                  <a:schemeClr val="tx1">
                    <a:tint val="75000"/>
                  </a:schemeClr>
                </a:solidFill>
              </a:defRPr>
            </a:lvl1pPr>
          </a:lstStyle>
          <a:p>
            <a:fld id="{CFB8CA3F-BC3F-574C-85EA-C54205CFC9E4}" type="slidenum">
              <a:rPr lang="en-US" smtClean="0"/>
              <a:t>‹#›</a:t>
            </a:fld>
            <a:endParaRPr lang="en-US"/>
          </a:p>
        </p:txBody>
      </p:sp>
    </p:spTree>
    <p:extLst>
      <p:ext uri="{BB962C8B-B14F-4D97-AF65-F5344CB8AC3E}">
        <p14:creationId xmlns:p14="http://schemas.microsoft.com/office/powerpoint/2010/main" val="3624289945"/>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767E0F-1CAA-AC46-8A82-7C233F945E6A}"/>
              </a:ext>
            </a:extLst>
          </p:cNvPr>
          <p:cNvSpPr/>
          <p:nvPr/>
        </p:nvSpPr>
        <p:spPr>
          <a:xfrm>
            <a:off x="0" y="24087"/>
            <a:ext cx="36576000" cy="3417693"/>
          </a:xfrm>
          <a:prstGeom prst="rect">
            <a:avLst/>
          </a:prstGeom>
          <a:solidFill>
            <a:srgbClr val="10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73184EC-AD97-264E-9E07-FF83FA7DBAE9}"/>
              </a:ext>
            </a:extLst>
          </p:cNvPr>
          <p:cNvSpPr/>
          <p:nvPr/>
        </p:nvSpPr>
        <p:spPr>
          <a:xfrm>
            <a:off x="0" y="3441780"/>
            <a:ext cx="36576000" cy="1053014"/>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AC2F7408-705D-B542-9174-DBDA47C541D2}"/>
              </a:ext>
            </a:extLst>
          </p:cNvPr>
          <p:cNvSpPr/>
          <p:nvPr/>
        </p:nvSpPr>
        <p:spPr>
          <a:xfrm>
            <a:off x="23880271" y="24701242"/>
            <a:ext cx="11709716" cy="1117778"/>
          </a:xfrm>
          <a:prstGeom prst="rect">
            <a:avLst/>
          </a:prstGeom>
          <a:solidFill>
            <a:srgbClr val="10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E2545E7-B47F-4846-9A4F-A8BE073FC91E}"/>
              </a:ext>
            </a:extLst>
          </p:cNvPr>
          <p:cNvSpPr/>
          <p:nvPr/>
        </p:nvSpPr>
        <p:spPr>
          <a:xfrm>
            <a:off x="24012842" y="14895427"/>
            <a:ext cx="11709716" cy="1117778"/>
          </a:xfrm>
          <a:prstGeom prst="rect">
            <a:avLst/>
          </a:prstGeom>
          <a:solidFill>
            <a:srgbClr val="10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E328836A-711D-4E45-B9ED-E9B73A30233C}"/>
              </a:ext>
            </a:extLst>
          </p:cNvPr>
          <p:cNvSpPr/>
          <p:nvPr/>
        </p:nvSpPr>
        <p:spPr>
          <a:xfrm>
            <a:off x="23829418" y="4818217"/>
            <a:ext cx="11703917" cy="1117778"/>
          </a:xfrm>
          <a:prstGeom prst="rect">
            <a:avLst/>
          </a:prstGeom>
          <a:solidFill>
            <a:srgbClr val="10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6735218-3290-3745-8845-A7DB1B76591C}"/>
              </a:ext>
            </a:extLst>
          </p:cNvPr>
          <p:cNvSpPr/>
          <p:nvPr/>
        </p:nvSpPr>
        <p:spPr>
          <a:xfrm>
            <a:off x="849920" y="24701242"/>
            <a:ext cx="11509450" cy="1117778"/>
          </a:xfrm>
          <a:prstGeom prst="rect">
            <a:avLst/>
          </a:prstGeom>
          <a:solidFill>
            <a:srgbClr val="10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989DF45-5432-BE4C-BDE0-655F11885339}"/>
              </a:ext>
            </a:extLst>
          </p:cNvPr>
          <p:cNvSpPr/>
          <p:nvPr/>
        </p:nvSpPr>
        <p:spPr>
          <a:xfrm>
            <a:off x="670441" y="14895427"/>
            <a:ext cx="11631978" cy="1117778"/>
          </a:xfrm>
          <a:prstGeom prst="rect">
            <a:avLst/>
          </a:prstGeom>
          <a:solidFill>
            <a:srgbClr val="10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CD08EC3-58AB-6347-8078-C4DF7AC88C5A}"/>
              </a:ext>
            </a:extLst>
          </p:cNvPr>
          <p:cNvSpPr/>
          <p:nvPr/>
        </p:nvSpPr>
        <p:spPr>
          <a:xfrm>
            <a:off x="670441" y="4842749"/>
            <a:ext cx="11709716" cy="1117778"/>
          </a:xfrm>
          <a:prstGeom prst="rect">
            <a:avLst/>
          </a:prstGeom>
          <a:solidFill>
            <a:srgbClr val="104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0865CD-CFF6-204C-ACD7-FAF608CE5791}"/>
              </a:ext>
            </a:extLst>
          </p:cNvPr>
          <p:cNvSpPr txBox="1"/>
          <p:nvPr/>
        </p:nvSpPr>
        <p:spPr>
          <a:xfrm>
            <a:off x="1051556" y="5027146"/>
            <a:ext cx="8040065" cy="707886"/>
          </a:xfrm>
          <a:prstGeom prst="rect">
            <a:avLst/>
          </a:prstGeom>
          <a:noFill/>
        </p:spPr>
        <p:txBody>
          <a:bodyPr wrap="square" rtlCol="0">
            <a:spAutoFit/>
          </a:bodyPr>
          <a:lstStyle/>
          <a:p>
            <a:pPr algn="l"/>
            <a:r>
              <a:rPr lang="en-US" sz="4000" b="1" dirty="0">
                <a:solidFill>
                  <a:schemeClr val="bg1"/>
                </a:solidFill>
                <a:latin typeface="Arial" panose="020B0604020202020204" pitchFamily="34" charset="0"/>
                <a:cs typeface="Arial" panose="020B0604020202020204" pitchFamily="34" charset="0"/>
              </a:rPr>
              <a:t>INTRODUCTION</a:t>
            </a:r>
          </a:p>
        </p:txBody>
      </p:sp>
      <p:sp>
        <p:nvSpPr>
          <p:cNvPr id="10" name="TextBox 9">
            <a:extLst>
              <a:ext uri="{FF2B5EF4-FFF2-40B4-BE49-F238E27FC236}">
                <a16:creationId xmlns:a16="http://schemas.microsoft.com/office/drawing/2014/main" id="{C38D8F55-8F22-844C-A28B-82227C149B79}"/>
              </a:ext>
            </a:extLst>
          </p:cNvPr>
          <p:cNvSpPr txBox="1"/>
          <p:nvPr/>
        </p:nvSpPr>
        <p:spPr>
          <a:xfrm>
            <a:off x="849919" y="15100373"/>
            <a:ext cx="8040065" cy="707886"/>
          </a:xfrm>
          <a:prstGeom prst="rect">
            <a:avLst/>
          </a:prstGeom>
          <a:noFill/>
        </p:spPr>
        <p:txBody>
          <a:bodyPr wrap="square" rtlCol="0">
            <a:spAutoFit/>
          </a:bodyPr>
          <a:lstStyle/>
          <a:p>
            <a:pPr algn="l"/>
            <a:r>
              <a:rPr lang="en-US" sz="4000" b="1" dirty="0">
                <a:solidFill>
                  <a:schemeClr val="bg1"/>
                </a:solidFill>
                <a:latin typeface="Arial" panose="020B0604020202020204" pitchFamily="34" charset="0"/>
                <a:cs typeface="Arial" panose="020B0604020202020204" pitchFamily="34" charset="0"/>
              </a:rPr>
              <a:t>METHODS</a:t>
            </a:r>
          </a:p>
        </p:txBody>
      </p:sp>
      <p:sp>
        <p:nvSpPr>
          <p:cNvPr id="13" name="TextBox 12">
            <a:extLst>
              <a:ext uri="{FF2B5EF4-FFF2-40B4-BE49-F238E27FC236}">
                <a16:creationId xmlns:a16="http://schemas.microsoft.com/office/drawing/2014/main" id="{A2F745A5-1CED-E94A-AFCB-47FBA2E915E4}"/>
              </a:ext>
            </a:extLst>
          </p:cNvPr>
          <p:cNvSpPr txBox="1"/>
          <p:nvPr/>
        </p:nvSpPr>
        <p:spPr>
          <a:xfrm>
            <a:off x="986013" y="24906188"/>
            <a:ext cx="8040065" cy="707886"/>
          </a:xfrm>
          <a:prstGeom prst="rect">
            <a:avLst/>
          </a:prstGeom>
          <a:noFill/>
        </p:spPr>
        <p:txBody>
          <a:bodyPr wrap="square" rtlCol="0">
            <a:spAutoFit/>
          </a:bodyPr>
          <a:lstStyle/>
          <a:p>
            <a:pPr algn="l"/>
            <a:r>
              <a:rPr lang="en-US" sz="4000" b="1" dirty="0">
                <a:solidFill>
                  <a:schemeClr val="bg1"/>
                </a:solidFill>
                <a:latin typeface="Arial" panose="020B0604020202020204" pitchFamily="34" charset="0"/>
                <a:cs typeface="Arial" panose="020B0604020202020204" pitchFamily="34" charset="0"/>
              </a:rPr>
              <a:t>RESULTS</a:t>
            </a:r>
          </a:p>
        </p:txBody>
      </p:sp>
      <p:sp>
        <p:nvSpPr>
          <p:cNvPr id="14" name="TextBox 13">
            <a:extLst>
              <a:ext uri="{FF2B5EF4-FFF2-40B4-BE49-F238E27FC236}">
                <a16:creationId xmlns:a16="http://schemas.microsoft.com/office/drawing/2014/main" id="{8C41CAB3-07DB-F642-BB9E-DBB517021D3C}"/>
              </a:ext>
            </a:extLst>
          </p:cNvPr>
          <p:cNvSpPr txBox="1"/>
          <p:nvPr/>
        </p:nvSpPr>
        <p:spPr>
          <a:xfrm>
            <a:off x="763610" y="6078624"/>
            <a:ext cx="11778689" cy="7137338"/>
          </a:xfrm>
          <a:prstGeom prst="rect">
            <a:avLst/>
          </a:prstGeom>
          <a:noFill/>
        </p:spPr>
        <p:txBody>
          <a:bodyPr wrap="square" rtlCol="0">
            <a:spAutoFit/>
          </a:bodyPr>
          <a:lstStyle/>
          <a:p>
            <a:pPr algn="just"/>
            <a:r>
              <a:rPr lang="en-US" sz="3200" dirty="0">
                <a:solidFill>
                  <a:srgbClr val="000000"/>
                </a:solidFill>
                <a:effectLst/>
                <a:ea typeface="Calibri" panose="020F0502020204030204" pitchFamily="34" charset="0"/>
                <a:cs typeface="Times New Roman" panose="02020603050405020304" pitchFamily="18" charset="0"/>
              </a:rPr>
              <a:t>The objective of this project is to detect fake news using Natural Language Processing technique. We use a corpus of labeled real and fake new articles to build a classifier that can make decisions about information based on the content from the corpus. We use a text classification approach, using four different classification models, and analyze the results. The model focuses on identifying fake news sources, based on multiple articles originating from a source. Once a source is labeled as a producer of fake news, we can predict with high confidence that any future articles from that source will also be fake news. We use a text classification approach, using four different classification models, and analyze the results. The intended application of the project is for use in applying visibility weights in social media. Using weights produced by this model, social networks can make stories which are highly likely to be fake news less visible.</a:t>
            </a:r>
            <a:endParaRPr lang="en-US" sz="3200" dirty="0"/>
          </a:p>
        </p:txBody>
      </p:sp>
      <p:sp>
        <p:nvSpPr>
          <p:cNvPr id="15" name="TextBox 14">
            <a:extLst>
              <a:ext uri="{FF2B5EF4-FFF2-40B4-BE49-F238E27FC236}">
                <a16:creationId xmlns:a16="http://schemas.microsoft.com/office/drawing/2014/main" id="{9F78AE18-3AEF-1F42-A1DE-2CFDED284E19}"/>
              </a:ext>
            </a:extLst>
          </p:cNvPr>
          <p:cNvSpPr txBox="1"/>
          <p:nvPr/>
        </p:nvSpPr>
        <p:spPr>
          <a:xfrm>
            <a:off x="721392" y="16229515"/>
            <a:ext cx="11522129" cy="8195513"/>
          </a:xfrm>
          <a:prstGeom prst="rect">
            <a:avLst/>
          </a:prstGeom>
          <a:noFill/>
        </p:spPr>
        <p:txBody>
          <a:bodyPr wrap="square" rtlCol="0">
            <a:spAutoFit/>
          </a:bodyPr>
          <a:lstStyle/>
          <a:p>
            <a:pPr algn="just"/>
            <a:r>
              <a:rPr lang="en-US" sz="3200" dirty="0"/>
              <a:t>It is a supervised learning problem where we have a dataset of </a:t>
            </a:r>
            <a:r>
              <a:rPr lang="en-US" sz="3200" b="0" i="0" dirty="0">
                <a:solidFill>
                  <a:srgbClr val="000000"/>
                </a:solidFill>
                <a:effectLst/>
              </a:rPr>
              <a:t>44898 rows × 6 columns </a:t>
            </a:r>
            <a:r>
              <a:rPr lang="en-US" sz="3200" dirty="0"/>
              <a:t>where we will be predicting whether some news is FAKE or REAL, represented as Target 0 and 1, based on these 6 features and observing and comparing the accuracy of different algorithms.</a:t>
            </a:r>
          </a:p>
          <a:p>
            <a:pPr algn="just"/>
            <a:endParaRPr lang="en-US" sz="3200" dirty="0"/>
          </a:p>
          <a:p>
            <a:pPr algn="just"/>
            <a:r>
              <a:rPr lang="en-US" sz="3200" dirty="0"/>
              <a:t>We are using 4 algorithms- </a:t>
            </a:r>
          </a:p>
          <a:p>
            <a:pPr algn="just"/>
            <a:r>
              <a:rPr lang="en-US" sz="3200" dirty="0"/>
              <a:t>1.  Passive Aggressive Classifier</a:t>
            </a:r>
          </a:p>
          <a:p>
            <a:pPr algn="just"/>
            <a:r>
              <a:rPr lang="en-US" sz="3200" dirty="0"/>
              <a:t>2.  Logistic Regression</a:t>
            </a:r>
          </a:p>
          <a:p>
            <a:pPr marL="514350" indent="-514350" algn="just">
              <a:buAutoNum type="arabicPeriod" startAt="3"/>
            </a:pPr>
            <a:r>
              <a:rPr lang="en-US" sz="3200" dirty="0"/>
              <a:t>Naïve Bayes</a:t>
            </a:r>
          </a:p>
          <a:p>
            <a:pPr marL="514350" indent="-514350" algn="just">
              <a:buAutoNum type="arabicPeriod" startAt="3"/>
            </a:pPr>
            <a:r>
              <a:rPr lang="en-US" sz="3200" dirty="0"/>
              <a:t>SVM</a:t>
            </a:r>
          </a:p>
          <a:p>
            <a:pPr algn="just"/>
            <a:endParaRPr lang="en-US" sz="3200" dirty="0"/>
          </a:p>
          <a:p>
            <a:pPr algn="just"/>
            <a:r>
              <a:rPr lang="en-US" sz="3200" dirty="0"/>
              <a:t>For the purpose of smooth analysis, we removed some components which are not helpful for our analysis, like removing </a:t>
            </a:r>
            <a:r>
              <a:rPr lang="en-US" sz="3200" b="0" i="0" dirty="0">
                <a:effectLst/>
              </a:rPr>
              <a:t>unnecessary words. We compared the amount of fake and real news(Target 0 and 1).</a:t>
            </a:r>
            <a:endParaRPr lang="en-US" sz="3200" dirty="0"/>
          </a:p>
        </p:txBody>
      </p:sp>
      <p:sp>
        <p:nvSpPr>
          <p:cNvPr id="16" name="TextBox 15">
            <a:extLst>
              <a:ext uri="{FF2B5EF4-FFF2-40B4-BE49-F238E27FC236}">
                <a16:creationId xmlns:a16="http://schemas.microsoft.com/office/drawing/2014/main" id="{71F79532-77E6-EC47-A8EA-35C5F694A1E3}"/>
              </a:ext>
            </a:extLst>
          </p:cNvPr>
          <p:cNvSpPr txBox="1"/>
          <p:nvPr/>
        </p:nvSpPr>
        <p:spPr>
          <a:xfrm>
            <a:off x="849920" y="26000658"/>
            <a:ext cx="11404633" cy="2608406"/>
          </a:xfrm>
          <a:prstGeom prst="rect">
            <a:avLst/>
          </a:prstGeom>
          <a:noFill/>
        </p:spPr>
        <p:txBody>
          <a:bodyPr wrap="square" rtlCol="0">
            <a:spAutoFit/>
          </a:bodyPr>
          <a:lstStyle/>
          <a:p>
            <a:pPr algn="just"/>
            <a:r>
              <a:rPr lang="en-US" sz="3200" dirty="0">
                <a:solidFill>
                  <a:srgbClr val="000000"/>
                </a:solidFill>
                <a:effectLst/>
                <a:ea typeface="Times New Roman" panose="02020603050405020304" pitchFamily="18" charset="0"/>
                <a:cs typeface="Times New Roman" panose="02020603050405020304" pitchFamily="18" charset="0"/>
              </a:rPr>
              <a:t>I have 6 features in the dataset. I took one variable as the target dataset. The target dataset is in binary “Real” and “Fake”. My dataset has </a:t>
            </a:r>
            <a:r>
              <a:rPr lang="en-US" sz="3200" i="0" dirty="0">
                <a:solidFill>
                  <a:srgbClr val="000000"/>
                </a:solidFill>
                <a:effectLst/>
              </a:rPr>
              <a:t>44898</a:t>
            </a:r>
            <a:r>
              <a:rPr lang="en-US" sz="3200" dirty="0">
                <a:solidFill>
                  <a:srgbClr val="000000"/>
                </a:solidFill>
                <a:effectLst/>
                <a:ea typeface="Times New Roman" panose="02020603050405020304" pitchFamily="18" charset="0"/>
                <a:cs typeface="Times New Roman" panose="02020603050405020304" pitchFamily="18" charset="0"/>
              </a:rPr>
              <a:t> rows. For training I used “text”, “title” features and for target I used “label” feature. </a:t>
            </a:r>
            <a:endParaRPr lang="en-US" sz="3200" dirty="0">
              <a:effectLst/>
              <a:ea typeface="Calibri" panose="020F0502020204030204" pitchFamily="34" charset="0"/>
              <a:cs typeface="Times New Roman" panose="02020603050405020304" pitchFamily="18" charset="0"/>
            </a:endParaRPr>
          </a:p>
          <a:p>
            <a:pPr algn="l"/>
            <a:endParaRPr lang="en-US" sz="3270" dirty="0">
              <a:solidFill>
                <a:prstClr val="black"/>
              </a:solidFill>
              <a:latin typeface="Arial"/>
            </a:endParaRPr>
          </a:p>
        </p:txBody>
      </p:sp>
      <p:sp>
        <p:nvSpPr>
          <p:cNvPr id="19" name="TextBox 18">
            <a:extLst>
              <a:ext uri="{FF2B5EF4-FFF2-40B4-BE49-F238E27FC236}">
                <a16:creationId xmlns:a16="http://schemas.microsoft.com/office/drawing/2014/main" id="{F3292890-AADB-E744-A98C-E2D6E66C624A}"/>
              </a:ext>
            </a:extLst>
          </p:cNvPr>
          <p:cNvSpPr txBox="1"/>
          <p:nvPr/>
        </p:nvSpPr>
        <p:spPr>
          <a:xfrm>
            <a:off x="23948320" y="5044486"/>
            <a:ext cx="8040065" cy="707886"/>
          </a:xfrm>
          <a:prstGeom prst="rect">
            <a:avLst/>
          </a:prstGeom>
          <a:noFill/>
        </p:spPr>
        <p:txBody>
          <a:bodyPr wrap="square" rtlCol="0">
            <a:spAutoFit/>
          </a:bodyPr>
          <a:lstStyle/>
          <a:p>
            <a:pPr algn="l"/>
            <a:r>
              <a:rPr lang="en-US" sz="4000" b="1" dirty="0">
                <a:solidFill>
                  <a:schemeClr val="bg1"/>
                </a:solidFill>
                <a:latin typeface="Arial" panose="020B0604020202020204" pitchFamily="34" charset="0"/>
                <a:cs typeface="Arial" panose="020B0604020202020204" pitchFamily="34" charset="0"/>
              </a:rPr>
              <a:t>DISCUSSION</a:t>
            </a:r>
          </a:p>
        </p:txBody>
      </p:sp>
      <p:sp>
        <p:nvSpPr>
          <p:cNvPr id="22" name="TextBox 21">
            <a:extLst>
              <a:ext uri="{FF2B5EF4-FFF2-40B4-BE49-F238E27FC236}">
                <a16:creationId xmlns:a16="http://schemas.microsoft.com/office/drawing/2014/main" id="{73B43BA0-8DFE-D940-AA03-6D7E0E289220}"/>
              </a:ext>
            </a:extLst>
          </p:cNvPr>
          <p:cNvSpPr txBox="1"/>
          <p:nvPr/>
        </p:nvSpPr>
        <p:spPr>
          <a:xfrm>
            <a:off x="24170177" y="15089401"/>
            <a:ext cx="8040065" cy="707886"/>
          </a:xfrm>
          <a:prstGeom prst="rect">
            <a:avLst/>
          </a:prstGeom>
          <a:noFill/>
        </p:spPr>
        <p:txBody>
          <a:bodyPr wrap="square" rtlCol="0">
            <a:spAutoFit/>
          </a:bodyPr>
          <a:lstStyle/>
          <a:p>
            <a:pPr algn="l"/>
            <a:r>
              <a:rPr lang="en-US" sz="4000" b="1" dirty="0">
                <a:solidFill>
                  <a:schemeClr val="bg1"/>
                </a:solidFill>
                <a:latin typeface="Arial" panose="020B0604020202020204" pitchFamily="34" charset="0"/>
                <a:cs typeface="Arial" panose="020B0604020202020204" pitchFamily="34" charset="0"/>
              </a:rPr>
              <a:t>CONCLUSIONS</a:t>
            </a:r>
          </a:p>
        </p:txBody>
      </p:sp>
      <p:sp>
        <p:nvSpPr>
          <p:cNvPr id="25" name="TextBox 24">
            <a:extLst>
              <a:ext uri="{FF2B5EF4-FFF2-40B4-BE49-F238E27FC236}">
                <a16:creationId xmlns:a16="http://schemas.microsoft.com/office/drawing/2014/main" id="{D711E5E3-1159-BA4E-921C-02537108D276}"/>
              </a:ext>
            </a:extLst>
          </p:cNvPr>
          <p:cNvSpPr txBox="1"/>
          <p:nvPr/>
        </p:nvSpPr>
        <p:spPr>
          <a:xfrm>
            <a:off x="24118580" y="24906188"/>
            <a:ext cx="8040065" cy="707886"/>
          </a:xfrm>
          <a:prstGeom prst="rect">
            <a:avLst/>
          </a:prstGeom>
          <a:noFill/>
        </p:spPr>
        <p:txBody>
          <a:bodyPr wrap="square" rtlCol="0">
            <a:spAutoFit/>
          </a:bodyPr>
          <a:lstStyle/>
          <a:p>
            <a:pPr algn="l"/>
            <a:r>
              <a:rPr lang="en-US" sz="4000" b="1" dirty="0">
                <a:solidFill>
                  <a:schemeClr val="bg1"/>
                </a:solidFill>
                <a:latin typeface="Arial" panose="020B0604020202020204" pitchFamily="34" charset="0"/>
                <a:cs typeface="Arial" panose="020B0604020202020204" pitchFamily="34" charset="0"/>
              </a:rPr>
              <a:t>REFERENCES</a:t>
            </a:r>
          </a:p>
        </p:txBody>
      </p:sp>
      <p:sp>
        <p:nvSpPr>
          <p:cNvPr id="27" name="TextBox 26">
            <a:extLst>
              <a:ext uri="{FF2B5EF4-FFF2-40B4-BE49-F238E27FC236}">
                <a16:creationId xmlns:a16="http://schemas.microsoft.com/office/drawing/2014/main" id="{A11C17A8-2FE0-1D46-82FF-FE17450BE680}"/>
              </a:ext>
            </a:extLst>
          </p:cNvPr>
          <p:cNvSpPr txBox="1"/>
          <p:nvPr/>
        </p:nvSpPr>
        <p:spPr>
          <a:xfrm>
            <a:off x="23933581" y="16293816"/>
            <a:ext cx="11977174" cy="5016758"/>
          </a:xfrm>
          <a:prstGeom prst="rect">
            <a:avLst/>
          </a:prstGeom>
          <a:noFill/>
        </p:spPr>
        <p:txBody>
          <a:bodyPr wrap="square" rtlCol="0">
            <a:spAutoFit/>
          </a:bodyPr>
          <a:lstStyle/>
          <a:p>
            <a:pPr algn="just"/>
            <a:r>
              <a:rPr lang="en-US" sz="3200" dirty="0"/>
              <a:t>My goal was to detect fake news using NLP. From the given dataset I used a text classification approach, using four different classification models, and analyzed the results. The best one in terms of accuracy was </a:t>
            </a:r>
            <a:r>
              <a:rPr lang="en-US" sz="3200" dirty="0">
                <a:effectLst/>
              </a:rPr>
              <a:t>SVM </a:t>
            </a:r>
            <a:r>
              <a:rPr lang="en-US" sz="3200" dirty="0"/>
              <a:t>with 92.6% accuracy rate. </a:t>
            </a:r>
          </a:p>
          <a:p>
            <a:pPr algn="just"/>
            <a:endParaRPr lang="en-US" sz="3200" dirty="0"/>
          </a:p>
          <a:p>
            <a:pPr algn="just"/>
            <a:r>
              <a:rPr lang="en-US" sz="3200" dirty="0"/>
              <a:t>I also performed Hyperparameter Tuning on Logistic regression using grid search to get accuracy of </a:t>
            </a:r>
            <a:r>
              <a:rPr lang="en-US" sz="3200" dirty="0">
                <a:effectLst/>
              </a:rPr>
              <a:t>94.62%.</a:t>
            </a:r>
            <a:endParaRPr lang="en-US" sz="3200" dirty="0"/>
          </a:p>
          <a:p>
            <a:pPr algn="just"/>
            <a:endParaRPr lang="en-US" sz="3200" dirty="0"/>
          </a:p>
          <a:p>
            <a:pPr algn="just"/>
            <a:r>
              <a:rPr lang="en-US" sz="3200" dirty="0"/>
              <a:t>I will try more algorithm in future for this project and continue my search for best algorithm for the given problem.</a:t>
            </a:r>
          </a:p>
        </p:txBody>
      </p:sp>
      <p:sp>
        <p:nvSpPr>
          <p:cNvPr id="28" name="TextBox 27">
            <a:extLst>
              <a:ext uri="{FF2B5EF4-FFF2-40B4-BE49-F238E27FC236}">
                <a16:creationId xmlns:a16="http://schemas.microsoft.com/office/drawing/2014/main" id="{2A8F8D1B-3F0B-6F4D-B6CE-24663C31C7DD}"/>
              </a:ext>
            </a:extLst>
          </p:cNvPr>
          <p:cNvSpPr txBox="1"/>
          <p:nvPr/>
        </p:nvSpPr>
        <p:spPr>
          <a:xfrm>
            <a:off x="23951547" y="25947587"/>
            <a:ext cx="11404633" cy="993926"/>
          </a:xfrm>
          <a:prstGeom prst="rect">
            <a:avLst/>
          </a:prstGeom>
          <a:noFill/>
        </p:spPr>
        <p:txBody>
          <a:bodyPr wrap="square" rtlCol="0">
            <a:spAutoFit/>
          </a:bodyPr>
          <a:lstStyle/>
          <a:p>
            <a:pPr marL="0" marR="0" algn="just">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[1]</a:t>
            </a:r>
            <a:r>
              <a:rPr lang="en-US"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https://thecleverprogrammer.com/2021/07/09/end-to-end-fake-news-detection-with-python/</a:t>
            </a:r>
          </a:p>
        </p:txBody>
      </p:sp>
      <p:sp>
        <p:nvSpPr>
          <p:cNvPr id="29" name="Rectangle 435">
            <a:extLst>
              <a:ext uri="{FF2B5EF4-FFF2-40B4-BE49-F238E27FC236}">
                <a16:creationId xmlns:a16="http://schemas.microsoft.com/office/drawing/2014/main" id="{0ED19BBD-9E8B-9749-A740-B0638B4B5FF3}"/>
              </a:ext>
            </a:extLst>
          </p:cNvPr>
          <p:cNvSpPr>
            <a:spLocks noChangeArrowheads="1"/>
          </p:cNvSpPr>
          <p:nvPr/>
        </p:nvSpPr>
        <p:spPr bwMode="auto">
          <a:xfrm>
            <a:off x="1165282" y="109711"/>
            <a:ext cx="34245436" cy="1944502"/>
          </a:xfrm>
          <a:prstGeom prst="rect">
            <a:avLst/>
          </a:prstGeom>
          <a:noFill/>
          <a:ln>
            <a:noFill/>
          </a:ln>
          <a:effectLst/>
        </p:spPr>
        <p:txBody>
          <a:bodyPr wrap="square" lIns="595691" tIns="297844" rIns="595691" bIns="297844">
            <a:spAutoFit/>
          </a:bodyPr>
          <a:lstStyle/>
          <a:p>
            <a:pPr algn="ctr" defTabSz="473368">
              <a:defRPr/>
            </a:pPr>
            <a:r>
              <a:rPr lang="en-US" sz="8727" dirty="0">
                <a:solidFill>
                  <a:schemeClr val="bg1"/>
                </a:solidFill>
                <a:latin typeface="Arial Black" pitchFamily="34" charset="0"/>
              </a:rPr>
              <a:t>Fake News Detection</a:t>
            </a:r>
          </a:p>
        </p:txBody>
      </p:sp>
      <p:sp>
        <p:nvSpPr>
          <p:cNvPr id="30" name="Rectangle 435">
            <a:extLst>
              <a:ext uri="{FF2B5EF4-FFF2-40B4-BE49-F238E27FC236}">
                <a16:creationId xmlns:a16="http://schemas.microsoft.com/office/drawing/2014/main" id="{2CC9CAD6-2D43-AC45-B17A-663CA3402C7B}"/>
              </a:ext>
            </a:extLst>
          </p:cNvPr>
          <p:cNvSpPr>
            <a:spLocks noChangeArrowheads="1"/>
          </p:cNvSpPr>
          <p:nvPr/>
        </p:nvSpPr>
        <p:spPr bwMode="auto">
          <a:xfrm>
            <a:off x="1049592" y="3322100"/>
            <a:ext cx="34301396" cy="1217058"/>
          </a:xfrm>
          <a:prstGeom prst="rect">
            <a:avLst/>
          </a:prstGeom>
          <a:noFill/>
          <a:ln>
            <a:noFill/>
          </a:ln>
          <a:effectLst/>
        </p:spPr>
        <p:txBody>
          <a:bodyPr wrap="square" lIns="595691" tIns="297844" rIns="595691" bIns="297844">
            <a:spAutoFit/>
          </a:bodyPr>
          <a:lstStyle/>
          <a:p>
            <a:pPr algn="ctr" defTabSz="473368">
              <a:defRPr/>
            </a:pPr>
            <a:r>
              <a:rPr lang="en-US" sz="4000" b="1" dirty="0">
                <a:solidFill>
                  <a:schemeClr val="bg1"/>
                </a:solidFill>
                <a:effectLst>
                  <a:outerShdw blurRad="38100" dist="38100" dir="2700000" algn="tl">
                    <a:srgbClr val="C0C0C0"/>
                  </a:outerShdw>
                </a:effectLst>
                <a:latin typeface="Arial"/>
                <a:cs typeface="Arial"/>
              </a:rPr>
              <a:t>Aarush Mathur</a:t>
            </a:r>
          </a:p>
        </p:txBody>
      </p:sp>
      <p:sp>
        <p:nvSpPr>
          <p:cNvPr id="43" name="TextBox 42">
            <a:extLst>
              <a:ext uri="{FF2B5EF4-FFF2-40B4-BE49-F238E27FC236}">
                <a16:creationId xmlns:a16="http://schemas.microsoft.com/office/drawing/2014/main" id="{C8D5AF8C-29B1-4EBD-B13A-05FDD6213C41}"/>
              </a:ext>
            </a:extLst>
          </p:cNvPr>
          <p:cNvSpPr txBox="1"/>
          <p:nvPr/>
        </p:nvSpPr>
        <p:spPr>
          <a:xfrm>
            <a:off x="23797264" y="9616464"/>
            <a:ext cx="12047263" cy="4914166"/>
          </a:xfrm>
          <a:prstGeom prst="rect">
            <a:avLst/>
          </a:prstGeom>
          <a:noFill/>
        </p:spPr>
        <p:txBody>
          <a:bodyPr wrap="square">
            <a:spAutoFit/>
          </a:bodyPr>
          <a:lstStyle/>
          <a:p>
            <a:pPr marL="0" marR="0" algn="just">
              <a:lnSpc>
                <a:spcPct val="107000"/>
              </a:lnSpc>
              <a:spcBef>
                <a:spcPts val="0"/>
              </a:spcBef>
              <a:spcAft>
                <a:spcPts val="800"/>
              </a:spcAft>
            </a:pPr>
            <a:r>
              <a:rPr lang="en-US" sz="3200" dirty="0">
                <a:solidFill>
                  <a:srgbClr val="000000"/>
                </a:solidFill>
                <a:effectLst/>
                <a:ea typeface="Times New Roman" panose="02020603050405020304" pitchFamily="18" charset="0"/>
                <a:cs typeface="Times New Roman" panose="02020603050405020304" pitchFamily="18" charset="0"/>
              </a:rPr>
              <a:t>I used four classifiers Passive Aggressive Classifier, Logistic Regression, Naïve Bayes and SVM. When I compared them, Passive Aggressive Classifier gave me accuracy of 93.57%, Logistic Regression gave me accuracy of 94.05%, Naïve Bayes gave me accuracy of 80.82%, SVM gave me accuracy of 94.60%. While as expected Naïve Bayes gave the most wrong predictions and SVM has the least wrong predictions</a:t>
            </a:r>
            <a:r>
              <a:rPr lang="en-US" sz="3200" dirty="0">
                <a:solidFill>
                  <a:srgbClr val="000000"/>
                </a:solidFill>
                <a:ea typeface="Times New Roman" panose="02020603050405020304" pitchFamily="18" charset="0"/>
                <a:cs typeface="Times New Roman" panose="02020603050405020304" pitchFamily="18" charset="0"/>
              </a:rPr>
              <a:t>, Then I applied Grid Search CV on Logistic Regression which resulted in highest accuracy of 94.62%.</a:t>
            </a:r>
            <a:r>
              <a:rPr lang="en-US" sz="3200" dirty="0">
                <a:solidFill>
                  <a:srgbClr val="000000"/>
                </a:solidFill>
                <a:effectLst/>
                <a:ea typeface="Times New Roman" panose="02020603050405020304" pitchFamily="18" charset="0"/>
                <a:cs typeface="Times New Roman" panose="02020603050405020304" pitchFamily="18" charset="0"/>
              </a:rPr>
              <a:t> I created confusion matrix to visualize the result of these classifiers.</a:t>
            </a:r>
            <a:endParaRPr lang="en-US" sz="3200"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781BEE2-9800-466B-AB9E-DE4E36F84BFF}"/>
              </a:ext>
            </a:extLst>
          </p:cNvPr>
          <p:cNvSpPr txBox="1"/>
          <p:nvPr/>
        </p:nvSpPr>
        <p:spPr>
          <a:xfrm>
            <a:off x="14972591" y="11573827"/>
            <a:ext cx="5715000" cy="923330"/>
          </a:xfrm>
          <a:prstGeom prst="rect">
            <a:avLst/>
          </a:prstGeom>
          <a:noFill/>
        </p:spPr>
        <p:txBody>
          <a:bodyPr wrap="square" rtlCol="0">
            <a:spAutoFit/>
          </a:bodyPr>
          <a:lstStyle/>
          <a:p>
            <a:pPr algn="ctr"/>
            <a:r>
              <a:rPr lang="en-US" sz="3600" b="1" dirty="0">
                <a:solidFill>
                  <a:srgbClr val="000000"/>
                </a:solidFill>
                <a:effectLst/>
                <a:ea typeface="Times New Roman" panose="02020603050405020304" pitchFamily="18" charset="0"/>
                <a:cs typeface="Times New Roman" panose="02020603050405020304" pitchFamily="18" charset="0"/>
              </a:rPr>
              <a:t>Confusion Matrices</a:t>
            </a:r>
            <a:endParaRPr lang="en-US" sz="3600" b="1" dirty="0">
              <a:effectLst/>
              <a:ea typeface="Calibri" panose="020F0502020204030204" pitchFamily="34"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10803210-7361-4060-9163-524ED7C7993F}"/>
              </a:ext>
            </a:extLst>
          </p:cNvPr>
          <p:cNvSpPr txBox="1"/>
          <p:nvPr/>
        </p:nvSpPr>
        <p:spPr>
          <a:xfrm>
            <a:off x="12745842" y="16298529"/>
            <a:ext cx="4470400" cy="523220"/>
          </a:xfrm>
          <a:prstGeom prst="rect">
            <a:avLst/>
          </a:prstGeom>
          <a:noFill/>
        </p:spPr>
        <p:txBody>
          <a:bodyPr wrap="square" rtlCol="0">
            <a:spAutoFit/>
          </a:bodyPr>
          <a:lstStyle/>
          <a:p>
            <a:pPr algn="ctr"/>
            <a:r>
              <a:rPr lang="en-US" sz="2800" dirty="0">
                <a:solidFill>
                  <a:srgbClr val="000000"/>
                </a:solidFill>
                <a:effectLst/>
                <a:ea typeface="Times New Roman" panose="02020603050405020304" pitchFamily="18" charset="0"/>
              </a:rPr>
              <a:t>      </a:t>
            </a:r>
            <a:r>
              <a:rPr lang="en-US" sz="2800" u="sng" dirty="0">
                <a:solidFill>
                  <a:srgbClr val="000000"/>
                </a:solidFill>
                <a:effectLst/>
                <a:ea typeface="Times New Roman" panose="02020603050405020304" pitchFamily="18" charset="0"/>
              </a:rPr>
              <a:t>Logistic Regression</a:t>
            </a:r>
            <a:endParaRPr lang="en-US" sz="2800" u="sng" dirty="0"/>
          </a:p>
        </p:txBody>
      </p:sp>
      <p:sp>
        <p:nvSpPr>
          <p:cNvPr id="17" name="TextBox 16">
            <a:extLst>
              <a:ext uri="{FF2B5EF4-FFF2-40B4-BE49-F238E27FC236}">
                <a16:creationId xmlns:a16="http://schemas.microsoft.com/office/drawing/2014/main" id="{F0C06475-BE0C-4B48-A0BC-228023341278}"/>
              </a:ext>
            </a:extLst>
          </p:cNvPr>
          <p:cNvSpPr txBox="1"/>
          <p:nvPr/>
        </p:nvSpPr>
        <p:spPr>
          <a:xfrm>
            <a:off x="19418663" y="16315519"/>
            <a:ext cx="2628900" cy="523220"/>
          </a:xfrm>
          <a:prstGeom prst="rect">
            <a:avLst/>
          </a:prstGeom>
          <a:noFill/>
        </p:spPr>
        <p:txBody>
          <a:bodyPr wrap="square" rtlCol="0">
            <a:spAutoFit/>
          </a:bodyPr>
          <a:lstStyle/>
          <a:p>
            <a:pPr algn="ctr"/>
            <a:r>
              <a:rPr lang="en-US" sz="2800" u="sng" dirty="0">
                <a:solidFill>
                  <a:srgbClr val="000000"/>
                </a:solidFill>
                <a:effectLst/>
                <a:ea typeface="Times New Roman" panose="02020603050405020304" pitchFamily="18" charset="0"/>
              </a:rPr>
              <a:t>Naïve Bayes</a:t>
            </a:r>
            <a:endParaRPr lang="en-US" sz="2800" dirty="0"/>
          </a:p>
        </p:txBody>
      </p:sp>
      <p:sp>
        <p:nvSpPr>
          <p:cNvPr id="18" name="TextBox 17">
            <a:extLst>
              <a:ext uri="{FF2B5EF4-FFF2-40B4-BE49-F238E27FC236}">
                <a16:creationId xmlns:a16="http://schemas.microsoft.com/office/drawing/2014/main" id="{D534EDEB-CE39-45FF-868C-B5E7B991D449}"/>
              </a:ext>
            </a:extLst>
          </p:cNvPr>
          <p:cNvSpPr txBox="1"/>
          <p:nvPr/>
        </p:nvSpPr>
        <p:spPr>
          <a:xfrm>
            <a:off x="19927145" y="21597438"/>
            <a:ext cx="1612900" cy="523220"/>
          </a:xfrm>
          <a:prstGeom prst="rect">
            <a:avLst/>
          </a:prstGeom>
          <a:noFill/>
        </p:spPr>
        <p:txBody>
          <a:bodyPr wrap="square" rtlCol="0">
            <a:spAutoFit/>
          </a:bodyPr>
          <a:lstStyle/>
          <a:p>
            <a:pPr algn="ctr"/>
            <a:r>
              <a:rPr lang="en-US" sz="1800" dirty="0">
                <a:solidFill>
                  <a:srgbClr val="000000"/>
                </a:solidFill>
                <a:effectLst/>
                <a:latin typeface="+mj-lt"/>
                <a:ea typeface="Times New Roman" panose="02020603050405020304" pitchFamily="18" charset="0"/>
              </a:rPr>
              <a:t> </a:t>
            </a:r>
            <a:r>
              <a:rPr lang="en-US" sz="2800" u="sng" dirty="0">
                <a:solidFill>
                  <a:srgbClr val="000000"/>
                </a:solidFill>
                <a:effectLst/>
                <a:ea typeface="Times New Roman" panose="02020603050405020304" pitchFamily="18" charset="0"/>
              </a:rPr>
              <a:t>SVM</a:t>
            </a:r>
            <a:endParaRPr lang="en-US" sz="2800" b="1" dirty="0"/>
          </a:p>
        </p:txBody>
      </p:sp>
      <p:graphicFrame>
        <p:nvGraphicFramePr>
          <p:cNvPr id="4" name="Table 3">
            <a:extLst>
              <a:ext uri="{FF2B5EF4-FFF2-40B4-BE49-F238E27FC236}">
                <a16:creationId xmlns:a16="http://schemas.microsoft.com/office/drawing/2014/main" id="{095F3F61-ADDF-42C4-885F-CBB7291AE9BE}"/>
              </a:ext>
            </a:extLst>
          </p:cNvPr>
          <p:cNvGraphicFramePr>
            <a:graphicFrameLocks noGrp="1"/>
          </p:cNvGraphicFramePr>
          <p:nvPr>
            <p:extLst>
              <p:ext uri="{D42A27DB-BD31-4B8C-83A1-F6EECF244321}">
                <p14:modId xmlns:p14="http://schemas.microsoft.com/office/powerpoint/2010/main" val="1279100062"/>
              </p:ext>
            </p:extLst>
          </p:nvPr>
        </p:nvGraphicFramePr>
        <p:xfrm>
          <a:off x="23835215" y="5935995"/>
          <a:ext cx="11703918" cy="3440609"/>
        </p:xfrm>
        <a:graphic>
          <a:graphicData uri="http://schemas.openxmlformats.org/drawingml/2006/table">
            <a:tbl>
              <a:tblPr firstRow="1" firstCol="1" bandRow="1">
                <a:tableStyleId>{5C22544A-7EE6-4342-B048-85BDC9FD1C3A}</a:tableStyleId>
              </a:tblPr>
              <a:tblGrid>
                <a:gridCol w="5414142">
                  <a:extLst>
                    <a:ext uri="{9D8B030D-6E8A-4147-A177-3AD203B41FA5}">
                      <a16:colId xmlns:a16="http://schemas.microsoft.com/office/drawing/2014/main" val="1614800333"/>
                    </a:ext>
                  </a:extLst>
                </a:gridCol>
                <a:gridCol w="3083223">
                  <a:extLst>
                    <a:ext uri="{9D8B030D-6E8A-4147-A177-3AD203B41FA5}">
                      <a16:colId xmlns:a16="http://schemas.microsoft.com/office/drawing/2014/main" val="3391839064"/>
                    </a:ext>
                  </a:extLst>
                </a:gridCol>
                <a:gridCol w="3206553">
                  <a:extLst>
                    <a:ext uri="{9D8B030D-6E8A-4147-A177-3AD203B41FA5}">
                      <a16:colId xmlns:a16="http://schemas.microsoft.com/office/drawing/2014/main" val="4132518618"/>
                    </a:ext>
                  </a:extLst>
                </a:gridCol>
              </a:tblGrid>
              <a:tr h="494049">
                <a:tc>
                  <a:txBody>
                    <a:bodyPr/>
                    <a:lstStyle/>
                    <a:p>
                      <a:pPr marL="0" marR="0" algn="just">
                        <a:lnSpc>
                          <a:spcPct val="107000"/>
                        </a:lnSpc>
                        <a:spcBef>
                          <a:spcPts val="0"/>
                        </a:spcBef>
                        <a:spcAft>
                          <a:spcPts val="800"/>
                        </a:spcAft>
                      </a:pPr>
                      <a:r>
                        <a:rPr lang="en-US" sz="2400" dirty="0">
                          <a:effectLst/>
                        </a:rPr>
                        <a:t>Model Name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rPr>
                        <a:t>Accuracy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rPr>
                        <a:t>Wrong Predictions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0001335"/>
                  </a:ext>
                </a:extLst>
              </a:tr>
              <a:tr h="589312">
                <a:tc>
                  <a:txBody>
                    <a:bodyPr/>
                    <a:lstStyle/>
                    <a:p>
                      <a:pPr marL="0" marR="0" algn="just">
                        <a:lnSpc>
                          <a:spcPct val="107000"/>
                        </a:lnSpc>
                        <a:spcBef>
                          <a:spcPts val="0"/>
                        </a:spcBef>
                        <a:spcAft>
                          <a:spcPts val="800"/>
                        </a:spcAft>
                      </a:pPr>
                      <a:r>
                        <a:rPr lang="en-US" sz="2400">
                          <a:effectLst/>
                        </a:rPr>
                        <a:t>Passive Aggressive Classifier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a:effectLst/>
                        </a:rPr>
                        <a:t>93.57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rPr>
                        <a:t>580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1487873"/>
                  </a:ext>
                </a:extLst>
              </a:tr>
              <a:tr h="589312">
                <a:tc>
                  <a:txBody>
                    <a:bodyPr/>
                    <a:lstStyle/>
                    <a:p>
                      <a:pPr marL="0" marR="0" algn="just">
                        <a:lnSpc>
                          <a:spcPct val="107000"/>
                        </a:lnSpc>
                        <a:spcBef>
                          <a:spcPts val="0"/>
                        </a:spcBef>
                        <a:spcAft>
                          <a:spcPts val="800"/>
                        </a:spcAft>
                      </a:pPr>
                      <a:r>
                        <a:rPr lang="en-US" sz="2400" dirty="0">
                          <a:effectLst/>
                        </a:rPr>
                        <a:t>Logistic Regression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a:effectLst/>
                        </a:rPr>
                        <a:t>94.05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rPr>
                        <a:t>530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0290970"/>
                  </a:ext>
                </a:extLst>
              </a:tr>
              <a:tr h="589312">
                <a:tc>
                  <a:txBody>
                    <a:bodyPr/>
                    <a:lstStyle/>
                    <a:p>
                      <a:pPr marL="0" marR="0" algn="just">
                        <a:lnSpc>
                          <a:spcPct val="107000"/>
                        </a:lnSpc>
                        <a:spcBef>
                          <a:spcPts val="0"/>
                        </a:spcBef>
                        <a:spcAft>
                          <a:spcPts val="800"/>
                        </a:spcAft>
                      </a:pPr>
                      <a:r>
                        <a:rPr lang="en-US" sz="2400" dirty="0">
                          <a:effectLst/>
                        </a:rPr>
                        <a:t>Naïve Bayes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rPr>
                        <a:t>80.82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rPr>
                        <a:t>450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9960482"/>
                  </a:ext>
                </a:extLst>
              </a:tr>
              <a:tr h="589312">
                <a:tc>
                  <a:txBody>
                    <a:bodyPr/>
                    <a:lstStyle/>
                    <a:p>
                      <a:pPr marL="0" marR="0" algn="just">
                        <a:lnSpc>
                          <a:spcPct val="107000"/>
                        </a:lnSpc>
                        <a:spcBef>
                          <a:spcPts val="0"/>
                        </a:spcBef>
                        <a:spcAft>
                          <a:spcPts val="800"/>
                        </a:spcAft>
                      </a:pPr>
                      <a:r>
                        <a:rPr lang="en-US" sz="2400" dirty="0">
                          <a:effectLst/>
                        </a:rPr>
                        <a:t>SVM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rPr>
                        <a:t>94.6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rPr>
                        <a:t>480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0851706"/>
                  </a:ext>
                </a:extLst>
              </a:tr>
              <a:tr h="589312">
                <a:tc>
                  <a:txBody>
                    <a:bodyPr/>
                    <a:lstStyle/>
                    <a:p>
                      <a:pPr marL="0" marR="0">
                        <a:lnSpc>
                          <a:spcPct val="107000"/>
                        </a:lnSpc>
                        <a:spcBef>
                          <a:spcPts val="0"/>
                        </a:spcBef>
                        <a:spcAft>
                          <a:spcPts val="800"/>
                        </a:spcAft>
                      </a:pPr>
                      <a:r>
                        <a:rPr lang="en-US" sz="2400" dirty="0">
                          <a:effectLst/>
                        </a:rPr>
                        <a:t>Grid Search CV(Logistic Regression)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effectLst/>
                        </a:rPr>
                        <a:t>94.62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a:effectLst/>
                        </a:rPr>
                        <a:t>490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848"/>
                  </a:ext>
                </a:extLst>
              </a:tr>
            </a:tbl>
          </a:graphicData>
        </a:graphic>
      </p:graphicFrame>
      <p:pic>
        <p:nvPicPr>
          <p:cNvPr id="6" name="Picture 5" descr="A picture containing chart&#10;&#10;Description automatically generated">
            <a:extLst>
              <a:ext uri="{FF2B5EF4-FFF2-40B4-BE49-F238E27FC236}">
                <a16:creationId xmlns:a16="http://schemas.microsoft.com/office/drawing/2014/main" id="{103EF183-540D-4529-B3F4-A2790CE95679}"/>
              </a:ext>
            </a:extLst>
          </p:cNvPr>
          <p:cNvPicPr>
            <a:picLocks noChangeAspect="1"/>
          </p:cNvPicPr>
          <p:nvPr/>
        </p:nvPicPr>
        <p:blipFill>
          <a:blip r:embed="rId2"/>
          <a:stretch>
            <a:fillRect/>
          </a:stretch>
        </p:blipFill>
        <p:spPr>
          <a:xfrm>
            <a:off x="12542299" y="12404199"/>
            <a:ext cx="5615371" cy="3594800"/>
          </a:xfrm>
          <a:prstGeom prst="rect">
            <a:avLst/>
          </a:prstGeom>
        </p:spPr>
      </p:pic>
      <p:pic>
        <p:nvPicPr>
          <p:cNvPr id="20" name="Picture 19" descr="Chart, treemap chart&#10;&#10;Description automatically generated">
            <a:extLst>
              <a:ext uri="{FF2B5EF4-FFF2-40B4-BE49-F238E27FC236}">
                <a16:creationId xmlns:a16="http://schemas.microsoft.com/office/drawing/2014/main" id="{BA8197AE-044E-4B91-B265-43C96EA7F8C4}"/>
              </a:ext>
            </a:extLst>
          </p:cNvPr>
          <p:cNvPicPr>
            <a:picLocks noChangeAspect="1"/>
          </p:cNvPicPr>
          <p:nvPr/>
        </p:nvPicPr>
        <p:blipFill>
          <a:blip r:embed="rId3"/>
          <a:stretch>
            <a:fillRect/>
          </a:stretch>
        </p:blipFill>
        <p:spPr>
          <a:xfrm>
            <a:off x="18223093" y="12373713"/>
            <a:ext cx="5657178" cy="3763694"/>
          </a:xfrm>
          <a:prstGeom prst="rect">
            <a:avLst/>
          </a:prstGeom>
        </p:spPr>
      </p:pic>
      <p:pic>
        <p:nvPicPr>
          <p:cNvPr id="23" name="Picture 22" descr="Chart&#10;&#10;Description automatically generated with low confidence">
            <a:extLst>
              <a:ext uri="{FF2B5EF4-FFF2-40B4-BE49-F238E27FC236}">
                <a16:creationId xmlns:a16="http://schemas.microsoft.com/office/drawing/2014/main" id="{8F4BDBA5-373A-4C0D-9A4B-F41CC7059916}"/>
              </a:ext>
            </a:extLst>
          </p:cNvPr>
          <p:cNvPicPr>
            <a:picLocks noChangeAspect="1"/>
          </p:cNvPicPr>
          <p:nvPr/>
        </p:nvPicPr>
        <p:blipFill>
          <a:blip r:embed="rId4"/>
          <a:stretch>
            <a:fillRect/>
          </a:stretch>
        </p:blipFill>
        <p:spPr>
          <a:xfrm>
            <a:off x="12542299" y="17506090"/>
            <a:ext cx="5635739" cy="3763694"/>
          </a:xfrm>
          <a:prstGeom prst="rect">
            <a:avLst/>
          </a:prstGeom>
        </p:spPr>
      </p:pic>
      <p:pic>
        <p:nvPicPr>
          <p:cNvPr id="26" name="Picture 25" descr="A picture containing chart&#10;&#10;Description automatically generated">
            <a:extLst>
              <a:ext uri="{FF2B5EF4-FFF2-40B4-BE49-F238E27FC236}">
                <a16:creationId xmlns:a16="http://schemas.microsoft.com/office/drawing/2014/main" id="{8AEBE9AB-C5B3-4AE0-BAE0-B9BA651C7A0C}"/>
              </a:ext>
            </a:extLst>
          </p:cNvPr>
          <p:cNvPicPr>
            <a:picLocks noChangeAspect="1"/>
          </p:cNvPicPr>
          <p:nvPr/>
        </p:nvPicPr>
        <p:blipFill>
          <a:blip r:embed="rId5"/>
          <a:stretch>
            <a:fillRect/>
          </a:stretch>
        </p:blipFill>
        <p:spPr>
          <a:xfrm>
            <a:off x="18200290" y="17464729"/>
            <a:ext cx="5615372" cy="3917931"/>
          </a:xfrm>
          <a:prstGeom prst="rect">
            <a:avLst/>
          </a:prstGeom>
        </p:spPr>
      </p:pic>
      <p:pic>
        <p:nvPicPr>
          <p:cNvPr id="39" name="Picture 38" descr="Chart&#10;&#10;Description automatically generated">
            <a:extLst>
              <a:ext uri="{FF2B5EF4-FFF2-40B4-BE49-F238E27FC236}">
                <a16:creationId xmlns:a16="http://schemas.microsoft.com/office/drawing/2014/main" id="{C80FFC6F-7292-491F-9489-A275CFC2A65B}"/>
              </a:ext>
            </a:extLst>
          </p:cNvPr>
          <p:cNvPicPr>
            <a:picLocks noChangeAspect="1"/>
          </p:cNvPicPr>
          <p:nvPr/>
        </p:nvPicPr>
        <p:blipFill>
          <a:blip r:embed="rId6"/>
          <a:stretch>
            <a:fillRect/>
          </a:stretch>
        </p:blipFill>
        <p:spPr>
          <a:xfrm>
            <a:off x="15082842" y="22858656"/>
            <a:ext cx="5925134" cy="3956887"/>
          </a:xfrm>
          <a:prstGeom prst="rect">
            <a:avLst/>
          </a:prstGeom>
        </p:spPr>
      </p:pic>
      <p:sp>
        <p:nvSpPr>
          <p:cNvPr id="45" name="TextBox 44">
            <a:extLst>
              <a:ext uri="{FF2B5EF4-FFF2-40B4-BE49-F238E27FC236}">
                <a16:creationId xmlns:a16="http://schemas.microsoft.com/office/drawing/2014/main" id="{3010C2B7-0F4F-4403-9DD7-ACEECBA4E0BA}"/>
              </a:ext>
            </a:extLst>
          </p:cNvPr>
          <p:cNvSpPr txBox="1"/>
          <p:nvPr/>
        </p:nvSpPr>
        <p:spPr>
          <a:xfrm>
            <a:off x="15085615" y="26967886"/>
            <a:ext cx="5715000" cy="523220"/>
          </a:xfrm>
          <a:prstGeom prst="rect">
            <a:avLst/>
          </a:prstGeom>
          <a:noFill/>
        </p:spPr>
        <p:txBody>
          <a:bodyPr wrap="square" rtlCol="0">
            <a:spAutoFit/>
          </a:bodyPr>
          <a:lstStyle/>
          <a:p>
            <a:pPr algn="ctr"/>
            <a:r>
              <a:rPr lang="en-US" sz="2800" u="sng" dirty="0">
                <a:solidFill>
                  <a:srgbClr val="000000"/>
                </a:solidFill>
                <a:effectLst/>
                <a:ea typeface="Times New Roman" panose="02020603050405020304" pitchFamily="18" charset="0"/>
                <a:cs typeface="Times New Roman" panose="02020603050405020304" pitchFamily="18" charset="0"/>
              </a:rPr>
              <a:t>Grid Search (Logistic Regression)</a:t>
            </a:r>
            <a:endParaRPr lang="en-US" sz="2800" dirty="0"/>
          </a:p>
        </p:txBody>
      </p:sp>
      <p:sp>
        <p:nvSpPr>
          <p:cNvPr id="46" name="TextBox 45">
            <a:extLst>
              <a:ext uri="{FF2B5EF4-FFF2-40B4-BE49-F238E27FC236}">
                <a16:creationId xmlns:a16="http://schemas.microsoft.com/office/drawing/2014/main" id="{C142E005-70D9-45F9-B00A-09C9A6D9521B}"/>
              </a:ext>
            </a:extLst>
          </p:cNvPr>
          <p:cNvSpPr txBox="1"/>
          <p:nvPr/>
        </p:nvSpPr>
        <p:spPr>
          <a:xfrm>
            <a:off x="12279402" y="21569314"/>
            <a:ext cx="5715000" cy="800219"/>
          </a:xfrm>
          <a:prstGeom prst="rect">
            <a:avLst/>
          </a:prstGeom>
          <a:noFill/>
        </p:spPr>
        <p:txBody>
          <a:bodyPr wrap="square" rtlCol="0">
            <a:spAutoFit/>
          </a:bodyPr>
          <a:lstStyle/>
          <a:p>
            <a:pPr algn="ctr"/>
            <a:r>
              <a:rPr lang="en-US" sz="2800" u="sng" dirty="0">
                <a:solidFill>
                  <a:srgbClr val="000000"/>
                </a:solidFill>
                <a:effectLst/>
                <a:ea typeface="Times New Roman" panose="02020603050405020304" pitchFamily="18" charset="0"/>
                <a:cs typeface="Times New Roman" panose="02020603050405020304" pitchFamily="18" charset="0"/>
              </a:rPr>
              <a:t>Passive Aggressive Classifier</a:t>
            </a:r>
            <a:endParaRPr lang="en-US" sz="2800" dirty="0">
              <a:effectLst/>
              <a:ea typeface="Calibri" panose="020F0502020204030204" pitchFamily="34" charset="0"/>
              <a:cs typeface="Times New Roman" panose="02020603050405020304" pitchFamily="18" charset="0"/>
            </a:endParaRPr>
          </a:p>
          <a:p>
            <a:endParaRPr lang="en-US" dirty="0"/>
          </a:p>
        </p:txBody>
      </p:sp>
      <p:pic>
        <p:nvPicPr>
          <p:cNvPr id="47" name="Picture 46" descr="Chart, bar chart&#10;&#10;Description automatically generated">
            <a:extLst>
              <a:ext uri="{FF2B5EF4-FFF2-40B4-BE49-F238E27FC236}">
                <a16:creationId xmlns:a16="http://schemas.microsoft.com/office/drawing/2014/main" id="{AA480512-B5B5-4DA4-83EE-99658D28575D}"/>
              </a:ext>
            </a:extLst>
          </p:cNvPr>
          <p:cNvPicPr>
            <a:picLocks noChangeAspect="1"/>
          </p:cNvPicPr>
          <p:nvPr/>
        </p:nvPicPr>
        <p:blipFill>
          <a:blip r:embed="rId7"/>
          <a:stretch>
            <a:fillRect/>
          </a:stretch>
        </p:blipFill>
        <p:spPr>
          <a:xfrm>
            <a:off x="12415201" y="5820995"/>
            <a:ext cx="11349925" cy="5635718"/>
          </a:xfrm>
          <a:prstGeom prst="rect">
            <a:avLst/>
          </a:prstGeom>
        </p:spPr>
      </p:pic>
      <p:sp>
        <p:nvSpPr>
          <p:cNvPr id="48" name="TextBox 47">
            <a:extLst>
              <a:ext uri="{FF2B5EF4-FFF2-40B4-BE49-F238E27FC236}">
                <a16:creationId xmlns:a16="http://schemas.microsoft.com/office/drawing/2014/main" id="{639FE730-1BF0-451F-9423-94106DCE6434}"/>
              </a:ext>
            </a:extLst>
          </p:cNvPr>
          <p:cNvSpPr txBox="1"/>
          <p:nvPr/>
        </p:nvSpPr>
        <p:spPr>
          <a:xfrm>
            <a:off x="15229766" y="5339561"/>
            <a:ext cx="5200650" cy="923330"/>
          </a:xfrm>
          <a:prstGeom prst="rect">
            <a:avLst/>
          </a:prstGeom>
          <a:noFill/>
        </p:spPr>
        <p:txBody>
          <a:bodyPr wrap="square" rtlCol="0">
            <a:spAutoFit/>
          </a:bodyPr>
          <a:lstStyle/>
          <a:p>
            <a:pPr algn="ctr"/>
            <a:r>
              <a:rPr lang="en-US" sz="3600" b="1" i="0" dirty="0">
                <a:solidFill>
                  <a:srgbClr val="000000"/>
                </a:solidFill>
                <a:effectLst/>
              </a:rPr>
              <a:t>Exploratory Data Analysis</a:t>
            </a:r>
          </a:p>
          <a:p>
            <a:endParaRPr lang="en-US" dirty="0"/>
          </a:p>
        </p:txBody>
      </p:sp>
    </p:spTree>
    <p:extLst>
      <p:ext uri="{BB962C8B-B14F-4D97-AF65-F5344CB8AC3E}">
        <p14:creationId xmlns:p14="http://schemas.microsoft.com/office/powerpoint/2010/main" val="3448748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2180</TotalTime>
  <Words>597</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Mathur, Aarush</cp:lastModifiedBy>
  <cp:revision>102</cp:revision>
  <dcterms:created xsi:type="dcterms:W3CDTF">2019-04-09T17:32:30Z</dcterms:created>
  <dcterms:modified xsi:type="dcterms:W3CDTF">2022-04-24T20:44:46Z</dcterms:modified>
</cp:coreProperties>
</file>