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67" r:id="rId11"/>
    <p:sldId id="262" r:id="rId12"/>
    <p:sldId id="263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7">
            <a:extLst>
              <a:ext uri="{FF2B5EF4-FFF2-40B4-BE49-F238E27FC236}">
                <a16:creationId xmlns:a16="http://schemas.microsoft.com/office/drawing/2014/main" id="{C43719C0-3E76-4265-A80D-54A636CB213E}"/>
              </a:ext>
            </a:extLst>
          </p:cNvPr>
          <p:cNvSpPr/>
          <p:nvPr/>
        </p:nvSpPr>
        <p:spPr>
          <a:xfrm>
            <a:off x="-15501" y="-30108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9E74DD40-102D-48E3-BDC0-A2B52963B46B}"/>
              </a:ext>
            </a:extLst>
          </p:cNvPr>
          <p:cNvSpPr/>
          <p:nvPr/>
        </p:nvSpPr>
        <p:spPr>
          <a:xfrm>
            <a:off x="205025" y="253341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9E9DC-8E6D-47C3-B300-34547AAF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8" y="1276572"/>
            <a:ext cx="4075814" cy="3309605"/>
          </a:xfrm>
          <a:prstGeom prst="rect">
            <a:avLst/>
          </a:prstGeom>
        </p:spPr>
      </p:pic>
      <p:sp>
        <p:nvSpPr>
          <p:cNvPr id="7" name="Shape 100">
            <a:extLst>
              <a:ext uri="{FF2B5EF4-FFF2-40B4-BE49-F238E27FC236}">
                <a16:creationId xmlns:a16="http://schemas.microsoft.com/office/drawing/2014/main" id="{1A4203B1-DA17-4F1D-BAD1-CB549483314A}"/>
              </a:ext>
            </a:extLst>
          </p:cNvPr>
          <p:cNvSpPr/>
          <p:nvPr/>
        </p:nvSpPr>
        <p:spPr>
          <a:xfrm>
            <a:off x="445600" y="1562034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who don’t own cars is significantly larger than that own cars.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have more customers that own car, so bike sales will be less in these states</a:t>
            </a:r>
          </a:p>
        </p:txBody>
      </p:sp>
    </p:spTree>
    <p:extLst>
      <p:ext uri="{BB962C8B-B14F-4D97-AF65-F5344CB8AC3E}">
        <p14:creationId xmlns:p14="http://schemas.microsoft.com/office/powerpoint/2010/main" val="10658863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       Note: </a:t>
            </a:r>
            <a:r>
              <a:rPr b="0">
                <a:latin typeface="Calibri" panose="020F0502020204030204" pitchFamily="34" charset="0"/>
                <a:cs typeface="Calibri" panose="020F0502020204030204" pitchFamily="34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20912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82112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530011" y="2062973"/>
            <a:ext cx="3428103" cy="1017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50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93288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       Note: </a:t>
            </a:r>
            <a:r>
              <a:rPr b="0">
                <a:latin typeface="Calibri" panose="020F0502020204030204" pitchFamily="34" charset="0"/>
                <a:cs typeface="Calibri" panose="020F0502020204030204" pitchFamily="34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1850499" y="1296224"/>
            <a:ext cx="5459402" cy="255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  <a:p>
            <a:pPr marL="457200" indent="-355600">
              <a:lnSpc>
                <a:spcPct val="200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       Note: </a:t>
            </a:r>
            <a:r>
              <a:rPr b="0">
                <a:latin typeface="Calibri" panose="020F0502020204030204" pitchFamily="34" charset="0"/>
                <a:cs typeface="Calibri" panose="020F0502020204030204" pitchFamily="34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852149"/>
            <a:ext cx="8565600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Presentation is divided into 5 parts: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1569536" y="1401575"/>
            <a:ext cx="4134600" cy="440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Customer’s Age Distribution.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Bike purchases in past 3 years.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Job Industry Categorization.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Wealth Segments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No. of Cars Owned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       Note: </a:t>
            </a:r>
            <a:r>
              <a:rPr b="0">
                <a:latin typeface="Calibri" panose="020F0502020204030204" pitchFamily="34" charset="0"/>
                <a:cs typeface="Calibri" panose="020F0502020204030204" pitchFamily="34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0" y="6240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97842"/>
            <a:ext cx="3672315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Customer’s Age Distribution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       Note: </a:t>
            </a:r>
            <a:r>
              <a:rPr b="0">
                <a:latin typeface="Calibri" panose="020F0502020204030204" pitchFamily="34" charset="0"/>
                <a:cs typeface="Calibri" panose="020F0502020204030204" pitchFamily="34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22F4E-31C4-4BBA-8571-08D6C62C5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99" y="932182"/>
            <a:ext cx="4204858" cy="2179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BD1DC0-3BE2-4D73-831C-978CAEAFC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899" y="3111795"/>
            <a:ext cx="4259669" cy="19693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2CEE41-57FA-4AAF-A51F-2FD7074AD420}"/>
              </a:ext>
            </a:extLst>
          </p:cNvPr>
          <p:cNvSpPr txBox="1"/>
          <p:nvPr/>
        </p:nvSpPr>
        <p:spPr>
          <a:xfrm>
            <a:off x="304262" y="1880690"/>
            <a:ext cx="3750469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Most of the customers are between 25 to 48 years old.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Percentage of custom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ers from 25 to 50 years old has increased.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customers above 50 years old has big drops on percentages.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percentages of under 25 years old has not really changed.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D67CBDB5-587E-42B1-A78B-A908749E94E4}"/>
              </a:ext>
            </a:extLst>
          </p:cNvPr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1141C7C0-FBD4-4C15-8BF9-617B67413D8C}"/>
              </a:ext>
            </a:extLst>
          </p:cNvPr>
          <p:cNvSpPr/>
          <p:nvPr/>
        </p:nvSpPr>
        <p:spPr>
          <a:xfrm>
            <a:off x="312901" y="186679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</p:txBody>
      </p:sp>
      <p:sp>
        <p:nvSpPr>
          <p:cNvPr id="6" name="Shape 81">
            <a:extLst>
              <a:ext uri="{FF2B5EF4-FFF2-40B4-BE49-F238E27FC236}">
                <a16:creationId xmlns:a16="http://schemas.microsoft.com/office/drawing/2014/main" id="{FB8F9244-3B3D-4E7E-9815-3952E3358F3F}"/>
              </a:ext>
            </a:extLst>
          </p:cNvPr>
          <p:cNvSpPr/>
          <p:nvPr/>
        </p:nvSpPr>
        <p:spPr>
          <a:xfrm>
            <a:off x="2622160" y="934810"/>
            <a:ext cx="3672315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Female Age Distribution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0393B9-4E32-40FB-BFC6-08DBE773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386"/>
            <a:ext cx="4572000" cy="3385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EAAA1-3102-4836-86F0-ED0EFAA2C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79" y="1715386"/>
            <a:ext cx="4537222" cy="344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074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9">
            <a:extLst>
              <a:ext uri="{FF2B5EF4-FFF2-40B4-BE49-F238E27FC236}">
                <a16:creationId xmlns:a16="http://schemas.microsoft.com/office/drawing/2014/main" id="{EC65BF53-064C-46AD-9168-6C73A13C8781}"/>
              </a:ext>
            </a:extLst>
          </p:cNvPr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80">
            <a:extLst>
              <a:ext uri="{FF2B5EF4-FFF2-40B4-BE49-F238E27FC236}">
                <a16:creationId xmlns:a16="http://schemas.microsoft.com/office/drawing/2014/main" id="{6B3FFF01-5139-4051-82B0-D0C101579CEE}"/>
              </a:ext>
            </a:extLst>
          </p:cNvPr>
          <p:cNvSpPr/>
          <p:nvPr/>
        </p:nvSpPr>
        <p:spPr>
          <a:xfrm>
            <a:off x="312901" y="186679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</p:txBody>
      </p:sp>
      <p:sp>
        <p:nvSpPr>
          <p:cNvPr id="6" name="Shape 81">
            <a:extLst>
              <a:ext uri="{FF2B5EF4-FFF2-40B4-BE49-F238E27FC236}">
                <a16:creationId xmlns:a16="http://schemas.microsoft.com/office/drawing/2014/main" id="{0B425296-E137-43C9-B0C9-F339167204C4}"/>
              </a:ext>
            </a:extLst>
          </p:cNvPr>
          <p:cNvSpPr/>
          <p:nvPr/>
        </p:nvSpPr>
        <p:spPr>
          <a:xfrm>
            <a:off x="2759543" y="920634"/>
            <a:ext cx="3672315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Male Age Distribution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95F7C-113A-4200-91A6-CD28EED3F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028" y="1857153"/>
            <a:ext cx="4649972" cy="3286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D0A2A4-6E3F-4431-A1E8-596369874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7152"/>
            <a:ext cx="4572000" cy="32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714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388660" y="931404"/>
            <a:ext cx="3767329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Bike Purchases in Last 3 Years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       Note: </a:t>
            </a:r>
            <a:r>
              <a:rPr b="0">
                <a:latin typeface="Calibri" panose="020F0502020204030204" pitchFamily="34" charset="0"/>
                <a:cs typeface="Calibri" panose="020F0502020204030204" pitchFamily="34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4" name="Shape 91">
            <a:extLst>
              <a:ext uri="{FF2B5EF4-FFF2-40B4-BE49-F238E27FC236}">
                <a16:creationId xmlns:a16="http://schemas.microsoft.com/office/drawing/2014/main" id="{0500856B-0B38-4CE3-99FB-23672FD0FB4C}"/>
              </a:ext>
            </a:extLst>
          </p:cNvPr>
          <p:cNvSpPr/>
          <p:nvPr/>
        </p:nvSpPr>
        <p:spPr>
          <a:xfrm>
            <a:off x="205025" y="1778898"/>
            <a:ext cx="4134600" cy="243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Female contributed with 50.3% purchases with total of  98,365 bikes.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Male contributed with 47.8% purchases with total of 93,483 bikes.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Focus should be on Female Purchasers.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DCCF52-DCC1-4070-B0D9-E7875E21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70" y="820525"/>
            <a:ext cx="4103629" cy="2142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BB5ABB-3924-42E4-9B42-4F7AEAEB0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71" y="2962940"/>
            <a:ext cx="4103629" cy="21805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403499" y="852149"/>
            <a:ext cx="2658677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Job Categorization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Shape 100"/>
          <p:cNvSpPr/>
          <p:nvPr/>
        </p:nvSpPr>
        <p:spPr>
          <a:xfrm>
            <a:off x="353225" y="1946552"/>
            <a:ext cx="4134600" cy="2027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Most customers are from Financial Services category.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There is some increase in number of customers in Manufacturing Category.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Customers in other categories remain same.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       Note: </a:t>
            </a:r>
            <a:r>
              <a:rPr b="0">
                <a:latin typeface="Calibri" panose="020F0502020204030204" pitchFamily="34" charset="0"/>
                <a:cs typeface="Calibri" panose="020F0502020204030204" pitchFamily="34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080242-C56B-412D-AD89-3E9B65DA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00" y="3016872"/>
            <a:ext cx="4134600" cy="20400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51EA83-6608-4B6E-96DF-03B1F3C6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399" y="833650"/>
            <a:ext cx="4160001" cy="1933574"/>
          </a:xfrm>
          <a:prstGeom prst="rect">
            <a:avLst/>
          </a:prstGeom>
        </p:spPr>
      </p:pic>
      <p:sp>
        <p:nvSpPr>
          <p:cNvPr id="12" name="Shape 100">
            <a:extLst>
              <a:ext uri="{FF2B5EF4-FFF2-40B4-BE49-F238E27FC236}">
                <a16:creationId xmlns:a16="http://schemas.microsoft.com/office/drawing/2014/main" id="{836F48F2-F18C-47A1-A839-2281C8F27721}"/>
              </a:ext>
            </a:extLst>
          </p:cNvPr>
          <p:cNvSpPr/>
          <p:nvPr/>
        </p:nvSpPr>
        <p:spPr>
          <a:xfrm>
            <a:off x="5231219" y="2692253"/>
            <a:ext cx="3863162" cy="267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500" dirty="0">
                <a:latin typeface="Calibri" panose="020F0502020204030204" pitchFamily="34" charset="0"/>
                <a:cs typeface="Calibri" panose="020F0502020204030204" pitchFamily="34" charset="0"/>
              </a:rPr>
              <a:t>Man: Manufacturing  FS: Financial Services He: Health Ret: Retail Prop: Property Ent: Entertainment Agr: Agriculture Tele: Telecommunication</a:t>
            </a:r>
            <a:endParaRPr sz="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7">
            <a:extLst>
              <a:ext uri="{FF2B5EF4-FFF2-40B4-BE49-F238E27FC236}">
                <a16:creationId xmlns:a16="http://schemas.microsoft.com/office/drawing/2014/main" id="{13302C64-98BE-4765-828F-CE47AFEF596A}"/>
              </a:ext>
            </a:extLst>
          </p:cNvPr>
          <p:cNvSpPr/>
          <p:nvPr/>
        </p:nvSpPr>
        <p:spPr>
          <a:xfrm>
            <a:off x="-15501" y="-30108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5F54B58A-7D84-4964-893D-BFB58EADACCB}"/>
              </a:ext>
            </a:extLst>
          </p:cNvPr>
          <p:cNvSpPr/>
          <p:nvPr/>
        </p:nvSpPr>
        <p:spPr>
          <a:xfrm>
            <a:off x="205025" y="253341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</p:txBody>
      </p:sp>
      <p:sp>
        <p:nvSpPr>
          <p:cNvPr id="6" name="Shape 99">
            <a:extLst>
              <a:ext uri="{FF2B5EF4-FFF2-40B4-BE49-F238E27FC236}">
                <a16:creationId xmlns:a16="http://schemas.microsoft.com/office/drawing/2014/main" id="{AF574BF2-7649-4C7F-A519-4BE17A156C55}"/>
              </a:ext>
            </a:extLst>
          </p:cNvPr>
          <p:cNvSpPr/>
          <p:nvPr/>
        </p:nvSpPr>
        <p:spPr>
          <a:xfrm>
            <a:off x="403499" y="852149"/>
            <a:ext cx="2658677" cy="51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Wealth Segmentation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Note: The data and information in this document is reflective of a hypothetical situation and client. This document is to be used for KPMG Virtual Internship purposes only.">
            <a:extLst>
              <a:ext uri="{FF2B5EF4-FFF2-40B4-BE49-F238E27FC236}">
                <a16:creationId xmlns:a16="http://schemas.microsoft.com/office/drawing/2014/main" id="{D534F874-5F19-425C-AF1C-709203F4AD96}"/>
              </a:ext>
            </a:extLst>
          </p:cNvPr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       Note: </a:t>
            </a:r>
            <a:r>
              <a:rPr b="0">
                <a:latin typeface="Calibri" panose="020F0502020204030204" pitchFamily="34" charset="0"/>
                <a:cs typeface="Calibri" panose="020F0502020204030204" pitchFamily="34" charset="0"/>
              </a:rPr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D3C25D-B50A-4A04-B747-C236E56C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301" y="2764465"/>
            <a:ext cx="4102699" cy="2389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5EB8D5-267E-43BA-BAE4-2A4F93D3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301" y="809892"/>
            <a:ext cx="4128099" cy="1954573"/>
          </a:xfrm>
          <a:prstGeom prst="rect">
            <a:avLst/>
          </a:prstGeom>
        </p:spPr>
      </p:pic>
      <p:sp>
        <p:nvSpPr>
          <p:cNvPr id="14" name="Shape 100">
            <a:extLst>
              <a:ext uri="{FF2B5EF4-FFF2-40B4-BE49-F238E27FC236}">
                <a16:creationId xmlns:a16="http://schemas.microsoft.com/office/drawing/2014/main" id="{19CE547D-CFB4-43D3-825D-78E0C355252C}"/>
              </a:ext>
            </a:extLst>
          </p:cNvPr>
          <p:cNvSpPr/>
          <p:nvPr/>
        </p:nvSpPr>
        <p:spPr>
          <a:xfrm>
            <a:off x="353225" y="1787178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 categories, the number of Mass Customers is the highest.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should be on Mass Customer and then High Net Customer.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Affluent Customers are less in &lt;25 years as compared to other categories.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239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596</Words>
  <Application>Microsoft Office PowerPoint</Application>
  <PresentationFormat>On-screen Show (16:9)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Aarush Seth</cp:lastModifiedBy>
  <cp:revision>63</cp:revision>
  <dcterms:modified xsi:type="dcterms:W3CDTF">2020-04-21T17:17:51Z</dcterms:modified>
</cp:coreProperties>
</file>