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1520" cy="3303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</a:t>
            </a:r>
            <a:r>
              <a:rPr b="0" lang="es-ES" sz="4400" spc="-1" strike="noStrike">
                <a:latin typeface="Arial"/>
              </a:rPr>
              <a:t>para </a:t>
            </a:r>
            <a:r>
              <a:rPr b="0" lang="es-ES" sz="4400" spc="-1" strike="noStrike">
                <a:latin typeface="Arial"/>
              </a:rPr>
              <a:t>editar el </a:t>
            </a:r>
            <a:r>
              <a:rPr b="0" lang="es-ES" sz="4400" spc="-1" strike="noStrike">
                <a:latin typeface="Arial"/>
              </a:rPr>
              <a:t>formato </a:t>
            </a:r>
            <a:r>
              <a:rPr b="0" lang="es-ES" sz="4400" spc="-1" strike="noStrike">
                <a:latin typeface="Arial"/>
              </a:rPr>
              <a:t>del texto </a:t>
            </a:r>
            <a:r>
              <a:rPr b="0" lang="es-ES" sz="4400" spc="-1" strike="noStrike">
                <a:latin typeface="Arial"/>
              </a:rPr>
              <a:t>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</a:t>
            </a:r>
            <a:r>
              <a:rPr b="0" lang="es-ES" sz="4400" spc="-1" strike="noStrike">
                <a:latin typeface="Arial"/>
              </a:rPr>
              <a:t>u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s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p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r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d</a:t>
            </a:r>
            <a:r>
              <a:rPr b="0" lang="es-ES" sz="4400" spc="-1" strike="noStrike">
                <a:latin typeface="Arial"/>
              </a:rPr>
              <a:t>i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r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f</a:t>
            </a:r>
            <a:r>
              <a:rPr b="0" lang="es-ES" sz="4400" spc="-1" strike="noStrike">
                <a:latin typeface="Arial"/>
              </a:rPr>
              <a:t>o</a:t>
            </a:r>
            <a:r>
              <a:rPr b="0" lang="es-ES" sz="4400" spc="-1" strike="noStrike">
                <a:latin typeface="Arial"/>
              </a:rPr>
              <a:t>r</a:t>
            </a:r>
            <a:r>
              <a:rPr b="0" lang="es-ES" sz="4400" spc="-1" strike="noStrike">
                <a:latin typeface="Arial"/>
              </a:rPr>
              <a:t>m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o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d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x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o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d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í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u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81040" y="735840"/>
            <a:ext cx="1099224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 cap="all">
                <a:solidFill>
                  <a:srgbClr val="4d1434"/>
                </a:solidFill>
                <a:latin typeface="Gill Sans MT"/>
                <a:ea typeface="DejaVu Sans"/>
              </a:rPr>
              <a:t>THE BEST TOOL </a:t>
            </a:r>
            <a:r>
              <a:rPr b="0" lang="en-US" sz="4400" spc="-1" strike="noStrike" cap="all">
                <a:solidFill>
                  <a:srgbClr val="4d1434"/>
                </a:solidFill>
                <a:latin typeface="Gill Sans MT"/>
                <a:ea typeface="DejaVu Sans"/>
              </a:rPr>
              <a:t>FOR</a:t>
            </a:r>
            <a:r>
              <a:rPr b="0" lang="es-ES" sz="4400" spc="-1" strike="noStrike" cap="all">
                <a:solidFill>
                  <a:srgbClr val="4d1434"/>
                </a:solidFill>
                <a:latin typeface="Gill Sans MT"/>
                <a:ea typeface="DejaVu Sans"/>
              </a:rPr>
              <a:t> INVESTMENT IN FINANCIAL MARKETS 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81040" y="2495520"/>
            <a:ext cx="1099224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1600" spc="-1" strike="noStrike" cap="all">
                <a:solidFill>
                  <a:srgbClr val="903163"/>
                </a:solidFill>
                <a:latin typeface="Gill Sans MT"/>
                <a:ea typeface="DejaVu Sans"/>
              </a:rPr>
              <a:t>With this tool you can get passive incomes with low risks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719320" y="5917320"/>
            <a:ext cx="652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Final Project for Ironhack Bootcamp Data Analysis 0420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69440" y="5944320"/>
            <a:ext cx="1746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October 2020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88" name="Picture 2" descr="Herramientas Financieras - Apps en Google Play"/>
          <p:cNvPicPr/>
          <p:nvPr/>
        </p:nvPicPr>
        <p:blipFill>
          <a:blip r:embed="rId1"/>
          <a:stretch/>
        </p:blipFill>
        <p:spPr>
          <a:xfrm>
            <a:off x="3811680" y="3492000"/>
            <a:ext cx="4642560" cy="2266200"/>
          </a:xfrm>
          <a:prstGeom prst="rect">
            <a:avLst/>
          </a:prstGeom>
          <a:ln>
            <a:noFill/>
          </a:ln>
        </p:spPr>
      </p:pic>
      <p:pic>
        <p:nvPicPr>
          <p:cNvPr id="89" name="Picture 4" descr="Ironhack - Crunchbase Company Profile &amp; Funding"/>
          <p:cNvPicPr/>
          <p:nvPr/>
        </p:nvPicPr>
        <p:blipFill>
          <a:blip r:embed="rId2"/>
          <a:stretch/>
        </p:blipFill>
        <p:spPr>
          <a:xfrm>
            <a:off x="51480" y="135360"/>
            <a:ext cx="714600" cy="71460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4965480" y="6444360"/>
            <a:ext cx="264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Agustin Arvilla, aarvillag@gmail.com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ca-E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Investment  tool :::::::::::::::::::::::::::::::::::::: enviroment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81040" y="1902240"/>
            <a:ext cx="5586840" cy="47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Spain as many countries, has a very poor finance culture among ordinary population.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 bad economic situation of the country and the obscure future of pensions for retirement 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Search for additional passive incomes by ordinary citizen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There is a way to help people understand finance markets and show them how take advantages of them.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 secret is risk control.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93" name="Picture 2" descr="Situaciones difíciles"/>
          <p:cNvPicPr/>
          <p:nvPr/>
        </p:nvPicPr>
        <p:blipFill>
          <a:blip r:embed="rId1"/>
          <a:stretch/>
        </p:blipFill>
        <p:spPr>
          <a:xfrm>
            <a:off x="6547320" y="3605040"/>
            <a:ext cx="4741560" cy="184824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Ironhack - Crunchbase Company Profile &amp; Funding"/>
          <p:cNvPicPr/>
          <p:nvPr/>
        </p:nvPicPr>
        <p:blipFill>
          <a:blip r:embed="rId2"/>
          <a:stretch/>
        </p:blipFill>
        <p:spPr>
          <a:xfrm>
            <a:off x="11252880" y="5958000"/>
            <a:ext cx="714600" cy="7146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4965480" y="6444360"/>
            <a:ext cx="264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Agustin Arvilla, aarvillag@gmail.com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Investment  tool :::::::::::::::::::::::::::::::::::::::::: the tool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81040" y="2039040"/>
            <a:ext cx="4987800" cy="45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Consist on a backtest of an investment system based on intraday orders in American future markets.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 system:</a:t>
            </a:r>
            <a:endParaRPr b="0" lang="es-ES" sz="1800" spc="-1" strike="noStrike">
              <a:latin typeface="Arial"/>
            </a:endParaRPr>
          </a:p>
          <a:p>
            <a:pPr lvl="2" marL="900000" indent="-2685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  <a:ea typeface="DejaVu Sans"/>
              </a:rPr>
              <a:t>To be in the markets everyday in a fix timetable</a:t>
            </a:r>
            <a:endParaRPr b="0" lang="es-ES" sz="1400" spc="-1" strike="noStrike">
              <a:latin typeface="Arial"/>
            </a:endParaRPr>
          </a:p>
          <a:p>
            <a:pPr lvl="2" marL="900000" indent="-2685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  <a:ea typeface="DejaVu Sans"/>
              </a:rPr>
              <a:t>To program orders in and out with TRAIL STOP (risk under control)</a:t>
            </a:r>
            <a:endParaRPr b="0" lang="es-ES" sz="1400" spc="-1" strike="noStrike">
              <a:latin typeface="Arial"/>
            </a:endParaRPr>
          </a:p>
          <a:p>
            <a:pPr lvl="2" marL="900000" indent="-2685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ro-RO" sz="1400" spc="-1" strike="noStrike">
                <a:solidFill>
                  <a:srgbClr val="3d3d3d"/>
                </a:solidFill>
                <a:latin typeface="Gill Sans MT"/>
                <a:ea typeface="DejaVu Sans"/>
              </a:rPr>
              <a:t>To use several finace contract (future SP500, future Nasdaq, future Crude Oil, …)</a:t>
            </a:r>
            <a:endParaRPr b="0" lang="es-ES" sz="1400" spc="-1" strike="noStrike">
              <a:latin typeface="Arial"/>
            </a:endParaRPr>
          </a:p>
          <a:p>
            <a:pPr lvl="2" marL="900000" indent="-2685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 system take a daily decision to go short or long according a target and a limit base on average range of the past.</a:t>
            </a:r>
            <a:endParaRPr b="0" lang="es-ES" sz="1400" spc="-1" strike="noStrike">
              <a:latin typeface="Arial"/>
            </a:endParaRPr>
          </a:p>
          <a:p>
            <a:pPr lvl="2" marL="900000" indent="-2685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There is no reinvestment.</a:t>
            </a:r>
            <a:endParaRPr b="0" lang="es-ES" sz="1400" spc="-1" strike="noStrike">
              <a:latin typeface="Arial"/>
            </a:endParaRPr>
          </a:p>
          <a:p>
            <a:pPr lvl="2" marL="900000" indent="-2685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  <a:ea typeface="DejaVu Sans"/>
              </a:rPr>
              <a:t>Diversify using several contracts at same time.</a:t>
            </a:r>
            <a:endParaRPr b="0" lang="es-ES" sz="1400" spc="-1" strike="noStrike">
              <a:latin typeface="Arial"/>
            </a:endParaRPr>
          </a:p>
          <a:p>
            <a:pPr lvl="2" marL="900000" indent="-2685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  <a:ea typeface="DejaVu Sans"/>
              </a:rPr>
              <a:t>Some parameter can modify to analysis.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98" name="Picture 2" descr="Mercado americano agresiva y recalcitrantemente alcista |  invertiryespecular.com bolsacanaria.info"/>
          <p:cNvPicPr/>
          <p:nvPr/>
        </p:nvPicPr>
        <p:blipFill>
          <a:blip r:embed="rId1"/>
          <a:stretch/>
        </p:blipFill>
        <p:spPr>
          <a:xfrm>
            <a:off x="5570640" y="2880000"/>
            <a:ext cx="6420240" cy="274176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Ironhack - Crunchbase Company Profile &amp; Funding"/>
          <p:cNvPicPr/>
          <p:nvPr/>
        </p:nvPicPr>
        <p:blipFill>
          <a:blip r:embed="rId2"/>
          <a:stretch/>
        </p:blipFill>
        <p:spPr>
          <a:xfrm>
            <a:off x="11276280" y="5916240"/>
            <a:ext cx="714600" cy="7146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4965480" y="6444360"/>
            <a:ext cx="264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Agustin Arvilla, aarvillag@gmail.com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1040" y="2180520"/>
            <a:ext cx="5229720" cy="44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Data:</a:t>
            </a:r>
            <a:endParaRPr b="0" lang="es-ES" sz="20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Historical data of markets, intraday information 15 minutes (open, max, min, close, volume)</a:t>
            </a:r>
            <a:endParaRPr b="0" lang="es-ES" sz="18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Data sets = 23h x 5d x 52w = more than 260.000 rows per each contract in csv format.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fr-FR" sz="2000" spc="-1" strike="noStrike">
                <a:solidFill>
                  <a:srgbClr val="3d3d3d"/>
                </a:solidFill>
                <a:latin typeface="Gill Sans MT"/>
                <a:ea typeface="DejaVu Sans"/>
              </a:rPr>
              <a:t>Resources:</a:t>
            </a:r>
            <a:endParaRPr b="0" lang="es-ES" sz="20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Code</a:t>
            </a:r>
            <a:r>
              <a:rPr b="0" lang="es-E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: Python, C</a:t>
            </a:r>
            <a:endParaRPr b="0" lang="es-ES" sz="18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Libraries:  Datetime,  Sys,  Pandas,  Numpy, 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Random</a:t>
            </a:r>
            <a:r>
              <a:rPr b="0" lang="es-E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,  Matplotlib,  Pyplot.</a:t>
            </a:r>
            <a:endParaRPr b="0" lang="es-ES" sz="18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App 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Library</a:t>
            </a:r>
            <a:r>
              <a:rPr b="0" lang="es-E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:  Streamlit </a:t>
            </a:r>
            <a:endParaRPr b="0" lang="es-ES" sz="1800" spc="-1" strike="noStrike">
              <a:latin typeface="Arial"/>
            </a:endParaRPr>
          </a:p>
          <a:p>
            <a:pPr lvl="1" marL="630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Courier New"/>
              <a:buChar char="o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Pipeline:  Argparse,  Subprocess, Pycharm, Jupyter.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E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Investment  tool :::::::::::::::::::::::::::::::::::::::: resources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103" name="Picture 2" descr="How to prepare your computer for python coding. | by Dimitrios Gourtzilidis  | Medium"/>
          <p:cNvPicPr/>
          <p:nvPr/>
        </p:nvPicPr>
        <p:blipFill>
          <a:blip r:embed="rId1"/>
          <a:stretch/>
        </p:blipFill>
        <p:spPr>
          <a:xfrm>
            <a:off x="6759360" y="2953440"/>
            <a:ext cx="4349880" cy="289944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Ironhack - Crunchbase Company Profile &amp; Funding"/>
          <p:cNvPicPr/>
          <p:nvPr/>
        </p:nvPicPr>
        <p:blipFill>
          <a:blip r:embed="rId2"/>
          <a:stretch/>
        </p:blipFill>
        <p:spPr>
          <a:xfrm>
            <a:off x="11252880" y="5905440"/>
            <a:ext cx="714600" cy="7146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4965480" y="6444360"/>
            <a:ext cx="264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Agustin Arvilla, aarvillag@gmail.com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Investment  tool :::::::::::::::::::::::::::::::::::::::  WORKFLOW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107" name="Imagen 4" descr=""/>
          <p:cNvPicPr/>
          <p:nvPr/>
        </p:nvPicPr>
        <p:blipFill>
          <a:blip r:embed="rId1"/>
          <a:stretch/>
        </p:blipFill>
        <p:spPr>
          <a:xfrm>
            <a:off x="683280" y="1848960"/>
            <a:ext cx="10424880" cy="4593960"/>
          </a:xfrm>
          <a:prstGeom prst="rect">
            <a:avLst/>
          </a:prstGeom>
          <a:ln>
            <a:noFill/>
          </a:ln>
        </p:spPr>
      </p:pic>
      <p:pic>
        <p:nvPicPr>
          <p:cNvPr id="108" name="Picture 4" descr="Ironhack - Crunchbase Company Profile &amp; Funding"/>
          <p:cNvPicPr/>
          <p:nvPr/>
        </p:nvPicPr>
        <p:blipFill>
          <a:blip r:embed="rId2"/>
          <a:stretch/>
        </p:blipFill>
        <p:spPr>
          <a:xfrm>
            <a:off x="11339280" y="5989680"/>
            <a:ext cx="714600" cy="71460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4965480" y="6444360"/>
            <a:ext cx="264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Agustin</a:t>
            </a: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Arvilla</a:t>
            </a: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aarvillag@gmail.com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Optimize times workflow with C code and avoid preprocessing data. Target of 10 seconds per view.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Introduce more parameters (limits, more contracts, period by months)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Introduce possibility to output a PDF file.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Generate and output with a summary of strategies registered to compare them. 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Set a connection with API broker to send orders to the market .</a:t>
            </a:r>
            <a:endParaRPr b="0" lang="es-ES" sz="1800" spc="-1" strike="noStrike">
              <a:latin typeface="Arial"/>
            </a:endParaRPr>
          </a:p>
          <a:p>
            <a:pPr marL="306000" indent="-3045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  <a:ea typeface="DejaVu Sans"/>
              </a:rPr>
              <a:t>Extend to a others investment systems.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E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Investment  tool ::::::::::::::::::::::::::::::::::::::  NEXT STEPS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112" name="Picture 4" descr="Ironhack - Crunchbase Company Profile &amp; Funding"/>
          <p:cNvPicPr/>
          <p:nvPr/>
        </p:nvPicPr>
        <p:blipFill>
          <a:blip r:embed="rId1"/>
          <a:stretch/>
        </p:blipFill>
        <p:spPr>
          <a:xfrm>
            <a:off x="11252880" y="5965560"/>
            <a:ext cx="714600" cy="71460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4965480" y="6444360"/>
            <a:ext cx="264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Agustin Arvilla, aarvillag@gmail.com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Gracias Thank You, HD Png Download - kindpng"/>
          <p:cNvPicPr/>
          <p:nvPr/>
        </p:nvPicPr>
        <p:blipFill>
          <a:blip r:embed="rId1"/>
          <a:stretch/>
        </p:blipFill>
        <p:spPr>
          <a:xfrm>
            <a:off x="1559880" y="4249440"/>
            <a:ext cx="4871160" cy="200412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Ironhack - Crunchbase Company Profile &amp; Funding"/>
          <p:cNvPicPr/>
          <p:nvPr/>
        </p:nvPicPr>
        <p:blipFill>
          <a:blip r:embed="rId2"/>
          <a:stretch/>
        </p:blipFill>
        <p:spPr>
          <a:xfrm>
            <a:off x="11297520" y="6010560"/>
            <a:ext cx="714600" cy="71460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4965480" y="6444360"/>
            <a:ext cx="264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Agustin Arvilla, aarvillag@gmail.com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4369</TotalTime>
  <Application>LibreOffice/6.4.6.2$Linux_X86_64 LibreOffice_project/40$Build-2</Application>
  <Words>403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2020-10-28T13:00:38Z</dcterms:created>
  <dc:creator>agustin arvilla</dc:creator>
  <dc:description/>
  <dc:language>es-ES</dc:language>
  <cp:lastModifiedBy/>
  <dcterms:modified xsi:type="dcterms:W3CDTF">2020-11-04T15:46:54Z</dcterms:modified>
  <cp:revision>18</cp:revision>
  <dc:subject/>
  <dc:title>THE BEST TOOL FOR INVESTMENT IN FINACE MARKETS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