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A046-091B-4527-906E-9DC27568F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2A97B-16A3-494B-9227-8FE00AE5E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D83695-7C67-4F59-A551-00E04BBD64C7}"/>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5" name="Footer Placeholder 4">
            <a:extLst>
              <a:ext uri="{FF2B5EF4-FFF2-40B4-BE49-F238E27FC236}">
                <a16:creationId xmlns:a16="http://schemas.microsoft.com/office/drawing/2014/main" id="{5D0193C2-276D-42BC-8E3E-A020AD510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8E055-D8BF-404A-B8FC-01FDAD06CA16}"/>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62084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B3D2-1F1E-4AEF-945F-E6769B258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B2218A-C931-46DE-98C3-5841DB52B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1CE2C-C2E4-41D5-AA68-3873705329BC}"/>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5" name="Footer Placeholder 4">
            <a:extLst>
              <a:ext uri="{FF2B5EF4-FFF2-40B4-BE49-F238E27FC236}">
                <a16:creationId xmlns:a16="http://schemas.microsoft.com/office/drawing/2014/main" id="{51EF89E0-AC27-4EA5-AC13-A553BFB26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B00DC-3350-4D24-B4CA-3EFF9FB43E98}"/>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4190371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0B823-1CF3-46DC-A547-6BAC5CF121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E7F16-E4B3-4429-8AF8-D6C9FBCCA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DCD6E-BD0F-4F1B-B3B2-1C82918E3F6B}"/>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5" name="Footer Placeholder 4">
            <a:extLst>
              <a:ext uri="{FF2B5EF4-FFF2-40B4-BE49-F238E27FC236}">
                <a16:creationId xmlns:a16="http://schemas.microsoft.com/office/drawing/2014/main" id="{6C60AFAE-2E92-477E-B089-B35D52C95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41787-66A0-404C-89B5-B45209F40EEB}"/>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393628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66F9-72F6-419A-B508-47E14BC62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6A289-A668-49B3-9C5F-56CE90783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7D68-C18A-4CD7-85D6-5025FC9703FE}"/>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5" name="Footer Placeholder 4">
            <a:extLst>
              <a:ext uri="{FF2B5EF4-FFF2-40B4-BE49-F238E27FC236}">
                <a16:creationId xmlns:a16="http://schemas.microsoft.com/office/drawing/2014/main" id="{64244500-F8B3-42EB-AC4C-AE609A812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D1F02-26D0-45DA-B4BC-6051E3350515}"/>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376590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FA97-356A-445E-8CDF-E20D4D444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41896-F90C-4AC5-A902-55B577E2B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D50A8-91B0-4D0F-81CB-254D1539C3FA}"/>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5" name="Footer Placeholder 4">
            <a:extLst>
              <a:ext uri="{FF2B5EF4-FFF2-40B4-BE49-F238E27FC236}">
                <a16:creationId xmlns:a16="http://schemas.microsoft.com/office/drawing/2014/main" id="{A0C7A138-9BC0-43F1-B01D-9D34C9178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D7B5C-A0F7-4F8C-AE5E-067E00285D5F}"/>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80873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F8C6-D69D-4E33-9A47-F8CD112BB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68996-5231-40BD-8099-C0DC6F8035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322A6E-7667-4B01-BC33-76F2A29B3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67BB3-D320-4196-891C-C9F37233B4EE}"/>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6" name="Footer Placeholder 5">
            <a:extLst>
              <a:ext uri="{FF2B5EF4-FFF2-40B4-BE49-F238E27FC236}">
                <a16:creationId xmlns:a16="http://schemas.microsoft.com/office/drawing/2014/main" id="{7579F5F2-97BF-4C30-843B-0258EAEC6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504AC-9055-4759-B7F6-0570A4F804D7}"/>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261245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65D1-6EDB-40DC-9A0A-7779A4D54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AFFDBE-2C9F-4DD6-95CC-F9578CC32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589D2-9852-420C-97B6-B42BAC0A9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608CA-6C81-4D24-B382-1C6AD3B7E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E7BBEA-C901-466C-AB08-85CD017D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992E79-300C-4CFB-AE98-487B73392588}"/>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8" name="Footer Placeholder 7">
            <a:extLst>
              <a:ext uri="{FF2B5EF4-FFF2-40B4-BE49-F238E27FC236}">
                <a16:creationId xmlns:a16="http://schemas.microsoft.com/office/drawing/2014/main" id="{6D33CC22-A000-4ED3-BA50-87A691DC4B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DC88F-7062-4E09-B132-E74BE0E6F993}"/>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2592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9C40-4AAE-4686-8F1E-7A1327C5B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544A5-1CB9-4569-82BB-9654D57E81A0}"/>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4" name="Footer Placeholder 3">
            <a:extLst>
              <a:ext uri="{FF2B5EF4-FFF2-40B4-BE49-F238E27FC236}">
                <a16:creationId xmlns:a16="http://schemas.microsoft.com/office/drawing/2014/main" id="{074D8440-4F1E-49EA-A76E-6544F33BE0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609D9-DC8D-4328-8F7F-98B85DA8D9A7}"/>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33445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DF0CC-C534-417C-AE27-E90940701AB6}"/>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3" name="Footer Placeholder 2">
            <a:extLst>
              <a:ext uri="{FF2B5EF4-FFF2-40B4-BE49-F238E27FC236}">
                <a16:creationId xmlns:a16="http://schemas.microsoft.com/office/drawing/2014/main" id="{47207353-FCA4-4321-9D13-BAFC4F1E94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0A6748-C587-49F0-8ABA-F3E1167D8910}"/>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5680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289D-EEDE-46B3-AA28-715FC374C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70313-25CB-4567-982A-FDD75326E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A3DEA9-E609-4A51-866F-65778432B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BB840-B676-49A2-BA36-7E17EB5CC715}"/>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6" name="Footer Placeholder 5">
            <a:extLst>
              <a:ext uri="{FF2B5EF4-FFF2-40B4-BE49-F238E27FC236}">
                <a16:creationId xmlns:a16="http://schemas.microsoft.com/office/drawing/2014/main" id="{86964A5D-02E5-4D81-98C3-1031CC6C9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8788D-529B-4011-8C8D-7BEBE34E772A}"/>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304544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620C-AB3D-4BA4-B599-0DBD3BB60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AF62E-2994-4329-91F0-FAC214207B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D112B7-C923-4D9C-93FC-F28120152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8EF72-C7B1-4EC4-BB6C-1169080F9B0B}"/>
              </a:ext>
            </a:extLst>
          </p:cNvPr>
          <p:cNvSpPr>
            <a:spLocks noGrp="1"/>
          </p:cNvSpPr>
          <p:nvPr>
            <p:ph type="dt" sz="half" idx="10"/>
          </p:nvPr>
        </p:nvSpPr>
        <p:spPr/>
        <p:txBody>
          <a:bodyPr/>
          <a:lstStyle/>
          <a:p>
            <a:fld id="{F63E711E-6555-4EDE-A244-2F928E7AD5E1}" type="datetimeFigureOut">
              <a:rPr lang="en-US" smtClean="0"/>
              <a:t>2/2/2022</a:t>
            </a:fld>
            <a:endParaRPr lang="en-US"/>
          </a:p>
        </p:txBody>
      </p:sp>
      <p:sp>
        <p:nvSpPr>
          <p:cNvPr id="6" name="Footer Placeholder 5">
            <a:extLst>
              <a:ext uri="{FF2B5EF4-FFF2-40B4-BE49-F238E27FC236}">
                <a16:creationId xmlns:a16="http://schemas.microsoft.com/office/drawing/2014/main" id="{F15917D6-CC44-4AEE-9C2F-89E43A21B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5E695-2DFE-41E1-8569-0C2D354A0EF3}"/>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956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A63F7-2EBF-4C30-AFC8-CC8A61A55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5349D8-5D90-4C4C-8455-F3E4F44E2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75F7D-AA19-458A-B8CD-1C6CCB688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E711E-6555-4EDE-A244-2F928E7AD5E1}" type="datetimeFigureOut">
              <a:rPr lang="en-US" smtClean="0"/>
              <a:t>2/2/2022</a:t>
            </a:fld>
            <a:endParaRPr lang="en-US"/>
          </a:p>
        </p:txBody>
      </p:sp>
      <p:sp>
        <p:nvSpPr>
          <p:cNvPr id="5" name="Footer Placeholder 4">
            <a:extLst>
              <a:ext uri="{FF2B5EF4-FFF2-40B4-BE49-F238E27FC236}">
                <a16:creationId xmlns:a16="http://schemas.microsoft.com/office/drawing/2014/main" id="{53A47FE7-DA27-47EB-92B8-81C80D01C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BEA71A-D6CC-4407-BD68-D430CB0F7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46310-7A46-4D0C-904E-BD621F339E8A}" type="slidenum">
              <a:rPr lang="en-US" smtClean="0"/>
              <a:t>‹#›</a:t>
            </a:fld>
            <a:endParaRPr lang="en-US"/>
          </a:p>
        </p:txBody>
      </p:sp>
    </p:spTree>
    <p:extLst>
      <p:ext uri="{BB962C8B-B14F-4D97-AF65-F5344CB8AC3E}">
        <p14:creationId xmlns:p14="http://schemas.microsoft.com/office/powerpoint/2010/main" val="182135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85F8-3352-48A6-8F98-4BE6B849B9D3}"/>
              </a:ext>
            </a:extLst>
          </p:cNvPr>
          <p:cNvSpPr>
            <a:spLocks noGrp="1"/>
          </p:cNvSpPr>
          <p:nvPr>
            <p:ph type="ctrTitle"/>
          </p:nvPr>
        </p:nvSpPr>
        <p:spPr/>
        <p:txBody>
          <a:bodyPr/>
          <a:lstStyle/>
          <a:p>
            <a:r>
              <a:rPr lang="en-US" dirty="0"/>
              <a:t>Predicting Successful Charities</a:t>
            </a:r>
          </a:p>
        </p:txBody>
      </p:sp>
    </p:spTree>
    <p:extLst>
      <p:ext uri="{BB962C8B-B14F-4D97-AF65-F5344CB8AC3E}">
        <p14:creationId xmlns:p14="http://schemas.microsoft.com/office/powerpoint/2010/main" val="302311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EEC4-24C9-4EF7-A01C-76DD1CDD766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94E009E-BEC1-4C5D-9B75-7E746B0C2BA0}"/>
              </a:ext>
            </a:extLst>
          </p:cNvPr>
          <p:cNvSpPr>
            <a:spLocks noGrp="1"/>
          </p:cNvSpPr>
          <p:nvPr>
            <p:ph idx="1"/>
          </p:nvPr>
        </p:nvSpPr>
        <p:spPr/>
        <p:txBody>
          <a:bodyPr/>
          <a:lstStyle/>
          <a:p>
            <a:r>
              <a:rPr lang="en-US" dirty="0"/>
              <a:t>With the Tensor Flow model we are trying to predict which charities have the most chance of being successful and how we can make it easier to predict future successful charities.</a:t>
            </a:r>
          </a:p>
        </p:txBody>
      </p:sp>
    </p:spTree>
    <p:extLst>
      <p:ext uri="{BB962C8B-B14F-4D97-AF65-F5344CB8AC3E}">
        <p14:creationId xmlns:p14="http://schemas.microsoft.com/office/powerpoint/2010/main" val="97876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E213-9FA2-4AB4-8D17-1166EF13A2CC}"/>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3E2629B4-BD68-4C30-8D3E-4ACFD6C5F26A}"/>
              </a:ext>
            </a:extLst>
          </p:cNvPr>
          <p:cNvSpPr>
            <a:spLocks noGrp="1"/>
          </p:cNvSpPr>
          <p:nvPr>
            <p:ph idx="1"/>
          </p:nvPr>
        </p:nvSpPr>
        <p:spPr/>
        <p:txBody>
          <a:bodyPr/>
          <a:lstStyle/>
          <a:p>
            <a:r>
              <a:rPr lang="en-US" dirty="0"/>
              <a:t>Target is the binary column showing if the charity was successful or not.</a:t>
            </a:r>
          </a:p>
          <a:p>
            <a:r>
              <a:rPr lang="en-US" dirty="0"/>
              <a:t>Feature Columns – Application Type, Affiliation, Classification, Use-Case, Organization, Income-Amt, Ask-amount</a:t>
            </a:r>
          </a:p>
          <a:p>
            <a:r>
              <a:rPr lang="en-US" dirty="0"/>
              <a:t>Columns - name, EIN, Status and special considerations were not considered as target or features.</a:t>
            </a:r>
          </a:p>
          <a:p>
            <a:endParaRPr lang="en-US" dirty="0"/>
          </a:p>
        </p:txBody>
      </p:sp>
    </p:spTree>
    <p:extLst>
      <p:ext uri="{BB962C8B-B14F-4D97-AF65-F5344CB8AC3E}">
        <p14:creationId xmlns:p14="http://schemas.microsoft.com/office/powerpoint/2010/main" val="38458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84A4-DC17-4C7C-AEB9-F4CCBDD41136}"/>
              </a:ext>
            </a:extLst>
          </p:cNvPr>
          <p:cNvSpPr>
            <a:spLocks noGrp="1"/>
          </p:cNvSpPr>
          <p:nvPr>
            <p:ph type="title"/>
          </p:nvPr>
        </p:nvSpPr>
        <p:spPr/>
        <p:txBody>
          <a:bodyPr/>
          <a:lstStyle/>
          <a:p>
            <a:r>
              <a:rPr lang="en-US" dirty="0"/>
              <a:t>Model Optimizations	</a:t>
            </a:r>
          </a:p>
        </p:txBody>
      </p:sp>
      <p:sp>
        <p:nvSpPr>
          <p:cNvPr id="3" name="Content Placeholder 2">
            <a:extLst>
              <a:ext uri="{FF2B5EF4-FFF2-40B4-BE49-F238E27FC236}">
                <a16:creationId xmlns:a16="http://schemas.microsoft.com/office/drawing/2014/main" id="{E753DCA8-23ED-4708-9D73-4897BF9D734A}"/>
              </a:ext>
            </a:extLst>
          </p:cNvPr>
          <p:cNvSpPr>
            <a:spLocks noGrp="1"/>
          </p:cNvSpPr>
          <p:nvPr>
            <p:ph idx="1"/>
          </p:nvPr>
        </p:nvSpPr>
        <p:spPr/>
        <p:txBody>
          <a:bodyPr/>
          <a:lstStyle/>
          <a:p>
            <a:r>
              <a:rPr lang="en-US" dirty="0"/>
              <a:t>The model was unable to achieve the threshold of 75% accuracy but came very close.</a:t>
            </a:r>
          </a:p>
          <a:p>
            <a:r>
              <a:rPr lang="en-US" dirty="0"/>
              <a:t>Added another hidden layer to increase the accuracy score.</a:t>
            </a:r>
          </a:p>
          <a:p>
            <a:r>
              <a:rPr lang="en-US" dirty="0"/>
              <a:t>Increased the number of nodes in hidden layers to 100 and 30 from 20 and 20 to achieve 75% accuracy.</a:t>
            </a:r>
          </a:p>
          <a:p>
            <a:r>
              <a:rPr lang="en-US" dirty="0"/>
              <a:t>Pre-Processed the data again to create larger bins for rare elements in features which increased the score up to 74%. </a:t>
            </a:r>
          </a:p>
          <a:p>
            <a:endParaRPr lang="en-US" dirty="0"/>
          </a:p>
        </p:txBody>
      </p:sp>
    </p:spTree>
    <p:extLst>
      <p:ext uri="{BB962C8B-B14F-4D97-AF65-F5344CB8AC3E}">
        <p14:creationId xmlns:p14="http://schemas.microsoft.com/office/powerpoint/2010/main" val="228408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4105-137A-45A5-9274-DD5AF21C332D}"/>
              </a:ext>
            </a:extLst>
          </p:cNvPr>
          <p:cNvSpPr>
            <a:spLocks noGrp="1"/>
          </p:cNvSpPr>
          <p:nvPr>
            <p:ph type="title"/>
          </p:nvPr>
        </p:nvSpPr>
        <p:spPr/>
        <p:txBody>
          <a:bodyPr/>
          <a:lstStyle/>
          <a:p>
            <a:r>
              <a:rPr lang="en-US" dirty="0"/>
              <a:t>Screenshot of model</a:t>
            </a:r>
          </a:p>
        </p:txBody>
      </p:sp>
      <p:pic>
        <p:nvPicPr>
          <p:cNvPr id="5" name="Content Placeholder 4">
            <a:extLst>
              <a:ext uri="{FF2B5EF4-FFF2-40B4-BE49-F238E27FC236}">
                <a16:creationId xmlns:a16="http://schemas.microsoft.com/office/drawing/2014/main" id="{38F1EE6D-AE13-45FE-BA8B-CDAAF56BD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050" y="1825625"/>
            <a:ext cx="8927900" cy="4351338"/>
          </a:xfrm>
        </p:spPr>
      </p:pic>
    </p:spTree>
    <p:extLst>
      <p:ext uri="{BB962C8B-B14F-4D97-AF65-F5344CB8AC3E}">
        <p14:creationId xmlns:p14="http://schemas.microsoft.com/office/powerpoint/2010/main" val="130844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1F30-4633-4021-81BE-101FA9290FC0}"/>
              </a:ext>
            </a:extLst>
          </p:cNvPr>
          <p:cNvSpPr>
            <a:spLocks noGrp="1"/>
          </p:cNvSpPr>
          <p:nvPr>
            <p:ph type="title"/>
          </p:nvPr>
        </p:nvSpPr>
        <p:spPr/>
        <p:txBody>
          <a:bodyPr/>
          <a:lstStyle/>
          <a:p>
            <a:r>
              <a:rPr lang="en-US" dirty="0"/>
              <a:t>Recommendation	</a:t>
            </a:r>
          </a:p>
        </p:txBody>
      </p:sp>
      <p:sp>
        <p:nvSpPr>
          <p:cNvPr id="3" name="Content Placeholder 2">
            <a:extLst>
              <a:ext uri="{FF2B5EF4-FFF2-40B4-BE49-F238E27FC236}">
                <a16:creationId xmlns:a16="http://schemas.microsoft.com/office/drawing/2014/main" id="{2E251AC7-57D2-49EE-938F-C681E3952E3C}"/>
              </a:ext>
            </a:extLst>
          </p:cNvPr>
          <p:cNvSpPr>
            <a:spLocks noGrp="1"/>
          </p:cNvSpPr>
          <p:nvPr>
            <p:ph idx="1"/>
          </p:nvPr>
        </p:nvSpPr>
        <p:spPr/>
        <p:txBody>
          <a:bodyPr/>
          <a:lstStyle/>
          <a:p>
            <a:r>
              <a:rPr lang="en-US" dirty="0"/>
              <a:t>The model can predict the success of a charity by almost 74% which can be used to make future grants.</a:t>
            </a:r>
          </a:p>
          <a:p>
            <a:r>
              <a:rPr lang="en-US" dirty="0"/>
              <a:t>As demonstrated in the Jupyter notebook a Random Forest Classifier could also predict the success of a particular charity with a score of 73%. </a:t>
            </a:r>
          </a:p>
        </p:txBody>
      </p:sp>
    </p:spTree>
    <p:extLst>
      <p:ext uri="{BB962C8B-B14F-4D97-AF65-F5344CB8AC3E}">
        <p14:creationId xmlns:p14="http://schemas.microsoft.com/office/powerpoint/2010/main" val="3609305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212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Predicting Successful Charities</vt:lpstr>
      <vt:lpstr>Overview</vt:lpstr>
      <vt:lpstr>Data Processing</vt:lpstr>
      <vt:lpstr>Model Optimizations </vt:lpstr>
      <vt:lpstr>Screenshot of model</vt:lpstr>
      <vt:lpstr>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Successful Charities</dc:title>
  <dc:creator>Aarvin Rathod</dc:creator>
  <cp:lastModifiedBy>Aarvin Rathod</cp:lastModifiedBy>
  <cp:revision>3</cp:revision>
  <dcterms:created xsi:type="dcterms:W3CDTF">2021-10-17T01:10:17Z</dcterms:created>
  <dcterms:modified xsi:type="dcterms:W3CDTF">2022-02-03T03:32:18Z</dcterms:modified>
</cp:coreProperties>
</file>