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65" r:id="rId6"/>
    <p:sldId id="257" r:id="rId7"/>
    <p:sldId id="259" r:id="rId8"/>
    <p:sldId id="260" r:id="rId9"/>
    <p:sldId id="264" r:id="rId10"/>
    <p:sldId id="267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83438" autoAdjust="0"/>
  </p:normalViewPr>
  <p:slideViewPr>
    <p:cSldViewPr>
      <p:cViewPr varScale="1">
        <p:scale>
          <a:sx n="93" d="100"/>
          <a:sy n="93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D4059-DC1C-4D7C-9586-E32F6BA895B5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07FFB-07AF-461F-9CFC-CE378C4D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</a:t>
            </a:r>
            <a:r>
              <a:rPr lang="en-US" baseline="0" smtClean="0"/>
              <a:t> </a:t>
            </a:r>
            <a:r>
              <a:rPr lang="en-US" baseline="0" dirty="0" smtClean="0"/>
              <a:t>are a company that believes in simple, </a:t>
            </a:r>
            <a:r>
              <a:rPr lang="en-US" baseline="0" smtClean="0"/>
              <a:t>yet powerful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07FFB-07AF-461F-9CFC-CE378C4DA3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Blackwood Consulting – mid size</a:t>
            </a:r>
            <a:r>
              <a:rPr lang="en-US" baseline="0" dirty="0" smtClean="0"/>
              <a:t> firm</a:t>
            </a:r>
          </a:p>
          <a:p>
            <a:r>
              <a:rPr lang="en-US" baseline="0" dirty="0" smtClean="0"/>
              <a:t>Large amount of recent growth</a:t>
            </a:r>
          </a:p>
          <a:p>
            <a:r>
              <a:rPr lang="en-US" baseline="0" dirty="0" smtClean="0"/>
              <a:t>Management wants top talent from schools</a:t>
            </a:r>
          </a:p>
          <a:p>
            <a:r>
              <a:rPr lang="en-US" baseline="0" dirty="0" smtClean="0"/>
              <a:t>Pressure on recruiting team</a:t>
            </a:r>
          </a:p>
          <a:p>
            <a:r>
              <a:rPr lang="en-US" baseline="0" dirty="0" smtClean="0"/>
              <a:t>Recruiting team needs to keep track of their interactions with potential candidates – be able to make informed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07FFB-07AF-461F-9CFC-CE378C4DA3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simplest possible</a:t>
            </a:r>
            <a:r>
              <a:rPr lang="en-US" baseline="0" dirty="0" smtClean="0"/>
              <a:t> solutions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baseline="0" dirty="0" smtClean="0"/>
              <a:t> of what one of the spreadsheets might look like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Numerous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07FFB-07AF-461F-9CFC-CE378C4DA3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</a:t>
            </a:r>
            <a:r>
              <a:rPr lang="en-US" baseline="0" dirty="0" smtClean="0"/>
              <a:t> spreadsheets for each school – blackwood cares about all candidates from all schools</a:t>
            </a:r>
          </a:p>
          <a:p>
            <a:r>
              <a:rPr lang="en-US" baseline="0" dirty="0" smtClean="0"/>
              <a:t>Same type of data, different spreadsheets – cannot understand links between them</a:t>
            </a:r>
          </a:p>
          <a:p>
            <a:r>
              <a:rPr lang="en-US" baseline="0" dirty="0" smtClean="0"/>
              <a:t>	Want to know what major is the most hired? </a:t>
            </a:r>
            <a:r>
              <a:rPr lang="en-US" baseline="0" dirty="0" err="1" smtClean="0"/>
              <a:t>Gpa</a:t>
            </a:r>
            <a:r>
              <a:rPr lang="en-US" baseline="0" dirty="0" smtClean="0"/>
              <a:t>? Time consuming to go through all spreadsheets tallying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Use spreadsheet interface to enter candidate 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Separate spreadsheets means different team members have different copies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Merging issues – two different recruiters get two different candidates with same name? major?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Solution does not scale to large amount of hires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too much time wasted managing the process, not talking with candidates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07FFB-07AF-461F-9CFC-CE378C4DA3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</a:t>
            </a:r>
            <a:r>
              <a:rPr lang="en-US" baseline="0" dirty="0" smtClean="0"/>
              <a:t> spreadsheets for each school – blackwood cares about all candidates from all schools</a:t>
            </a:r>
          </a:p>
          <a:p>
            <a:r>
              <a:rPr lang="en-US" baseline="0" dirty="0" smtClean="0"/>
              <a:t>Same type of data, different spreadsheets – cannot understand links between them</a:t>
            </a:r>
          </a:p>
          <a:p>
            <a:r>
              <a:rPr lang="en-US" baseline="0" dirty="0" smtClean="0"/>
              <a:t>	Want to know what major is the most hired? </a:t>
            </a:r>
            <a:r>
              <a:rPr lang="en-US" baseline="0" dirty="0" err="1" smtClean="0"/>
              <a:t>Gpa</a:t>
            </a:r>
            <a:r>
              <a:rPr lang="en-US" baseline="0" dirty="0" smtClean="0"/>
              <a:t>? Time consuming to go through all spreadsheets tallying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Use spreadsheet interface to enter candidate 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Separate spreadsheets means different team members have different copies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Merging issues – two different recruiters get two different candidates with same name? major?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Solution does not scale to large amount of hires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too much time wasted managing the process, not talking with candidates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07FFB-07AF-461F-9CFC-CE378C4DA3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Web-based system</a:t>
            </a:r>
            <a:r>
              <a:rPr lang="en-US" baseline="0" dirty="0" smtClean="0"/>
              <a:t> solves many problems</a:t>
            </a:r>
          </a:p>
          <a:p>
            <a:r>
              <a:rPr lang="en-US" baseline="0" dirty="0" smtClean="0"/>
              <a:t>	Data in 1 place</a:t>
            </a:r>
          </a:p>
          <a:p>
            <a:r>
              <a:rPr lang="en-US" baseline="0" dirty="0" smtClean="0"/>
              <a:t>	In database, not spreadsheet – designed to be querying in interesting ways we care about</a:t>
            </a:r>
          </a:p>
          <a:p>
            <a:r>
              <a:rPr lang="en-US" baseline="0" dirty="0" smtClean="0"/>
              <a:t>	All together – not fragmented</a:t>
            </a:r>
          </a:p>
          <a:p>
            <a:r>
              <a:rPr lang="en-US" baseline="0" dirty="0" smtClean="0"/>
              <a:t>	No merging needed</a:t>
            </a:r>
          </a:p>
          <a:p>
            <a:r>
              <a:rPr lang="en-US" baseline="0" dirty="0" smtClean="0"/>
              <a:t>	Everyone is on the same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07FFB-07AF-461F-9CFC-CE378C4DA3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9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Capture standard resume information – </a:t>
            </a:r>
            <a:r>
              <a:rPr lang="en-US" dirty="0" err="1" smtClean="0"/>
              <a:t>gpa</a:t>
            </a:r>
            <a:r>
              <a:rPr lang="en-US" dirty="0" smtClean="0"/>
              <a:t>, major, name,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Recruiting process state – are we interviewing?</a:t>
            </a:r>
            <a:r>
              <a:rPr lang="en-US" baseline="0" dirty="0" smtClean="0"/>
              <a:t> Rejected, accepted, pending,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Keep track of interview notes, things to know about candidates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End goal: System to keep track of candidates through the entire recruiting process</a:t>
            </a:r>
          </a:p>
          <a:p>
            <a:r>
              <a:rPr lang="en-US" baseline="0" dirty="0" smtClean="0"/>
              <a:t>Ideal is every interaction we have is stored here from meeting till hiring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Recruiting events – know who was coming to them</a:t>
            </a:r>
          </a:p>
          <a:p>
            <a:r>
              <a:rPr lang="en-US" baseline="0" dirty="0" smtClean="0"/>
              <a:t>	Allow us to understand what events have the most impact</a:t>
            </a:r>
          </a:p>
          <a:p>
            <a:r>
              <a:rPr lang="en-US" baseline="0" dirty="0" smtClean="0"/>
              <a:t>	Which events were most popular with people we hired? Had the least attendance? Etc…</a:t>
            </a:r>
          </a:p>
          <a:p>
            <a:r>
              <a:rPr lang="en-US" baseline="0" dirty="0" smtClean="0"/>
              <a:t>System will help improve overall recruiting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07FFB-07AF-461F-9CFC-CE378C4DA3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22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Consultants are very busy people – app should</a:t>
            </a:r>
            <a:r>
              <a:rPr lang="en-US" baseline="0" dirty="0" smtClean="0"/>
              <a:t> work with them, not against them</a:t>
            </a:r>
            <a:endParaRPr lang="en-US" dirty="0" smtClean="0"/>
          </a:p>
          <a:p>
            <a:r>
              <a:rPr lang="en-US" dirty="0" smtClean="0"/>
              <a:t>Simple design</a:t>
            </a:r>
          </a:p>
          <a:p>
            <a:r>
              <a:rPr lang="en-US" dirty="0" smtClean="0"/>
              <a:t>	Corner</a:t>
            </a:r>
            <a:r>
              <a:rPr lang="en-US" baseline="0" dirty="0" smtClean="0"/>
              <a:t>stone of our approach</a:t>
            </a:r>
          </a:p>
          <a:p>
            <a:r>
              <a:rPr lang="en-US" baseline="0" dirty="0" smtClean="0"/>
              <a:t>Ease of use</a:t>
            </a:r>
          </a:p>
          <a:p>
            <a:r>
              <a:rPr lang="en-US" baseline="0" dirty="0" smtClean="0"/>
              <a:t>	Pick up the app in minutes</a:t>
            </a:r>
          </a:p>
          <a:p>
            <a:r>
              <a:rPr lang="en-US" baseline="0" dirty="0" smtClean="0"/>
              <a:t>	Don’t have to enter long pieces of data every time</a:t>
            </a:r>
          </a:p>
          <a:p>
            <a:r>
              <a:rPr lang="en-US" baseline="0" dirty="0" smtClean="0"/>
              <a:t>	Easy to find information you want</a:t>
            </a:r>
          </a:p>
          <a:p>
            <a:r>
              <a:rPr lang="en-US" baseline="0" dirty="0" smtClean="0"/>
              <a:t>	Easy to change things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07FFB-07AF-461F-9CFC-CE378C4DA3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9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EB5ECD5-515E-4817-8A06-1D2ED2C83850}" type="datetime4">
              <a:rPr lang="en-US" smtClean="0"/>
              <a:pPr/>
              <a:t>March 6, 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2693-9C86-4F1B-849D-65217322605C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B19-0586-4845-9717-F10C5E885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BE12693-9C86-4F1B-849D-65217322605C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0343B19-0586-4845-9717-F10C5E885D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2693-9C86-4F1B-849D-65217322605C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343B19-0586-4845-9717-F10C5E885D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March 6, 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BE12693-9C86-4F1B-849D-65217322605C}" type="datetimeFigureOut">
              <a:rPr lang="en-US" smtClean="0"/>
              <a:t>3/6/14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343B19-0586-4845-9717-F10C5E885D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BE12693-9C86-4F1B-849D-65217322605C}" type="datetimeFigureOut">
              <a:rPr lang="en-US" smtClean="0"/>
              <a:t>3/6/14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343B19-0586-4845-9717-F10C5E885D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2693-9C86-4F1B-849D-65217322605C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343B19-0586-4845-9717-F10C5E885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2693-9C86-4F1B-849D-65217322605C}" type="datetimeFigureOut">
              <a:rPr lang="en-US" smtClean="0"/>
              <a:t>3/6/14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343B19-0586-4845-9717-F10C5E885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2693-9C86-4F1B-849D-65217322605C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343B19-0586-4845-9717-F10C5E885D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BE12693-9C86-4F1B-849D-65217322605C}" type="datetimeFigureOut">
              <a:rPr lang="en-US" smtClean="0"/>
              <a:t>3/6/14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0343B19-0586-4845-9717-F10C5E885D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E12693-9C86-4F1B-849D-65217322605C}" type="datetimeFigureOut">
              <a:rPr lang="en-US" smtClean="0"/>
              <a:t>3/6/14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343B19-0586-4845-9717-F10C5E885D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038600"/>
            <a:ext cx="86106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Association of Simple Machines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500" dirty="0" smtClean="0"/>
              <a:t>Campus Candidate Tracker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Anubhaw</a:t>
            </a:r>
            <a:r>
              <a:rPr lang="en-US" dirty="0" smtClean="0"/>
              <a:t> Arya, Matthew </a:t>
            </a:r>
            <a:r>
              <a:rPr lang="en-US" dirty="0" err="1" smtClean="0"/>
              <a:t>Gotteiner</a:t>
            </a:r>
            <a:r>
              <a:rPr lang="en-US" dirty="0" smtClean="0"/>
              <a:t>, Scott Little</a:t>
            </a:r>
          </a:p>
        </p:txBody>
      </p:sp>
    </p:spTree>
    <p:extLst>
      <p:ext uri="{BB962C8B-B14F-4D97-AF65-F5344CB8AC3E}">
        <p14:creationId xmlns:p14="http://schemas.microsoft.com/office/powerpoint/2010/main" val="140789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Linux, Apache, MySQL, and </a:t>
            </a:r>
            <a:r>
              <a:rPr lang="en-US" dirty="0" smtClean="0"/>
              <a:t>PHP (LAMP)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Easy to extend</a:t>
            </a:r>
          </a:p>
          <a:p>
            <a:pPr lvl="1"/>
            <a:r>
              <a:rPr lang="en-US" dirty="0" smtClean="0"/>
              <a:t>Lots of support!</a:t>
            </a:r>
          </a:p>
        </p:txBody>
      </p:sp>
    </p:spTree>
    <p:extLst>
      <p:ext uri="{BB962C8B-B14F-4D97-AF65-F5344CB8AC3E}">
        <p14:creationId xmlns:p14="http://schemas.microsoft.com/office/powerpoint/2010/main" val="50873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to extend</a:t>
            </a:r>
          </a:p>
          <a:p>
            <a:pPr lvl="1"/>
            <a:r>
              <a:rPr lang="en-US" dirty="0" smtClean="0"/>
              <a:t>API</a:t>
            </a:r>
          </a:p>
          <a:p>
            <a:pPr lvl="2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Intuitive relational database setup</a:t>
            </a:r>
          </a:p>
        </p:txBody>
      </p:sp>
    </p:spTree>
    <p:extLst>
      <p:ext uri="{BB962C8B-B14F-4D97-AF65-F5344CB8AC3E}">
        <p14:creationId xmlns:p14="http://schemas.microsoft.com/office/powerpoint/2010/main" val="363479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3-06 at 5.07.07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05" r="-7005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79845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Extended Support</a:t>
            </a:r>
          </a:p>
          <a:p>
            <a:pPr lvl="1"/>
            <a:r>
              <a:rPr lang="en-US" dirty="0" smtClean="0"/>
              <a:t>Request features</a:t>
            </a:r>
          </a:p>
          <a:p>
            <a:pPr lvl="1"/>
            <a:r>
              <a:rPr lang="en-US" dirty="0" smtClean="0"/>
              <a:t>Planned features</a:t>
            </a:r>
          </a:p>
          <a:p>
            <a:pPr lvl="2"/>
            <a:r>
              <a:rPr lang="en-US" dirty="0" smtClean="0"/>
              <a:t>Resume parsing</a:t>
            </a:r>
          </a:p>
          <a:p>
            <a:r>
              <a:rPr lang="en-US" dirty="0" smtClean="0"/>
              <a:t>One-Time Purchase</a:t>
            </a:r>
          </a:p>
          <a:p>
            <a:pPr lvl="1"/>
            <a:r>
              <a:rPr lang="en-US" dirty="0" smtClean="0"/>
              <a:t>Develop your own plugins and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3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290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1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Blackwood Consulting is growing and seeking more campus hires</a:t>
            </a:r>
          </a:p>
          <a:p>
            <a:r>
              <a:rPr lang="en-US" dirty="0" smtClean="0"/>
              <a:t>Need to keep track of recruiting data to in order to make informed decisions about hiring</a:t>
            </a:r>
          </a:p>
        </p:txBody>
      </p:sp>
    </p:spTree>
    <p:extLst>
      <p:ext uri="{BB962C8B-B14F-4D97-AF65-F5344CB8AC3E}">
        <p14:creationId xmlns:p14="http://schemas.microsoft.com/office/powerpoint/2010/main" val="139947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Solution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Keep separate spreadsheets containing candidate information for each school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29501"/>
              </p:ext>
            </p:extLst>
          </p:nvPr>
        </p:nvGraphicFramePr>
        <p:xfrm>
          <a:off x="1295400" y="3505200"/>
          <a:ext cx="60960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r>
                        <a:rPr lang="en-US" baseline="0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Rejected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316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Current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Difficult to aggregate information</a:t>
            </a:r>
          </a:p>
          <a:p>
            <a:r>
              <a:rPr lang="en-US" dirty="0" smtClean="0"/>
              <a:t>Hard to draw conclusions across schools</a:t>
            </a:r>
          </a:p>
          <a:p>
            <a:r>
              <a:rPr lang="en-US" dirty="0" smtClean="0"/>
              <a:t>Cannot keep different team member’s information in sync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21998"/>
              </p:ext>
            </p:extLst>
          </p:nvPr>
        </p:nvGraphicFramePr>
        <p:xfrm>
          <a:off x="76200" y="3657600"/>
          <a:ext cx="44196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  <a:gridCol w="1104900"/>
                <a:gridCol w="1104900"/>
              </a:tblGrid>
              <a:tr h="68641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r>
                        <a:rPr lang="en-US" baseline="0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</a:tr>
              <a:tr h="945111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</a:tr>
              <a:tr h="547565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Rejected</a:t>
                      </a:r>
                      <a:endParaRPr lang="en-US" dirty="0"/>
                    </a:p>
                  </a:txBody>
                  <a:tcPr/>
                </a:tc>
              </a:tr>
              <a:tr h="945111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Economics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38142"/>
              </p:ext>
            </p:extLst>
          </p:nvPr>
        </p:nvGraphicFramePr>
        <p:xfrm>
          <a:off x="4572000" y="3657600"/>
          <a:ext cx="4572000" cy="312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70106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r>
                        <a:rPr lang="en-US" baseline="0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</a:tr>
              <a:tr h="939431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</a:tr>
              <a:tr h="544274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Rejected</a:t>
                      </a:r>
                      <a:endParaRPr lang="en-US" dirty="0"/>
                    </a:p>
                  </a:txBody>
                  <a:tcPr/>
                </a:tc>
              </a:tr>
              <a:tr h="939431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979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Current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Difficult to aggregate information</a:t>
            </a:r>
          </a:p>
          <a:p>
            <a:r>
              <a:rPr lang="en-US" dirty="0" smtClean="0"/>
              <a:t>Hard to draw conclusions across schools</a:t>
            </a:r>
          </a:p>
          <a:p>
            <a:r>
              <a:rPr lang="en-US" dirty="0" smtClean="0"/>
              <a:t>Cannot keep different team member’s information in sync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67808"/>
              </p:ext>
            </p:extLst>
          </p:nvPr>
        </p:nvGraphicFramePr>
        <p:xfrm>
          <a:off x="1981200" y="3581400"/>
          <a:ext cx="4572000" cy="312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70106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Offer</a:t>
                      </a:r>
                      <a:r>
                        <a:rPr lang="en-US" baseline="0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</a:tr>
              <a:tr h="939431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</a:tr>
              <a:tr h="544274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Rejected</a:t>
                      </a:r>
                      <a:endParaRPr lang="en-US" dirty="0"/>
                    </a:p>
                  </a:txBody>
                  <a:tcPr/>
                </a:tc>
              </a:tr>
              <a:tr h="939431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55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web-based recruiting information management system</a:t>
            </a:r>
          </a:p>
          <a:p>
            <a:pPr lvl="1"/>
            <a:r>
              <a:rPr lang="en-US" dirty="0" smtClean="0"/>
              <a:t>All information in one place</a:t>
            </a:r>
          </a:p>
          <a:p>
            <a:pPr lvl="1"/>
            <a:r>
              <a:rPr lang="en-US" dirty="0" smtClean="0"/>
              <a:t>Easier to understand the big picture</a:t>
            </a:r>
          </a:p>
          <a:p>
            <a:pPr lvl="1"/>
            <a:r>
              <a:rPr lang="en-US" dirty="0" smtClean="0"/>
              <a:t>All team members see the same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23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Candidate Profiles</a:t>
            </a:r>
          </a:p>
          <a:p>
            <a:pPr lvl="1"/>
            <a:r>
              <a:rPr lang="en-US" dirty="0" smtClean="0"/>
              <a:t>Capture resume information</a:t>
            </a:r>
          </a:p>
          <a:p>
            <a:pPr lvl="1"/>
            <a:r>
              <a:rPr lang="en-US" dirty="0" smtClean="0"/>
              <a:t>Recruiting process state</a:t>
            </a:r>
          </a:p>
          <a:p>
            <a:pPr lvl="1"/>
            <a:r>
              <a:rPr lang="en-US" dirty="0" smtClean="0"/>
              <a:t>Interview notes</a:t>
            </a:r>
          </a:p>
          <a:p>
            <a:r>
              <a:rPr lang="en-US" dirty="0" smtClean="0"/>
              <a:t>Recruiting Events</a:t>
            </a:r>
          </a:p>
          <a:p>
            <a:pPr lvl="1"/>
            <a:r>
              <a:rPr lang="en-US" dirty="0" smtClean="0"/>
              <a:t>Link candidates to events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98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design</a:t>
            </a:r>
          </a:p>
          <a:p>
            <a:pPr lvl="1"/>
            <a:r>
              <a:rPr lang="en-US" dirty="0" smtClean="0"/>
              <a:t>Controls in one place</a:t>
            </a:r>
          </a:p>
          <a:p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Low learning curve</a:t>
            </a:r>
          </a:p>
          <a:p>
            <a:pPr lvl="1"/>
            <a:r>
              <a:rPr lang="en-US" dirty="0" smtClean="0"/>
              <a:t>Minimal data entry</a:t>
            </a:r>
          </a:p>
          <a:p>
            <a:r>
              <a:rPr lang="en-US" dirty="0" smtClean="0"/>
              <a:t>Mobile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7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29000"/>
            <a:ext cx="8153400" cy="990600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466</TotalTime>
  <Words>519</Words>
  <Application>Microsoft Macintosh PowerPoint</Application>
  <PresentationFormat>On-screen Show (4:3)</PresentationFormat>
  <Paragraphs>180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Association of Simple Machines Campus Candidate Tracker</vt:lpstr>
      <vt:lpstr>Problem</vt:lpstr>
      <vt:lpstr>Current Solution</vt:lpstr>
      <vt:lpstr>Problems With Current Solution</vt:lpstr>
      <vt:lpstr>Problems With Current Solution</vt:lpstr>
      <vt:lpstr>New Solution</vt:lpstr>
      <vt:lpstr>Required Features</vt:lpstr>
      <vt:lpstr>Solution Characteristics</vt:lpstr>
      <vt:lpstr>Demo</vt:lpstr>
      <vt:lpstr>Technical Stack</vt:lpstr>
      <vt:lpstr>Further Development</vt:lpstr>
      <vt:lpstr>PowerPoint Presentation</vt:lpstr>
      <vt:lpstr>Support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 Monroe</dc:title>
  <dc:creator>Matthew</dc:creator>
  <cp:lastModifiedBy>Anubhaw Arya</cp:lastModifiedBy>
  <cp:revision>22</cp:revision>
  <dcterms:created xsi:type="dcterms:W3CDTF">2014-03-03T00:38:52Z</dcterms:created>
  <dcterms:modified xsi:type="dcterms:W3CDTF">2014-03-07T05:40:27Z</dcterms:modified>
</cp:coreProperties>
</file>