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1F4A5A-8F24-499F-AB61-D81A6B86577D}">
  <a:tblStyle styleId="{E01F4A5A-8F24-499F-AB61-D81A6B8657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21b7ac8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21b7ac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821b7ac80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821b7ac8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21b7ac80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21b7ac8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821b7ac80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821b7ac80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91942f7a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91942f7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a7e82394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a7e8239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089300"/>
          </a:xfrm>
          <a:prstGeom prst="rect">
            <a:avLst/>
          </a:prstGeom>
          <a:solidFill>
            <a:srgbClr val="9FC5E8"/>
          </a:solidFill>
        </p:spPr>
        <p:txBody>
          <a:bodyPr spcFirstLastPara="1" wrap="square" lIns="91425" tIns="91425" rIns="91425" bIns="91425" anchor="b" anchorCtr="0">
            <a:noAutofit/>
          </a:bodyPr>
          <a:lstStyle/>
          <a:p>
            <a:pPr marL="0" lvl="0" indent="0" algn="ctr" rtl="0">
              <a:spcBef>
                <a:spcPts val="0"/>
              </a:spcBef>
              <a:spcAft>
                <a:spcPts val="0"/>
              </a:spcAft>
              <a:buNone/>
            </a:pPr>
            <a:r>
              <a:rPr lang="en"/>
              <a:t>Grocery Worker Game</a:t>
            </a:r>
            <a:endParaRPr/>
          </a:p>
        </p:txBody>
      </p:sp>
      <p:sp>
        <p:nvSpPr>
          <p:cNvPr id="55" name="Google Shape;55;p13"/>
          <p:cNvSpPr txBox="1"/>
          <p:nvPr/>
        </p:nvSpPr>
        <p:spPr>
          <a:xfrm>
            <a:off x="6007950" y="4183950"/>
            <a:ext cx="1996800" cy="8211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Aarya Shah</a:t>
            </a:r>
            <a:endParaRPr/>
          </a:p>
          <a:p>
            <a:pPr marL="0" lvl="0" indent="0" algn="l" rtl="0">
              <a:spcBef>
                <a:spcPts val="0"/>
              </a:spcBef>
              <a:spcAft>
                <a:spcPts val="0"/>
              </a:spcAft>
              <a:buNone/>
            </a:pPr>
            <a:r>
              <a:rPr lang="en"/>
              <a:t>ICS3UI-03</a:t>
            </a:r>
            <a:endParaRPr/>
          </a:p>
          <a:p>
            <a:pPr marL="0" lvl="0" indent="0" algn="l" rtl="0">
              <a:spcBef>
                <a:spcPts val="0"/>
              </a:spcBef>
              <a:spcAft>
                <a:spcPts val="0"/>
              </a:spcAft>
              <a:buNone/>
            </a:pPr>
            <a:r>
              <a:rPr lang="en"/>
              <a:t>June 19/2020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59"/>
        <p:cNvGrpSpPr/>
        <p:nvPr/>
      </p:nvGrpSpPr>
      <p:grpSpPr>
        <a:xfrm>
          <a:off x="0" y="0"/>
          <a:ext cx="0" cy="0"/>
          <a:chOff x="0" y="0"/>
          <a:chExt cx="0" cy="0"/>
        </a:xfrm>
      </p:grpSpPr>
      <p:sp>
        <p:nvSpPr>
          <p:cNvPr id="60" name="Google Shape;60;p14"/>
          <p:cNvSpPr txBox="1"/>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rPr>
              <a:t>Collision between the Customer an</a:t>
            </a:r>
            <a:r>
              <a:rPr lang="en" sz="2800"/>
              <a:t>d Worker</a:t>
            </a:r>
            <a:endParaRPr sz="2800">
              <a:solidFill>
                <a:srgbClr val="000000"/>
              </a:solidFill>
            </a:endParaRPr>
          </a:p>
        </p:txBody>
      </p:sp>
      <p:sp>
        <p:nvSpPr>
          <p:cNvPr id="61" name="Google Shape;61;p14"/>
          <p:cNvSpPr/>
          <p:nvPr/>
        </p:nvSpPr>
        <p:spPr>
          <a:xfrm>
            <a:off x="262390" y="475675"/>
            <a:ext cx="693000" cy="254400"/>
          </a:xfrm>
          <a:prstGeom prst="ellipse">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Start</a:t>
            </a:r>
            <a:endParaRPr sz="1100"/>
          </a:p>
        </p:txBody>
      </p:sp>
      <p:sp>
        <p:nvSpPr>
          <p:cNvPr id="62" name="Google Shape;62;p14"/>
          <p:cNvSpPr/>
          <p:nvPr/>
        </p:nvSpPr>
        <p:spPr>
          <a:xfrm>
            <a:off x="643950" y="1958550"/>
            <a:ext cx="1896900" cy="10668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Did worker’s feet collide with customer?</a:t>
            </a:r>
            <a:endParaRPr sz="1100"/>
          </a:p>
        </p:txBody>
      </p:sp>
      <p:sp>
        <p:nvSpPr>
          <p:cNvPr id="63" name="Google Shape;63;p14"/>
          <p:cNvSpPr/>
          <p:nvPr/>
        </p:nvSpPr>
        <p:spPr>
          <a:xfrm>
            <a:off x="2943300" y="1260178"/>
            <a:ext cx="1787400" cy="752700"/>
          </a:xfrm>
          <a:prstGeom prst="parallelogram">
            <a:avLst>
              <a:gd name="adj" fmla="val 51161"/>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Remove customer from customer list</a:t>
            </a:r>
            <a:endParaRPr sz="1100"/>
          </a:p>
        </p:txBody>
      </p:sp>
      <p:sp>
        <p:nvSpPr>
          <p:cNvPr id="64" name="Google Shape;64;p14"/>
          <p:cNvSpPr/>
          <p:nvPr/>
        </p:nvSpPr>
        <p:spPr>
          <a:xfrm>
            <a:off x="35900" y="1012875"/>
            <a:ext cx="1038000" cy="689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Used customers as a Parameter from customer list and worker list</a:t>
            </a:r>
            <a:endParaRPr sz="900"/>
          </a:p>
        </p:txBody>
      </p:sp>
      <p:sp>
        <p:nvSpPr>
          <p:cNvPr id="65" name="Google Shape;65;p14"/>
          <p:cNvSpPr/>
          <p:nvPr/>
        </p:nvSpPr>
        <p:spPr>
          <a:xfrm>
            <a:off x="500850" y="3334625"/>
            <a:ext cx="1896900" cy="936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Did workers head collide with customer?</a:t>
            </a:r>
            <a:endParaRPr sz="1100"/>
          </a:p>
        </p:txBody>
      </p:sp>
      <p:sp>
        <p:nvSpPr>
          <p:cNvPr id="66" name="Google Shape;66;p14"/>
          <p:cNvSpPr/>
          <p:nvPr/>
        </p:nvSpPr>
        <p:spPr>
          <a:xfrm>
            <a:off x="3729375" y="2801879"/>
            <a:ext cx="1209900" cy="638700"/>
          </a:xfrm>
          <a:prstGeom prst="parallelogram">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Leave the screen (Game Over)</a:t>
            </a:r>
            <a:endParaRPr sz="1100"/>
          </a:p>
        </p:txBody>
      </p:sp>
      <p:cxnSp>
        <p:nvCxnSpPr>
          <p:cNvPr id="67" name="Google Shape;67;p14"/>
          <p:cNvCxnSpPr>
            <a:stCxn id="61" idx="4"/>
            <a:endCxn id="64" idx="0"/>
          </p:cNvCxnSpPr>
          <p:nvPr/>
        </p:nvCxnSpPr>
        <p:spPr>
          <a:xfrm flipH="1">
            <a:off x="554890" y="730075"/>
            <a:ext cx="54000" cy="282900"/>
          </a:xfrm>
          <a:prstGeom prst="straightConnector1">
            <a:avLst/>
          </a:prstGeom>
          <a:noFill/>
          <a:ln w="9525" cap="flat" cmpd="sng">
            <a:solidFill>
              <a:srgbClr val="595959"/>
            </a:solidFill>
            <a:prstDash val="solid"/>
            <a:round/>
            <a:headEnd type="none" w="med" len="med"/>
            <a:tailEnd type="triangle" w="med" len="med"/>
          </a:ln>
        </p:spPr>
      </p:cxnSp>
      <p:cxnSp>
        <p:nvCxnSpPr>
          <p:cNvPr id="68" name="Google Shape;68;p14"/>
          <p:cNvCxnSpPr>
            <a:stCxn id="64" idx="2"/>
            <a:endCxn id="65" idx="1"/>
          </p:cNvCxnSpPr>
          <p:nvPr/>
        </p:nvCxnSpPr>
        <p:spPr>
          <a:xfrm flipH="1">
            <a:off x="500900" y="1701975"/>
            <a:ext cx="54000" cy="2100900"/>
          </a:xfrm>
          <a:prstGeom prst="straightConnector1">
            <a:avLst/>
          </a:prstGeom>
          <a:noFill/>
          <a:ln w="9525" cap="flat" cmpd="sng">
            <a:solidFill>
              <a:srgbClr val="595959"/>
            </a:solidFill>
            <a:prstDash val="solid"/>
            <a:round/>
            <a:headEnd type="none" w="med" len="med"/>
            <a:tailEnd type="triangle" w="med" len="med"/>
          </a:ln>
        </p:spPr>
      </p:cxnSp>
      <p:cxnSp>
        <p:nvCxnSpPr>
          <p:cNvPr id="69" name="Google Shape;69;p14"/>
          <p:cNvCxnSpPr>
            <a:stCxn id="62" idx="2"/>
            <a:endCxn id="65" idx="0"/>
          </p:cNvCxnSpPr>
          <p:nvPr/>
        </p:nvCxnSpPr>
        <p:spPr>
          <a:xfrm flipH="1">
            <a:off x="1449300" y="3025350"/>
            <a:ext cx="143100" cy="309300"/>
          </a:xfrm>
          <a:prstGeom prst="straightConnector1">
            <a:avLst/>
          </a:prstGeom>
          <a:noFill/>
          <a:ln w="9525" cap="flat" cmpd="sng">
            <a:solidFill>
              <a:srgbClr val="595959"/>
            </a:solidFill>
            <a:prstDash val="solid"/>
            <a:round/>
            <a:headEnd type="none" w="med" len="med"/>
            <a:tailEnd type="triangle" w="med" len="med"/>
          </a:ln>
        </p:spPr>
      </p:cxnSp>
      <p:cxnSp>
        <p:nvCxnSpPr>
          <p:cNvPr id="70" name="Google Shape;70;p14"/>
          <p:cNvCxnSpPr>
            <a:stCxn id="62" idx="3"/>
            <a:endCxn id="63" idx="5"/>
          </p:cNvCxnSpPr>
          <p:nvPr/>
        </p:nvCxnSpPr>
        <p:spPr>
          <a:xfrm rot="10800000" flipH="1">
            <a:off x="2540850" y="1636650"/>
            <a:ext cx="594900" cy="855300"/>
          </a:xfrm>
          <a:prstGeom prst="straightConnector1">
            <a:avLst/>
          </a:prstGeom>
          <a:noFill/>
          <a:ln w="9525" cap="flat" cmpd="sng">
            <a:solidFill>
              <a:srgbClr val="595959"/>
            </a:solidFill>
            <a:prstDash val="solid"/>
            <a:round/>
            <a:headEnd type="none" w="med" len="med"/>
            <a:tailEnd type="triangle" w="med" len="med"/>
          </a:ln>
        </p:spPr>
      </p:cxnSp>
      <p:cxnSp>
        <p:nvCxnSpPr>
          <p:cNvPr id="71" name="Google Shape;71;p14"/>
          <p:cNvCxnSpPr>
            <a:stCxn id="65" idx="3"/>
            <a:endCxn id="66" idx="5"/>
          </p:cNvCxnSpPr>
          <p:nvPr/>
        </p:nvCxnSpPr>
        <p:spPr>
          <a:xfrm rot="10800000" flipH="1">
            <a:off x="2397750" y="3121175"/>
            <a:ext cx="1411500" cy="681600"/>
          </a:xfrm>
          <a:prstGeom prst="straightConnector1">
            <a:avLst/>
          </a:prstGeom>
          <a:noFill/>
          <a:ln w="9525" cap="flat" cmpd="sng">
            <a:solidFill>
              <a:srgbClr val="595959"/>
            </a:solidFill>
            <a:prstDash val="solid"/>
            <a:round/>
            <a:headEnd type="none" w="med" len="med"/>
            <a:tailEnd type="triangle" w="med" len="med"/>
          </a:ln>
        </p:spPr>
      </p:cxnSp>
      <p:cxnSp>
        <p:nvCxnSpPr>
          <p:cNvPr id="72" name="Google Shape;72;p14"/>
          <p:cNvCxnSpPr>
            <a:endCxn id="64" idx="3"/>
          </p:cNvCxnSpPr>
          <p:nvPr/>
        </p:nvCxnSpPr>
        <p:spPr>
          <a:xfrm flipH="1">
            <a:off x="1073900" y="1327425"/>
            <a:ext cx="2500500" cy="30000"/>
          </a:xfrm>
          <a:prstGeom prst="straightConnector1">
            <a:avLst/>
          </a:prstGeom>
          <a:noFill/>
          <a:ln w="9525" cap="flat" cmpd="sng">
            <a:solidFill>
              <a:srgbClr val="595959"/>
            </a:solidFill>
            <a:prstDash val="solid"/>
            <a:round/>
            <a:headEnd type="none" w="med" len="med"/>
            <a:tailEnd type="triangle" w="med" len="med"/>
          </a:ln>
        </p:spPr>
      </p:cxnSp>
      <p:cxnSp>
        <p:nvCxnSpPr>
          <p:cNvPr id="73" name="Google Shape;73;p14"/>
          <p:cNvCxnSpPr>
            <a:endCxn id="62" idx="0"/>
          </p:cNvCxnSpPr>
          <p:nvPr/>
        </p:nvCxnSpPr>
        <p:spPr>
          <a:xfrm flipH="1">
            <a:off x="1592400" y="1269450"/>
            <a:ext cx="1787400" cy="689100"/>
          </a:xfrm>
          <a:prstGeom prst="straightConnector1">
            <a:avLst/>
          </a:prstGeom>
          <a:noFill/>
          <a:ln w="9525" cap="flat" cmpd="sng">
            <a:solidFill>
              <a:srgbClr val="595959"/>
            </a:solidFill>
            <a:prstDash val="solid"/>
            <a:round/>
            <a:headEnd type="none" w="med" len="med"/>
            <a:tailEnd type="triangle" w="med" len="med"/>
          </a:ln>
        </p:spPr>
      </p:cxnSp>
      <p:sp>
        <p:nvSpPr>
          <p:cNvPr id="74" name="Google Shape;74;p14"/>
          <p:cNvSpPr txBox="1"/>
          <p:nvPr/>
        </p:nvSpPr>
        <p:spPr>
          <a:xfrm>
            <a:off x="2279250" y="2004875"/>
            <a:ext cx="4137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5" name="Google Shape;75;p14"/>
          <p:cNvSpPr txBox="1"/>
          <p:nvPr/>
        </p:nvSpPr>
        <p:spPr>
          <a:xfrm>
            <a:off x="1242450" y="2904125"/>
            <a:ext cx="4137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76" name="Google Shape;76;p14"/>
          <p:cNvSpPr txBox="1"/>
          <p:nvPr/>
        </p:nvSpPr>
        <p:spPr>
          <a:xfrm>
            <a:off x="2210250" y="3316475"/>
            <a:ext cx="413700" cy="3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7" name="Google Shape;77;p14"/>
          <p:cNvSpPr/>
          <p:nvPr/>
        </p:nvSpPr>
        <p:spPr>
          <a:xfrm>
            <a:off x="5656740" y="3969775"/>
            <a:ext cx="693000" cy="254400"/>
          </a:xfrm>
          <a:prstGeom prst="ellipse">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Stop</a:t>
            </a:r>
            <a:endParaRPr sz="1100"/>
          </a:p>
        </p:txBody>
      </p:sp>
      <p:cxnSp>
        <p:nvCxnSpPr>
          <p:cNvPr id="78" name="Google Shape;78;p14"/>
          <p:cNvCxnSpPr>
            <a:stCxn id="66" idx="2"/>
            <a:endCxn id="77" idx="0"/>
          </p:cNvCxnSpPr>
          <p:nvPr/>
        </p:nvCxnSpPr>
        <p:spPr>
          <a:xfrm>
            <a:off x="4859438" y="3121229"/>
            <a:ext cx="1143900" cy="84840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82"/>
        <p:cNvGrpSpPr/>
        <p:nvPr/>
      </p:nvGrpSpPr>
      <p:grpSpPr>
        <a:xfrm>
          <a:off x="0" y="0"/>
          <a:ext cx="0" cy="0"/>
          <a:chOff x="0" y="0"/>
          <a:chExt cx="0" cy="0"/>
        </a:xfrm>
      </p:grpSpPr>
      <p:sp>
        <p:nvSpPr>
          <p:cNvPr id="83" name="Google Shape;83;p15"/>
          <p:cNvSpPr txBox="1"/>
          <p:nvPr/>
        </p:nvSpPr>
        <p:spPr>
          <a:xfrm>
            <a:off x="0" y="0"/>
            <a:ext cx="13461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rPr>
              <a:t>Movement</a:t>
            </a:r>
            <a:endParaRPr sz="1800">
              <a:solidFill>
                <a:srgbClr val="000000"/>
              </a:solidFill>
            </a:endParaRPr>
          </a:p>
        </p:txBody>
      </p:sp>
      <p:sp>
        <p:nvSpPr>
          <p:cNvPr id="84" name="Google Shape;84;p15"/>
          <p:cNvSpPr/>
          <p:nvPr/>
        </p:nvSpPr>
        <p:spPr>
          <a:xfrm>
            <a:off x="2063190" y="62700"/>
            <a:ext cx="693000" cy="254400"/>
          </a:xfrm>
          <a:prstGeom prst="ellipse">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Start</a:t>
            </a:r>
            <a:endParaRPr sz="1100"/>
          </a:p>
        </p:txBody>
      </p:sp>
      <p:sp>
        <p:nvSpPr>
          <p:cNvPr id="85" name="Google Shape;85;p15"/>
          <p:cNvSpPr/>
          <p:nvPr/>
        </p:nvSpPr>
        <p:spPr>
          <a:xfrm>
            <a:off x="1688648" y="1729500"/>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press left key?</a:t>
            </a:r>
            <a:endParaRPr sz="900"/>
          </a:p>
        </p:txBody>
      </p:sp>
      <p:sp>
        <p:nvSpPr>
          <p:cNvPr id="86" name="Google Shape;86;p15"/>
          <p:cNvSpPr/>
          <p:nvPr/>
        </p:nvSpPr>
        <p:spPr>
          <a:xfrm>
            <a:off x="4267073" y="1687938"/>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lift left key?</a:t>
            </a:r>
            <a:endParaRPr sz="900"/>
          </a:p>
        </p:txBody>
      </p:sp>
      <p:sp>
        <p:nvSpPr>
          <p:cNvPr id="87" name="Google Shape;87;p15"/>
          <p:cNvSpPr/>
          <p:nvPr/>
        </p:nvSpPr>
        <p:spPr>
          <a:xfrm>
            <a:off x="3249150" y="1729500"/>
            <a:ext cx="849300" cy="5352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Move left</a:t>
            </a:r>
            <a:endParaRPr sz="900"/>
          </a:p>
        </p:txBody>
      </p:sp>
      <p:sp>
        <p:nvSpPr>
          <p:cNvPr id="88" name="Google Shape;88;p15"/>
          <p:cNvSpPr/>
          <p:nvPr/>
        </p:nvSpPr>
        <p:spPr>
          <a:xfrm>
            <a:off x="1688648" y="2581525"/>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press right key?</a:t>
            </a:r>
            <a:endParaRPr sz="900"/>
          </a:p>
        </p:txBody>
      </p:sp>
      <p:sp>
        <p:nvSpPr>
          <p:cNvPr id="89" name="Google Shape;89;p15"/>
          <p:cNvSpPr/>
          <p:nvPr/>
        </p:nvSpPr>
        <p:spPr>
          <a:xfrm>
            <a:off x="3249150" y="2581525"/>
            <a:ext cx="849300" cy="5352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Move right</a:t>
            </a:r>
            <a:endParaRPr sz="900"/>
          </a:p>
        </p:txBody>
      </p:sp>
      <p:sp>
        <p:nvSpPr>
          <p:cNvPr id="90" name="Google Shape;90;p15"/>
          <p:cNvSpPr/>
          <p:nvPr/>
        </p:nvSpPr>
        <p:spPr>
          <a:xfrm>
            <a:off x="4267073" y="2539975"/>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lift left key?</a:t>
            </a:r>
            <a:endParaRPr sz="900"/>
          </a:p>
        </p:txBody>
      </p:sp>
      <p:cxnSp>
        <p:nvCxnSpPr>
          <p:cNvPr id="91" name="Google Shape;91;p15"/>
          <p:cNvCxnSpPr>
            <a:stCxn id="90" idx="0"/>
            <a:endCxn id="89" idx="1"/>
          </p:cNvCxnSpPr>
          <p:nvPr/>
        </p:nvCxnSpPr>
        <p:spPr>
          <a:xfrm rot="5400000">
            <a:off x="4376723" y="1970275"/>
            <a:ext cx="41700" cy="1181100"/>
          </a:xfrm>
          <a:prstGeom prst="bentConnector3">
            <a:avLst>
              <a:gd name="adj1" fmla="val -571043"/>
            </a:avLst>
          </a:prstGeom>
          <a:noFill/>
          <a:ln w="9525" cap="flat" cmpd="sng">
            <a:solidFill>
              <a:srgbClr val="595959"/>
            </a:solidFill>
            <a:prstDash val="solid"/>
            <a:round/>
            <a:headEnd type="none" w="med" len="med"/>
            <a:tailEnd type="none" w="med" len="med"/>
          </a:ln>
        </p:spPr>
      </p:cxnSp>
      <p:cxnSp>
        <p:nvCxnSpPr>
          <p:cNvPr id="92" name="Google Shape;92;p15"/>
          <p:cNvCxnSpPr>
            <a:stCxn id="86" idx="0"/>
          </p:cNvCxnSpPr>
          <p:nvPr/>
        </p:nvCxnSpPr>
        <p:spPr>
          <a:xfrm rot="5400000">
            <a:off x="4385273" y="1109688"/>
            <a:ext cx="24600" cy="1181100"/>
          </a:xfrm>
          <a:prstGeom prst="bentConnector4">
            <a:avLst>
              <a:gd name="adj1" fmla="val -967988"/>
              <a:gd name="adj2" fmla="val 80525"/>
            </a:avLst>
          </a:prstGeom>
          <a:noFill/>
          <a:ln w="9525" cap="flat" cmpd="sng">
            <a:solidFill>
              <a:srgbClr val="595959"/>
            </a:solidFill>
            <a:prstDash val="solid"/>
            <a:round/>
            <a:headEnd type="none" w="med" len="med"/>
            <a:tailEnd type="none" w="med" len="med"/>
          </a:ln>
        </p:spPr>
      </p:cxnSp>
      <p:sp>
        <p:nvSpPr>
          <p:cNvPr id="93" name="Google Shape;93;p15"/>
          <p:cNvSpPr/>
          <p:nvPr/>
        </p:nvSpPr>
        <p:spPr>
          <a:xfrm>
            <a:off x="5943600" y="1828650"/>
            <a:ext cx="1308300" cy="3369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Stop movement</a:t>
            </a:r>
            <a:endParaRPr sz="900"/>
          </a:p>
        </p:txBody>
      </p:sp>
      <p:sp>
        <p:nvSpPr>
          <p:cNvPr id="94" name="Google Shape;94;p15"/>
          <p:cNvSpPr/>
          <p:nvPr/>
        </p:nvSpPr>
        <p:spPr>
          <a:xfrm>
            <a:off x="5877800" y="2680675"/>
            <a:ext cx="1308300" cy="3369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Stop movement</a:t>
            </a:r>
            <a:endParaRPr sz="900"/>
          </a:p>
        </p:txBody>
      </p:sp>
      <p:sp>
        <p:nvSpPr>
          <p:cNvPr id="95" name="Google Shape;95;p15"/>
          <p:cNvSpPr/>
          <p:nvPr/>
        </p:nvSpPr>
        <p:spPr>
          <a:xfrm>
            <a:off x="1688648" y="3504975"/>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press hold up key?</a:t>
            </a:r>
            <a:endParaRPr sz="900"/>
          </a:p>
        </p:txBody>
      </p:sp>
      <p:sp>
        <p:nvSpPr>
          <p:cNvPr id="96" name="Google Shape;96;p15"/>
          <p:cNvSpPr/>
          <p:nvPr/>
        </p:nvSpPr>
        <p:spPr>
          <a:xfrm>
            <a:off x="3354550" y="3546525"/>
            <a:ext cx="849300" cy="5352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Move up</a:t>
            </a:r>
            <a:endParaRPr sz="900"/>
          </a:p>
        </p:txBody>
      </p:sp>
      <p:sp>
        <p:nvSpPr>
          <p:cNvPr id="97" name="Google Shape;97;p15"/>
          <p:cNvSpPr/>
          <p:nvPr/>
        </p:nvSpPr>
        <p:spPr>
          <a:xfrm>
            <a:off x="4344248" y="3463425"/>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lift up key?</a:t>
            </a:r>
            <a:endParaRPr sz="900"/>
          </a:p>
        </p:txBody>
      </p:sp>
      <p:sp>
        <p:nvSpPr>
          <p:cNvPr id="98" name="Google Shape;98;p15"/>
          <p:cNvSpPr/>
          <p:nvPr/>
        </p:nvSpPr>
        <p:spPr>
          <a:xfrm>
            <a:off x="5992575" y="3604125"/>
            <a:ext cx="1030200" cy="336900"/>
          </a:xfrm>
          <a:prstGeom prst="parallelogram">
            <a:avLst>
              <a:gd name="adj" fmla="val 4976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descend</a:t>
            </a:r>
            <a:endParaRPr sz="900"/>
          </a:p>
        </p:txBody>
      </p:sp>
      <p:cxnSp>
        <p:nvCxnSpPr>
          <p:cNvPr id="99" name="Google Shape;99;p15"/>
          <p:cNvCxnSpPr>
            <a:stCxn id="84" idx="4"/>
            <a:endCxn id="100" idx="0"/>
          </p:cNvCxnSpPr>
          <p:nvPr/>
        </p:nvCxnSpPr>
        <p:spPr>
          <a:xfrm>
            <a:off x="2409690" y="317100"/>
            <a:ext cx="0" cy="397200"/>
          </a:xfrm>
          <a:prstGeom prst="straightConnector1">
            <a:avLst/>
          </a:prstGeom>
          <a:noFill/>
          <a:ln w="9525" cap="flat" cmpd="sng">
            <a:solidFill>
              <a:srgbClr val="595959"/>
            </a:solidFill>
            <a:prstDash val="solid"/>
            <a:round/>
            <a:headEnd type="none" w="med" len="med"/>
            <a:tailEnd type="triangle" w="med" len="med"/>
          </a:ln>
        </p:spPr>
      </p:cxnSp>
      <p:cxnSp>
        <p:nvCxnSpPr>
          <p:cNvPr id="101" name="Google Shape;101;p15"/>
          <p:cNvCxnSpPr>
            <a:stCxn id="85" idx="2"/>
            <a:endCxn id="88" idx="0"/>
          </p:cNvCxnSpPr>
          <p:nvPr/>
        </p:nvCxnSpPr>
        <p:spPr>
          <a:xfrm>
            <a:off x="2409698" y="2347800"/>
            <a:ext cx="0" cy="233700"/>
          </a:xfrm>
          <a:prstGeom prst="straightConnector1">
            <a:avLst/>
          </a:prstGeom>
          <a:noFill/>
          <a:ln w="9525" cap="flat" cmpd="sng">
            <a:solidFill>
              <a:srgbClr val="595959"/>
            </a:solidFill>
            <a:prstDash val="solid"/>
            <a:round/>
            <a:headEnd type="none" w="med" len="med"/>
            <a:tailEnd type="triangle" w="med" len="med"/>
          </a:ln>
        </p:spPr>
      </p:cxnSp>
      <p:cxnSp>
        <p:nvCxnSpPr>
          <p:cNvPr id="102" name="Google Shape;102;p15"/>
          <p:cNvCxnSpPr>
            <a:stCxn id="88" idx="2"/>
            <a:endCxn id="95" idx="0"/>
          </p:cNvCxnSpPr>
          <p:nvPr/>
        </p:nvCxnSpPr>
        <p:spPr>
          <a:xfrm>
            <a:off x="2409698" y="3199825"/>
            <a:ext cx="0" cy="305100"/>
          </a:xfrm>
          <a:prstGeom prst="straightConnector1">
            <a:avLst/>
          </a:prstGeom>
          <a:noFill/>
          <a:ln w="9525" cap="flat" cmpd="sng">
            <a:solidFill>
              <a:srgbClr val="595959"/>
            </a:solidFill>
            <a:prstDash val="solid"/>
            <a:round/>
            <a:headEnd type="none" w="med" len="med"/>
            <a:tailEnd type="triangle" w="med" len="med"/>
          </a:ln>
        </p:spPr>
      </p:cxnSp>
      <p:cxnSp>
        <p:nvCxnSpPr>
          <p:cNvPr id="103" name="Google Shape;103;p15"/>
          <p:cNvCxnSpPr>
            <a:stCxn id="85" idx="3"/>
            <a:endCxn id="87" idx="5"/>
          </p:cNvCxnSpPr>
          <p:nvPr/>
        </p:nvCxnSpPr>
        <p:spPr>
          <a:xfrm rot="10800000" flipH="1">
            <a:off x="3130748" y="1997250"/>
            <a:ext cx="251700" cy="41400"/>
          </a:xfrm>
          <a:prstGeom prst="straightConnector1">
            <a:avLst/>
          </a:prstGeom>
          <a:noFill/>
          <a:ln w="9525" cap="flat" cmpd="sng">
            <a:solidFill>
              <a:srgbClr val="595959"/>
            </a:solidFill>
            <a:prstDash val="solid"/>
            <a:round/>
            <a:headEnd type="none" w="med" len="med"/>
            <a:tailEnd type="triangle" w="med" len="med"/>
          </a:ln>
        </p:spPr>
      </p:cxnSp>
      <p:cxnSp>
        <p:nvCxnSpPr>
          <p:cNvPr id="104" name="Google Shape;104;p15"/>
          <p:cNvCxnSpPr>
            <a:stCxn id="88" idx="3"/>
            <a:endCxn id="89" idx="5"/>
          </p:cNvCxnSpPr>
          <p:nvPr/>
        </p:nvCxnSpPr>
        <p:spPr>
          <a:xfrm rot="10800000" flipH="1">
            <a:off x="3130748" y="2849275"/>
            <a:ext cx="251700" cy="41400"/>
          </a:xfrm>
          <a:prstGeom prst="straightConnector1">
            <a:avLst/>
          </a:prstGeom>
          <a:noFill/>
          <a:ln w="9525" cap="flat" cmpd="sng">
            <a:solidFill>
              <a:srgbClr val="595959"/>
            </a:solidFill>
            <a:prstDash val="solid"/>
            <a:round/>
            <a:headEnd type="none" w="med" len="med"/>
            <a:tailEnd type="triangle" w="med" len="med"/>
          </a:ln>
        </p:spPr>
      </p:cxnSp>
      <p:cxnSp>
        <p:nvCxnSpPr>
          <p:cNvPr id="105" name="Google Shape;105;p15"/>
          <p:cNvCxnSpPr>
            <a:stCxn id="95" idx="3"/>
            <a:endCxn id="96" idx="5"/>
          </p:cNvCxnSpPr>
          <p:nvPr/>
        </p:nvCxnSpPr>
        <p:spPr>
          <a:xfrm>
            <a:off x="3130748" y="3814125"/>
            <a:ext cx="357000" cy="0"/>
          </a:xfrm>
          <a:prstGeom prst="straightConnector1">
            <a:avLst/>
          </a:prstGeom>
          <a:noFill/>
          <a:ln w="9525" cap="flat" cmpd="sng">
            <a:solidFill>
              <a:srgbClr val="595959"/>
            </a:solidFill>
            <a:prstDash val="solid"/>
            <a:round/>
            <a:headEnd type="none" w="med" len="med"/>
            <a:tailEnd type="triangle" w="med" len="med"/>
          </a:ln>
        </p:spPr>
      </p:cxnSp>
      <p:cxnSp>
        <p:nvCxnSpPr>
          <p:cNvPr id="106" name="Google Shape;106;p15"/>
          <p:cNvCxnSpPr>
            <a:stCxn id="87" idx="2"/>
            <a:endCxn id="86" idx="1"/>
          </p:cNvCxnSpPr>
          <p:nvPr/>
        </p:nvCxnSpPr>
        <p:spPr>
          <a:xfrm>
            <a:off x="3965276" y="1997100"/>
            <a:ext cx="301800" cy="0"/>
          </a:xfrm>
          <a:prstGeom prst="straightConnector1">
            <a:avLst/>
          </a:prstGeom>
          <a:noFill/>
          <a:ln w="9525" cap="flat" cmpd="sng">
            <a:solidFill>
              <a:srgbClr val="595959"/>
            </a:solidFill>
            <a:prstDash val="solid"/>
            <a:round/>
            <a:headEnd type="none" w="med" len="med"/>
            <a:tailEnd type="triangle" w="med" len="med"/>
          </a:ln>
        </p:spPr>
      </p:cxnSp>
      <p:cxnSp>
        <p:nvCxnSpPr>
          <p:cNvPr id="107" name="Google Shape;107;p15"/>
          <p:cNvCxnSpPr>
            <a:stCxn id="96" idx="2"/>
            <a:endCxn id="97" idx="1"/>
          </p:cNvCxnSpPr>
          <p:nvPr/>
        </p:nvCxnSpPr>
        <p:spPr>
          <a:xfrm rot="10800000" flipH="1">
            <a:off x="4070676" y="3772725"/>
            <a:ext cx="273600" cy="41400"/>
          </a:xfrm>
          <a:prstGeom prst="straightConnector1">
            <a:avLst/>
          </a:prstGeom>
          <a:noFill/>
          <a:ln w="9525" cap="flat" cmpd="sng">
            <a:solidFill>
              <a:srgbClr val="595959"/>
            </a:solidFill>
            <a:prstDash val="solid"/>
            <a:round/>
            <a:headEnd type="none" w="med" len="med"/>
            <a:tailEnd type="triangle" w="med" len="med"/>
          </a:ln>
        </p:spPr>
      </p:cxnSp>
      <p:cxnSp>
        <p:nvCxnSpPr>
          <p:cNvPr id="108" name="Google Shape;108;p15"/>
          <p:cNvCxnSpPr>
            <a:stCxn id="89" idx="2"/>
            <a:endCxn id="90" idx="1"/>
          </p:cNvCxnSpPr>
          <p:nvPr/>
        </p:nvCxnSpPr>
        <p:spPr>
          <a:xfrm>
            <a:off x="3965276" y="2849125"/>
            <a:ext cx="301800" cy="0"/>
          </a:xfrm>
          <a:prstGeom prst="straightConnector1">
            <a:avLst/>
          </a:prstGeom>
          <a:noFill/>
          <a:ln w="9525" cap="flat" cmpd="sng">
            <a:solidFill>
              <a:srgbClr val="595959"/>
            </a:solidFill>
            <a:prstDash val="solid"/>
            <a:round/>
            <a:headEnd type="none" w="med" len="med"/>
            <a:tailEnd type="triangle" w="med" len="med"/>
          </a:ln>
        </p:spPr>
      </p:cxnSp>
      <p:cxnSp>
        <p:nvCxnSpPr>
          <p:cNvPr id="109" name="Google Shape;109;p15"/>
          <p:cNvCxnSpPr>
            <a:stCxn id="97" idx="3"/>
            <a:endCxn id="98" idx="5"/>
          </p:cNvCxnSpPr>
          <p:nvPr/>
        </p:nvCxnSpPr>
        <p:spPr>
          <a:xfrm>
            <a:off x="5786348" y="3772575"/>
            <a:ext cx="290100" cy="0"/>
          </a:xfrm>
          <a:prstGeom prst="straightConnector1">
            <a:avLst/>
          </a:prstGeom>
          <a:noFill/>
          <a:ln w="9525" cap="flat" cmpd="sng">
            <a:solidFill>
              <a:srgbClr val="595959"/>
            </a:solidFill>
            <a:prstDash val="solid"/>
            <a:round/>
            <a:headEnd type="none" w="med" len="med"/>
            <a:tailEnd type="triangle" w="med" len="med"/>
          </a:ln>
        </p:spPr>
      </p:cxnSp>
      <p:cxnSp>
        <p:nvCxnSpPr>
          <p:cNvPr id="110" name="Google Shape;110;p15"/>
          <p:cNvCxnSpPr>
            <a:stCxn id="90" idx="3"/>
            <a:endCxn id="94" idx="5"/>
          </p:cNvCxnSpPr>
          <p:nvPr/>
        </p:nvCxnSpPr>
        <p:spPr>
          <a:xfrm>
            <a:off x="5709173" y="2849125"/>
            <a:ext cx="252600" cy="0"/>
          </a:xfrm>
          <a:prstGeom prst="straightConnector1">
            <a:avLst/>
          </a:prstGeom>
          <a:noFill/>
          <a:ln w="9525" cap="flat" cmpd="sng">
            <a:solidFill>
              <a:srgbClr val="595959"/>
            </a:solidFill>
            <a:prstDash val="solid"/>
            <a:round/>
            <a:headEnd type="none" w="med" len="med"/>
            <a:tailEnd type="triangle" w="med" len="med"/>
          </a:ln>
        </p:spPr>
      </p:cxnSp>
      <p:cxnSp>
        <p:nvCxnSpPr>
          <p:cNvPr id="111" name="Google Shape;111;p15"/>
          <p:cNvCxnSpPr>
            <a:stCxn id="86" idx="3"/>
            <a:endCxn id="93" idx="5"/>
          </p:cNvCxnSpPr>
          <p:nvPr/>
        </p:nvCxnSpPr>
        <p:spPr>
          <a:xfrm>
            <a:off x="5709173" y="1997088"/>
            <a:ext cx="318300" cy="0"/>
          </a:xfrm>
          <a:prstGeom prst="straightConnector1">
            <a:avLst/>
          </a:prstGeom>
          <a:noFill/>
          <a:ln w="9525" cap="flat" cmpd="sng">
            <a:solidFill>
              <a:srgbClr val="595959"/>
            </a:solidFill>
            <a:prstDash val="solid"/>
            <a:round/>
            <a:headEnd type="none" w="med" len="med"/>
            <a:tailEnd type="triangle" w="med" len="med"/>
          </a:ln>
        </p:spPr>
      </p:cxnSp>
      <p:cxnSp>
        <p:nvCxnSpPr>
          <p:cNvPr id="112" name="Google Shape;112;p15"/>
          <p:cNvCxnSpPr>
            <a:stCxn id="97" idx="0"/>
            <a:endCxn id="96" idx="1"/>
          </p:cNvCxnSpPr>
          <p:nvPr/>
        </p:nvCxnSpPr>
        <p:spPr>
          <a:xfrm rot="5400000">
            <a:off x="4447298" y="2928525"/>
            <a:ext cx="83100" cy="1152900"/>
          </a:xfrm>
          <a:prstGeom prst="bentConnector3">
            <a:avLst>
              <a:gd name="adj1" fmla="val -286552"/>
            </a:avLst>
          </a:prstGeom>
          <a:noFill/>
          <a:ln w="9525" cap="flat" cmpd="sng">
            <a:solidFill>
              <a:srgbClr val="595959"/>
            </a:solidFill>
            <a:prstDash val="solid"/>
            <a:round/>
            <a:headEnd type="none" w="med" len="med"/>
            <a:tailEnd type="none" w="med" len="med"/>
          </a:ln>
        </p:spPr>
      </p:cxnSp>
      <p:sp>
        <p:nvSpPr>
          <p:cNvPr id="113" name="Google Shape;113;p15"/>
          <p:cNvSpPr txBox="1"/>
          <p:nvPr/>
        </p:nvSpPr>
        <p:spPr>
          <a:xfrm>
            <a:off x="3064150" y="1750325"/>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4" name="Google Shape;114;p15"/>
          <p:cNvSpPr txBox="1"/>
          <p:nvPr/>
        </p:nvSpPr>
        <p:spPr>
          <a:xfrm>
            <a:off x="5733125" y="3463425"/>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5" name="Google Shape;115;p15"/>
          <p:cNvSpPr txBox="1"/>
          <p:nvPr/>
        </p:nvSpPr>
        <p:spPr>
          <a:xfrm>
            <a:off x="5664400" y="2586100"/>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6" name="Google Shape;116;p15"/>
          <p:cNvSpPr txBox="1"/>
          <p:nvPr/>
        </p:nvSpPr>
        <p:spPr>
          <a:xfrm>
            <a:off x="5691900" y="1708775"/>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7" name="Google Shape;117;p15"/>
          <p:cNvSpPr txBox="1"/>
          <p:nvPr/>
        </p:nvSpPr>
        <p:spPr>
          <a:xfrm>
            <a:off x="3183400" y="3659600"/>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8" name="Google Shape;118;p15"/>
          <p:cNvSpPr txBox="1"/>
          <p:nvPr/>
        </p:nvSpPr>
        <p:spPr>
          <a:xfrm>
            <a:off x="3064150" y="2627650"/>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19" name="Google Shape;119;p15"/>
          <p:cNvSpPr txBox="1"/>
          <p:nvPr/>
        </p:nvSpPr>
        <p:spPr>
          <a:xfrm>
            <a:off x="2105350" y="2238613"/>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20" name="Google Shape;120;p15"/>
          <p:cNvSpPr txBox="1"/>
          <p:nvPr/>
        </p:nvSpPr>
        <p:spPr>
          <a:xfrm>
            <a:off x="5065300" y="3159863"/>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21" name="Google Shape;121;p15"/>
          <p:cNvSpPr txBox="1"/>
          <p:nvPr/>
        </p:nvSpPr>
        <p:spPr>
          <a:xfrm>
            <a:off x="4988125" y="2247213"/>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22" name="Google Shape;122;p15"/>
          <p:cNvSpPr txBox="1"/>
          <p:nvPr/>
        </p:nvSpPr>
        <p:spPr>
          <a:xfrm>
            <a:off x="4886800" y="1269125"/>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23" name="Google Shape;123;p15"/>
          <p:cNvSpPr txBox="1"/>
          <p:nvPr/>
        </p:nvSpPr>
        <p:spPr>
          <a:xfrm>
            <a:off x="2409700" y="3031500"/>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cxnSp>
        <p:nvCxnSpPr>
          <p:cNvPr id="124" name="Google Shape;124;p15"/>
          <p:cNvCxnSpPr/>
          <p:nvPr/>
        </p:nvCxnSpPr>
        <p:spPr>
          <a:xfrm rot="10800000">
            <a:off x="7784425" y="1274125"/>
            <a:ext cx="35700" cy="3290100"/>
          </a:xfrm>
          <a:prstGeom prst="straightConnector1">
            <a:avLst/>
          </a:prstGeom>
          <a:noFill/>
          <a:ln w="9525" cap="flat" cmpd="sng">
            <a:solidFill>
              <a:srgbClr val="595959"/>
            </a:solidFill>
            <a:prstDash val="solid"/>
            <a:round/>
            <a:headEnd type="none" w="med" len="med"/>
            <a:tailEnd type="triangle" w="med" len="med"/>
          </a:ln>
        </p:spPr>
      </p:cxnSp>
      <p:cxnSp>
        <p:nvCxnSpPr>
          <p:cNvPr id="125" name="Google Shape;125;p15"/>
          <p:cNvCxnSpPr>
            <a:stCxn id="98" idx="2"/>
          </p:cNvCxnSpPr>
          <p:nvPr/>
        </p:nvCxnSpPr>
        <p:spPr>
          <a:xfrm rot="10800000" flipH="1">
            <a:off x="6938944" y="3751575"/>
            <a:ext cx="832500" cy="21000"/>
          </a:xfrm>
          <a:prstGeom prst="straightConnector1">
            <a:avLst/>
          </a:prstGeom>
          <a:noFill/>
          <a:ln w="9525" cap="flat" cmpd="sng">
            <a:solidFill>
              <a:srgbClr val="595959"/>
            </a:solidFill>
            <a:prstDash val="solid"/>
            <a:round/>
            <a:headEnd type="none" w="med" len="med"/>
            <a:tailEnd type="triangle" w="med" len="med"/>
          </a:ln>
        </p:spPr>
      </p:cxnSp>
      <p:cxnSp>
        <p:nvCxnSpPr>
          <p:cNvPr id="126" name="Google Shape;126;p15"/>
          <p:cNvCxnSpPr>
            <a:stCxn id="94" idx="2"/>
          </p:cNvCxnSpPr>
          <p:nvPr/>
        </p:nvCxnSpPr>
        <p:spPr>
          <a:xfrm rot="10800000" flipH="1">
            <a:off x="7102269" y="2844025"/>
            <a:ext cx="669300" cy="5100"/>
          </a:xfrm>
          <a:prstGeom prst="straightConnector1">
            <a:avLst/>
          </a:prstGeom>
          <a:noFill/>
          <a:ln w="9525" cap="flat" cmpd="sng">
            <a:solidFill>
              <a:srgbClr val="595959"/>
            </a:solidFill>
            <a:prstDash val="solid"/>
            <a:round/>
            <a:headEnd type="none" w="med" len="med"/>
            <a:tailEnd type="triangle" w="med" len="med"/>
          </a:ln>
        </p:spPr>
      </p:cxnSp>
      <p:cxnSp>
        <p:nvCxnSpPr>
          <p:cNvPr id="127" name="Google Shape;127;p15"/>
          <p:cNvCxnSpPr>
            <a:stCxn id="93" idx="2"/>
          </p:cNvCxnSpPr>
          <p:nvPr/>
        </p:nvCxnSpPr>
        <p:spPr>
          <a:xfrm rot="10800000" flipH="1">
            <a:off x="7168069" y="1996800"/>
            <a:ext cx="603300" cy="300"/>
          </a:xfrm>
          <a:prstGeom prst="straightConnector1">
            <a:avLst/>
          </a:prstGeom>
          <a:noFill/>
          <a:ln w="9525" cap="flat" cmpd="sng">
            <a:solidFill>
              <a:srgbClr val="595959"/>
            </a:solidFill>
            <a:prstDash val="solid"/>
            <a:round/>
            <a:headEnd type="none" w="med" len="med"/>
            <a:tailEnd type="triangle" w="med" len="med"/>
          </a:ln>
        </p:spPr>
      </p:cxnSp>
      <p:cxnSp>
        <p:nvCxnSpPr>
          <p:cNvPr id="128" name="Google Shape;128;p15"/>
          <p:cNvCxnSpPr/>
          <p:nvPr/>
        </p:nvCxnSpPr>
        <p:spPr>
          <a:xfrm flipH="1">
            <a:off x="3487150" y="1208250"/>
            <a:ext cx="4363200" cy="37500"/>
          </a:xfrm>
          <a:prstGeom prst="straightConnector1">
            <a:avLst/>
          </a:prstGeom>
          <a:noFill/>
          <a:ln w="9525" cap="flat" cmpd="sng">
            <a:solidFill>
              <a:srgbClr val="595959"/>
            </a:solidFill>
            <a:prstDash val="solid"/>
            <a:round/>
            <a:headEnd type="none" w="med" len="med"/>
            <a:tailEnd type="triangle" w="med" len="med"/>
          </a:ln>
        </p:spPr>
      </p:cxnSp>
      <p:cxnSp>
        <p:nvCxnSpPr>
          <p:cNvPr id="129" name="Google Shape;129;p15"/>
          <p:cNvCxnSpPr>
            <a:endCxn id="85" idx="0"/>
          </p:cNvCxnSpPr>
          <p:nvPr/>
        </p:nvCxnSpPr>
        <p:spPr>
          <a:xfrm flipH="1">
            <a:off x="2409698" y="1236600"/>
            <a:ext cx="1124700" cy="492900"/>
          </a:xfrm>
          <a:prstGeom prst="straightConnector1">
            <a:avLst/>
          </a:prstGeom>
          <a:noFill/>
          <a:ln w="9525" cap="flat" cmpd="sng">
            <a:solidFill>
              <a:srgbClr val="595959"/>
            </a:solidFill>
            <a:prstDash val="solid"/>
            <a:round/>
            <a:headEnd type="none" w="med" len="med"/>
            <a:tailEnd type="triangle" w="med" len="med"/>
          </a:ln>
        </p:spPr>
      </p:cxnSp>
      <p:sp>
        <p:nvSpPr>
          <p:cNvPr id="100" name="Google Shape;100;p15"/>
          <p:cNvSpPr/>
          <p:nvPr/>
        </p:nvSpPr>
        <p:spPr>
          <a:xfrm>
            <a:off x="1688648" y="714150"/>
            <a:ext cx="14421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Did user press key?</a:t>
            </a:r>
            <a:endParaRPr sz="900"/>
          </a:p>
        </p:txBody>
      </p:sp>
      <p:cxnSp>
        <p:nvCxnSpPr>
          <p:cNvPr id="130" name="Google Shape;130;p15"/>
          <p:cNvCxnSpPr>
            <a:stCxn id="100" idx="2"/>
            <a:endCxn id="85" idx="0"/>
          </p:cNvCxnSpPr>
          <p:nvPr/>
        </p:nvCxnSpPr>
        <p:spPr>
          <a:xfrm>
            <a:off x="2409698" y="1332450"/>
            <a:ext cx="0" cy="397200"/>
          </a:xfrm>
          <a:prstGeom prst="straightConnector1">
            <a:avLst/>
          </a:prstGeom>
          <a:noFill/>
          <a:ln w="9525" cap="flat" cmpd="sng">
            <a:solidFill>
              <a:srgbClr val="595959"/>
            </a:solidFill>
            <a:prstDash val="solid"/>
            <a:round/>
            <a:headEnd type="none" w="med" len="med"/>
            <a:tailEnd type="triangle" w="med" len="med"/>
          </a:ln>
        </p:spPr>
      </p:cxnSp>
      <p:sp>
        <p:nvSpPr>
          <p:cNvPr id="131" name="Google Shape;131;p15"/>
          <p:cNvSpPr/>
          <p:nvPr/>
        </p:nvSpPr>
        <p:spPr>
          <a:xfrm>
            <a:off x="4571940" y="812125"/>
            <a:ext cx="693000" cy="254400"/>
          </a:xfrm>
          <a:prstGeom prst="ellipse">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Stop</a:t>
            </a:r>
            <a:endParaRPr sz="1100"/>
          </a:p>
        </p:txBody>
      </p:sp>
      <p:cxnSp>
        <p:nvCxnSpPr>
          <p:cNvPr id="132" name="Google Shape;132;p15"/>
          <p:cNvCxnSpPr>
            <a:stCxn id="100" idx="3"/>
            <a:endCxn id="131" idx="2"/>
          </p:cNvCxnSpPr>
          <p:nvPr/>
        </p:nvCxnSpPr>
        <p:spPr>
          <a:xfrm rot="10800000" flipH="1">
            <a:off x="3130748" y="939300"/>
            <a:ext cx="1441200" cy="84000"/>
          </a:xfrm>
          <a:prstGeom prst="straightConnector1">
            <a:avLst/>
          </a:prstGeom>
          <a:noFill/>
          <a:ln w="9525" cap="flat" cmpd="sng">
            <a:solidFill>
              <a:srgbClr val="595959"/>
            </a:solidFill>
            <a:prstDash val="solid"/>
            <a:round/>
            <a:headEnd type="none" w="med" len="med"/>
            <a:tailEnd type="triangle" w="med" len="med"/>
          </a:ln>
        </p:spPr>
      </p:cxnSp>
      <p:sp>
        <p:nvSpPr>
          <p:cNvPr id="133" name="Google Shape;133;p15"/>
          <p:cNvSpPr txBox="1"/>
          <p:nvPr/>
        </p:nvSpPr>
        <p:spPr>
          <a:xfrm>
            <a:off x="2158000" y="1368000"/>
            <a:ext cx="2517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134" name="Google Shape;134;p15"/>
          <p:cNvSpPr txBox="1"/>
          <p:nvPr/>
        </p:nvSpPr>
        <p:spPr>
          <a:xfrm>
            <a:off x="3435100" y="614425"/>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35" name="Google Shape;135;p15"/>
          <p:cNvSpPr/>
          <p:nvPr/>
        </p:nvSpPr>
        <p:spPr>
          <a:xfrm>
            <a:off x="1661950" y="4448900"/>
            <a:ext cx="1495500" cy="618300"/>
          </a:xfrm>
          <a:prstGeom prst="diamond">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Nothing will happen</a:t>
            </a:r>
            <a:endParaRPr sz="900"/>
          </a:p>
        </p:txBody>
      </p:sp>
      <p:cxnSp>
        <p:nvCxnSpPr>
          <p:cNvPr id="136" name="Google Shape;136;p15"/>
          <p:cNvCxnSpPr>
            <a:stCxn id="95" idx="2"/>
            <a:endCxn id="135" idx="0"/>
          </p:cNvCxnSpPr>
          <p:nvPr/>
        </p:nvCxnSpPr>
        <p:spPr>
          <a:xfrm>
            <a:off x="2409698" y="4123275"/>
            <a:ext cx="0" cy="325500"/>
          </a:xfrm>
          <a:prstGeom prst="straightConnector1">
            <a:avLst/>
          </a:prstGeom>
          <a:noFill/>
          <a:ln w="9525" cap="flat" cmpd="sng">
            <a:solidFill>
              <a:srgbClr val="595959"/>
            </a:solidFill>
            <a:prstDash val="solid"/>
            <a:round/>
            <a:headEnd type="none" w="med" len="med"/>
            <a:tailEnd type="triangle" w="med" len="med"/>
          </a:ln>
        </p:spPr>
      </p:cxnSp>
      <p:cxnSp>
        <p:nvCxnSpPr>
          <p:cNvPr id="137" name="Google Shape;137;p15"/>
          <p:cNvCxnSpPr>
            <a:stCxn id="135" idx="3"/>
          </p:cNvCxnSpPr>
          <p:nvPr/>
        </p:nvCxnSpPr>
        <p:spPr>
          <a:xfrm rot="10800000" flipH="1">
            <a:off x="3157450" y="4503650"/>
            <a:ext cx="4553400" cy="254400"/>
          </a:xfrm>
          <a:prstGeom prst="straightConnector1">
            <a:avLst/>
          </a:prstGeom>
          <a:noFill/>
          <a:ln w="9525" cap="flat" cmpd="sng">
            <a:solidFill>
              <a:srgbClr val="595959"/>
            </a:solidFill>
            <a:prstDash val="solid"/>
            <a:round/>
            <a:headEnd type="none" w="med" len="med"/>
            <a:tailEnd type="triangle" w="med" len="med"/>
          </a:ln>
        </p:spPr>
      </p:cxnSp>
      <p:cxnSp>
        <p:nvCxnSpPr>
          <p:cNvPr id="138" name="Google Shape;138;p15"/>
          <p:cNvCxnSpPr>
            <a:stCxn id="135" idx="1"/>
            <a:endCxn id="100" idx="1"/>
          </p:cNvCxnSpPr>
          <p:nvPr/>
        </p:nvCxnSpPr>
        <p:spPr>
          <a:xfrm rot="10800000" flipH="1">
            <a:off x="1661950" y="1023350"/>
            <a:ext cx="26700" cy="3734700"/>
          </a:xfrm>
          <a:prstGeom prst="bentConnector3">
            <a:avLst>
              <a:gd name="adj1" fmla="val -891854"/>
            </a:avLst>
          </a:prstGeom>
          <a:noFill/>
          <a:ln w="9525" cap="flat" cmpd="sng">
            <a:solidFill>
              <a:srgbClr val="595959"/>
            </a:solidFill>
            <a:prstDash val="solid"/>
            <a:round/>
            <a:headEnd type="none" w="med" len="med"/>
            <a:tailEnd type="none" w="med" len="med"/>
          </a:ln>
        </p:spPr>
      </p:cxnSp>
      <p:sp>
        <p:nvSpPr>
          <p:cNvPr id="139" name="Google Shape;139;p15"/>
          <p:cNvSpPr txBox="1"/>
          <p:nvPr/>
        </p:nvSpPr>
        <p:spPr>
          <a:xfrm>
            <a:off x="2409700" y="4123238"/>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40" name="Google Shape;140;p15"/>
          <p:cNvSpPr txBox="1"/>
          <p:nvPr/>
        </p:nvSpPr>
        <p:spPr>
          <a:xfrm>
            <a:off x="1423825" y="4348763"/>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a:t>
            </a:r>
            <a:endParaRPr/>
          </a:p>
        </p:txBody>
      </p:sp>
      <p:sp>
        <p:nvSpPr>
          <p:cNvPr id="141" name="Google Shape;141;p15"/>
          <p:cNvSpPr txBox="1"/>
          <p:nvPr/>
        </p:nvSpPr>
        <p:spPr>
          <a:xfrm>
            <a:off x="3038575" y="4428413"/>
            <a:ext cx="3570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45"/>
        <p:cNvGrpSpPr/>
        <p:nvPr/>
      </p:nvGrpSpPr>
      <p:grpSpPr>
        <a:xfrm>
          <a:off x="0" y="0"/>
          <a:ext cx="0" cy="0"/>
          <a:chOff x="0" y="0"/>
          <a:chExt cx="0" cy="0"/>
        </a:xfrm>
      </p:grpSpPr>
      <p:sp>
        <p:nvSpPr>
          <p:cNvPr id="146" name="Google Shape;146;p16"/>
          <p:cNvSpPr txBox="1"/>
          <p:nvPr/>
        </p:nvSpPr>
        <p:spPr>
          <a:xfrm>
            <a:off x="3345425" y="0"/>
            <a:ext cx="5798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000000"/>
                </a:solidFill>
              </a:rPr>
              <a:t>UMLS</a:t>
            </a:r>
            <a:endParaRPr sz="2800">
              <a:solidFill>
                <a:srgbClr val="000000"/>
              </a:solidFill>
            </a:endParaRPr>
          </a:p>
        </p:txBody>
      </p:sp>
      <p:graphicFrame>
        <p:nvGraphicFramePr>
          <p:cNvPr id="147" name="Google Shape;147;p16"/>
          <p:cNvGraphicFramePr/>
          <p:nvPr/>
        </p:nvGraphicFramePr>
        <p:xfrm>
          <a:off x="0" y="1824725"/>
          <a:ext cx="3593600" cy="3504180"/>
        </p:xfrm>
        <a:graphic>
          <a:graphicData uri="http://schemas.openxmlformats.org/drawingml/2006/table">
            <a:tbl>
              <a:tblPr>
                <a:noFill/>
                <a:tableStyleId>{E01F4A5A-8F24-499F-AB61-D81A6B86577D}</a:tableStyleId>
              </a:tblPr>
              <a:tblGrid>
                <a:gridCol w="3593600">
                  <a:extLst>
                    <a:ext uri="{9D8B030D-6E8A-4147-A177-3AD203B41FA5}">
                      <a16:colId xmlns:a16="http://schemas.microsoft.com/office/drawing/2014/main" val="20000"/>
                    </a:ext>
                  </a:extLst>
                </a:gridCol>
              </a:tblGrid>
              <a:tr h="1504575">
                <a:tc>
                  <a:txBody>
                    <a:bodyPr/>
                    <a:lstStyle/>
                    <a:p>
                      <a:pPr marL="0" lvl="0" indent="0" algn="l" rtl="0">
                        <a:spcBef>
                          <a:spcPts val="0"/>
                        </a:spcBef>
                        <a:spcAft>
                          <a:spcPts val="0"/>
                        </a:spcAft>
                        <a:buNone/>
                      </a:pPr>
                      <a:r>
                        <a:rPr lang="en" u="sng"/>
                        <a:t>Attributes</a:t>
                      </a:r>
                      <a:endParaRPr u="sng"/>
                    </a:p>
                    <a:p>
                      <a:pPr marL="0" lvl="0" indent="0" algn="l" rtl="0">
                        <a:spcBef>
                          <a:spcPts val="0"/>
                        </a:spcBef>
                        <a:spcAft>
                          <a:spcPts val="0"/>
                        </a:spcAft>
                        <a:buNone/>
                      </a:pPr>
                      <a:endParaRPr/>
                    </a:p>
                    <a:p>
                      <a:pPr marL="0" lvl="0" indent="0" algn="l" rtl="0">
                        <a:spcBef>
                          <a:spcPts val="0"/>
                        </a:spcBef>
                        <a:spcAft>
                          <a:spcPts val="0"/>
                        </a:spcAft>
                        <a:buNone/>
                      </a:pPr>
                      <a:r>
                        <a:rPr lang="en"/>
                        <a:t>shape:string</a:t>
                      </a:r>
                      <a:endParaRPr/>
                    </a:p>
                    <a:p>
                      <a:pPr marL="0" lvl="0" indent="0" algn="l" rtl="0">
                        <a:spcBef>
                          <a:spcPts val="0"/>
                        </a:spcBef>
                        <a:spcAft>
                          <a:spcPts val="0"/>
                        </a:spcAft>
                        <a:buNone/>
                      </a:pPr>
                      <a:r>
                        <a:rPr lang="en"/>
                        <a:t>x-coordinate:int</a:t>
                      </a:r>
                      <a:endParaRPr/>
                    </a:p>
                    <a:p>
                      <a:pPr marL="0" lvl="0" indent="0" algn="l" rtl="0">
                        <a:spcBef>
                          <a:spcPts val="0"/>
                        </a:spcBef>
                        <a:spcAft>
                          <a:spcPts val="0"/>
                        </a:spcAft>
                        <a:buNone/>
                      </a:pPr>
                      <a:r>
                        <a:rPr lang="en"/>
                        <a:t>y-coordinate:int</a:t>
                      </a:r>
                      <a:endParaRPr/>
                    </a:p>
                    <a:p>
                      <a:pPr marL="0" lvl="0" indent="0" algn="l" rtl="0">
                        <a:spcBef>
                          <a:spcPts val="0"/>
                        </a:spcBef>
                        <a:spcAft>
                          <a:spcPts val="0"/>
                        </a:spcAft>
                        <a:buNone/>
                      </a:pPr>
                      <a:r>
                        <a:rPr lang="en"/>
                        <a:t>height:float</a:t>
                      </a:r>
                      <a:endParaRPr/>
                    </a:p>
                    <a:p>
                      <a:pPr marL="0" lvl="0" indent="0" algn="l" rtl="0">
                        <a:spcBef>
                          <a:spcPts val="0"/>
                        </a:spcBef>
                        <a:spcAft>
                          <a:spcPts val="0"/>
                        </a:spcAft>
                        <a:buNone/>
                      </a:pPr>
                      <a:r>
                        <a:rPr lang="en"/>
                        <a:t>width:float</a:t>
                      </a:r>
                      <a:endParaRPr/>
                    </a:p>
                    <a:p>
                      <a:pPr marL="0" lvl="0" indent="0" algn="l" rtl="0">
                        <a:spcBef>
                          <a:spcPts val="0"/>
                        </a:spcBef>
                        <a:spcAft>
                          <a:spcPts val="0"/>
                        </a:spcAft>
                        <a:buNone/>
                      </a:pPr>
                      <a:r>
                        <a:rPr lang="en"/>
                        <a:t>color:int</a:t>
                      </a:r>
                      <a:endParaRPr/>
                    </a:p>
                  </a:txBody>
                  <a:tcPr marL="91425" marR="91425" marT="91425" marB="91425"/>
                </a:tc>
                <a:extLst>
                  <a:ext uri="{0D108BD9-81ED-4DB2-BD59-A6C34878D82A}">
                    <a16:rowId xmlns:a16="http://schemas.microsoft.com/office/drawing/2014/main" val="10000"/>
                  </a:ext>
                </a:extLst>
              </a:tr>
              <a:tr h="1614450">
                <a:tc>
                  <a:txBody>
                    <a:bodyPr/>
                    <a:lstStyle/>
                    <a:p>
                      <a:pPr marL="0" lvl="0" indent="0" algn="l" rtl="0">
                        <a:spcBef>
                          <a:spcPts val="0"/>
                        </a:spcBef>
                        <a:spcAft>
                          <a:spcPts val="0"/>
                        </a:spcAft>
                        <a:buNone/>
                      </a:pPr>
                      <a:r>
                        <a:rPr lang="en" u="sng"/>
                        <a:t>Behaviour</a:t>
                      </a:r>
                      <a:endParaRPr u="sng"/>
                    </a:p>
                    <a:p>
                      <a:pPr marL="0" lvl="0" indent="0" algn="l" rtl="0">
                        <a:spcBef>
                          <a:spcPts val="0"/>
                        </a:spcBef>
                        <a:spcAft>
                          <a:spcPts val="0"/>
                        </a:spcAft>
                        <a:buNone/>
                      </a:pPr>
                      <a:r>
                        <a:rPr lang="en"/>
                        <a:t>movement():int</a:t>
                      </a: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8" name="Google Shape;148;p16"/>
          <p:cNvSpPr txBox="1"/>
          <p:nvPr/>
        </p:nvSpPr>
        <p:spPr>
          <a:xfrm>
            <a:off x="299625" y="1368275"/>
            <a:ext cx="28863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Customer</a:t>
            </a:r>
            <a:endParaRPr/>
          </a:p>
        </p:txBody>
      </p:sp>
      <p:graphicFrame>
        <p:nvGraphicFramePr>
          <p:cNvPr id="149" name="Google Shape;149;p16"/>
          <p:cNvGraphicFramePr/>
          <p:nvPr/>
        </p:nvGraphicFramePr>
        <p:xfrm>
          <a:off x="4686675" y="1824725"/>
          <a:ext cx="3593600" cy="3504180"/>
        </p:xfrm>
        <a:graphic>
          <a:graphicData uri="http://schemas.openxmlformats.org/drawingml/2006/table">
            <a:tbl>
              <a:tblPr>
                <a:noFill/>
                <a:tableStyleId>{E01F4A5A-8F24-499F-AB61-D81A6B86577D}</a:tableStyleId>
              </a:tblPr>
              <a:tblGrid>
                <a:gridCol w="3593600">
                  <a:extLst>
                    <a:ext uri="{9D8B030D-6E8A-4147-A177-3AD203B41FA5}">
                      <a16:colId xmlns:a16="http://schemas.microsoft.com/office/drawing/2014/main" val="20000"/>
                    </a:ext>
                  </a:extLst>
                </a:gridCol>
              </a:tblGrid>
              <a:tr h="1504575">
                <a:tc>
                  <a:txBody>
                    <a:bodyPr/>
                    <a:lstStyle/>
                    <a:p>
                      <a:pPr marL="0" lvl="0" indent="0" algn="l" rtl="0">
                        <a:spcBef>
                          <a:spcPts val="0"/>
                        </a:spcBef>
                        <a:spcAft>
                          <a:spcPts val="0"/>
                        </a:spcAft>
                        <a:buNone/>
                      </a:pPr>
                      <a:r>
                        <a:rPr lang="en" u="sng"/>
                        <a:t>Attributes</a:t>
                      </a:r>
                      <a:endParaRPr u="sng"/>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a:t>s</a:t>
                      </a:r>
                      <a:r>
                        <a:rPr lang="en">
                          <a:solidFill>
                            <a:srgbClr val="000000"/>
                          </a:solidFill>
                        </a:rPr>
                        <a:t>hape:string</a:t>
                      </a:r>
                      <a:endParaRPr>
                        <a:solidFill>
                          <a:srgbClr val="000000"/>
                        </a:solidFill>
                      </a:endParaRPr>
                    </a:p>
                    <a:p>
                      <a:pPr marL="0" lvl="0" indent="0" algn="l" rtl="0">
                        <a:spcBef>
                          <a:spcPts val="0"/>
                        </a:spcBef>
                        <a:spcAft>
                          <a:spcPts val="0"/>
                        </a:spcAft>
                        <a:buClr>
                          <a:srgbClr val="000000"/>
                        </a:buClr>
                        <a:buSzPts val="1100"/>
                        <a:buFont typeface="Arial"/>
                        <a:buNone/>
                      </a:pPr>
                      <a:r>
                        <a:rPr lang="en"/>
                        <a:t>x-</a:t>
                      </a:r>
                      <a:r>
                        <a:rPr lang="en">
                          <a:solidFill>
                            <a:srgbClr val="000000"/>
                          </a:solidFill>
                        </a:rPr>
                        <a:t>coordinate:int</a:t>
                      </a:r>
                      <a:endParaRPr>
                        <a:solidFill>
                          <a:srgbClr val="000000"/>
                        </a:solidFill>
                      </a:endParaRPr>
                    </a:p>
                    <a:p>
                      <a:pPr marL="0" lvl="0" indent="0" algn="l" rtl="0">
                        <a:spcBef>
                          <a:spcPts val="0"/>
                        </a:spcBef>
                        <a:spcAft>
                          <a:spcPts val="0"/>
                        </a:spcAft>
                        <a:buClr>
                          <a:srgbClr val="000000"/>
                        </a:buClr>
                        <a:buSzPts val="1100"/>
                        <a:buFont typeface="Arial"/>
                        <a:buNone/>
                      </a:pPr>
                      <a:r>
                        <a:rPr lang="en"/>
                        <a:t>y-</a:t>
                      </a:r>
                      <a:r>
                        <a:rPr lang="en">
                          <a:solidFill>
                            <a:srgbClr val="000000"/>
                          </a:solidFill>
                        </a:rPr>
                        <a:t>coordinate:int</a:t>
                      </a:r>
                      <a:endParaRPr>
                        <a:solidFill>
                          <a:srgbClr val="000000"/>
                        </a:solidFill>
                      </a:endParaRPr>
                    </a:p>
                    <a:p>
                      <a:pPr marL="0" lvl="0" indent="0" algn="l" rtl="0">
                        <a:spcBef>
                          <a:spcPts val="0"/>
                        </a:spcBef>
                        <a:spcAft>
                          <a:spcPts val="0"/>
                        </a:spcAft>
                        <a:buClr>
                          <a:srgbClr val="000000"/>
                        </a:buClr>
                        <a:buSzPts val="1100"/>
                        <a:buFont typeface="Arial"/>
                        <a:buNone/>
                      </a:pPr>
                      <a:r>
                        <a:rPr lang="en">
                          <a:solidFill>
                            <a:srgbClr val="000000"/>
                          </a:solidFill>
                        </a:rPr>
                        <a:t>height:float</a:t>
                      </a:r>
                      <a:endParaRPr>
                        <a:solidFill>
                          <a:srgbClr val="000000"/>
                        </a:solidFill>
                      </a:endParaRPr>
                    </a:p>
                    <a:p>
                      <a:pPr marL="0" lvl="0" indent="0" algn="l" rtl="0">
                        <a:spcBef>
                          <a:spcPts val="0"/>
                        </a:spcBef>
                        <a:spcAft>
                          <a:spcPts val="0"/>
                        </a:spcAft>
                        <a:buClr>
                          <a:srgbClr val="000000"/>
                        </a:buClr>
                        <a:buSzPts val="1100"/>
                        <a:buFont typeface="Arial"/>
                        <a:buNone/>
                      </a:pPr>
                      <a:r>
                        <a:rPr lang="en"/>
                        <a:t>w</a:t>
                      </a:r>
                      <a:r>
                        <a:rPr lang="en">
                          <a:solidFill>
                            <a:srgbClr val="000000"/>
                          </a:solidFill>
                        </a:rPr>
                        <a:t>idth:float</a:t>
                      </a:r>
                      <a:endParaRPr>
                        <a:solidFill>
                          <a:srgbClr val="000000"/>
                        </a:solidFill>
                      </a:endParaRPr>
                    </a:p>
                    <a:p>
                      <a:pPr marL="0" lvl="0" indent="0" algn="l" rtl="0">
                        <a:spcBef>
                          <a:spcPts val="0"/>
                        </a:spcBef>
                        <a:spcAft>
                          <a:spcPts val="0"/>
                        </a:spcAft>
                        <a:buClr>
                          <a:srgbClr val="000000"/>
                        </a:buClr>
                        <a:buSzPts val="1100"/>
                        <a:buFont typeface="Arial"/>
                        <a:buNone/>
                      </a:pPr>
                      <a:r>
                        <a:rPr lang="en">
                          <a:solidFill>
                            <a:srgbClr val="000000"/>
                          </a:solidFill>
                        </a:rPr>
                        <a:t>color:int</a:t>
                      </a:r>
                      <a:endParaRPr/>
                    </a:p>
                  </a:txBody>
                  <a:tcPr marL="91425" marR="91425" marT="91425" marB="91425"/>
                </a:tc>
                <a:extLst>
                  <a:ext uri="{0D108BD9-81ED-4DB2-BD59-A6C34878D82A}">
                    <a16:rowId xmlns:a16="http://schemas.microsoft.com/office/drawing/2014/main" val="10000"/>
                  </a:ext>
                </a:extLst>
              </a:tr>
              <a:tr h="1614450">
                <a:tc>
                  <a:txBody>
                    <a:bodyPr/>
                    <a:lstStyle/>
                    <a:p>
                      <a:pPr marL="0" lvl="0" indent="0" algn="l" rtl="0">
                        <a:spcBef>
                          <a:spcPts val="0"/>
                        </a:spcBef>
                        <a:spcAft>
                          <a:spcPts val="0"/>
                        </a:spcAft>
                        <a:buNone/>
                      </a:pPr>
                      <a:r>
                        <a:rPr lang="en" u="sng"/>
                        <a:t>Behaviour</a:t>
                      </a:r>
                      <a:endParaRPr u="sng"/>
                    </a:p>
                    <a:p>
                      <a:pPr marL="0" lvl="0" indent="0" algn="l" rtl="0">
                        <a:spcBef>
                          <a:spcPts val="0"/>
                        </a:spcBef>
                        <a:spcAft>
                          <a:spcPts val="0"/>
                        </a:spcAft>
                        <a:buNone/>
                      </a:pPr>
                      <a:r>
                        <a:rPr lang="en">
                          <a:solidFill>
                            <a:srgbClr val="000000"/>
                          </a:solidFill>
                        </a:rPr>
                        <a:t>movement():int</a:t>
                      </a:r>
                      <a:endParaRPr>
                        <a:solidFill>
                          <a:srgbClr val="000000"/>
                        </a:solidFill>
                      </a:endParaRPr>
                    </a:p>
                    <a:p>
                      <a:pPr marL="0" lvl="0" indent="0" algn="l" rtl="0">
                        <a:spcBef>
                          <a:spcPts val="0"/>
                        </a:spcBef>
                        <a:spcAft>
                          <a:spcPts val="0"/>
                        </a:spcAft>
                        <a:buClr>
                          <a:srgbClr val="000000"/>
                        </a:buClr>
                        <a:buSzPts val="1100"/>
                        <a:buFont typeface="Arial"/>
                        <a:buNone/>
                      </a:pPr>
                      <a:endParaRPr>
                        <a:solidFill>
                          <a:srgbClr val="000000"/>
                        </a:solidFill>
                      </a:endParaRPr>
                    </a:p>
                    <a:p>
                      <a:pPr marL="0" lvl="0" indent="0" algn="l" rtl="0">
                        <a:spcBef>
                          <a:spcPts val="0"/>
                        </a:spcBef>
                        <a:spcAft>
                          <a:spcPts val="0"/>
                        </a:spcAft>
                        <a:buNone/>
                      </a:pPr>
                      <a:endParaRPr u="sng"/>
                    </a:p>
                  </a:txBody>
                  <a:tcPr marL="91425" marR="91425" marT="91425" marB="91425"/>
                </a:tc>
                <a:extLst>
                  <a:ext uri="{0D108BD9-81ED-4DB2-BD59-A6C34878D82A}">
                    <a16:rowId xmlns:a16="http://schemas.microsoft.com/office/drawing/2014/main" val="10001"/>
                  </a:ext>
                </a:extLst>
              </a:tr>
            </a:tbl>
          </a:graphicData>
        </a:graphic>
      </p:graphicFrame>
      <p:sp>
        <p:nvSpPr>
          <p:cNvPr id="150" name="Google Shape;150;p16"/>
          <p:cNvSpPr txBox="1"/>
          <p:nvPr/>
        </p:nvSpPr>
        <p:spPr>
          <a:xfrm>
            <a:off x="4971300" y="1455125"/>
            <a:ext cx="17403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54"/>
        <p:cNvGrpSpPr/>
        <p:nvPr/>
      </p:nvGrpSpPr>
      <p:grpSpPr>
        <a:xfrm>
          <a:off x="0" y="0"/>
          <a:ext cx="0" cy="0"/>
          <a:chOff x="0" y="0"/>
          <a:chExt cx="0" cy="0"/>
        </a:xfrm>
      </p:grpSpPr>
      <p:sp>
        <p:nvSpPr>
          <p:cNvPr id="155" name="Google Shape;155;p17"/>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Character description</a:t>
            </a:r>
            <a:endParaRPr sz="2800">
              <a:solidFill>
                <a:srgbClr val="000000"/>
              </a:solidFill>
            </a:endParaRPr>
          </a:p>
        </p:txBody>
      </p:sp>
      <p:graphicFrame>
        <p:nvGraphicFramePr>
          <p:cNvPr id="156" name="Google Shape;156;p17"/>
          <p:cNvGraphicFramePr/>
          <p:nvPr/>
        </p:nvGraphicFramePr>
        <p:xfrm>
          <a:off x="228425" y="2006600"/>
          <a:ext cx="3993100" cy="2805050"/>
        </p:xfrm>
        <a:graphic>
          <a:graphicData uri="http://schemas.openxmlformats.org/drawingml/2006/table">
            <a:tbl>
              <a:tblPr>
                <a:noFill/>
                <a:tableStyleId>{E01F4A5A-8F24-499F-AB61-D81A6B86577D}</a:tableStyleId>
              </a:tblPr>
              <a:tblGrid>
                <a:gridCol w="1980175">
                  <a:extLst>
                    <a:ext uri="{9D8B030D-6E8A-4147-A177-3AD203B41FA5}">
                      <a16:colId xmlns:a16="http://schemas.microsoft.com/office/drawing/2014/main" val="20000"/>
                    </a:ext>
                  </a:extLst>
                </a:gridCol>
                <a:gridCol w="2012925">
                  <a:extLst>
                    <a:ext uri="{9D8B030D-6E8A-4147-A177-3AD203B41FA5}">
                      <a16:colId xmlns:a16="http://schemas.microsoft.com/office/drawing/2014/main" val="20001"/>
                    </a:ext>
                  </a:extLst>
                </a:gridCol>
              </a:tblGrid>
              <a:tr h="579600">
                <a:tc>
                  <a:txBody>
                    <a:bodyPr/>
                    <a:lstStyle/>
                    <a:p>
                      <a:pPr marL="0" lvl="0" indent="0" algn="l" rtl="0">
                        <a:spcBef>
                          <a:spcPts val="0"/>
                        </a:spcBef>
                        <a:spcAft>
                          <a:spcPts val="0"/>
                        </a:spcAft>
                        <a:buNone/>
                      </a:pPr>
                      <a:r>
                        <a:rPr lang="en"/>
                        <a:t>Attributes</a:t>
                      </a:r>
                      <a:endParaRPr/>
                    </a:p>
                  </a:txBody>
                  <a:tcPr marL="91425" marR="91425" marT="91425" marB="91425"/>
                </a:tc>
                <a:tc>
                  <a:txBody>
                    <a:bodyPr/>
                    <a:lstStyle/>
                    <a:p>
                      <a:pPr marL="0" lvl="0" indent="0" algn="l" rtl="0">
                        <a:spcBef>
                          <a:spcPts val="0"/>
                        </a:spcBef>
                        <a:spcAft>
                          <a:spcPts val="0"/>
                        </a:spcAft>
                        <a:buNone/>
                      </a:pPr>
                      <a:r>
                        <a:rPr lang="en"/>
                        <a:t>Value</a:t>
                      </a:r>
                      <a:endParaRPr/>
                    </a:p>
                  </a:txBody>
                  <a:tcPr marL="91425" marR="91425" marT="91425" marB="91425"/>
                </a:tc>
                <a:extLst>
                  <a:ext uri="{0D108BD9-81ED-4DB2-BD59-A6C34878D82A}">
                    <a16:rowId xmlns:a16="http://schemas.microsoft.com/office/drawing/2014/main" val="10000"/>
                  </a:ext>
                </a:extLst>
              </a:tr>
              <a:tr h="2225450">
                <a:tc>
                  <a:txBody>
                    <a:bodyPr/>
                    <a:lstStyle/>
                    <a:p>
                      <a:pPr marL="0" lvl="0" indent="0" algn="l" rtl="0">
                        <a:spcBef>
                          <a:spcPts val="0"/>
                        </a:spcBef>
                        <a:spcAft>
                          <a:spcPts val="0"/>
                        </a:spcAft>
                        <a:buNone/>
                      </a:pPr>
                      <a:r>
                        <a:rPr lang="en"/>
                        <a:t>Shape: </a:t>
                      </a:r>
                      <a:endParaRPr/>
                    </a:p>
                    <a:p>
                      <a:pPr marL="0" lvl="0" indent="0" algn="l" rtl="0">
                        <a:spcBef>
                          <a:spcPts val="0"/>
                        </a:spcBef>
                        <a:spcAft>
                          <a:spcPts val="0"/>
                        </a:spcAft>
                        <a:buNone/>
                      </a:pPr>
                      <a:r>
                        <a:rPr lang="en"/>
                        <a:t>Colour: </a:t>
                      </a:r>
                      <a:endParaRPr/>
                    </a:p>
                    <a:p>
                      <a:pPr marL="0" lvl="0" indent="0" algn="l" rtl="0">
                        <a:spcBef>
                          <a:spcPts val="0"/>
                        </a:spcBef>
                        <a:spcAft>
                          <a:spcPts val="0"/>
                        </a:spcAft>
                        <a:buNone/>
                      </a:pPr>
                      <a:r>
                        <a:rPr lang="en"/>
                        <a:t>Length: </a:t>
                      </a:r>
                      <a:endParaRPr/>
                    </a:p>
                    <a:p>
                      <a:pPr marL="0" lvl="0" indent="0" algn="l" rtl="0">
                        <a:spcBef>
                          <a:spcPts val="0"/>
                        </a:spcBef>
                        <a:spcAft>
                          <a:spcPts val="0"/>
                        </a:spcAft>
                        <a:buNone/>
                      </a:pPr>
                      <a:r>
                        <a:rPr lang="en"/>
                        <a:t>Width:</a:t>
                      </a:r>
                      <a:endParaRPr/>
                    </a:p>
                    <a:p>
                      <a:pPr marL="0" lvl="0" indent="0" algn="l" rtl="0">
                        <a:spcBef>
                          <a:spcPts val="0"/>
                        </a:spcBef>
                        <a:spcAft>
                          <a:spcPts val="0"/>
                        </a:spcAft>
                        <a:buNone/>
                      </a:pPr>
                      <a:r>
                        <a:rPr lang="en"/>
                        <a:t>Position: </a:t>
                      </a:r>
                      <a:endParaRPr/>
                    </a:p>
                  </a:txBody>
                  <a:tcPr marL="91425" marR="91425" marT="91425" marB="91425"/>
                </a:tc>
                <a:tc>
                  <a:txBody>
                    <a:bodyPr/>
                    <a:lstStyle/>
                    <a:p>
                      <a:pPr marL="0" lvl="0" indent="0" algn="l" rtl="0">
                        <a:spcBef>
                          <a:spcPts val="0"/>
                        </a:spcBef>
                        <a:spcAft>
                          <a:spcPts val="0"/>
                        </a:spcAft>
                        <a:buNone/>
                      </a:pPr>
                      <a:r>
                        <a:rPr lang="en"/>
                        <a:t>Rectangle</a:t>
                      </a:r>
                      <a:endParaRPr/>
                    </a:p>
                    <a:p>
                      <a:pPr marL="0" lvl="0" indent="0" algn="l" rtl="0">
                        <a:spcBef>
                          <a:spcPts val="0"/>
                        </a:spcBef>
                        <a:spcAft>
                          <a:spcPts val="0"/>
                        </a:spcAft>
                        <a:buNone/>
                      </a:pPr>
                      <a:r>
                        <a:rPr lang="en"/>
                        <a:t>randomized,orange</a:t>
                      </a:r>
                      <a:endParaRPr>
                        <a:solidFill>
                          <a:srgbClr val="000000"/>
                        </a:solidFill>
                      </a:endParaRPr>
                    </a:p>
                    <a:p>
                      <a:pPr marL="0" lvl="0" indent="0" algn="l" rtl="0">
                        <a:spcBef>
                          <a:spcPts val="0"/>
                        </a:spcBef>
                        <a:spcAft>
                          <a:spcPts val="0"/>
                        </a:spcAft>
                        <a:buNone/>
                      </a:pPr>
                      <a:r>
                        <a:rPr lang="en"/>
                        <a:t>approx.</a:t>
                      </a:r>
                      <a:r>
                        <a:rPr lang="en">
                          <a:solidFill>
                            <a:srgbClr val="000000"/>
                          </a:solidFill>
                        </a:rPr>
                        <a:t> 10cm</a:t>
                      </a:r>
                      <a:endParaRPr>
                        <a:solidFill>
                          <a:srgbClr val="000000"/>
                        </a:solidFill>
                      </a:endParaRPr>
                    </a:p>
                    <a:p>
                      <a:pPr marL="0" lvl="0" indent="0" algn="l" rtl="0">
                        <a:spcBef>
                          <a:spcPts val="0"/>
                        </a:spcBef>
                        <a:spcAft>
                          <a:spcPts val="0"/>
                        </a:spcAft>
                        <a:buNone/>
                      </a:pPr>
                      <a:r>
                        <a:rPr lang="en"/>
                        <a:t>approx.</a:t>
                      </a:r>
                      <a:r>
                        <a:rPr lang="en">
                          <a:solidFill>
                            <a:srgbClr val="000000"/>
                          </a:solidFill>
                        </a:rPr>
                        <a:t> 5cm</a:t>
                      </a:r>
                      <a:endParaRPr>
                        <a:solidFill>
                          <a:srgbClr val="000000"/>
                        </a:solidFill>
                      </a:endParaRPr>
                    </a:p>
                    <a:p>
                      <a:pPr marL="0" lvl="0" indent="0" algn="l" rtl="0">
                        <a:spcBef>
                          <a:spcPts val="0"/>
                        </a:spcBef>
                        <a:spcAft>
                          <a:spcPts val="0"/>
                        </a:spcAft>
                        <a:buClr>
                          <a:srgbClr val="000000"/>
                        </a:buClr>
                        <a:buSzPts val="1100"/>
                        <a:buFont typeface="Arial"/>
                        <a:buNone/>
                      </a:pPr>
                      <a:r>
                        <a:rPr lang="en">
                          <a:solidFill>
                            <a:srgbClr val="000000"/>
                          </a:solidFill>
                        </a:rPr>
                        <a:t>(0,2</a:t>
                      </a:r>
                      <a:r>
                        <a:rPr lang="en"/>
                        <a:t>0</a:t>
                      </a:r>
                      <a:r>
                        <a:rPr lang="en">
                          <a:solidFill>
                            <a:srgbClr val="000000"/>
                          </a:solidFill>
                        </a:rPr>
                        <a:t>5)</a:t>
                      </a:r>
                      <a:endParaRPr>
                        <a:solidFill>
                          <a:srgbClr val="000000"/>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57" name="Google Shape;157;p17"/>
          <p:cNvSpPr txBox="1"/>
          <p:nvPr/>
        </p:nvSpPr>
        <p:spPr>
          <a:xfrm>
            <a:off x="309600" y="1637925"/>
            <a:ext cx="38652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Enemy : customer</a:t>
            </a:r>
            <a:endParaRPr/>
          </a:p>
        </p:txBody>
      </p:sp>
      <p:graphicFrame>
        <p:nvGraphicFramePr>
          <p:cNvPr id="158" name="Google Shape;158;p17"/>
          <p:cNvGraphicFramePr/>
          <p:nvPr/>
        </p:nvGraphicFramePr>
        <p:xfrm>
          <a:off x="4505600" y="2006588"/>
          <a:ext cx="4326700" cy="2805050"/>
        </p:xfrm>
        <a:graphic>
          <a:graphicData uri="http://schemas.openxmlformats.org/drawingml/2006/table">
            <a:tbl>
              <a:tblPr>
                <a:noFill/>
                <a:tableStyleId>{E01F4A5A-8F24-499F-AB61-D81A6B86577D}</a:tableStyleId>
              </a:tblPr>
              <a:tblGrid>
                <a:gridCol w="2145600">
                  <a:extLst>
                    <a:ext uri="{9D8B030D-6E8A-4147-A177-3AD203B41FA5}">
                      <a16:colId xmlns:a16="http://schemas.microsoft.com/office/drawing/2014/main" val="20000"/>
                    </a:ext>
                  </a:extLst>
                </a:gridCol>
                <a:gridCol w="2181100">
                  <a:extLst>
                    <a:ext uri="{9D8B030D-6E8A-4147-A177-3AD203B41FA5}">
                      <a16:colId xmlns:a16="http://schemas.microsoft.com/office/drawing/2014/main" val="20001"/>
                    </a:ext>
                  </a:extLst>
                </a:gridCol>
              </a:tblGrid>
              <a:tr h="579600">
                <a:tc>
                  <a:txBody>
                    <a:bodyPr/>
                    <a:lstStyle/>
                    <a:p>
                      <a:pPr marL="0" lvl="0" indent="0" algn="l" rtl="0">
                        <a:spcBef>
                          <a:spcPts val="0"/>
                        </a:spcBef>
                        <a:spcAft>
                          <a:spcPts val="0"/>
                        </a:spcAft>
                        <a:buNone/>
                      </a:pPr>
                      <a:r>
                        <a:rPr lang="en"/>
                        <a:t>Attributes</a:t>
                      </a:r>
                      <a:endParaRPr/>
                    </a:p>
                  </a:txBody>
                  <a:tcPr marL="91425" marR="91425" marT="91425" marB="91425"/>
                </a:tc>
                <a:tc>
                  <a:txBody>
                    <a:bodyPr/>
                    <a:lstStyle/>
                    <a:p>
                      <a:pPr marL="0" lvl="0" indent="0" algn="l" rtl="0">
                        <a:spcBef>
                          <a:spcPts val="0"/>
                        </a:spcBef>
                        <a:spcAft>
                          <a:spcPts val="0"/>
                        </a:spcAft>
                        <a:buNone/>
                      </a:pPr>
                      <a:r>
                        <a:rPr lang="en"/>
                        <a:t>Value</a:t>
                      </a:r>
                      <a:endParaRPr/>
                    </a:p>
                  </a:txBody>
                  <a:tcPr marL="91425" marR="91425" marT="91425" marB="91425"/>
                </a:tc>
                <a:extLst>
                  <a:ext uri="{0D108BD9-81ED-4DB2-BD59-A6C34878D82A}">
                    <a16:rowId xmlns:a16="http://schemas.microsoft.com/office/drawing/2014/main" val="10000"/>
                  </a:ext>
                </a:extLst>
              </a:tr>
              <a:tr h="2225450">
                <a:tc>
                  <a:txBody>
                    <a:bodyPr/>
                    <a:lstStyle/>
                    <a:p>
                      <a:pPr marL="0" lvl="0" indent="0" algn="l" rtl="0">
                        <a:spcBef>
                          <a:spcPts val="0"/>
                        </a:spcBef>
                        <a:spcAft>
                          <a:spcPts val="0"/>
                        </a:spcAft>
                        <a:buNone/>
                      </a:pPr>
                      <a:r>
                        <a:rPr lang="en"/>
                        <a:t>Shape: </a:t>
                      </a:r>
                      <a:endParaRPr/>
                    </a:p>
                    <a:p>
                      <a:pPr marL="0" lvl="0" indent="0" algn="l" rtl="0">
                        <a:spcBef>
                          <a:spcPts val="0"/>
                        </a:spcBef>
                        <a:spcAft>
                          <a:spcPts val="0"/>
                        </a:spcAft>
                        <a:buNone/>
                      </a:pPr>
                      <a:r>
                        <a:rPr lang="en"/>
                        <a:t>Colour: </a:t>
                      </a:r>
                      <a:endParaRPr/>
                    </a:p>
                    <a:p>
                      <a:pPr marL="0" lvl="0" indent="0" algn="l" rtl="0">
                        <a:spcBef>
                          <a:spcPts val="0"/>
                        </a:spcBef>
                        <a:spcAft>
                          <a:spcPts val="0"/>
                        </a:spcAft>
                        <a:buNone/>
                      </a:pPr>
                      <a:r>
                        <a:rPr lang="en"/>
                        <a:t>Length: </a:t>
                      </a:r>
                      <a:endParaRPr/>
                    </a:p>
                    <a:p>
                      <a:pPr marL="0" lvl="0" indent="0" algn="l" rtl="0">
                        <a:spcBef>
                          <a:spcPts val="0"/>
                        </a:spcBef>
                        <a:spcAft>
                          <a:spcPts val="0"/>
                        </a:spcAft>
                        <a:buNone/>
                      </a:pPr>
                      <a:r>
                        <a:rPr lang="en"/>
                        <a:t>Width:</a:t>
                      </a:r>
                      <a:endParaRPr/>
                    </a:p>
                    <a:p>
                      <a:pPr marL="0" lvl="0" indent="0" algn="l" rtl="0">
                        <a:spcBef>
                          <a:spcPts val="0"/>
                        </a:spcBef>
                        <a:spcAft>
                          <a:spcPts val="0"/>
                        </a:spcAft>
                        <a:buNone/>
                      </a:pPr>
                      <a:r>
                        <a:rPr lang="en"/>
                        <a:t>Position: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t>Rectangle, circle</a:t>
                      </a:r>
                      <a:endParaRPr/>
                    </a:p>
                    <a:p>
                      <a:pPr marL="0" lvl="0" indent="0" algn="l" rtl="0">
                        <a:spcBef>
                          <a:spcPts val="0"/>
                        </a:spcBef>
                        <a:spcAft>
                          <a:spcPts val="0"/>
                        </a:spcAft>
                        <a:buNone/>
                      </a:pPr>
                      <a:r>
                        <a:rPr lang="en"/>
                        <a:t>white,black,orange,Gold</a:t>
                      </a:r>
                      <a:endParaRPr>
                        <a:solidFill>
                          <a:srgbClr val="000000"/>
                        </a:solidFill>
                      </a:endParaRPr>
                    </a:p>
                    <a:p>
                      <a:pPr marL="0" lvl="0" indent="0" algn="l" rtl="0">
                        <a:spcBef>
                          <a:spcPts val="0"/>
                        </a:spcBef>
                        <a:spcAft>
                          <a:spcPts val="0"/>
                        </a:spcAft>
                        <a:buNone/>
                      </a:pPr>
                      <a:r>
                        <a:rPr lang="en"/>
                        <a:t>Approx. </a:t>
                      </a:r>
                      <a:r>
                        <a:rPr lang="en">
                          <a:solidFill>
                            <a:srgbClr val="000000"/>
                          </a:solidFill>
                        </a:rPr>
                        <a:t>10cm</a:t>
                      </a:r>
                      <a:endParaRPr>
                        <a:solidFill>
                          <a:srgbClr val="000000"/>
                        </a:solidFill>
                      </a:endParaRPr>
                    </a:p>
                    <a:p>
                      <a:pPr marL="0" lvl="0" indent="0" algn="l" rtl="0">
                        <a:spcBef>
                          <a:spcPts val="0"/>
                        </a:spcBef>
                        <a:spcAft>
                          <a:spcPts val="0"/>
                        </a:spcAft>
                        <a:buNone/>
                      </a:pPr>
                      <a:r>
                        <a:rPr lang="en"/>
                        <a:t>Approx.</a:t>
                      </a:r>
                      <a:r>
                        <a:rPr lang="en">
                          <a:solidFill>
                            <a:srgbClr val="000000"/>
                          </a:solidFill>
                        </a:rPr>
                        <a:t> 5cm</a:t>
                      </a:r>
                      <a:endParaRPr>
                        <a:solidFill>
                          <a:srgbClr val="000000"/>
                        </a:solidFill>
                      </a:endParaRPr>
                    </a:p>
                    <a:p>
                      <a:pPr marL="0" lvl="0" indent="0" algn="l" rtl="0">
                        <a:spcBef>
                          <a:spcPts val="0"/>
                        </a:spcBef>
                        <a:spcAft>
                          <a:spcPts val="0"/>
                        </a:spcAft>
                        <a:buNone/>
                      </a:pPr>
                      <a:r>
                        <a:rPr lang="en">
                          <a:solidFill>
                            <a:schemeClr val="dk1"/>
                          </a:solidFill>
                        </a:rPr>
                        <a:t>Approx. </a:t>
                      </a:r>
                      <a:r>
                        <a:rPr lang="en">
                          <a:solidFill>
                            <a:srgbClr val="000000"/>
                          </a:solidFill>
                        </a:rPr>
                        <a:t>(13,235)</a:t>
                      </a: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1"/>
                  </a:ext>
                </a:extLst>
              </a:tr>
            </a:tbl>
          </a:graphicData>
        </a:graphic>
      </p:graphicFrame>
      <p:sp>
        <p:nvSpPr>
          <p:cNvPr id="159" name="Google Shape;159;p17"/>
          <p:cNvSpPr txBox="1"/>
          <p:nvPr/>
        </p:nvSpPr>
        <p:spPr>
          <a:xfrm>
            <a:off x="4569550" y="1637913"/>
            <a:ext cx="38652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Player: worker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311700" y="389000"/>
            <a:ext cx="8520600" cy="63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 I accomplished</a:t>
            </a:r>
            <a:endParaRPr/>
          </a:p>
        </p:txBody>
      </p:sp>
      <p:sp>
        <p:nvSpPr>
          <p:cNvPr id="165" name="Google Shape;165;p18"/>
          <p:cNvSpPr txBox="1">
            <a:spLocks noGrp="1"/>
          </p:cNvSpPr>
          <p:nvPr>
            <p:ph type="subTitle" idx="1"/>
          </p:nvPr>
        </p:nvSpPr>
        <p:spPr>
          <a:xfrm>
            <a:off x="311700" y="1953675"/>
            <a:ext cx="8520600" cy="2351400"/>
          </a:xfrm>
          <a:prstGeom prst="rect">
            <a:avLst/>
          </a:prstGeom>
          <a:solidFill>
            <a:srgbClr val="B6D7A8"/>
          </a:solidFill>
        </p:spPr>
        <p:txBody>
          <a:bodyPr spcFirstLastPara="1" wrap="square" lIns="91425" tIns="91425" rIns="91425" bIns="91425" anchor="t" anchorCtr="0">
            <a:noAutofit/>
          </a:bodyPr>
          <a:lstStyle/>
          <a:p>
            <a:pPr marL="0" lvl="0" indent="0" algn="l" rtl="0">
              <a:spcBef>
                <a:spcPts val="0"/>
              </a:spcBef>
              <a:spcAft>
                <a:spcPts val="0"/>
              </a:spcAft>
              <a:buNone/>
            </a:pPr>
            <a:r>
              <a:rPr lang="en" sz="1400"/>
              <a:t>Throughout the program, I us</a:t>
            </a:r>
            <a:r>
              <a:rPr lang="en" sz="1400">
                <a:solidFill>
                  <a:srgbClr val="666666"/>
                </a:solidFill>
              </a:rPr>
              <a:t>ed a variety of classes, objects, controls, parent functions, variables, subprograms, lists, selections, backgrounds and many other coding techniques. Specifically, when I had used classes, it became easier to change attributes of the objects like colour, movement, and I can always change or add new features to them. Also, when I used lists, it was easy to add or remove the amount of customers. Finally, the use of controls allowed the user to explore wherever the individual likes. The program is meant to be a game where the worker has to stack up boxes, while making sure that he has to do the tasks while avoiding customers. At the same time, he should also worry about the time he has left to perform the tasks. I have included some screenshots of my game separately. They show how the equipment is being transferred into the shelves. </a:t>
            </a:r>
            <a:endParaRPr sz="14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ctrTitle"/>
          </p:nvPr>
        </p:nvSpPr>
        <p:spPr>
          <a:xfrm>
            <a:off x="0" y="122175"/>
            <a:ext cx="3319500" cy="63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Testing</a:t>
            </a:r>
            <a:endParaRPr sz="3600" dirty="0"/>
          </a:p>
        </p:txBody>
      </p:sp>
      <p:sp>
        <p:nvSpPr>
          <p:cNvPr id="171" name="Google Shape;171;p19"/>
          <p:cNvSpPr txBox="1">
            <a:spLocks noGrp="1"/>
          </p:cNvSpPr>
          <p:nvPr>
            <p:ph type="subTitle" idx="1"/>
          </p:nvPr>
        </p:nvSpPr>
        <p:spPr>
          <a:xfrm>
            <a:off x="311700" y="1599250"/>
            <a:ext cx="8520600" cy="2031600"/>
          </a:xfrm>
          <a:prstGeom prst="rect">
            <a:avLst/>
          </a:prstGeom>
          <a:solidFill>
            <a:srgbClr val="E06666"/>
          </a:solidFill>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Overall, I had done this project based on prior knowledge, along with a lot of trial and error. I would always look for ways to possibly improve my game, which gave me the encouragement to use certain programming techniques. There have been many errors along my testing, and I have always used different methods to find out what went wrong. Honestly, testing has improved my code drastically as I had used that method to add various features to my game. For instance, I had some struggle on how to have some interaction in between the worker and the equipment, therefore, I had tried to use different classes. This testing method made my game so much more interesting. In conclusion, the program was basically tested by just simply running it. For instance, I played the game myself multiple times to see if there are any errors or aspects to improve on.</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594</Words>
  <Application>Microsoft Macintosh PowerPoint</Application>
  <PresentationFormat>On-screen Show (16:9)</PresentationFormat>
  <Paragraphs>103</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Grocery Worker Game</vt:lpstr>
      <vt:lpstr>PowerPoint Presentation</vt:lpstr>
      <vt:lpstr>PowerPoint Presentation</vt:lpstr>
      <vt:lpstr>PowerPoint Presentation</vt:lpstr>
      <vt:lpstr>PowerPoint Presentation</vt:lpstr>
      <vt:lpstr>What I accomplished</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Worker Game</dc:title>
  <cp:lastModifiedBy>Aarya Shah</cp:lastModifiedBy>
  <cp:revision>1</cp:revision>
  <dcterms:modified xsi:type="dcterms:W3CDTF">2020-06-19T19:55:31Z</dcterms:modified>
</cp:coreProperties>
</file>