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9"/>
  </p:notesMasterIdLst>
  <p:sldIdLst>
    <p:sldId id="257" r:id="rId5"/>
    <p:sldId id="267" r:id="rId6"/>
    <p:sldId id="268" r:id="rId7"/>
    <p:sldId id="269" r:id="rId8"/>
    <p:sldId id="270" r:id="rId9"/>
    <p:sldId id="271" r:id="rId10"/>
    <p:sldId id="272" r:id="rId11"/>
    <p:sldId id="274" r:id="rId12"/>
    <p:sldId id="275" r:id="rId13"/>
    <p:sldId id="290" r:id="rId14"/>
    <p:sldId id="273" r:id="rId15"/>
    <p:sldId id="278" r:id="rId16"/>
    <p:sldId id="266" r:id="rId17"/>
    <p:sldId id="259" r:id="rId18"/>
    <p:sldId id="262" r:id="rId19"/>
    <p:sldId id="260" r:id="rId20"/>
    <p:sldId id="263" r:id="rId21"/>
    <p:sldId id="264" r:id="rId22"/>
    <p:sldId id="279" r:id="rId23"/>
    <p:sldId id="280" r:id="rId24"/>
    <p:sldId id="281" r:id="rId25"/>
    <p:sldId id="282" r:id="rId26"/>
    <p:sldId id="283" r:id="rId27"/>
    <p:sldId id="276" r:id="rId28"/>
    <p:sldId id="284" r:id="rId29"/>
    <p:sldId id="288" r:id="rId30"/>
    <p:sldId id="285" r:id="rId31"/>
    <p:sldId id="295" r:id="rId32"/>
    <p:sldId id="286" r:id="rId33"/>
    <p:sldId id="287" r:id="rId34"/>
    <p:sldId id="292" r:id="rId35"/>
    <p:sldId id="293" r:id="rId36"/>
    <p:sldId id="294" r:id="rId37"/>
    <p:sldId id="29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00" autoAdjust="0"/>
    <p:restoredTop sz="94364" autoAdjust="0"/>
  </p:normalViewPr>
  <p:slideViewPr>
    <p:cSldViewPr snapToGrid="0">
      <p:cViewPr varScale="1">
        <p:scale>
          <a:sx n="107" d="100"/>
          <a:sy n="107" d="100"/>
        </p:scale>
        <p:origin x="31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3690C4-7B47-4FF3-BD2D-DABAE60892C6}" type="datetimeFigureOut">
              <a:rPr lang="en-IN" smtClean="0"/>
              <a:t>01-08-2024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4AEDDD-4524-4B88-8C03-6D981F48DE89}" type="slidenum">
              <a:rPr lang="en-IN" smtClean="0"/>
              <a:t>‹#›</a:t>
            </a:fld>
            <a:endParaRPr lang="en-IN"/>
          </a:p>
        </p:txBody>
      </p:sp>
    </p:spTree>
    <p:extLst>
      <p:ext uri="{BB962C8B-B14F-4D97-AF65-F5344CB8AC3E}">
        <p14:creationId xmlns:p14="http://schemas.microsoft.com/office/powerpoint/2010/main" val="3215342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https://www.javatpoint.com/machine-learning</a:t>
            </a:r>
          </a:p>
        </p:txBody>
      </p:sp>
      <p:sp>
        <p:nvSpPr>
          <p:cNvPr id="4" name="Slide Number Placeholder 3"/>
          <p:cNvSpPr>
            <a:spLocks noGrp="1"/>
          </p:cNvSpPr>
          <p:nvPr>
            <p:ph type="sldNum" sz="quarter" idx="5"/>
          </p:nvPr>
        </p:nvSpPr>
        <p:spPr/>
        <p:txBody>
          <a:bodyPr/>
          <a:lstStyle/>
          <a:p>
            <a:fld id="{1D4AEDDD-4524-4B88-8C03-6D981F48DE89}" type="slidenum">
              <a:rPr lang="en-IN" smtClean="0"/>
              <a:t>9</a:t>
            </a:fld>
            <a:endParaRPr lang="en-IN"/>
          </a:p>
        </p:txBody>
      </p:sp>
    </p:spTree>
    <p:extLst>
      <p:ext uri="{BB962C8B-B14F-4D97-AF65-F5344CB8AC3E}">
        <p14:creationId xmlns:p14="http://schemas.microsoft.com/office/powerpoint/2010/main" val="3934158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D0F1B138-D074-45E3-A333-2BB267BF6FFE}" type="datetime1">
              <a:rPr lang="en-US" smtClean="0"/>
              <a:t>8/1/2024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Dr. Amol Dhumane, PCCOE</a:t>
            </a:r>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FEFCD6-FB4D-4F63-B371-9E4141BDBAA5}" type="datetime1">
              <a:rPr lang="en-US" smtClean="0"/>
              <a:t>8/1/2024</a:t>
            </a:fld>
            <a:endParaRPr lang="en-US" dirty="0"/>
          </a:p>
        </p:txBody>
      </p:sp>
      <p:sp>
        <p:nvSpPr>
          <p:cNvPr id="5" name="Footer Placeholder 4"/>
          <p:cNvSpPr>
            <a:spLocks noGrp="1"/>
          </p:cNvSpPr>
          <p:nvPr>
            <p:ph type="ftr" sz="quarter" idx="11"/>
          </p:nvPr>
        </p:nvSpPr>
        <p:spPr/>
        <p:txBody>
          <a:bodyPr/>
          <a:lstStyle/>
          <a:p>
            <a:r>
              <a:rPr lang="en-US"/>
              <a:t>Dr. Amol Dhumane, PCCOE</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A444D475-55CF-4E91-BE23-636600B14BC8}" type="datetime1">
              <a:rPr lang="en-US" smtClean="0"/>
              <a:t>8/1/2024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a:t>Dr. Amol Dhumane, PCCOE</a:t>
            </a:r>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nchor="t"/>
          <a:lstStyle/>
          <a:p>
            <a:r>
              <a:rPr lang="en-US" dirty="0"/>
              <a:t>Click to edit Master title style</a:t>
            </a:r>
          </a:p>
        </p:txBody>
      </p:sp>
      <p:sp>
        <p:nvSpPr>
          <p:cNvPr id="3" name="Content Placeholder 2"/>
          <p:cNvSpPr>
            <a:spLocks noGrp="1"/>
          </p:cNvSpPr>
          <p:nvPr>
            <p:ph idx="1"/>
          </p:nvPr>
        </p:nvSpPr>
        <p:spPr>
          <a:xfrm>
            <a:off x="581192" y="2018136"/>
            <a:ext cx="11029615" cy="4127170"/>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F2EA9017-DD97-40F2-83D1-6A0F9A1260B8}" type="datetime1">
              <a:rPr lang="en-US" smtClean="0"/>
              <a:t>8/1/2024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Dr. Amol Dhumane, PCCOE</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7A98EEBB-277E-48A3-9C64-AFB6F23CCE97}" type="datetime1">
              <a:rPr lang="en-US" smtClean="0"/>
              <a:t>8/1/2024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a:t>Dr. Amol Dhumane, PCCOE</a:t>
            </a:r>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2FDD4C-A19A-409F-8180-701935CA92B5}" type="datetime1">
              <a:rPr lang="en-US" smtClean="0"/>
              <a:t>8/1/2024</a:t>
            </a:fld>
            <a:endParaRPr lang="en-US" dirty="0"/>
          </a:p>
        </p:txBody>
      </p:sp>
      <p:sp>
        <p:nvSpPr>
          <p:cNvPr id="6" name="Footer Placeholder 5"/>
          <p:cNvSpPr>
            <a:spLocks noGrp="1"/>
          </p:cNvSpPr>
          <p:nvPr>
            <p:ph type="ftr" sz="quarter" idx="11"/>
          </p:nvPr>
        </p:nvSpPr>
        <p:spPr/>
        <p:txBody>
          <a:bodyPr/>
          <a:lstStyle/>
          <a:p>
            <a:r>
              <a:rPr lang="en-US"/>
              <a:t>Dr. Amol Dhumane, PCCOE</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36CD5B-DE60-48E9-851F-0887F4BAAB39}" type="datetime1">
              <a:rPr lang="en-US" smtClean="0"/>
              <a:t>8/1/2024</a:t>
            </a:fld>
            <a:endParaRPr lang="en-US" dirty="0"/>
          </a:p>
        </p:txBody>
      </p:sp>
      <p:sp>
        <p:nvSpPr>
          <p:cNvPr id="8" name="Footer Placeholder 7"/>
          <p:cNvSpPr>
            <a:spLocks noGrp="1"/>
          </p:cNvSpPr>
          <p:nvPr>
            <p:ph type="ftr" sz="quarter" idx="11"/>
          </p:nvPr>
        </p:nvSpPr>
        <p:spPr/>
        <p:txBody>
          <a:bodyPr/>
          <a:lstStyle/>
          <a:p>
            <a:r>
              <a:rPr lang="en-US"/>
              <a:t>Dr. Amol Dhumane, PCCOE</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0C7791-D1F2-480D-870F-DAA6808AF10F}" type="datetime1">
              <a:rPr lang="en-US" smtClean="0"/>
              <a:t>8/1/2024</a:t>
            </a:fld>
            <a:endParaRPr lang="en-US" dirty="0"/>
          </a:p>
        </p:txBody>
      </p:sp>
      <p:sp>
        <p:nvSpPr>
          <p:cNvPr id="4" name="Footer Placeholder 3"/>
          <p:cNvSpPr>
            <a:spLocks noGrp="1"/>
          </p:cNvSpPr>
          <p:nvPr>
            <p:ph type="ftr" sz="quarter" idx="11"/>
          </p:nvPr>
        </p:nvSpPr>
        <p:spPr/>
        <p:txBody>
          <a:bodyPr/>
          <a:lstStyle/>
          <a:p>
            <a:r>
              <a:rPr lang="en-US"/>
              <a:t>Dr. Amol Dhumane, PCCOE</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A45A1F-CB8D-4E0B-A160-A3DF0EC7AC87}" type="datetime1">
              <a:rPr lang="en-US" smtClean="0"/>
              <a:t>8/1/2024</a:t>
            </a:fld>
            <a:endParaRPr lang="en-US" dirty="0"/>
          </a:p>
        </p:txBody>
      </p:sp>
      <p:sp>
        <p:nvSpPr>
          <p:cNvPr id="3" name="Footer Placeholder 2"/>
          <p:cNvSpPr>
            <a:spLocks noGrp="1"/>
          </p:cNvSpPr>
          <p:nvPr>
            <p:ph type="ftr" sz="quarter" idx="11"/>
          </p:nvPr>
        </p:nvSpPr>
        <p:spPr/>
        <p:txBody>
          <a:bodyPr/>
          <a:lstStyle/>
          <a:p>
            <a:r>
              <a:rPr lang="en-US"/>
              <a:t>Dr. Amol Dhumane, PCCOE</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486839F4-E15C-408F-8948-A385FFBB9E2B}" type="datetime1">
              <a:rPr lang="en-US" smtClean="0"/>
              <a:t>8/1/2024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Dr. Amol Dhumane, PCCOE</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69C0A5-E854-424C-8131-D200729EE795}" type="datetime1">
              <a:rPr lang="en-US" smtClean="0"/>
              <a:t>8/1/2024</a:t>
            </a:fld>
            <a:endParaRPr lang="en-US" dirty="0"/>
          </a:p>
        </p:txBody>
      </p:sp>
      <p:sp>
        <p:nvSpPr>
          <p:cNvPr id="6" name="Footer Placeholder 5"/>
          <p:cNvSpPr>
            <a:spLocks noGrp="1"/>
          </p:cNvSpPr>
          <p:nvPr>
            <p:ph type="ftr" sz="quarter" idx="11"/>
          </p:nvPr>
        </p:nvSpPr>
        <p:spPr/>
        <p:txBody>
          <a:bodyPr/>
          <a:lstStyle/>
          <a:p>
            <a:pPr algn="l"/>
            <a:r>
              <a:rPr lang="en-US"/>
              <a:t>Dr. Amol Dhumane, PCCOE</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17A01FB6-2F7B-467A-BA79-5C798C84A2B2}" type="datetime1">
              <a:rPr lang="en-US" smtClean="0"/>
              <a:t>8/1/2024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Dr. Amol Dhumane, PCCOE</a:t>
            </a:r>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692255"/>
          </a:xfrm>
        </p:spPr>
        <p:txBody>
          <a:bodyPr anchor="t">
            <a:normAutofit/>
          </a:bodyPr>
          <a:lstStyle/>
          <a:p>
            <a:r>
              <a:rPr lang="en-US" dirty="0"/>
              <a:t>UNIT-I</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96717" y="1929043"/>
            <a:ext cx="10993546" cy="930271"/>
          </a:xfrm>
        </p:spPr>
        <p:txBody>
          <a:bodyPr>
            <a:normAutofit/>
          </a:bodyPr>
          <a:lstStyle/>
          <a:p>
            <a:r>
              <a:rPr lang="en-US" dirty="0"/>
              <a:t>DR. AMOL DHUMANE</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Applications of Machine Learning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975" y="935491"/>
            <a:ext cx="6375854" cy="5466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114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ntroduction to Machine Learning">
            <a:extLst>
              <a:ext uri="{FF2B5EF4-FFF2-40B4-BE49-F238E27FC236}">
                <a16:creationId xmlns:a16="http://schemas.microsoft.com/office/drawing/2014/main" id="{B499A73D-A29A-40F3-5844-12A7C12EF8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4878" y="1403033"/>
            <a:ext cx="6979962" cy="4692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297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210011-5F12-ED3C-15BE-5F1B70BDD447}"/>
              </a:ext>
            </a:extLst>
          </p:cNvPr>
          <p:cNvSpPr>
            <a:spLocks noGrp="1"/>
          </p:cNvSpPr>
          <p:nvPr>
            <p:ph type="title"/>
          </p:nvPr>
        </p:nvSpPr>
        <p:spPr/>
        <p:txBody>
          <a:bodyPr/>
          <a:lstStyle/>
          <a:p>
            <a:r>
              <a:rPr lang="en-IN" dirty="0"/>
              <a:t>Machine Learning Task – </a:t>
            </a:r>
            <a:r>
              <a:rPr lang="en-IN" dirty="0">
                <a:solidFill>
                  <a:srgbClr val="00B0F0"/>
                </a:solidFill>
              </a:rPr>
              <a:t>performance measures</a:t>
            </a:r>
          </a:p>
        </p:txBody>
      </p:sp>
      <p:graphicFrame>
        <p:nvGraphicFramePr>
          <p:cNvPr id="6" name="Google Shape;171;p27"/>
          <p:cNvGraphicFramePr/>
          <p:nvPr>
            <p:extLst>
              <p:ext uri="{D42A27DB-BD31-4B8C-83A1-F6EECF244321}">
                <p14:modId xmlns:p14="http://schemas.microsoft.com/office/powerpoint/2010/main" val="3175342906"/>
              </p:ext>
            </p:extLst>
          </p:nvPr>
        </p:nvGraphicFramePr>
        <p:xfrm>
          <a:off x="2261609" y="2129434"/>
          <a:ext cx="7970962" cy="4023120"/>
        </p:xfrm>
        <a:graphic>
          <a:graphicData uri="http://schemas.openxmlformats.org/drawingml/2006/table">
            <a:tbl>
              <a:tblPr>
                <a:noFill/>
              </a:tblPr>
              <a:tblGrid>
                <a:gridCol w="3985481">
                  <a:extLst>
                    <a:ext uri="{9D8B030D-6E8A-4147-A177-3AD203B41FA5}">
                      <a16:colId xmlns:a16="http://schemas.microsoft.com/office/drawing/2014/main" val="20000"/>
                    </a:ext>
                  </a:extLst>
                </a:gridCol>
                <a:gridCol w="3985481">
                  <a:extLst>
                    <a:ext uri="{9D8B030D-6E8A-4147-A177-3AD203B41FA5}">
                      <a16:colId xmlns:a16="http://schemas.microsoft.com/office/drawing/2014/main" val="20001"/>
                    </a:ext>
                  </a:extLst>
                </a:gridCol>
              </a:tblGrid>
              <a:tr h="559494">
                <a:tc>
                  <a:txBody>
                    <a:bodyPr/>
                    <a:lstStyle/>
                    <a:p>
                      <a:pPr marL="0" lvl="0" indent="0" algn="ctr" rtl="0">
                        <a:spcBef>
                          <a:spcPts val="0"/>
                        </a:spcBef>
                        <a:spcAft>
                          <a:spcPts val="0"/>
                        </a:spcAft>
                        <a:buNone/>
                      </a:pPr>
                      <a:r>
                        <a:rPr lang="en" sz="2800" b="1" dirty="0"/>
                        <a:t>Task</a:t>
                      </a:r>
                      <a:endParaRPr sz="2800" b="1" dirty="0"/>
                    </a:p>
                  </a:txBody>
                  <a:tcPr marL="121900" marR="121900" marT="121900" marB="121900"/>
                </a:tc>
                <a:tc>
                  <a:txBody>
                    <a:bodyPr/>
                    <a:lstStyle/>
                    <a:p>
                      <a:pPr marL="0" lvl="0" indent="0" algn="ctr" rtl="0">
                        <a:spcBef>
                          <a:spcPts val="0"/>
                        </a:spcBef>
                        <a:spcAft>
                          <a:spcPts val="0"/>
                        </a:spcAft>
                        <a:buNone/>
                      </a:pPr>
                      <a:r>
                        <a:rPr lang="en" sz="2800" b="1"/>
                        <a:t>Measures</a:t>
                      </a:r>
                      <a:endParaRPr sz="2800" b="1"/>
                    </a:p>
                  </a:txBody>
                  <a:tcPr marL="121900" marR="121900" marT="121900" marB="121900"/>
                </a:tc>
                <a:extLst>
                  <a:ext uri="{0D108BD9-81ED-4DB2-BD59-A6C34878D82A}">
                    <a16:rowId xmlns:a16="http://schemas.microsoft.com/office/drawing/2014/main" val="10000"/>
                  </a:ext>
                </a:extLst>
              </a:tr>
              <a:tr h="559494">
                <a:tc>
                  <a:txBody>
                    <a:bodyPr/>
                    <a:lstStyle/>
                    <a:p>
                      <a:pPr marL="0" lvl="0" indent="0" algn="l" rtl="0">
                        <a:spcBef>
                          <a:spcPts val="0"/>
                        </a:spcBef>
                        <a:spcAft>
                          <a:spcPts val="0"/>
                        </a:spcAft>
                        <a:buNone/>
                      </a:pPr>
                      <a:r>
                        <a:rPr lang="en" sz="2800"/>
                        <a:t>Classification</a:t>
                      </a:r>
                      <a:endParaRPr sz="2800"/>
                    </a:p>
                  </a:txBody>
                  <a:tcPr marL="121900" marR="121900" marT="121900" marB="121900"/>
                </a:tc>
                <a:tc>
                  <a:txBody>
                    <a:bodyPr/>
                    <a:lstStyle/>
                    <a:p>
                      <a:pPr marL="0" lvl="0" indent="0" algn="l" rtl="0">
                        <a:spcBef>
                          <a:spcPts val="0"/>
                        </a:spcBef>
                        <a:spcAft>
                          <a:spcPts val="0"/>
                        </a:spcAft>
                        <a:buNone/>
                      </a:pPr>
                      <a:r>
                        <a:rPr lang="en" sz="2800"/>
                        <a:t>Error</a:t>
                      </a:r>
                      <a:endParaRPr sz="2800"/>
                    </a:p>
                  </a:txBody>
                  <a:tcPr marL="121900" marR="121900" marT="121900" marB="121900"/>
                </a:tc>
                <a:extLst>
                  <a:ext uri="{0D108BD9-81ED-4DB2-BD59-A6C34878D82A}">
                    <a16:rowId xmlns:a16="http://schemas.microsoft.com/office/drawing/2014/main" val="10001"/>
                  </a:ext>
                </a:extLst>
              </a:tr>
              <a:tr h="559494">
                <a:tc>
                  <a:txBody>
                    <a:bodyPr/>
                    <a:lstStyle/>
                    <a:p>
                      <a:pPr marL="0" lvl="0" indent="0" algn="l" rtl="0">
                        <a:spcBef>
                          <a:spcPts val="0"/>
                        </a:spcBef>
                        <a:spcAft>
                          <a:spcPts val="0"/>
                        </a:spcAft>
                        <a:buNone/>
                      </a:pPr>
                      <a:r>
                        <a:rPr lang="en" sz="2800"/>
                        <a:t>Regression</a:t>
                      </a:r>
                      <a:endParaRPr sz="2800"/>
                    </a:p>
                  </a:txBody>
                  <a:tcPr marL="121900" marR="121900" marT="121900" marB="121900"/>
                </a:tc>
                <a:tc>
                  <a:txBody>
                    <a:bodyPr/>
                    <a:lstStyle/>
                    <a:p>
                      <a:pPr marL="0" lvl="0" indent="0" algn="l" rtl="0">
                        <a:spcBef>
                          <a:spcPts val="0"/>
                        </a:spcBef>
                        <a:spcAft>
                          <a:spcPts val="0"/>
                        </a:spcAft>
                        <a:buNone/>
                      </a:pPr>
                      <a:r>
                        <a:rPr lang="en" sz="2800"/>
                        <a:t>Error</a:t>
                      </a:r>
                      <a:endParaRPr sz="2800"/>
                    </a:p>
                  </a:txBody>
                  <a:tcPr marL="121900" marR="121900" marT="121900" marB="121900"/>
                </a:tc>
                <a:extLst>
                  <a:ext uri="{0D108BD9-81ED-4DB2-BD59-A6C34878D82A}">
                    <a16:rowId xmlns:a16="http://schemas.microsoft.com/office/drawing/2014/main" val="10002"/>
                  </a:ext>
                </a:extLst>
              </a:tr>
              <a:tr h="559494">
                <a:tc>
                  <a:txBody>
                    <a:bodyPr/>
                    <a:lstStyle/>
                    <a:p>
                      <a:pPr marL="0" lvl="0" indent="0" algn="l" rtl="0">
                        <a:spcBef>
                          <a:spcPts val="0"/>
                        </a:spcBef>
                        <a:spcAft>
                          <a:spcPts val="0"/>
                        </a:spcAft>
                        <a:buNone/>
                      </a:pPr>
                      <a:r>
                        <a:rPr lang="en" sz="2800"/>
                        <a:t>Clustering</a:t>
                      </a:r>
                      <a:endParaRPr sz="2800"/>
                    </a:p>
                  </a:txBody>
                  <a:tcPr marL="121900" marR="121900" marT="121900" marB="121900"/>
                </a:tc>
                <a:tc>
                  <a:txBody>
                    <a:bodyPr/>
                    <a:lstStyle/>
                    <a:p>
                      <a:pPr marL="0" lvl="0" indent="0" algn="l" rtl="0">
                        <a:spcBef>
                          <a:spcPts val="0"/>
                        </a:spcBef>
                        <a:spcAft>
                          <a:spcPts val="0"/>
                        </a:spcAft>
                        <a:buNone/>
                      </a:pPr>
                      <a:r>
                        <a:rPr lang="en" sz="2800"/>
                        <a:t>scatter/purity</a:t>
                      </a:r>
                      <a:endParaRPr sz="2800"/>
                    </a:p>
                  </a:txBody>
                  <a:tcPr marL="121900" marR="121900" marT="121900" marB="121900"/>
                </a:tc>
                <a:extLst>
                  <a:ext uri="{0D108BD9-81ED-4DB2-BD59-A6C34878D82A}">
                    <a16:rowId xmlns:a16="http://schemas.microsoft.com/office/drawing/2014/main" val="10003"/>
                  </a:ext>
                </a:extLst>
              </a:tr>
              <a:tr h="559494">
                <a:tc>
                  <a:txBody>
                    <a:bodyPr/>
                    <a:lstStyle/>
                    <a:p>
                      <a:pPr marL="0" lvl="0" indent="0" algn="l" rtl="0">
                        <a:spcBef>
                          <a:spcPts val="0"/>
                        </a:spcBef>
                        <a:spcAft>
                          <a:spcPts val="0"/>
                        </a:spcAft>
                        <a:buNone/>
                      </a:pPr>
                      <a:r>
                        <a:rPr lang="en" sz="2800"/>
                        <a:t>Association</a:t>
                      </a:r>
                      <a:endParaRPr sz="2800"/>
                    </a:p>
                  </a:txBody>
                  <a:tcPr marL="121900" marR="121900" marT="121900" marB="121900"/>
                </a:tc>
                <a:tc>
                  <a:txBody>
                    <a:bodyPr/>
                    <a:lstStyle/>
                    <a:p>
                      <a:pPr marL="0" lvl="0" indent="0" algn="l" rtl="0">
                        <a:spcBef>
                          <a:spcPts val="0"/>
                        </a:spcBef>
                        <a:spcAft>
                          <a:spcPts val="0"/>
                        </a:spcAft>
                        <a:buNone/>
                      </a:pPr>
                      <a:r>
                        <a:rPr lang="en" sz="2800"/>
                        <a:t>Support/Confidence</a:t>
                      </a:r>
                      <a:endParaRPr sz="2800"/>
                    </a:p>
                  </a:txBody>
                  <a:tcPr marL="121900" marR="121900" marT="121900" marB="121900"/>
                </a:tc>
                <a:extLst>
                  <a:ext uri="{0D108BD9-81ED-4DB2-BD59-A6C34878D82A}">
                    <a16:rowId xmlns:a16="http://schemas.microsoft.com/office/drawing/2014/main" val="10004"/>
                  </a:ext>
                </a:extLst>
              </a:tr>
              <a:tr h="559494">
                <a:tc>
                  <a:txBody>
                    <a:bodyPr/>
                    <a:lstStyle/>
                    <a:p>
                      <a:pPr marL="0" lvl="0" indent="0" algn="l" rtl="0">
                        <a:spcBef>
                          <a:spcPts val="0"/>
                        </a:spcBef>
                        <a:spcAft>
                          <a:spcPts val="0"/>
                        </a:spcAft>
                        <a:buNone/>
                      </a:pPr>
                      <a:r>
                        <a:rPr lang="en" sz="2800"/>
                        <a:t>Reinforcement Learning</a:t>
                      </a:r>
                      <a:endParaRPr sz="2800"/>
                    </a:p>
                  </a:txBody>
                  <a:tcPr marL="121900" marR="121900" marT="121900" marB="121900"/>
                </a:tc>
                <a:tc>
                  <a:txBody>
                    <a:bodyPr/>
                    <a:lstStyle/>
                    <a:p>
                      <a:pPr marL="0" lvl="0" indent="0" algn="l" rtl="0">
                        <a:spcBef>
                          <a:spcPts val="0"/>
                        </a:spcBef>
                        <a:spcAft>
                          <a:spcPts val="0"/>
                        </a:spcAft>
                        <a:buNone/>
                      </a:pPr>
                      <a:r>
                        <a:rPr lang="en" sz="2800" dirty="0"/>
                        <a:t>Cost/Reward</a:t>
                      </a:r>
                      <a:endParaRPr sz="2800" dirty="0"/>
                    </a:p>
                  </a:txBody>
                  <a:tcPr marL="121900" marR="121900" marT="121900" marB="1219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7928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210011-5F12-ED3C-15BE-5F1B70BDD447}"/>
              </a:ext>
            </a:extLst>
          </p:cNvPr>
          <p:cNvSpPr>
            <a:spLocks noGrp="1"/>
          </p:cNvSpPr>
          <p:nvPr>
            <p:ph type="title"/>
          </p:nvPr>
        </p:nvSpPr>
        <p:spPr/>
        <p:txBody>
          <a:bodyPr/>
          <a:lstStyle/>
          <a:p>
            <a:r>
              <a:rPr lang="en-IN" dirty="0"/>
              <a:t>Supervised learning</a:t>
            </a:r>
          </a:p>
        </p:txBody>
      </p:sp>
      <p:sp>
        <p:nvSpPr>
          <p:cNvPr id="5" name="Content Placeholder 4">
            <a:extLst>
              <a:ext uri="{FF2B5EF4-FFF2-40B4-BE49-F238E27FC236}">
                <a16:creationId xmlns:a16="http://schemas.microsoft.com/office/drawing/2014/main" id="{365F25C0-DF5B-AD92-A7B3-C2935205DFE7}"/>
              </a:ext>
            </a:extLst>
          </p:cNvPr>
          <p:cNvSpPr>
            <a:spLocks noGrp="1"/>
          </p:cNvSpPr>
          <p:nvPr>
            <p:ph idx="1"/>
          </p:nvPr>
        </p:nvSpPr>
        <p:spPr>
          <a:xfrm>
            <a:off x="581193" y="1553679"/>
            <a:ext cx="11029615" cy="4127170"/>
          </a:xfrm>
        </p:spPr>
        <p:txBody>
          <a:bodyPr anchor="t"/>
          <a:lstStyle/>
          <a:p>
            <a:pPr algn="just"/>
            <a:r>
              <a:rPr lang="en-US" sz="2200" dirty="0"/>
              <a:t>Supervised learning, as the name indicates, has the presence of a supervisor as a teacher. </a:t>
            </a:r>
          </a:p>
          <a:p>
            <a:pPr algn="just"/>
            <a:r>
              <a:rPr lang="en-US" sz="2200" dirty="0"/>
              <a:t>Basically supervised learning is when we teach or train the machine using data that is well labelled. Which means some data is already tagged with the correct answer. </a:t>
            </a:r>
          </a:p>
          <a:p>
            <a:pPr algn="just"/>
            <a:r>
              <a:rPr lang="en-US" sz="2200" dirty="0"/>
              <a:t>After that, the machine is provided with a new set of examples(data) so that the supervised learning algorithm analyses the training data(set of training examples) and produces a correct outcome from labelled data.</a:t>
            </a:r>
            <a:endParaRPr lang="en-IN" sz="2200" dirty="0"/>
          </a:p>
          <a:p>
            <a:endParaRPr lang="en-IN" dirty="0"/>
          </a:p>
        </p:txBody>
      </p:sp>
    </p:spTree>
    <p:extLst>
      <p:ext uri="{BB962C8B-B14F-4D97-AF65-F5344CB8AC3E}">
        <p14:creationId xmlns:p14="http://schemas.microsoft.com/office/powerpoint/2010/main" val="4287105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210011-5F12-ED3C-15BE-5F1B70BDD447}"/>
              </a:ext>
            </a:extLst>
          </p:cNvPr>
          <p:cNvSpPr>
            <a:spLocks noGrp="1"/>
          </p:cNvSpPr>
          <p:nvPr>
            <p:ph type="title"/>
          </p:nvPr>
        </p:nvSpPr>
        <p:spPr/>
        <p:txBody>
          <a:bodyPr/>
          <a:lstStyle/>
          <a:p>
            <a:r>
              <a:rPr lang="en-IN" dirty="0"/>
              <a:t>Supervised learning</a:t>
            </a:r>
          </a:p>
        </p:txBody>
      </p:sp>
      <p:sp>
        <p:nvSpPr>
          <p:cNvPr id="5" name="Content Placeholder 4">
            <a:extLst>
              <a:ext uri="{FF2B5EF4-FFF2-40B4-BE49-F238E27FC236}">
                <a16:creationId xmlns:a16="http://schemas.microsoft.com/office/drawing/2014/main" id="{365F25C0-DF5B-AD92-A7B3-C2935205DFE7}"/>
              </a:ext>
            </a:extLst>
          </p:cNvPr>
          <p:cNvSpPr>
            <a:spLocks noGrp="1"/>
          </p:cNvSpPr>
          <p:nvPr>
            <p:ph idx="1"/>
          </p:nvPr>
        </p:nvSpPr>
        <p:spPr>
          <a:xfrm>
            <a:off x="581193" y="1626250"/>
            <a:ext cx="11029615" cy="4127170"/>
          </a:xfrm>
        </p:spPr>
        <p:txBody>
          <a:bodyPr anchor="t"/>
          <a:lstStyle/>
          <a:p>
            <a:pPr algn="just"/>
            <a:r>
              <a:rPr lang="en-US" sz="2200" dirty="0"/>
              <a:t>Supervised learning, as the name indicates, has the presence of a supervisor as a teacher. </a:t>
            </a:r>
          </a:p>
          <a:p>
            <a:pPr algn="just"/>
            <a:r>
              <a:rPr lang="en-US" sz="2200" dirty="0"/>
              <a:t>Basically supervised learning is when we teach or train the machine using data that is well labelled. Which means some data is already tagged with the correct answer. </a:t>
            </a:r>
          </a:p>
          <a:p>
            <a:pPr algn="just"/>
            <a:r>
              <a:rPr lang="en-US" sz="2200" dirty="0"/>
              <a:t>After that, the machine is provided with a new set of examples(data) so that the supervised learning algorithm analyses the training data(set of training examples) and produces a correct outcome from labelled data.</a:t>
            </a:r>
            <a:endParaRPr lang="en-IN" sz="2200" dirty="0"/>
          </a:p>
          <a:p>
            <a:endParaRPr lang="en-IN" dirty="0"/>
          </a:p>
        </p:txBody>
      </p:sp>
    </p:spTree>
    <p:extLst>
      <p:ext uri="{BB962C8B-B14F-4D97-AF65-F5344CB8AC3E}">
        <p14:creationId xmlns:p14="http://schemas.microsoft.com/office/powerpoint/2010/main" val="2968857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210011-5F12-ED3C-15BE-5F1B70BDD447}"/>
              </a:ext>
            </a:extLst>
          </p:cNvPr>
          <p:cNvSpPr>
            <a:spLocks noGrp="1"/>
          </p:cNvSpPr>
          <p:nvPr>
            <p:ph type="title"/>
          </p:nvPr>
        </p:nvSpPr>
        <p:spPr/>
        <p:txBody>
          <a:bodyPr/>
          <a:lstStyle/>
          <a:p>
            <a:r>
              <a:rPr lang="en-IN" dirty="0"/>
              <a:t>Supervised learning</a:t>
            </a:r>
          </a:p>
        </p:txBody>
      </p:sp>
      <p:sp>
        <p:nvSpPr>
          <p:cNvPr id="5" name="Content Placeholder 4">
            <a:extLst>
              <a:ext uri="{FF2B5EF4-FFF2-40B4-BE49-F238E27FC236}">
                <a16:creationId xmlns:a16="http://schemas.microsoft.com/office/drawing/2014/main" id="{365F25C0-DF5B-AD92-A7B3-C2935205DFE7}"/>
              </a:ext>
            </a:extLst>
          </p:cNvPr>
          <p:cNvSpPr>
            <a:spLocks noGrp="1"/>
          </p:cNvSpPr>
          <p:nvPr>
            <p:ph idx="1"/>
          </p:nvPr>
        </p:nvSpPr>
        <p:spPr>
          <a:xfrm>
            <a:off x="581192" y="1611736"/>
            <a:ext cx="11029615" cy="4127170"/>
          </a:xfrm>
        </p:spPr>
        <p:txBody>
          <a:bodyPr anchor="t">
            <a:normAutofit/>
          </a:bodyPr>
          <a:lstStyle/>
          <a:p>
            <a:pPr algn="just"/>
            <a:r>
              <a:rPr lang="en-US" sz="2200" dirty="0"/>
              <a:t>Suppose we have a dataset of different types of shapes which includes square, rectangle, triangle, and Polygon. Now the first step is that we need to train the model for each shape.</a:t>
            </a:r>
          </a:p>
          <a:p>
            <a:pPr lvl="1" algn="just"/>
            <a:r>
              <a:rPr lang="en-US" sz="1900" dirty="0"/>
              <a:t>If the given shape has four sides, and all the sides are equal, then it will be labelled as a Square.</a:t>
            </a:r>
          </a:p>
          <a:p>
            <a:pPr lvl="1" algn="just"/>
            <a:r>
              <a:rPr lang="en-US" sz="1900" dirty="0"/>
              <a:t>If the given shape has three sides, then it will be labelled as a triangle.</a:t>
            </a:r>
          </a:p>
          <a:p>
            <a:pPr lvl="1" algn="just"/>
            <a:r>
              <a:rPr lang="en-US" sz="1900" dirty="0"/>
              <a:t>If the given shape has six equal sides then it will be labelled as hexagon.</a:t>
            </a:r>
          </a:p>
          <a:p>
            <a:pPr lvl="1" algn="just"/>
            <a:r>
              <a:rPr lang="en-US" sz="1900" dirty="0"/>
              <a:t>Now, after training, we test our model using the test set, and the task of the model is to identify the shape.</a:t>
            </a:r>
            <a:endParaRPr lang="en-IN" dirty="0"/>
          </a:p>
        </p:txBody>
      </p:sp>
    </p:spTree>
    <p:extLst>
      <p:ext uri="{BB962C8B-B14F-4D97-AF65-F5344CB8AC3E}">
        <p14:creationId xmlns:p14="http://schemas.microsoft.com/office/powerpoint/2010/main" val="3974602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210011-5F12-ED3C-15BE-5F1B70BDD447}"/>
              </a:ext>
            </a:extLst>
          </p:cNvPr>
          <p:cNvSpPr>
            <a:spLocks noGrp="1"/>
          </p:cNvSpPr>
          <p:nvPr>
            <p:ph type="title"/>
          </p:nvPr>
        </p:nvSpPr>
        <p:spPr/>
        <p:txBody>
          <a:bodyPr/>
          <a:lstStyle/>
          <a:p>
            <a:r>
              <a:rPr lang="en-IN" dirty="0"/>
              <a:t>Supervised learning</a:t>
            </a:r>
          </a:p>
        </p:txBody>
      </p:sp>
      <p:pic>
        <p:nvPicPr>
          <p:cNvPr id="1026" name="Picture 2" descr="Supervised Machine learning">
            <a:extLst>
              <a:ext uri="{FF2B5EF4-FFF2-40B4-BE49-F238E27FC236}">
                <a16:creationId xmlns:a16="http://schemas.microsoft.com/office/drawing/2014/main" id="{E623433C-9440-A9B0-CD70-E25601FAE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5520" y="2173124"/>
            <a:ext cx="7965440" cy="3982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778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210011-5F12-ED3C-15BE-5F1B70BDD447}"/>
              </a:ext>
            </a:extLst>
          </p:cNvPr>
          <p:cNvSpPr>
            <a:spLocks noGrp="1"/>
          </p:cNvSpPr>
          <p:nvPr>
            <p:ph type="title"/>
          </p:nvPr>
        </p:nvSpPr>
        <p:spPr/>
        <p:txBody>
          <a:bodyPr/>
          <a:lstStyle/>
          <a:p>
            <a:r>
              <a:rPr lang="en-IN" dirty="0"/>
              <a:t>Basic Steps involved in Supervised learning</a:t>
            </a:r>
          </a:p>
        </p:txBody>
      </p:sp>
      <p:sp>
        <p:nvSpPr>
          <p:cNvPr id="5" name="Content Placeholder 4">
            <a:extLst>
              <a:ext uri="{FF2B5EF4-FFF2-40B4-BE49-F238E27FC236}">
                <a16:creationId xmlns:a16="http://schemas.microsoft.com/office/drawing/2014/main" id="{365F25C0-DF5B-AD92-A7B3-C2935205DFE7}"/>
              </a:ext>
            </a:extLst>
          </p:cNvPr>
          <p:cNvSpPr>
            <a:spLocks noGrp="1"/>
          </p:cNvSpPr>
          <p:nvPr>
            <p:ph idx="1"/>
          </p:nvPr>
        </p:nvSpPr>
        <p:spPr>
          <a:xfrm>
            <a:off x="581193" y="2093810"/>
            <a:ext cx="11029615" cy="4127170"/>
          </a:xfrm>
        </p:spPr>
        <p:txBody>
          <a:bodyPr anchor="t">
            <a:normAutofit/>
          </a:bodyPr>
          <a:lstStyle/>
          <a:p>
            <a:pPr algn="just"/>
            <a:r>
              <a:rPr lang="en-US" sz="2200" dirty="0"/>
              <a:t>Collect/Gather the labelled training data.</a:t>
            </a:r>
          </a:p>
          <a:p>
            <a:pPr algn="just"/>
            <a:r>
              <a:rPr lang="en-US" sz="2200" dirty="0"/>
              <a:t>Split the training dataset into </a:t>
            </a:r>
            <a:r>
              <a:rPr lang="en-US" sz="2200" b="1" dirty="0"/>
              <a:t>training dataset and test dataset</a:t>
            </a:r>
            <a:r>
              <a:rPr lang="en-US" sz="2200" dirty="0"/>
              <a:t>.</a:t>
            </a:r>
          </a:p>
          <a:p>
            <a:pPr algn="just"/>
            <a:r>
              <a:rPr lang="en-US" sz="2200" dirty="0"/>
              <a:t>Determine the suitable algorithm for the model, such as support vector machine, decision tree, etc.</a:t>
            </a:r>
          </a:p>
          <a:p>
            <a:pPr algn="just"/>
            <a:r>
              <a:rPr lang="en-US" sz="2200" dirty="0"/>
              <a:t>Execute the algorithm on the training dataset.</a:t>
            </a:r>
          </a:p>
          <a:p>
            <a:pPr algn="just"/>
            <a:r>
              <a:rPr lang="en-US" sz="2200" dirty="0"/>
              <a:t>Evaluate the accuracy of the model by providing the test set. If the model predicts the correct output, which means our model is accurate.</a:t>
            </a:r>
            <a:endParaRPr lang="en-IN" dirty="0"/>
          </a:p>
        </p:txBody>
      </p:sp>
    </p:spTree>
    <p:extLst>
      <p:ext uri="{BB962C8B-B14F-4D97-AF65-F5344CB8AC3E}">
        <p14:creationId xmlns:p14="http://schemas.microsoft.com/office/powerpoint/2010/main" val="3702144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210011-5F12-ED3C-15BE-5F1B70BDD447}"/>
              </a:ext>
            </a:extLst>
          </p:cNvPr>
          <p:cNvSpPr>
            <a:spLocks noGrp="1"/>
          </p:cNvSpPr>
          <p:nvPr>
            <p:ph type="title"/>
          </p:nvPr>
        </p:nvSpPr>
        <p:spPr/>
        <p:txBody>
          <a:bodyPr/>
          <a:lstStyle/>
          <a:p>
            <a:r>
              <a:rPr lang="en-US" dirty="0"/>
              <a:t>Types of supervised Machine learning Algorithms</a:t>
            </a:r>
            <a:endParaRPr lang="en-IN" dirty="0"/>
          </a:p>
        </p:txBody>
      </p:sp>
      <p:pic>
        <p:nvPicPr>
          <p:cNvPr id="2050" name="Picture 2" descr="Supervised Machine learning">
            <a:extLst>
              <a:ext uri="{FF2B5EF4-FFF2-40B4-BE49-F238E27FC236}">
                <a16:creationId xmlns:a16="http://schemas.microsoft.com/office/drawing/2014/main" id="{5700558D-BAF0-12CF-279D-F4406E49E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217" y="2394802"/>
            <a:ext cx="4556760" cy="22783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gression vs. Classification in Machine Learning: What's the Difference?">
            <a:extLst>
              <a:ext uri="{FF2B5EF4-FFF2-40B4-BE49-F238E27FC236}">
                <a16:creationId xmlns:a16="http://schemas.microsoft.com/office/drawing/2014/main" id="{00B82B0A-8F78-BFC4-A7C5-0CADEB038C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3819" y="1890876"/>
            <a:ext cx="4841239" cy="390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782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210011-5F12-ED3C-15BE-5F1B70BDD447}"/>
              </a:ext>
            </a:extLst>
          </p:cNvPr>
          <p:cNvSpPr>
            <a:spLocks noGrp="1"/>
          </p:cNvSpPr>
          <p:nvPr>
            <p:ph type="title"/>
          </p:nvPr>
        </p:nvSpPr>
        <p:spPr/>
        <p:txBody>
          <a:bodyPr/>
          <a:lstStyle/>
          <a:p>
            <a:r>
              <a:rPr lang="en-US" dirty="0"/>
              <a:t>supervised Machine - </a:t>
            </a:r>
            <a:r>
              <a:rPr lang="en-US" dirty="0">
                <a:solidFill>
                  <a:srgbClr val="00B0F0"/>
                </a:solidFill>
              </a:rPr>
              <a:t>Classification</a:t>
            </a:r>
            <a:endParaRPr lang="en-IN" dirty="0">
              <a:solidFill>
                <a:srgbClr val="00B0F0"/>
              </a:solidFill>
            </a:endParaRPr>
          </a:p>
        </p:txBody>
      </p:sp>
      <p:grpSp>
        <p:nvGrpSpPr>
          <p:cNvPr id="5" name="Google Shape;203;p29"/>
          <p:cNvGrpSpPr/>
          <p:nvPr/>
        </p:nvGrpSpPr>
        <p:grpSpPr>
          <a:xfrm>
            <a:off x="1877327" y="1591318"/>
            <a:ext cx="8732616" cy="4170853"/>
            <a:chOff x="721169" y="1170406"/>
            <a:chExt cx="7233201" cy="3209494"/>
          </a:xfrm>
        </p:grpSpPr>
        <p:pic>
          <p:nvPicPr>
            <p:cNvPr id="6" name="Google Shape;204;p29"/>
            <p:cNvPicPr preferRelativeResize="0"/>
            <p:nvPr/>
          </p:nvPicPr>
          <p:blipFill>
            <a:blip r:embed="rId2">
              <a:alphaModFix/>
            </a:blip>
            <a:stretch>
              <a:fillRect/>
            </a:stretch>
          </p:blipFill>
          <p:spPr>
            <a:xfrm>
              <a:off x="1454594" y="1170406"/>
              <a:ext cx="6499776" cy="3209494"/>
            </a:xfrm>
            <a:prstGeom prst="rect">
              <a:avLst/>
            </a:prstGeom>
            <a:noFill/>
            <a:ln>
              <a:noFill/>
            </a:ln>
          </p:spPr>
        </p:pic>
        <p:pic>
          <p:nvPicPr>
            <p:cNvPr id="7" name="Google Shape;205;p29"/>
            <p:cNvPicPr preferRelativeResize="0"/>
            <p:nvPr/>
          </p:nvPicPr>
          <p:blipFill>
            <a:blip r:embed="rId3">
              <a:alphaModFix/>
            </a:blip>
            <a:stretch>
              <a:fillRect/>
            </a:stretch>
          </p:blipFill>
          <p:spPr>
            <a:xfrm>
              <a:off x="721169" y="2546550"/>
              <a:ext cx="733425" cy="457200"/>
            </a:xfrm>
            <a:prstGeom prst="rect">
              <a:avLst/>
            </a:prstGeom>
            <a:noFill/>
            <a:ln>
              <a:noFill/>
            </a:ln>
          </p:spPr>
        </p:pic>
      </p:grpSp>
    </p:spTree>
    <p:extLst>
      <p:ext uri="{BB962C8B-B14F-4D97-AF65-F5344CB8AC3E}">
        <p14:creationId xmlns:p14="http://schemas.microsoft.com/office/powerpoint/2010/main" val="960435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210011-5F12-ED3C-15BE-5F1B70BDD447}"/>
              </a:ext>
            </a:extLst>
          </p:cNvPr>
          <p:cNvSpPr>
            <a:spLocks noGrp="1"/>
          </p:cNvSpPr>
          <p:nvPr>
            <p:ph type="title"/>
          </p:nvPr>
        </p:nvSpPr>
        <p:spPr/>
        <p:txBody>
          <a:bodyPr/>
          <a:lstStyle/>
          <a:p>
            <a:r>
              <a:rPr lang="en-IN" dirty="0"/>
              <a:t>Introduction to machine learning</a:t>
            </a:r>
          </a:p>
        </p:txBody>
      </p:sp>
      <p:sp>
        <p:nvSpPr>
          <p:cNvPr id="5" name="Content Placeholder 4">
            <a:extLst>
              <a:ext uri="{FF2B5EF4-FFF2-40B4-BE49-F238E27FC236}">
                <a16:creationId xmlns:a16="http://schemas.microsoft.com/office/drawing/2014/main" id="{365F25C0-DF5B-AD92-A7B3-C2935205DFE7}"/>
              </a:ext>
            </a:extLst>
          </p:cNvPr>
          <p:cNvSpPr>
            <a:spLocks noGrp="1"/>
          </p:cNvSpPr>
          <p:nvPr>
            <p:ph idx="1"/>
          </p:nvPr>
        </p:nvSpPr>
        <p:spPr>
          <a:xfrm>
            <a:off x="581192" y="1684308"/>
            <a:ext cx="11029615" cy="4127170"/>
          </a:xfrm>
        </p:spPr>
        <p:txBody>
          <a:bodyPr anchor="t"/>
          <a:lstStyle/>
          <a:p>
            <a:pPr algn="just"/>
            <a:r>
              <a:rPr lang="en-US" sz="2200" dirty="0"/>
              <a:t>Enables computers to learn automatically from past data. </a:t>
            </a:r>
          </a:p>
          <a:p>
            <a:pPr algn="just"/>
            <a:r>
              <a:rPr lang="en-US" sz="2200" dirty="0"/>
              <a:t>Machine learning uses various algorithms for building mathematical models and making predictions using historical data or information. </a:t>
            </a:r>
          </a:p>
          <a:p>
            <a:pPr algn="just"/>
            <a:r>
              <a:rPr lang="en-US" sz="2200" dirty="0"/>
              <a:t>Currently, it is being used for various tasks such as image recognition, speech recognition, email filtering, Facebook auto-tagging, recommender system, and many more.</a:t>
            </a:r>
            <a:endParaRPr lang="en-IN" dirty="0"/>
          </a:p>
        </p:txBody>
      </p:sp>
    </p:spTree>
    <p:extLst>
      <p:ext uri="{BB962C8B-B14F-4D97-AF65-F5344CB8AC3E}">
        <p14:creationId xmlns:p14="http://schemas.microsoft.com/office/powerpoint/2010/main" val="1018284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210011-5F12-ED3C-15BE-5F1B70BDD447}"/>
              </a:ext>
            </a:extLst>
          </p:cNvPr>
          <p:cNvSpPr>
            <a:spLocks noGrp="1"/>
          </p:cNvSpPr>
          <p:nvPr>
            <p:ph type="title"/>
          </p:nvPr>
        </p:nvSpPr>
        <p:spPr/>
        <p:txBody>
          <a:bodyPr/>
          <a:lstStyle/>
          <a:p>
            <a:r>
              <a:rPr lang="en-US" dirty="0"/>
              <a:t>supervised Machine - </a:t>
            </a:r>
            <a:r>
              <a:rPr lang="en-US" dirty="0">
                <a:solidFill>
                  <a:srgbClr val="00B0F0"/>
                </a:solidFill>
              </a:rPr>
              <a:t>Classification</a:t>
            </a:r>
            <a:endParaRPr lang="en-IN" dirty="0"/>
          </a:p>
        </p:txBody>
      </p:sp>
      <p:pic>
        <p:nvPicPr>
          <p:cNvPr id="6" name="Google Shape;222;p30"/>
          <p:cNvPicPr preferRelativeResize="0"/>
          <p:nvPr/>
        </p:nvPicPr>
        <p:blipFill>
          <a:blip r:embed="rId2">
            <a:alphaModFix/>
          </a:blip>
          <a:stretch>
            <a:fillRect/>
          </a:stretch>
        </p:blipFill>
        <p:spPr>
          <a:xfrm>
            <a:off x="1604204" y="1474135"/>
            <a:ext cx="8983592" cy="4520265"/>
          </a:xfrm>
          <a:prstGeom prst="rect">
            <a:avLst/>
          </a:prstGeom>
          <a:noFill/>
          <a:ln>
            <a:noFill/>
          </a:ln>
        </p:spPr>
      </p:pic>
    </p:spTree>
    <p:extLst>
      <p:ext uri="{BB962C8B-B14F-4D97-AF65-F5344CB8AC3E}">
        <p14:creationId xmlns:p14="http://schemas.microsoft.com/office/powerpoint/2010/main" val="4182799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210011-5F12-ED3C-15BE-5F1B70BDD447}"/>
              </a:ext>
            </a:extLst>
          </p:cNvPr>
          <p:cNvSpPr>
            <a:spLocks noGrp="1"/>
          </p:cNvSpPr>
          <p:nvPr>
            <p:ph type="title"/>
          </p:nvPr>
        </p:nvSpPr>
        <p:spPr/>
        <p:txBody>
          <a:bodyPr/>
          <a:lstStyle/>
          <a:p>
            <a:r>
              <a:rPr lang="en-US" dirty="0"/>
              <a:t>supervised Machine - </a:t>
            </a:r>
            <a:r>
              <a:rPr lang="en-US" dirty="0">
                <a:solidFill>
                  <a:srgbClr val="00B0F0"/>
                </a:solidFill>
              </a:rPr>
              <a:t>Classification</a:t>
            </a:r>
            <a:endParaRPr lang="en-IN" dirty="0"/>
          </a:p>
        </p:txBody>
      </p:sp>
      <p:pic>
        <p:nvPicPr>
          <p:cNvPr id="5" name="Google Shape;239;p31"/>
          <p:cNvPicPr preferRelativeResize="0"/>
          <p:nvPr/>
        </p:nvPicPr>
        <p:blipFill>
          <a:blip r:embed="rId2">
            <a:alphaModFix/>
          </a:blip>
          <a:stretch>
            <a:fillRect/>
          </a:stretch>
        </p:blipFill>
        <p:spPr>
          <a:xfrm>
            <a:off x="1510651" y="1296516"/>
            <a:ext cx="9650835" cy="4756667"/>
          </a:xfrm>
          <a:prstGeom prst="rect">
            <a:avLst/>
          </a:prstGeom>
          <a:noFill/>
          <a:ln>
            <a:noFill/>
          </a:ln>
        </p:spPr>
      </p:pic>
    </p:spTree>
    <p:extLst>
      <p:ext uri="{BB962C8B-B14F-4D97-AF65-F5344CB8AC3E}">
        <p14:creationId xmlns:p14="http://schemas.microsoft.com/office/powerpoint/2010/main" val="714193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210011-5F12-ED3C-15BE-5F1B70BDD447}"/>
              </a:ext>
            </a:extLst>
          </p:cNvPr>
          <p:cNvSpPr>
            <a:spLocks noGrp="1"/>
          </p:cNvSpPr>
          <p:nvPr>
            <p:ph type="title"/>
          </p:nvPr>
        </p:nvSpPr>
        <p:spPr/>
        <p:txBody>
          <a:bodyPr/>
          <a:lstStyle/>
          <a:p>
            <a:r>
              <a:rPr lang="en-US" dirty="0"/>
              <a:t>supervised Machine - </a:t>
            </a:r>
            <a:r>
              <a:rPr lang="en-US" dirty="0">
                <a:solidFill>
                  <a:srgbClr val="00B0F0"/>
                </a:solidFill>
              </a:rPr>
              <a:t>Classification</a:t>
            </a:r>
            <a:endParaRPr lang="en-IN" dirty="0"/>
          </a:p>
        </p:txBody>
      </p:sp>
      <p:pic>
        <p:nvPicPr>
          <p:cNvPr id="6" name="Google Shape;256;p32"/>
          <p:cNvPicPr preferRelativeResize="0"/>
          <p:nvPr/>
        </p:nvPicPr>
        <p:blipFill>
          <a:blip r:embed="rId2">
            <a:alphaModFix/>
          </a:blip>
          <a:stretch>
            <a:fillRect/>
          </a:stretch>
        </p:blipFill>
        <p:spPr>
          <a:xfrm>
            <a:off x="1699355" y="1496288"/>
            <a:ext cx="9215388" cy="4106226"/>
          </a:xfrm>
          <a:prstGeom prst="rect">
            <a:avLst/>
          </a:prstGeom>
          <a:noFill/>
          <a:ln>
            <a:noFill/>
          </a:ln>
        </p:spPr>
      </p:pic>
    </p:spTree>
    <p:extLst>
      <p:ext uri="{BB962C8B-B14F-4D97-AF65-F5344CB8AC3E}">
        <p14:creationId xmlns:p14="http://schemas.microsoft.com/office/powerpoint/2010/main" val="1228693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210011-5F12-ED3C-15BE-5F1B70BDD447}"/>
              </a:ext>
            </a:extLst>
          </p:cNvPr>
          <p:cNvSpPr>
            <a:spLocks noGrp="1"/>
          </p:cNvSpPr>
          <p:nvPr>
            <p:ph type="title"/>
          </p:nvPr>
        </p:nvSpPr>
        <p:spPr/>
        <p:txBody>
          <a:bodyPr/>
          <a:lstStyle/>
          <a:p>
            <a:r>
              <a:rPr lang="en-US" dirty="0"/>
              <a:t>supervised Machine - </a:t>
            </a:r>
            <a:r>
              <a:rPr lang="en-US" dirty="0">
                <a:solidFill>
                  <a:srgbClr val="00B0F0"/>
                </a:solidFill>
              </a:rPr>
              <a:t>Classification</a:t>
            </a:r>
            <a:endParaRPr lang="en-IN" dirty="0"/>
          </a:p>
        </p:txBody>
      </p:sp>
      <p:pic>
        <p:nvPicPr>
          <p:cNvPr id="5" name="Google Shape;273;p33"/>
          <p:cNvPicPr preferRelativeResize="0"/>
          <p:nvPr/>
        </p:nvPicPr>
        <p:blipFill>
          <a:blip r:embed="rId2">
            <a:alphaModFix/>
          </a:blip>
          <a:stretch>
            <a:fillRect/>
          </a:stretch>
        </p:blipFill>
        <p:spPr>
          <a:xfrm>
            <a:off x="1605482" y="1545164"/>
            <a:ext cx="9338289" cy="4289579"/>
          </a:xfrm>
          <a:prstGeom prst="rect">
            <a:avLst/>
          </a:prstGeom>
          <a:noFill/>
          <a:ln>
            <a:noFill/>
          </a:ln>
        </p:spPr>
      </p:pic>
    </p:spTree>
    <p:extLst>
      <p:ext uri="{BB962C8B-B14F-4D97-AF65-F5344CB8AC3E}">
        <p14:creationId xmlns:p14="http://schemas.microsoft.com/office/powerpoint/2010/main" val="327763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 applications</a:t>
            </a:r>
          </a:p>
        </p:txBody>
      </p:sp>
      <p:sp>
        <p:nvSpPr>
          <p:cNvPr id="5" name="Oval 4"/>
          <p:cNvSpPr/>
          <p:nvPr/>
        </p:nvSpPr>
        <p:spPr>
          <a:xfrm>
            <a:off x="6451599" y="2285329"/>
            <a:ext cx="1886857" cy="18142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Sentiment Analysis </a:t>
            </a:r>
            <a:r>
              <a:rPr lang="en-GB" sz="1400" dirty="0"/>
              <a:t>(Opinion Mining)</a:t>
            </a:r>
          </a:p>
        </p:txBody>
      </p:sp>
      <p:sp>
        <p:nvSpPr>
          <p:cNvPr id="4" name="Oval 3"/>
          <p:cNvSpPr/>
          <p:nvPr/>
        </p:nvSpPr>
        <p:spPr>
          <a:xfrm>
            <a:off x="1393372" y="2285329"/>
            <a:ext cx="1886857" cy="18142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GB" dirty="0"/>
              <a:t>Credit Card Fraud Detection</a:t>
            </a:r>
          </a:p>
        </p:txBody>
      </p:sp>
      <p:sp>
        <p:nvSpPr>
          <p:cNvPr id="6" name="Oval 5"/>
          <p:cNvSpPr/>
          <p:nvPr/>
        </p:nvSpPr>
        <p:spPr>
          <a:xfrm>
            <a:off x="4005943" y="4494068"/>
            <a:ext cx="1886857" cy="1814286"/>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GB" dirty="0"/>
              <a:t>Medical Diagnosis</a:t>
            </a:r>
          </a:p>
        </p:txBody>
      </p:sp>
      <p:sp>
        <p:nvSpPr>
          <p:cNvPr id="7" name="Oval 6"/>
          <p:cNvSpPr/>
          <p:nvPr/>
        </p:nvSpPr>
        <p:spPr>
          <a:xfrm>
            <a:off x="9006114" y="4494068"/>
            <a:ext cx="1886857" cy="18142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Spam Mail Detection</a:t>
            </a:r>
          </a:p>
        </p:txBody>
      </p:sp>
    </p:spTree>
    <p:extLst>
      <p:ext uri="{BB962C8B-B14F-4D97-AF65-F5344CB8AC3E}">
        <p14:creationId xmlns:p14="http://schemas.microsoft.com/office/powerpoint/2010/main" val="1235677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210011-5F12-ED3C-15BE-5F1B70BDD447}"/>
              </a:ext>
            </a:extLst>
          </p:cNvPr>
          <p:cNvSpPr>
            <a:spLocks noGrp="1"/>
          </p:cNvSpPr>
          <p:nvPr>
            <p:ph type="title"/>
          </p:nvPr>
        </p:nvSpPr>
        <p:spPr/>
        <p:txBody>
          <a:bodyPr/>
          <a:lstStyle/>
          <a:p>
            <a:r>
              <a:rPr lang="en-US" dirty="0"/>
              <a:t>supervised Machine - </a:t>
            </a:r>
            <a:r>
              <a:rPr lang="en-US" dirty="0">
                <a:solidFill>
                  <a:srgbClr val="00B0F0"/>
                </a:solidFill>
              </a:rPr>
              <a:t>regression</a:t>
            </a:r>
            <a:endParaRPr lang="en-IN" dirty="0"/>
          </a:p>
        </p:txBody>
      </p:sp>
      <p:pic>
        <p:nvPicPr>
          <p:cNvPr id="1026" name="Picture 2" descr="Linear Regression in Machine learning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8087" y="1426419"/>
            <a:ext cx="5359855" cy="461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637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210011-5F12-ED3C-15BE-5F1B70BDD447}"/>
              </a:ext>
            </a:extLst>
          </p:cNvPr>
          <p:cNvSpPr>
            <a:spLocks noGrp="1"/>
          </p:cNvSpPr>
          <p:nvPr>
            <p:ph type="title"/>
          </p:nvPr>
        </p:nvSpPr>
        <p:spPr/>
        <p:txBody>
          <a:bodyPr/>
          <a:lstStyle/>
          <a:p>
            <a:r>
              <a:rPr lang="en-US" dirty="0"/>
              <a:t>supervised Machine - </a:t>
            </a:r>
            <a:r>
              <a:rPr lang="en-US" dirty="0">
                <a:solidFill>
                  <a:srgbClr val="00B0F0"/>
                </a:solidFill>
              </a:rPr>
              <a:t>regression</a:t>
            </a:r>
            <a:endParaRPr lang="en-IN" dirty="0"/>
          </a:p>
        </p:txBody>
      </p:sp>
      <p:pic>
        <p:nvPicPr>
          <p:cNvPr id="3" name="Google Shape;337;p37"/>
          <p:cNvPicPr preferRelativeResize="0"/>
          <p:nvPr/>
        </p:nvPicPr>
        <p:blipFill>
          <a:blip r:embed="rId2">
            <a:alphaModFix/>
          </a:blip>
          <a:stretch>
            <a:fillRect/>
          </a:stretch>
        </p:blipFill>
        <p:spPr>
          <a:xfrm>
            <a:off x="2722363" y="1564585"/>
            <a:ext cx="5753979" cy="4458843"/>
          </a:xfrm>
          <a:prstGeom prst="rect">
            <a:avLst/>
          </a:prstGeom>
          <a:noFill/>
          <a:ln>
            <a:noFill/>
          </a:ln>
        </p:spPr>
      </p:pic>
    </p:spTree>
    <p:extLst>
      <p:ext uri="{BB962C8B-B14F-4D97-AF65-F5344CB8AC3E}">
        <p14:creationId xmlns:p14="http://schemas.microsoft.com/office/powerpoint/2010/main" val="1629368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210011-5F12-ED3C-15BE-5F1B70BDD447}"/>
              </a:ext>
            </a:extLst>
          </p:cNvPr>
          <p:cNvSpPr>
            <a:spLocks noGrp="1"/>
          </p:cNvSpPr>
          <p:nvPr>
            <p:ph type="title"/>
          </p:nvPr>
        </p:nvSpPr>
        <p:spPr/>
        <p:txBody>
          <a:bodyPr/>
          <a:lstStyle/>
          <a:p>
            <a:r>
              <a:rPr lang="en-US" dirty="0"/>
              <a:t>supervised Machine learning – </a:t>
            </a:r>
            <a:r>
              <a:rPr lang="en-US" dirty="0">
                <a:solidFill>
                  <a:srgbClr val="00B0F0"/>
                </a:solidFill>
              </a:rPr>
              <a:t>regression - </a:t>
            </a:r>
            <a:r>
              <a:rPr lang="en-US" dirty="0">
                <a:solidFill>
                  <a:srgbClr val="FFC000"/>
                </a:solidFill>
              </a:rPr>
              <a:t>applications</a:t>
            </a:r>
            <a:endParaRPr lang="en-IN" dirty="0">
              <a:solidFill>
                <a:srgbClr val="FFC000"/>
              </a:solidFill>
            </a:endParaRPr>
          </a:p>
        </p:txBody>
      </p:sp>
      <p:sp>
        <p:nvSpPr>
          <p:cNvPr id="6" name="Google Shape;352;p38"/>
          <p:cNvSpPr txBox="1"/>
          <p:nvPr/>
        </p:nvSpPr>
        <p:spPr>
          <a:xfrm>
            <a:off x="581192" y="1642944"/>
            <a:ext cx="10466764" cy="2829975"/>
          </a:xfrm>
          <a:prstGeom prst="rect">
            <a:avLst/>
          </a:prstGeom>
          <a:noFill/>
          <a:ln>
            <a:noFill/>
          </a:ln>
        </p:spPr>
        <p:txBody>
          <a:bodyPr spcFirstLastPara="1" wrap="square" lIns="68575" tIns="34275" rIns="68575" bIns="34275" anchor="t" anchorCtr="0">
            <a:spAutoFit/>
          </a:bodyPr>
          <a:lstStyle/>
          <a:p>
            <a:pPr marL="457200" indent="-342900" algn="just">
              <a:lnSpc>
                <a:spcPct val="115000"/>
              </a:lnSpc>
              <a:buClr>
                <a:schemeClr val="dk1"/>
              </a:buClr>
              <a:buSzPts val="1800"/>
              <a:buChar char="•"/>
            </a:pPr>
            <a:r>
              <a:rPr lang="en" sz="2300" b="1" dirty="0">
                <a:solidFill>
                  <a:schemeClr val="dk1"/>
                </a:solidFill>
              </a:rPr>
              <a:t>Price Prediction</a:t>
            </a:r>
          </a:p>
          <a:p>
            <a:pPr marL="457200" indent="-342900" algn="just">
              <a:lnSpc>
                <a:spcPct val="115000"/>
              </a:lnSpc>
              <a:buClr>
                <a:schemeClr val="dk1"/>
              </a:buClr>
              <a:buSzPts val="1800"/>
              <a:buChar char="•"/>
            </a:pPr>
            <a:r>
              <a:rPr lang="en-GB" sz="2300" b="1" dirty="0">
                <a:solidFill>
                  <a:schemeClr val="dk1"/>
                </a:solidFill>
              </a:rPr>
              <a:t>Time Series Prediction</a:t>
            </a:r>
          </a:p>
          <a:p>
            <a:pPr marL="914400" lvl="1" indent="-342900" algn="just">
              <a:lnSpc>
                <a:spcPct val="115000"/>
              </a:lnSpc>
              <a:buClr>
                <a:schemeClr val="dk1"/>
              </a:buClr>
              <a:buSzPts val="1800"/>
              <a:buFont typeface="Arial" panose="020B0604020202020204" pitchFamily="34" charset="0"/>
              <a:buChar char="•"/>
            </a:pPr>
            <a:r>
              <a:rPr lang="en-GB" sz="2300" dirty="0">
                <a:solidFill>
                  <a:schemeClr val="dk1"/>
                </a:solidFill>
              </a:rPr>
              <a:t>Rainfall in certain region</a:t>
            </a:r>
          </a:p>
          <a:p>
            <a:pPr marL="914400" lvl="1" indent="-342900" algn="just">
              <a:lnSpc>
                <a:spcPct val="115000"/>
              </a:lnSpc>
              <a:buClr>
                <a:schemeClr val="dk1"/>
              </a:buClr>
              <a:buSzPts val="1800"/>
              <a:buFont typeface="Arial" panose="020B0604020202020204" pitchFamily="34" charset="0"/>
              <a:buChar char="•"/>
            </a:pPr>
            <a:r>
              <a:rPr lang="en-GB" sz="2300" dirty="0">
                <a:solidFill>
                  <a:schemeClr val="dk1"/>
                </a:solidFill>
              </a:rPr>
              <a:t>Stock price prediction</a:t>
            </a:r>
          </a:p>
          <a:p>
            <a:pPr marL="457200" indent="-342900" algn="just">
              <a:lnSpc>
                <a:spcPct val="115000"/>
              </a:lnSpc>
              <a:buClr>
                <a:schemeClr val="dk1"/>
              </a:buClr>
              <a:buSzPts val="1800"/>
              <a:buChar char="•"/>
            </a:pPr>
            <a:r>
              <a:rPr lang="en-GB" sz="2300" b="1" dirty="0">
                <a:solidFill>
                  <a:schemeClr val="dk1"/>
                </a:solidFill>
              </a:rPr>
              <a:t>Trend Analysis</a:t>
            </a:r>
          </a:p>
          <a:p>
            <a:pPr marL="914400" lvl="1" indent="-342900" algn="just">
              <a:lnSpc>
                <a:spcPct val="115000"/>
              </a:lnSpc>
              <a:buClr>
                <a:schemeClr val="dk1"/>
              </a:buClr>
              <a:buSzPts val="1800"/>
              <a:buFont typeface="Arial" panose="020B0604020202020204" pitchFamily="34" charset="0"/>
              <a:buChar char="•"/>
            </a:pPr>
            <a:r>
              <a:rPr lang="en-GB" sz="2300" dirty="0">
                <a:solidFill>
                  <a:schemeClr val="dk1"/>
                </a:solidFill>
              </a:rPr>
              <a:t>Linear or Exponential</a:t>
            </a:r>
            <a:endParaRPr sz="2300" b="1" dirty="0">
              <a:solidFill>
                <a:schemeClr val="dk1"/>
              </a:solidFill>
            </a:endParaRPr>
          </a:p>
          <a:p>
            <a:pPr marL="596900" marR="0" lvl="1" indent="-152400" algn="just" rtl="0">
              <a:lnSpc>
                <a:spcPct val="115000"/>
              </a:lnSpc>
              <a:spcBef>
                <a:spcPts val="0"/>
              </a:spcBef>
              <a:spcAft>
                <a:spcPts val="0"/>
              </a:spcAft>
              <a:buClr>
                <a:schemeClr val="dk1"/>
              </a:buClr>
              <a:buSzPts val="1700"/>
              <a:buFont typeface="Arial"/>
              <a:buNone/>
            </a:pPr>
            <a:endParaRPr sz="1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64518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177E0F-DFA9-BFB7-C80E-8A81B632E896}"/>
              </a:ext>
            </a:extLst>
          </p:cNvPr>
          <p:cNvPicPr>
            <a:picLocks noChangeAspect="1"/>
          </p:cNvPicPr>
          <p:nvPr/>
        </p:nvPicPr>
        <p:blipFill>
          <a:blip r:embed="rId2"/>
          <a:stretch>
            <a:fillRect/>
          </a:stretch>
        </p:blipFill>
        <p:spPr>
          <a:xfrm>
            <a:off x="2546167" y="720586"/>
            <a:ext cx="7099665" cy="5416828"/>
          </a:xfrm>
          <a:prstGeom prst="rect">
            <a:avLst/>
          </a:prstGeom>
        </p:spPr>
      </p:pic>
      <p:pic>
        <p:nvPicPr>
          <p:cNvPr id="7" name="Picture 6">
            <a:extLst>
              <a:ext uri="{FF2B5EF4-FFF2-40B4-BE49-F238E27FC236}">
                <a16:creationId xmlns:a16="http://schemas.microsoft.com/office/drawing/2014/main" id="{C4189711-91ED-8D6C-B814-F606987D577C}"/>
              </a:ext>
            </a:extLst>
          </p:cNvPr>
          <p:cNvPicPr>
            <a:picLocks noChangeAspect="1"/>
          </p:cNvPicPr>
          <p:nvPr/>
        </p:nvPicPr>
        <p:blipFill>
          <a:blip r:embed="rId3"/>
          <a:stretch>
            <a:fillRect/>
          </a:stretch>
        </p:blipFill>
        <p:spPr>
          <a:xfrm>
            <a:off x="2499177" y="5552414"/>
            <a:ext cx="7106015" cy="1016052"/>
          </a:xfrm>
          <a:prstGeom prst="rect">
            <a:avLst/>
          </a:prstGeom>
        </p:spPr>
      </p:pic>
      <p:grpSp>
        <p:nvGrpSpPr>
          <p:cNvPr id="10" name="Group 9">
            <a:extLst>
              <a:ext uri="{FF2B5EF4-FFF2-40B4-BE49-F238E27FC236}">
                <a16:creationId xmlns:a16="http://schemas.microsoft.com/office/drawing/2014/main" id="{FA639876-5B88-AB8F-5BEB-DE926ABB862A}"/>
              </a:ext>
            </a:extLst>
          </p:cNvPr>
          <p:cNvGrpSpPr/>
          <p:nvPr/>
        </p:nvGrpSpPr>
        <p:grpSpPr>
          <a:xfrm>
            <a:off x="883921" y="702156"/>
            <a:ext cx="10200640" cy="5847880"/>
            <a:chOff x="2542992" y="702156"/>
            <a:chExt cx="7146655" cy="5847880"/>
          </a:xfrm>
        </p:grpSpPr>
        <p:pic>
          <p:nvPicPr>
            <p:cNvPr id="8" name="Picture 7">
              <a:extLst>
                <a:ext uri="{FF2B5EF4-FFF2-40B4-BE49-F238E27FC236}">
                  <a16:creationId xmlns:a16="http://schemas.microsoft.com/office/drawing/2014/main" id="{43CC017B-84C5-9564-EC93-BE1057687B61}"/>
                </a:ext>
              </a:extLst>
            </p:cNvPr>
            <p:cNvPicPr>
              <a:picLocks noChangeAspect="1"/>
            </p:cNvPicPr>
            <p:nvPr/>
          </p:nvPicPr>
          <p:blipFill>
            <a:blip r:embed="rId2"/>
            <a:stretch>
              <a:fillRect/>
            </a:stretch>
          </p:blipFill>
          <p:spPr>
            <a:xfrm>
              <a:off x="2589982" y="702156"/>
              <a:ext cx="7099665" cy="5416828"/>
            </a:xfrm>
            <a:prstGeom prst="rect">
              <a:avLst/>
            </a:prstGeom>
          </p:spPr>
        </p:pic>
        <p:pic>
          <p:nvPicPr>
            <p:cNvPr id="9" name="Picture 8">
              <a:extLst>
                <a:ext uri="{FF2B5EF4-FFF2-40B4-BE49-F238E27FC236}">
                  <a16:creationId xmlns:a16="http://schemas.microsoft.com/office/drawing/2014/main" id="{4607E437-7E33-951D-857E-2ADD1C93D6D8}"/>
                </a:ext>
              </a:extLst>
            </p:cNvPr>
            <p:cNvPicPr>
              <a:picLocks noChangeAspect="1"/>
            </p:cNvPicPr>
            <p:nvPr/>
          </p:nvPicPr>
          <p:blipFill>
            <a:blip r:embed="rId3"/>
            <a:stretch>
              <a:fillRect/>
            </a:stretch>
          </p:blipFill>
          <p:spPr>
            <a:xfrm>
              <a:off x="2542992" y="5533984"/>
              <a:ext cx="7106015" cy="1016052"/>
            </a:xfrm>
            <a:prstGeom prst="rect">
              <a:avLst/>
            </a:prstGeom>
          </p:spPr>
        </p:pic>
      </p:grpSp>
    </p:spTree>
    <p:extLst>
      <p:ext uri="{BB962C8B-B14F-4D97-AF65-F5344CB8AC3E}">
        <p14:creationId xmlns:p14="http://schemas.microsoft.com/office/powerpoint/2010/main" val="4116176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210011-5F12-ED3C-15BE-5F1B70BDD447}"/>
              </a:ext>
            </a:extLst>
          </p:cNvPr>
          <p:cNvSpPr>
            <a:spLocks noGrp="1"/>
          </p:cNvSpPr>
          <p:nvPr>
            <p:ph type="title"/>
          </p:nvPr>
        </p:nvSpPr>
        <p:spPr/>
        <p:txBody>
          <a:bodyPr/>
          <a:lstStyle/>
          <a:p>
            <a:r>
              <a:rPr lang="en-US" dirty="0">
                <a:solidFill>
                  <a:srgbClr val="00B0F0"/>
                </a:solidFill>
              </a:rPr>
              <a:t>Unsupervised</a:t>
            </a:r>
            <a:r>
              <a:rPr lang="en-US" dirty="0"/>
              <a:t> learning</a:t>
            </a:r>
            <a:endParaRPr lang="en-IN" dirty="0"/>
          </a:p>
        </p:txBody>
      </p:sp>
      <p:pic>
        <p:nvPicPr>
          <p:cNvPr id="3" name="Google Shape;368;p39"/>
          <p:cNvPicPr preferRelativeResize="0"/>
          <p:nvPr/>
        </p:nvPicPr>
        <p:blipFill>
          <a:blip r:embed="rId2">
            <a:alphaModFix/>
          </a:blip>
          <a:stretch>
            <a:fillRect/>
          </a:stretch>
        </p:blipFill>
        <p:spPr>
          <a:xfrm>
            <a:off x="3052630" y="1481745"/>
            <a:ext cx="6425198" cy="4672312"/>
          </a:xfrm>
          <a:prstGeom prst="rect">
            <a:avLst/>
          </a:prstGeom>
          <a:noFill/>
          <a:ln>
            <a:noFill/>
          </a:ln>
        </p:spPr>
      </p:pic>
    </p:spTree>
    <p:extLst>
      <p:ext uri="{BB962C8B-B14F-4D97-AF65-F5344CB8AC3E}">
        <p14:creationId xmlns:p14="http://schemas.microsoft.com/office/powerpoint/2010/main" val="1926979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ntroduction to Machine Learning">
            <a:extLst>
              <a:ext uri="{FF2B5EF4-FFF2-40B4-BE49-F238E27FC236}">
                <a16:creationId xmlns:a16="http://schemas.microsoft.com/office/drawing/2014/main" id="{99DFE72B-3393-6592-2377-F08487CA1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480" y="685611"/>
            <a:ext cx="9458960" cy="5819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839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210011-5F12-ED3C-15BE-5F1B70BDD447}"/>
              </a:ext>
            </a:extLst>
          </p:cNvPr>
          <p:cNvSpPr>
            <a:spLocks noGrp="1"/>
          </p:cNvSpPr>
          <p:nvPr>
            <p:ph type="title"/>
          </p:nvPr>
        </p:nvSpPr>
        <p:spPr/>
        <p:txBody>
          <a:bodyPr/>
          <a:lstStyle/>
          <a:p>
            <a:r>
              <a:rPr lang="en-US" dirty="0">
                <a:solidFill>
                  <a:srgbClr val="00B0F0"/>
                </a:solidFill>
              </a:rPr>
              <a:t>Unsupervised</a:t>
            </a:r>
            <a:r>
              <a:rPr lang="en-US" dirty="0"/>
              <a:t> learning</a:t>
            </a:r>
            <a:endParaRPr lang="en-IN" dirty="0"/>
          </a:p>
        </p:txBody>
      </p:sp>
      <p:pic>
        <p:nvPicPr>
          <p:cNvPr id="4098" name="Picture 2" descr="Unsupervised Learning Definition | Deep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775" y="1563304"/>
            <a:ext cx="8188470" cy="4860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074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210011-5F12-ED3C-15BE-5F1B70BDD447}"/>
              </a:ext>
            </a:extLst>
          </p:cNvPr>
          <p:cNvSpPr>
            <a:spLocks noGrp="1"/>
          </p:cNvSpPr>
          <p:nvPr>
            <p:ph type="title"/>
          </p:nvPr>
        </p:nvSpPr>
        <p:spPr/>
        <p:txBody>
          <a:bodyPr/>
          <a:lstStyle/>
          <a:p>
            <a:r>
              <a:rPr lang="en-US" dirty="0">
                <a:solidFill>
                  <a:srgbClr val="00B0F0"/>
                </a:solidFill>
              </a:rPr>
              <a:t>Unsupervised</a:t>
            </a:r>
            <a:r>
              <a:rPr lang="en-US" dirty="0"/>
              <a:t> learning</a:t>
            </a:r>
            <a:endParaRPr lang="en-IN" dirty="0"/>
          </a:p>
        </p:txBody>
      </p:sp>
      <p:pic>
        <p:nvPicPr>
          <p:cNvPr id="4098" name="Picture 2" descr="Unsupervised Learning Definition | DeepA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3404" y="1708446"/>
            <a:ext cx="7709402" cy="4576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473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210011-5F12-ED3C-15BE-5F1B70BDD447}"/>
              </a:ext>
            </a:extLst>
          </p:cNvPr>
          <p:cNvSpPr>
            <a:spLocks noGrp="1"/>
          </p:cNvSpPr>
          <p:nvPr>
            <p:ph type="title"/>
          </p:nvPr>
        </p:nvSpPr>
        <p:spPr/>
        <p:txBody>
          <a:bodyPr/>
          <a:lstStyle/>
          <a:p>
            <a:r>
              <a:rPr lang="en-US" dirty="0">
                <a:solidFill>
                  <a:srgbClr val="00B0F0"/>
                </a:solidFill>
              </a:rPr>
              <a:t>Unsupervised</a:t>
            </a:r>
            <a:r>
              <a:rPr lang="en-US" dirty="0"/>
              <a:t> learning</a:t>
            </a:r>
            <a:endParaRPr lang="en-IN" dirty="0"/>
          </a:p>
        </p:txBody>
      </p:sp>
      <p:pic>
        <p:nvPicPr>
          <p:cNvPr id="5122" name="Picture 2" descr="Machine Learning Crash Course, Part II: Unsupervised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6807" y="2283466"/>
            <a:ext cx="8913813" cy="3973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057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210011-5F12-ED3C-15BE-5F1B70BDD447}"/>
              </a:ext>
            </a:extLst>
          </p:cNvPr>
          <p:cNvSpPr>
            <a:spLocks noGrp="1"/>
          </p:cNvSpPr>
          <p:nvPr>
            <p:ph type="title"/>
          </p:nvPr>
        </p:nvSpPr>
        <p:spPr/>
        <p:txBody>
          <a:bodyPr/>
          <a:lstStyle/>
          <a:p>
            <a:r>
              <a:rPr lang="en-US" dirty="0">
                <a:solidFill>
                  <a:schemeClr val="tx1"/>
                </a:solidFill>
              </a:rPr>
              <a:t>Unsupervised learning - </a:t>
            </a:r>
            <a:r>
              <a:rPr lang="en-US" dirty="0">
                <a:solidFill>
                  <a:schemeClr val="accent1"/>
                </a:solidFill>
              </a:rPr>
              <a:t>Applications</a:t>
            </a:r>
            <a:endParaRPr lang="en-IN" dirty="0">
              <a:solidFill>
                <a:schemeClr val="accent1"/>
              </a:solidFill>
            </a:endParaRPr>
          </a:p>
        </p:txBody>
      </p:sp>
      <p:sp>
        <p:nvSpPr>
          <p:cNvPr id="5" name="Content Placeholder 4">
            <a:extLst>
              <a:ext uri="{FF2B5EF4-FFF2-40B4-BE49-F238E27FC236}">
                <a16:creationId xmlns:a16="http://schemas.microsoft.com/office/drawing/2014/main" id="{365F25C0-DF5B-AD92-A7B3-C2935205DFE7}"/>
              </a:ext>
            </a:extLst>
          </p:cNvPr>
          <p:cNvSpPr>
            <a:spLocks noGrp="1"/>
          </p:cNvSpPr>
          <p:nvPr>
            <p:ph idx="1"/>
          </p:nvPr>
        </p:nvSpPr>
        <p:spPr>
          <a:xfrm>
            <a:off x="581192" y="2340864"/>
            <a:ext cx="11029615" cy="3634486"/>
          </a:xfrm>
        </p:spPr>
        <p:txBody>
          <a:bodyPr anchor="t">
            <a:normAutofit/>
          </a:bodyPr>
          <a:lstStyle/>
          <a:p>
            <a:pPr algn="just"/>
            <a:r>
              <a:rPr lang="en-US" sz="2200" dirty="0">
                <a:solidFill>
                  <a:srgbClr val="FF0000"/>
                </a:solidFill>
              </a:rPr>
              <a:t>Collect/Gather the labelled training data.</a:t>
            </a:r>
          </a:p>
          <a:p>
            <a:pPr algn="just"/>
            <a:r>
              <a:rPr lang="en-US" sz="2200" dirty="0">
                <a:solidFill>
                  <a:srgbClr val="FF0000"/>
                </a:solidFill>
              </a:rPr>
              <a:t>Split the training dataset into </a:t>
            </a:r>
            <a:r>
              <a:rPr lang="en-US" sz="2200" b="1" dirty="0">
                <a:solidFill>
                  <a:srgbClr val="FF0000"/>
                </a:solidFill>
              </a:rPr>
              <a:t>training dataset and test dataset</a:t>
            </a:r>
            <a:r>
              <a:rPr lang="en-US" sz="2200" dirty="0">
                <a:solidFill>
                  <a:srgbClr val="FF0000"/>
                </a:solidFill>
              </a:rPr>
              <a:t>.</a:t>
            </a:r>
          </a:p>
          <a:p>
            <a:pPr algn="just"/>
            <a:r>
              <a:rPr lang="en-US" sz="2200" dirty="0">
                <a:solidFill>
                  <a:srgbClr val="FF0000"/>
                </a:solidFill>
              </a:rPr>
              <a:t>Determine the suitable algorithm for the model, such as support vector machine, decision tree, etc.</a:t>
            </a:r>
          </a:p>
          <a:p>
            <a:pPr algn="just"/>
            <a:r>
              <a:rPr lang="en-US" sz="2200" dirty="0">
                <a:solidFill>
                  <a:srgbClr val="FF0000"/>
                </a:solidFill>
              </a:rPr>
              <a:t>Execute the algorithm on the training dataset.</a:t>
            </a:r>
          </a:p>
          <a:p>
            <a:pPr algn="just"/>
            <a:r>
              <a:rPr lang="en-US" sz="2200" dirty="0">
                <a:solidFill>
                  <a:srgbClr val="FF0000"/>
                </a:solidFill>
              </a:rPr>
              <a:t>Evaluate the accuracy of the model by providing the test set. If the model predicts the correct output, which means our model is accurate.</a:t>
            </a:r>
            <a:endParaRPr lang="en-IN" dirty="0">
              <a:solidFill>
                <a:srgbClr val="FF0000"/>
              </a:solidFill>
            </a:endParaRPr>
          </a:p>
        </p:txBody>
      </p:sp>
    </p:spTree>
    <p:extLst>
      <p:ext uri="{BB962C8B-B14F-4D97-AF65-F5344CB8AC3E}">
        <p14:creationId xmlns:p14="http://schemas.microsoft.com/office/powerpoint/2010/main" val="1535817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802617" y="1030369"/>
            <a:ext cx="6762296" cy="5433704"/>
          </a:xfrm>
          <a:prstGeom prst="rect">
            <a:avLst/>
          </a:prstGeom>
        </p:spPr>
      </p:pic>
    </p:spTree>
    <p:extLst>
      <p:ext uri="{BB962C8B-B14F-4D97-AF65-F5344CB8AC3E}">
        <p14:creationId xmlns:p14="http://schemas.microsoft.com/office/powerpoint/2010/main" val="3950695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17B29-0EA7-0111-1A4A-8B68C990E20D}"/>
              </a:ext>
            </a:extLst>
          </p:cNvPr>
          <p:cNvSpPr>
            <a:spLocks noGrp="1"/>
          </p:cNvSpPr>
          <p:nvPr>
            <p:ph type="title"/>
          </p:nvPr>
        </p:nvSpPr>
        <p:spPr/>
        <p:txBody>
          <a:bodyPr/>
          <a:lstStyle/>
          <a:p>
            <a:r>
              <a:rPr lang="en-IN" dirty="0"/>
              <a:t>Introduction to machine learning…</a:t>
            </a:r>
          </a:p>
        </p:txBody>
      </p:sp>
      <p:sp>
        <p:nvSpPr>
          <p:cNvPr id="3" name="Content Placeholder 2">
            <a:extLst>
              <a:ext uri="{FF2B5EF4-FFF2-40B4-BE49-F238E27FC236}">
                <a16:creationId xmlns:a16="http://schemas.microsoft.com/office/drawing/2014/main" id="{BD619691-16D4-CF22-C40B-C15BFA0DBD88}"/>
              </a:ext>
            </a:extLst>
          </p:cNvPr>
          <p:cNvSpPr>
            <a:spLocks noGrp="1"/>
          </p:cNvSpPr>
          <p:nvPr>
            <p:ph idx="1"/>
          </p:nvPr>
        </p:nvSpPr>
        <p:spPr/>
        <p:txBody>
          <a:bodyPr anchor="t">
            <a:normAutofit/>
          </a:bodyPr>
          <a:lstStyle/>
          <a:p>
            <a:r>
              <a:rPr lang="en-US" sz="2300" dirty="0"/>
              <a:t>Machine Learning is said as a subset of artificial intelligence that is mainly concerned with the development of algorithms which allow a computer to learn from the data and past experiences on their own. </a:t>
            </a:r>
          </a:p>
          <a:p>
            <a:r>
              <a:rPr lang="en-US" sz="2300" dirty="0"/>
              <a:t>The term machine learning was first introduced by Arthur Samuel in 1959. </a:t>
            </a:r>
            <a:endParaRPr lang="en-IN" sz="2300" dirty="0"/>
          </a:p>
        </p:txBody>
      </p:sp>
    </p:spTree>
    <p:extLst>
      <p:ext uri="{BB962C8B-B14F-4D97-AF65-F5344CB8AC3E}">
        <p14:creationId xmlns:p14="http://schemas.microsoft.com/office/powerpoint/2010/main" val="934416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17B29-0EA7-0111-1A4A-8B68C990E20D}"/>
              </a:ext>
            </a:extLst>
          </p:cNvPr>
          <p:cNvSpPr>
            <a:spLocks noGrp="1"/>
          </p:cNvSpPr>
          <p:nvPr>
            <p:ph type="title"/>
          </p:nvPr>
        </p:nvSpPr>
        <p:spPr/>
        <p:txBody>
          <a:bodyPr/>
          <a:lstStyle/>
          <a:p>
            <a:r>
              <a:rPr lang="en-IN" dirty="0"/>
              <a:t>Introduction to machine learning…</a:t>
            </a:r>
          </a:p>
        </p:txBody>
      </p:sp>
      <p:pic>
        <p:nvPicPr>
          <p:cNvPr id="5" name="Picture 4">
            <a:extLst>
              <a:ext uri="{FF2B5EF4-FFF2-40B4-BE49-F238E27FC236}">
                <a16:creationId xmlns:a16="http://schemas.microsoft.com/office/drawing/2014/main" id="{C09946A4-5279-CC63-A42C-FD9BC62AC3C0}"/>
              </a:ext>
            </a:extLst>
          </p:cNvPr>
          <p:cNvPicPr>
            <a:picLocks noChangeAspect="1"/>
          </p:cNvPicPr>
          <p:nvPr/>
        </p:nvPicPr>
        <p:blipFill>
          <a:blip r:embed="rId2"/>
          <a:stretch>
            <a:fillRect/>
          </a:stretch>
        </p:blipFill>
        <p:spPr>
          <a:xfrm>
            <a:off x="610641" y="2873346"/>
            <a:ext cx="11285307" cy="1891694"/>
          </a:xfrm>
          <a:prstGeom prst="rect">
            <a:avLst/>
          </a:prstGeom>
        </p:spPr>
      </p:pic>
    </p:spTree>
    <p:extLst>
      <p:ext uri="{BB962C8B-B14F-4D97-AF65-F5344CB8AC3E}">
        <p14:creationId xmlns:p14="http://schemas.microsoft.com/office/powerpoint/2010/main" val="1898771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17B29-0EA7-0111-1A4A-8B68C990E20D}"/>
              </a:ext>
            </a:extLst>
          </p:cNvPr>
          <p:cNvSpPr>
            <a:spLocks noGrp="1"/>
          </p:cNvSpPr>
          <p:nvPr>
            <p:ph type="title"/>
          </p:nvPr>
        </p:nvSpPr>
        <p:spPr/>
        <p:txBody>
          <a:bodyPr/>
          <a:lstStyle/>
          <a:p>
            <a:r>
              <a:rPr lang="en-IN" dirty="0"/>
              <a:t>Introduction to machine learning…</a:t>
            </a:r>
          </a:p>
        </p:txBody>
      </p:sp>
      <p:sp>
        <p:nvSpPr>
          <p:cNvPr id="3" name="Content Placeholder 2">
            <a:extLst>
              <a:ext uri="{FF2B5EF4-FFF2-40B4-BE49-F238E27FC236}">
                <a16:creationId xmlns:a16="http://schemas.microsoft.com/office/drawing/2014/main" id="{BD619691-16D4-CF22-C40B-C15BFA0DBD88}"/>
              </a:ext>
            </a:extLst>
          </p:cNvPr>
          <p:cNvSpPr>
            <a:spLocks noGrp="1"/>
          </p:cNvSpPr>
          <p:nvPr>
            <p:ph idx="1"/>
          </p:nvPr>
        </p:nvSpPr>
        <p:spPr/>
        <p:txBody>
          <a:bodyPr anchor="t">
            <a:normAutofit/>
          </a:bodyPr>
          <a:lstStyle/>
          <a:p>
            <a:pPr algn="just"/>
            <a:r>
              <a:rPr lang="en-US" sz="2400" b="0" i="0" dirty="0">
                <a:solidFill>
                  <a:srgbClr val="333333"/>
                </a:solidFill>
                <a:effectLst/>
                <a:latin typeface="inter-regular"/>
              </a:rPr>
              <a:t>Machine learning brings computer science and statistics together for creating predictive models. </a:t>
            </a:r>
          </a:p>
          <a:p>
            <a:pPr algn="just"/>
            <a:r>
              <a:rPr lang="en-US" sz="2400" b="0" i="0" dirty="0">
                <a:solidFill>
                  <a:srgbClr val="333333"/>
                </a:solidFill>
                <a:effectLst/>
                <a:latin typeface="inter-regular"/>
              </a:rPr>
              <a:t>Machine learning constructs or uses the algorithms that learn from historical data. The more we will provide the information, the higher will be the performance.</a:t>
            </a:r>
          </a:p>
        </p:txBody>
      </p:sp>
    </p:spTree>
    <p:extLst>
      <p:ext uri="{BB962C8B-B14F-4D97-AF65-F5344CB8AC3E}">
        <p14:creationId xmlns:p14="http://schemas.microsoft.com/office/powerpoint/2010/main" val="3619469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17B29-0EA7-0111-1A4A-8B68C990E20D}"/>
              </a:ext>
            </a:extLst>
          </p:cNvPr>
          <p:cNvSpPr>
            <a:spLocks noGrp="1"/>
          </p:cNvSpPr>
          <p:nvPr>
            <p:ph type="title"/>
          </p:nvPr>
        </p:nvSpPr>
        <p:spPr/>
        <p:txBody>
          <a:bodyPr/>
          <a:lstStyle/>
          <a:p>
            <a:r>
              <a:rPr lang="en-IN" dirty="0"/>
              <a:t>How machine learning works?</a:t>
            </a:r>
          </a:p>
        </p:txBody>
      </p:sp>
      <p:pic>
        <p:nvPicPr>
          <p:cNvPr id="4098" name="Picture 2" descr="Introduction to Machine Learning">
            <a:extLst>
              <a:ext uri="{FF2B5EF4-FFF2-40B4-BE49-F238E27FC236}">
                <a16:creationId xmlns:a16="http://schemas.microsoft.com/office/drawing/2014/main" id="{190899DF-33BC-CAEF-6FB3-D27A22883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457" y="2361745"/>
            <a:ext cx="10279086" cy="253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984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8968-32E8-0B54-D145-C330AFAB332C}"/>
              </a:ext>
            </a:extLst>
          </p:cNvPr>
          <p:cNvSpPr>
            <a:spLocks noGrp="1"/>
          </p:cNvSpPr>
          <p:nvPr>
            <p:ph type="title"/>
          </p:nvPr>
        </p:nvSpPr>
        <p:spPr/>
        <p:txBody>
          <a:bodyPr/>
          <a:lstStyle/>
          <a:p>
            <a:r>
              <a:rPr lang="en-IN" dirty="0"/>
              <a:t>Features of Machine Learning</a:t>
            </a:r>
          </a:p>
        </p:txBody>
      </p:sp>
      <p:sp>
        <p:nvSpPr>
          <p:cNvPr id="3" name="Content Placeholder 2">
            <a:extLst>
              <a:ext uri="{FF2B5EF4-FFF2-40B4-BE49-F238E27FC236}">
                <a16:creationId xmlns:a16="http://schemas.microsoft.com/office/drawing/2014/main" id="{CFD0453E-FC48-1F37-1421-C1AC012F8BB3}"/>
              </a:ext>
            </a:extLst>
          </p:cNvPr>
          <p:cNvSpPr>
            <a:spLocks noGrp="1"/>
          </p:cNvSpPr>
          <p:nvPr>
            <p:ph idx="1"/>
          </p:nvPr>
        </p:nvSpPr>
        <p:spPr>
          <a:xfrm>
            <a:off x="581192" y="1655279"/>
            <a:ext cx="11029615" cy="4127170"/>
          </a:xfrm>
        </p:spPr>
        <p:txBody>
          <a:bodyPr anchor="t">
            <a:normAutofit/>
          </a:bodyPr>
          <a:lstStyle/>
          <a:p>
            <a:r>
              <a:rPr lang="en-US" sz="2300" dirty="0"/>
              <a:t>Machine learning uses data to detect various patterns in a given dataset.</a:t>
            </a:r>
          </a:p>
          <a:p>
            <a:r>
              <a:rPr lang="en-US" sz="2300" dirty="0"/>
              <a:t>It can learn from past data and improve automatically.</a:t>
            </a:r>
          </a:p>
          <a:p>
            <a:r>
              <a:rPr lang="en-US" sz="2300" dirty="0"/>
              <a:t>It is a data-driven technology.</a:t>
            </a:r>
          </a:p>
          <a:p>
            <a:r>
              <a:rPr lang="en-US" sz="2300" dirty="0"/>
              <a:t>Machine learning is much similar to data mining as it also deals with the huge amount of the data.</a:t>
            </a:r>
            <a:endParaRPr lang="en-IN" sz="2300" dirty="0"/>
          </a:p>
        </p:txBody>
      </p:sp>
    </p:spTree>
    <p:extLst>
      <p:ext uri="{BB962C8B-B14F-4D97-AF65-F5344CB8AC3E}">
        <p14:creationId xmlns:p14="http://schemas.microsoft.com/office/powerpoint/2010/main" val="3325472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D68D8-63DF-B3CB-DB80-9423784DC810}"/>
              </a:ext>
            </a:extLst>
          </p:cNvPr>
          <p:cNvSpPr>
            <a:spLocks noGrp="1"/>
          </p:cNvSpPr>
          <p:nvPr>
            <p:ph type="title"/>
          </p:nvPr>
        </p:nvSpPr>
        <p:spPr/>
        <p:txBody>
          <a:bodyPr>
            <a:normAutofit/>
          </a:bodyPr>
          <a:lstStyle/>
          <a:p>
            <a:r>
              <a:rPr lang="en-IN" dirty="0"/>
              <a:t>Need for Machine Learning</a:t>
            </a:r>
          </a:p>
        </p:txBody>
      </p:sp>
      <p:sp>
        <p:nvSpPr>
          <p:cNvPr id="3" name="Content Placeholder 2">
            <a:extLst>
              <a:ext uri="{FF2B5EF4-FFF2-40B4-BE49-F238E27FC236}">
                <a16:creationId xmlns:a16="http://schemas.microsoft.com/office/drawing/2014/main" id="{7A9DB66A-82C0-BFBE-3873-F4D33510D703}"/>
              </a:ext>
            </a:extLst>
          </p:cNvPr>
          <p:cNvSpPr>
            <a:spLocks noGrp="1"/>
          </p:cNvSpPr>
          <p:nvPr>
            <p:ph idx="1"/>
          </p:nvPr>
        </p:nvSpPr>
        <p:spPr>
          <a:xfrm>
            <a:off x="581192" y="1611736"/>
            <a:ext cx="11029615" cy="4127170"/>
          </a:xfrm>
        </p:spPr>
        <p:txBody>
          <a:bodyPr anchor="t">
            <a:normAutofit/>
          </a:bodyPr>
          <a:lstStyle/>
          <a:p>
            <a:pPr algn="just"/>
            <a:r>
              <a:rPr lang="en-US" sz="2300" dirty="0"/>
              <a:t>The need for machine learning is increasing day by day. The reason behind the need for machine learning is that it is capable of doing tasks that are too complex for a person to implement directly. </a:t>
            </a:r>
          </a:p>
          <a:p>
            <a:pPr algn="just"/>
            <a:r>
              <a:rPr lang="en-US" sz="2300" dirty="0"/>
              <a:t>As a human, we have some limitations as we cannot access the huge amount of data manually, so for this, we need some computer systems and here comes the machine learning to make things easy for us.</a:t>
            </a:r>
            <a:endParaRPr lang="en-IN" sz="2300" dirty="0"/>
          </a:p>
        </p:txBody>
      </p:sp>
    </p:spTree>
    <p:extLst>
      <p:ext uri="{BB962C8B-B14F-4D97-AF65-F5344CB8AC3E}">
        <p14:creationId xmlns:p14="http://schemas.microsoft.com/office/powerpoint/2010/main" val="193805176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16c05727-aa75-4e4a-9b5f-8a80a1165891"/>
    <ds:schemaRef ds:uri="http://purl.org/dc/elements/1.1/"/>
    <ds:schemaRef ds:uri="http://purl.org/dc/dcmitype/"/>
    <ds:schemaRef ds:uri="71af3243-3dd4-4a8d-8c0d-dd76da1f02a5"/>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{66AAA1FA-991E-4D36-B71D-BB693021D3DC}tf33552983_win32</Template>
  <TotalTime>260</TotalTime>
  <Words>891</Words>
  <Application>Microsoft Office PowerPoint</Application>
  <PresentationFormat>Widescreen</PresentationFormat>
  <Paragraphs>88</Paragraphs>
  <Slides>34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Franklin Gothic Book</vt:lpstr>
      <vt:lpstr>Franklin Gothic Demi</vt:lpstr>
      <vt:lpstr>inter-regular</vt:lpstr>
      <vt:lpstr>Wingdings 2</vt:lpstr>
      <vt:lpstr>DividendVTI</vt:lpstr>
      <vt:lpstr>UNIT-I</vt:lpstr>
      <vt:lpstr>Introduction to machine learning</vt:lpstr>
      <vt:lpstr>PowerPoint Presentation</vt:lpstr>
      <vt:lpstr>Introduction to machine learning…</vt:lpstr>
      <vt:lpstr>Introduction to machine learning…</vt:lpstr>
      <vt:lpstr>Introduction to machine learning…</vt:lpstr>
      <vt:lpstr>How machine learning works?</vt:lpstr>
      <vt:lpstr>Features of Machine Learning</vt:lpstr>
      <vt:lpstr>Need for Machine Learning</vt:lpstr>
      <vt:lpstr>PowerPoint Presentation</vt:lpstr>
      <vt:lpstr>PowerPoint Presentation</vt:lpstr>
      <vt:lpstr>Machine Learning Task – performance measures</vt:lpstr>
      <vt:lpstr>Supervised learning</vt:lpstr>
      <vt:lpstr>Supervised learning</vt:lpstr>
      <vt:lpstr>Supervised learning</vt:lpstr>
      <vt:lpstr>Supervised learning</vt:lpstr>
      <vt:lpstr>Basic Steps involved in Supervised learning</vt:lpstr>
      <vt:lpstr>Types of supervised Machine learning Algorithms</vt:lpstr>
      <vt:lpstr>supervised Machine - Classification</vt:lpstr>
      <vt:lpstr>supervised Machine - Classification</vt:lpstr>
      <vt:lpstr>supervised Machine - Classification</vt:lpstr>
      <vt:lpstr>supervised Machine - Classification</vt:lpstr>
      <vt:lpstr>supervised Machine - Classification</vt:lpstr>
      <vt:lpstr>Classification applications</vt:lpstr>
      <vt:lpstr>supervised Machine - regression</vt:lpstr>
      <vt:lpstr>supervised Machine - regression</vt:lpstr>
      <vt:lpstr>supervised Machine learning – regression - applications</vt:lpstr>
      <vt:lpstr>PowerPoint Presentation</vt:lpstr>
      <vt:lpstr>Unsupervised learning</vt:lpstr>
      <vt:lpstr>Unsupervised learning</vt:lpstr>
      <vt:lpstr>Unsupervised learning</vt:lpstr>
      <vt:lpstr>Unsupervised learning</vt:lpstr>
      <vt:lpstr>Unsupervised learning - Applications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AMol Dhumane</dc:creator>
  <cp:lastModifiedBy>Amol Dhumane</cp:lastModifiedBy>
  <cp:revision>60</cp:revision>
  <dcterms:created xsi:type="dcterms:W3CDTF">2022-12-30T13:40:11Z</dcterms:created>
  <dcterms:modified xsi:type="dcterms:W3CDTF">2024-08-01T06:54:56Z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