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oxboroughCF" charset="1" panose="00000500000000000000"/>
      <p:regular r:id="rId13"/>
    </p:embeddedFont>
    <p:embeddedFont>
      <p:font typeface="Krub Bold" charset="1" panose="00000800000000000000"/>
      <p:regular r:id="rId14"/>
    </p:embeddedFont>
    <p:embeddedFont>
      <p:font typeface="RoxboroughCF Bold" charset="1" panose="00000800000000000000"/>
      <p:regular r:id="rId15"/>
    </p:embeddedFont>
    <p:embeddedFont>
      <p:font typeface="Krub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585" y="7491162"/>
            <a:ext cx="1483868" cy="2140662"/>
          </a:xfrm>
          <a:custGeom>
            <a:avLst/>
            <a:gdLst/>
            <a:ahLst/>
            <a:cxnLst/>
            <a:rect r="r" b="b" t="t" l="l"/>
            <a:pathLst>
              <a:path h="2140662" w="1483868">
                <a:moveTo>
                  <a:pt x="0" y="0"/>
                </a:moveTo>
                <a:lnTo>
                  <a:pt x="1483868" y="0"/>
                </a:lnTo>
                <a:lnTo>
                  <a:pt x="1483868" y="2140661"/>
                </a:lnTo>
                <a:lnTo>
                  <a:pt x="0" y="21406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56453" y="3049027"/>
            <a:ext cx="13975094" cy="145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20"/>
              </a:lnSpc>
            </a:pPr>
            <a:r>
              <a:rPr lang="en-US" sz="12000">
                <a:solidFill>
                  <a:srgbClr val="3A3632"/>
                </a:solidFill>
                <a:latin typeface="RoxboroughCF"/>
                <a:ea typeface="RoxboroughCF"/>
                <a:cs typeface="RoxboroughCF"/>
                <a:sym typeface="RoxboroughCF"/>
              </a:rPr>
              <a:t>DevOps CA-2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27164" y="5962105"/>
            <a:ext cx="683367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Adyasha Subhadarsini - 22070122012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Aarya Patil - 22070122140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16131547" y="727390"/>
            <a:ext cx="1483868" cy="2140662"/>
          </a:xfrm>
          <a:custGeom>
            <a:avLst/>
            <a:gdLst/>
            <a:ahLst/>
            <a:cxnLst/>
            <a:rect r="r" b="b" t="t" l="l"/>
            <a:pathLst>
              <a:path h="2140662" w="1483868">
                <a:moveTo>
                  <a:pt x="0" y="2140662"/>
                </a:moveTo>
                <a:lnTo>
                  <a:pt x="1483868" y="2140662"/>
                </a:lnTo>
                <a:lnTo>
                  <a:pt x="1483868" y="0"/>
                </a:lnTo>
                <a:lnTo>
                  <a:pt x="0" y="0"/>
                </a:lnTo>
                <a:lnTo>
                  <a:pt x="0" y="214066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02656" y="520143"/>
            <a:ext cx="5099708" cy="80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9"/>
              </a:lnSpc>
            </a:pPr>
            <a:r>
              <a:rPr lang="en-US" sz="6684" b="true">
                <a:solidFill>
                  <a:srgbClr val="3A36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3526" y="1468302"/>
            <a:ext cx="16900947" cy="8425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52"/>
              </a:lnSpc>
            </a:pPr>
            <a:r>
              <a:rPr lang="en-US" sz="3608">
                <a:solidFill>
                  <a:srgbClr val="3A3632"/>
                </a:solidFill>
                <a:latin typeface="RoxboroughCF"/>
                <a:ea typeface="RoxboroughCF"/>
                <a:cs typeface="RoxboroughCF"/>
                <a:sym typeface="RoxboroughCF"/>
              </a:rPr>
              <a:t>AI-Powered Resume Matcher</a:t>
            </a:r>
          </a:p>
          <a:p>
            <a:pPr algn="just">
              <a:lnSpc>
                <a:spcPts val="5052"/>
              </a:lnSpc>
            </a:pPr>
          </a:p>
          <a:p>
            <a:pPr algn="just" marL="736080" indent="-368040" lvl="1">
              <a:lnSpc>
                <a:spcPts val="4773"/>
              </a:lnSpc>
              <a:buFont typeface="Arial"/>
              <a:buChar char="•"/>
            </a:pPr>
            <a:r>
              <a:rPr lang="en-US" b="true" sz="3409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Challenge:</a:t>
            </a:r>
          </a:p>
          <a:p>
            <a:pPr algn="just">
              <a:lnSpc>
                <a:spcPts val="4773"/>
              </a:lnSpc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Manual candidate-job matching is slow, biased &amp; non-transparent.</a:t>
            </a:r>
          </a:p>
          <a:p>
            <a:pPr algn="just" marL="736080" indent="-368040" lvl="1">
              <a:lnSpc>
                <a:spcPts val="4773"/>
              </a:lnSpc>
              <a:buFont typeface="Arial"/>
              <a:buChar char="•"/>
            </a:pPr>
            <a:r>
              <a:rPr lang="en-US" b="true" sz="3409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Goal:</a:t>
            </a:r>
          </a:p>
          <a:p>
            <a:pPr algn="just">
              <a:lnSpc>
                <a:spcPts val="4773"/>
              </a:lnSpc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Fast, accurate &amp; explainable matches in &lt;2s.</a:t>
            </a:r>
          </a:p>
          <a:p>
            <a:pPr algn="just" marL="736080" indent="-368040" lvl="1">
              <a:lnSpc>
                <a:spcPts val="4773"/>
              </a:lnSpc>
              <a:buFont typeface="Arial"/>
              <a:buChar char="•"/>
            </a:pPr>
            <a:r>
              <a:rPr lang="en-US" b="true" sz="3409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Core Features:</a:t>
            </a:r>
          </a:p>
          <a:p>
            <a:pPr algn="just" marL="1472161" indent="-490720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NLP Parsing: Extract skills, experience &amp; education from resumes/JDs.</a:t>
            </a:r>
          </a:p>
          <a:p>
            <a:pPr algn="just" marL="1472161" indent="-490720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Requirement Parsing: Must-have vs nice-to-have.</a:t>
            </a:r>
          </a:p>
          <a:p>
            <a:pPr algn="just" marL="1472161" indent="-490720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Scoring Engine: Skills (50%), Experience (30%), Cultural Fit (10%), Career Path (10%).</a:t>
            </a:r>
          </a:p>
          <a:p>
            <a:pPr algn="just" marL="1472161" indent="-490720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Explainable AI: Transparent score breakdowns via Gemini API + SHAP.</a:t>
            </a:r>
          </a:p>
          <a:p>
            <a:pPr algn="just" marL="1472161" indent="-490720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Bidirectional Matching: Jobs ↔ Candidates using vector DB + ANN (HNSW).</a:t>
            </a:r>
          </a:p>
          <a:p>
            <a:pPr algn="just" marL="1472161" indent="-490720" lvl="2">
              <a:lnSpc>
                <a:spcPts val="4773"/>
              </a:lnSpc>
              <a:buFont typeface="Arial"/>
              <a:buChar char="⚬"/>
            </a:pPr>
            <a:r>
              <a:rPr lang="en-US" sz="3409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Scalable: 10K+ skills taxonomy, diverse formats, Redis caching.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1002" y="1226537"/>
            <a:ext cx="16085997" cy="8800184"/>
            <a:chOff x="0" y="0"/>
            <a:chExt cx="21447996" cy="11733579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1447996" cy="11733579"/>
              <a:chOff x="0" y="0"/>
              <a:chExt cx="3471960" cy="1899409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471961" cy="1899409"/>
              </a:xfrm>
              <a:custGeom>
                <a:avLst/>
                <a:gdLst/>
                <a:ahLst/>
                <a:cxnLst/>
                <a:rect r="r" b="b" t="t" l="l"/>
                <a:pathLst>
                  <a:path h="1899409" w="3471961">
                    <a:moveTo>
                      <a:pt x="0" y="0"/>
                    </a:moveTo>
                    <a:lnTo>
                      <a:pt x="3471961" y="0"/>
                    </a:lnTo>
                    <a:lnTo>
                      <a:pt x="3471961" y="1899409"/>
                    </a:lnTo>
                    <a:lnTo>
                      <a:pt x="0" y="1899409"/>
                    </a:lnTo>
                    <a:close/>
                  </a:path>
                </a:pathLst>
              </a:custGeom>
              <a:solidFill>
                <a:srgbClr val="3A363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471960" cy="193750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97"/>
                  </a:lnSpc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282154" y="260215"/>
              <a:ext cx="20901398" cy="11473364"/>
            </a:xfrm>
            <a:custGeom>
              <a:avLst/>
              <a:gdLst/>
              <a:ahLst/>
              <a:cxnLst/>
              <a:rect r="r" b="b" t="t" l="l"/>
              <a:pathLst>
                <a:path h="11473364" w="20901398">
                  <a:moveTo>
                    <a:pt x="0" y="0"/>
                  </a:moveTo>
                  <a:lnTo>
                    <a:pt x="20901398" y="0"/>
                  </a:lnTo>
                  <a:lnTo>
                    <a:pt x="20901398" y="11473364"/>
                  </a:lnTo>
                  <a:lnTo>
                    <a:pt x="0" y="11473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1317" t="-2521" r="-988" b="-1512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4558151" y="209550"/>
            <a:ext cx="9171698" cy="80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9"/>
              </a:lnSpc>
            </a:pPr>
            <a:r>
              <a:rPr lang="en-US" sz="6684" b="true">
                <a:solidFill>
                  <a:srgbClr val="3A36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406565" y="2929124"/>
            <a:ext cx="2786473" cy="3069886"/>
            <a:chOff x="0" y="0"/>
            <a:chExt cx="3715297" cy="4093182"/>
          </a:xfrm>
        </p:grpSpPr>
        <p:sp>
          <p:nvSpPr>
            <p:cNvPr name="Freeform 4" id="4"/>
            <p:cNvSpPr/>
            <p:nvPr/>
          </p:nvSpPr>
          <p:spPr>
            <a:xfrm flipH="true" flipV="false" rot="-10800000">
              <a:off x="2985748" y="445435"/>
              <a:ext cx="729549" cy="3647746"/>
            </a:xfrm>
            <a:custGeom>
              <a:avLst/>
              <a:gdLst/>
              <a:ahLst/>
              <a:cxnLst/>
              <a:rect r="r" b="b" t="t" l="l"/>
              <a:pathLst>
                <a:path h="3647746" w="729549">
                  <a:moveTo>
                    <a:pt x="729549" y="0"/>
                  </a:moveTo>
                  <a:lnTo>
                    <a:pt x="0" y="0"/>
                  </a:lnTo>
                  <a:lnTo>
                    <a:pt x="0" y="3647747"/>
                  </a:lnTo>
                  <a:lnTo>
                    <a:pt x="729549" y="3647747"/>
                  </a:lnTo>
                  <a:lnTo>
                    <a:pt x="729549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0" y="0"/>
              <a:ext cx="3647746" cy="3647746"/>
            </a:xfrm>
            <a:custGeom>
              <a:avLst/>
              <a:gdLst/>
              <a:ahLst/>
              <a:cxnLst/>
              <a:rect r="r" b="b" t="t" l="l"/>
              <a:pathLst>
                <a:path h="3647746" w="3647746">
                  <a:moveTo>
                    <a:pt x="0" y="0"/>
                  </a:moveTo>
                  <a:lnTo>
                    <a:pt x="3647746" y="0"/>
                  </a:lnTo>
                  <a:lnTo>
                    <a:pt x="3647746" y="3647746"/>
                  </a:lnTo>
                  <a:lnTo>
                    <a:pt x="0" y="36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323621" y="506277"/>
            <a:ext cx="8082944" cy="5319547"/>
            <a:chOff x="0" y="0"/>
            <a:chExt cx="10777258" cy="70927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77258" cy="6918000"/>
            </a:xfrm>
            <a:custGeom>
              <a:avLst/>
              <a:gdLst/>
              <a:ahLst/>
              <a:cxnLst/>
              <a:rect r="r" b="b" t="t" l="l"/>
              <a:pathLst>
                <a:path h="6918000" w="10777258">
                  <a:moveTo>
                    <a:pt x="0" y="0"/>
                  </a:moveTo>
                  <a:lnTo>
                    <a:pt x="10777258" y="0"/>
                  </a:lnTo>
                  <a:lnTo>
                    <a:pt x="10777258" y="6918000"/>
                  </a:lnTo>
                  <a:lnTo>
                    <a:pt x="0" y="691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-55785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1288" y="108842"/>
              <a:ext cx="10405640" cy="69838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87"/>
                </a:lnSpc>
              </a:pPr>
              <a:r>
                <a:rPr lang="en-US" sz="2133" b="true">
                  <a:solidFill>
                    <a:srgbClr val="FFFFFF"/>
                  </a:solidFill>
                  <a:latin typeface="Krub Bold"/>
                  <a:ea typeface="Krub Bold"/>
                  <a:cs typeface="Krub Bold"/>
                  <a:sym typeface="Krub Bold"/>
                </a:rPr>
                <a:t>Code Commit &amp; CI (Step 1 – Deployment Strategy with GitHub Actions)</a:t>
              </a:r>
            </a:p>
            <a:p>
              <a:pPr algn="just" marL="460644" indent="-230322" lvl="1">
                <a:lnSpc>
                  <a:spcPts val="2987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Triggered on push/pull_request.</a:t>
              </a:r>
            </a:p>
            <a:p>
              <a:pPr algn="just" marL="460644" indent="-230322" lvl="1">
                <a:lnSpc>
                  <a:spcPts val="2987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Build &amp; Test:</a:t>
              </a:r>
            </a:p>
            <a:p>
              <a:pPr algn="just" marL="921289" indent="-307096" lvl="2">
                <a:lnSpc>
                  <a:spcPts val="2987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Run unit tests for backend (FastAPI) and AI-service (resume parsing logic).</a:t>
              </a:r>
            </a:p>
            <a:p>
              <a:pPr algn="just" marL="921289" indent="-307096" lvl="2">
                <a:lnSpc>
                  <a:spcPts val="2987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Frontend build checks (npm run build).</a:t>
              </a:r>
            </a:p>
            <a:p>
              <a:pPr algn="just" marL="460644" indent="-230322" lvl="1">
                <a:lnSpc>
                  <a:spcPts val="2987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Dockerize Services:</a:t>
              </a:r>
            </a:p>
            <a:p>
              <a:pPr algn="just" marL="921289" indent="-307096" lvl="2">
                <a:lnSpc>
                  <a:spcPts val="2987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Build frontend, backend, ai-service images using multi-stage Dockerfiles.</a:t>
              </a:r>
            </a:p>
            <a:p>
              <a:pPr algn="just" marL="460644" indent="-230322" lvl="1">
                <a:lnSpc>
                  <a:spcPts val="2987"/>
                </a:lnSpc>
                <a:buFont typeface="Arial"/>
                <a:buChar char="•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Push Images:</a:t>
              </a:r>
            </a:p>
            <a:p>
              <a:pPr algn="just" marL="921289" indent="-307096" lvl="2">
                <a:lnSpc>
                  <a:spcPts val="2987"/>
                </a:lnSpc>
                <a:buFont typeface="Arial"/>
                <a:buChar char="⚬"/>
              </a:pPr>
              <a:r>
                <a:rPr lang="en-US" sz="2133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Upload versioned images (v1.0.0, latest) to DockerHub/GHCR.</a:t>
              </a:r>
            </a:p>
            <a:p>
              <a:pPr algn="just">
                <a:lnSpc>
                  <a:spcPts val="298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406565" y="5999010"/>
            <a:ext cx="7908467" cy="5076502"/>
            <a:chOff x="0" y="0"/>
            <a:chExt cx="10544623" cy="67686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535094" cy="5345711"/>
            </a:xfrm>
            <a:custGeom>
              <a:avLst/>
              <a:gdLst/>
              <a:ahLst/>
              <a:cxnLst/>
              <a:rect r="r" b="b" t="t" l="l"/>
              <a:pathLst>
                <a:path h="5345711" w="10535094">
                  <a:moveTo>
                    <a:pt x="0" y="0"/>
                  </a:moveTo>
                  <a:lnTo>
                    <a:pt x="10535094" y="0"/>
                  </a:lnTo>
                  <a:lnTo>
                    <a:pt x="10535094" y="5345711"/>
                  </a:lnTo>
                  <a:lnTo>
                    <a:pt x="0" y="53457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-90" b="-97253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28454" y="105671"/>
              <a:ext cx="10181027" cy="5362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22"/>
                </a:lnSpc>
              </a:pPr>
              <a:r>
                <a:rPr lang="en-US" sz="2087" b="true">
                  <a:solidFill>
                    <a:srgbClr val="FFFFFF"/>
                  </a:solidFill>
                  <a:latin typeface="Krub Bold"/>
                  <a:ea typeface="Krub Bold"/>
                  <a:cs typeface="Krub Bold"/>
                  <a:sym typeface="Krub Bold"/>
                </a:rPr>
                <a:t>Infrastructure Setup (Step 2 – Configuration Management with Ansible)</a:t>
              </a:r>
            </a:p>
            <a:p>
              <a:pPr algn="just" marL="450701" indent="-225351" lvl="1">
                <a:lnSpc>
                  <a:spcPts val="2922"/>
                </a:lnSpc>
                <a:buFont typeface="Arial"/>
                <a:buChar char="•"/>
              </a:pPr>
              <a:r>
                <a:rPr lang="en-US" sz="2087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Provision runtime environment before Kubernetes deployment.</a:t>
              </a:r>
            </a:p>
            <a:p>
              <a:pPr algn="just" marL="450701" indent="-225351" lvl="1">
                <a:lnSpc>
                  <a:spcPts val="2922"/>
                </a:lnSpc>
                <a:buFont typeface="Arial"/>
                <a:buChar char="•"/>
              </a:pPr>
              <a:r>
                <a:rPr lang="en-US" sz="2087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Playbo</a:t>
              </a:r>
              <a:r>
                <a:rPr lang="en-US" sz="2087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oks ensure:</a:t>
              </a:r>
            </a:p>
            <a:p>
              <a:pPr algn="just" marL="901402" indent="-300467" lvl="2">
                <a:lnSpc>
                  <a:spcPts val="2922"/>
                </a:lnSpc>
                <a:buFont typeface="Arial"/>
                <a:buChar char="⚬"/>
              </a:pPr>
              <a:r>
                <a:rPr lang="en-US" sz="2087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Install required packages (Python, Docker, Kubernetes tools).</a:t>
              </a:r>
            </a:p>
            <a:p>
              <a:pPr algn="just" marL="901402" indent="-300467" lvl="2">
                <a:lnSpc>
                  <a:spcPts val="2922"/>
                </a:lnSpc>
                <a:buFont typeface="Arial"/>
                <a:buChar char="⚬"/>
              </a:pPr>
              <a:r>
                <a:rPr lang="en-US" sz="2087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Create system users &amp; secure permissions.</a:t>
              </a:r>
            </a:p>
            <a:p>
              <a:pPr algn="just" marL="901402" indent="-300467" lvl="2">
                <a:lnSpc>
                  <a:spcPts val="2922"/>
                </a:lnSpc>
                <a:buFont typeface="Arial"/>
                <a:buChar char="⚬"/>
              </a:pPr>
              <a:r>
                <a:rPr lang="en-US" sz="2087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Configure directories for logs and configs.</a:t>
              </a:r>
            </a:p>
            <a:p>
              <a:pPr algn="just" marL="901402" indent="-300467" lvl="2">
                <a:lnSpc>
                  <a:spcPts val="2922"/>
                </a:lnSpc>
                <a:buFont typeface="Arial"/>
                <a:buChar char="⚬"/>
              </a:pPr>
              <a:r>
                <a:rPr lang="en-US" sz="2087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Environment variables for DB, API keys are set.</a:t>
              </a:r>
            </a:p>
            <a:p>
              <a:pPr algn="just">
                <a:lnSpc>
                  <a:spcPts val="2922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00000">
            <a:off x="17409356" y="6789332"/>
            <a:ext cx="547162" cy="2735810"/>
          </a:xfrm>
          <a:custGeom>
            <a:avLst/>
            <a:gdLst/>
            <a:ahLst/>
            <a:cxnLst/>
            <a:rect r="r" b="b" t="t" l="l"/>
            <a:pathLst>
              <a:path h="2735810" w="547162">
                <a:moveTo>
                  <a:pt x="0" y="0"/>
                </a:moveTo>
                <a:lnTo>
                  <a:pt x="547162" y="0"/>
                </a:lnTo>
                <a:lnTo>
                  <a:pt x="547162" y="2735809"/>
                </a:lnTo>
                <a:lnTo>
                  <a:pt x="0" y="27358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3621" y="5825824"/>
            <a:ext cx="6103121" cy="3814451"/>
          </a:xfrm>
          <a:custGeom>
            <a:avLst/>
            <a:gdLst/>
            <a:ahLst/>
            <a:cxnLst/>
            <a:rect r="r" b="b" t="t" l="l"/>
            <a:pathLst>
              <a:path h="3814451" w="6103121">
                <a:moveTo>
                  <a:pt x="0" y="0"/>
                </a:moveTo>
                <a:lnTo>
                  <a:pt x="6103121" y="0"/>
                </a:lnTo>
                <a:lnTo>
                  <a:pt x="6103121" y="3814450"/>
                </a:lnTo>
                <a:lnTo>
                  <a:pt x="0" y="38144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629501" y="1610401"/>
            <a:ext cx="6456624" cy="4035390"/>
          </a:xfrm>
          <a:custGeom>
            <a:avLst/>
            <a:gdLst/>
            <a:ahLst/>
            <a:cxnLst/>
            <a:rect r="r" b="b" t="t" l="l"/>
            <a:pathLst>
              <a:path h="4035390" w="6456624">
                <a:moveTo>
                  <a:pt x="0" y="0"/>
                </a:moveTo>
                <a:lnTo>
                  <a:pt x="6456624" y="0"/>
                </a:lnTo>
                <a:lnTo>
                  <a:pt x="6456624" y="4035389"/>
                </a:lnTo>
                <a:lnTo>
                  <a:pt x="0" y="403538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885152" y="454177"/>
            <a:ext cx="5488698" cy="80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9"/>
              </a:lnSpc>
            </a:pPr>
            <a:r>
              <a:rPr lang="en-US" sz="6684" b="true">
                <a:solidFill>
                  <a:srgbClr val="3A36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Pipeline Flow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7045244" y="3295703"/>
            <a:ext cx="2786473" cy="3069886"/>
            <a:chOff x="0" y="0"/>
            <a:chExt cx="3715297" cy="4093182"/>
          </a:xfrm>
        </p:grpSpPr>
        <p:sp>
          <p:nvSpPr>
            <p:cNvPr name="Freeform 4" id="4"/>
            <p:cNvSpPr/>
            <p:nvPr/>
          </p:nvSpPr>
          <p:spPr>
            <a:xfrm flipH="true" flipV="false" rot="-10800000">
              <a:off x="2985748" y="445435"/>
              <a:ext cx="729549" cy="3647746"/>
            </a:xfrm>
            <a:custGeom>
              <a:avLst/>
              <a:gdLst/>
              <a:ahLst/>
              <a:cxnLst/>
              <a:rect r="r" b="b" t="t" l="l"/>
              <a:pathLst>
                <a:path h="3647746" w="729549">
                  <a:moveTo>
                    <a:pt x="729549" y="0"/>
                  </a:moveTo>
                  <a:lnTo>
                    <a:pt x="0" y="0"/>
                  </a:lnTo>
                  <a:lnTo>
                    <a:pt x="0" y="3647747"/>
                  </a:lnTo>
                  <a:lnTo>
                    <a:pt x="729549" y="3647747"/>
                  </a:lnTo>
                  <a:lnTo>
                    <a:pt x="729549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0" y="0"/>
              <a:ext cx="3647746" cy="3647746"/>
            </a:xfrm>
            <a:custGeom>
              <a:avLst/>
              <a:gdLst/>
              <a:ahLst/>
              <a:cxnLst/>
              <a:rect r="r" b="b" t="t" l="l"/>
              <a:pathLst>
                <a:path h="3647746" w="3647746">
                  <a:moveTo>
                    <a:pt x="0" y="0"/>
                  </a:moveTo>
                  <a:lnTo>
                    <a:pt x="3647746" y="0"/>
                  </a:lnTo>
                  <a:lnTo>
                    <a:pt x="3647746" y="3647746"/>
                  </a:lnTo>
                  <a:lnTo>
                    <a:pt x="0" y="3647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73424" y="656102"/>
            <a:ext cx="8055426" cy="5170836"/>
            <a:chOff x="0" y="0"/>
            <a:chExt cx="10740568" cy="68944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40568" cy="4695247"/>
            </a:xfrm>
            <a:custGeom>
              <a:avLst/>
              <a:gdLst/>
              <a:ahLst/>
              <a:cxnLst/>
              <a:rect r="r" b="b" t="t" l="l"/>
              <a:pathLst>
                <a:path h="4695247" w="10740568">
                  <a:moveTo>
                    <a:pt x="0" y="0"/>
                  </a:moveTo>
                  <a:lnTo>
                    <a:pt x="10740568" y="0"/>
                  </a:lnTo>
                  <a:lnTo>
                    <a:pt x="10740568" y="4695247"/>
                  </a:lnTo>
                  <a:lnTo>
                    <a:pt x="0" y="4695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-128754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0841" y="108342"/>
              <a:ext cx="10370215" cy="49619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76"/>
                </a:lnSpc>
              </a:pPr>
              <a:r>
                <a:rPr lang="en-US" sz="2126" b="true">
                  <a:solidFill>
                    <a:srgbClr val="FFFFFF"/>
                  </a:solidFill>
                  <a:latin typeface="Krub Bold"/>
                  <a:ea typeface="Krub Bold"/>
                  <a:cs typeface="Krub Bold"/>
                  <a:sym typeface="Krub Bold"/>
                </a:rPr>
                <a:t>Monitoring &amp; Observability (Step 4 – Prometheus + Grafana)</a:t>
              </a:r>
            </a:p>
            <a:p>
              <a:pPr algn="just" marL="459076" indent="-229538" lvl="1">
                <a:lnSpc>
                  <a:spcPts val="2976"/>
                </a:lnSpc>
                <a:buFont typeface="Arial"/>
                <a:buChar char="•"/>
              </a:pP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Prometheus: Scrapes application &amp; cluster metrics (latency, error rates, uptime).</a:t>
              </a:r>
            </a:p>
            <a:p>
              <a:pPr algn="just" marL="459076" indent="-229538" lvl="1">
                <a:lnSpc>
                  <a:spcPts val="2976"/>
                </a:lnSpc>
                <a:buFont typeface="Arial"/>
                <a:buChar char="•"/>
              </a:pP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Grafana Dashboards:</a:t>
              </a:r>
            </a:p>
            <a:p>
              <a:pPr algn="just" marL="918152" indent="-306051" lvl="2">
                <a:lnSpc>
                  <a:spcPts val="2976"/>
                </a:lnSpc>
                <a:buFont typeface="Arial"/>
                <a:buChar char="⚬"/>
              </a:pP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User request latency (resume parsing time).</a:t>
              </a:r>
            </a:p>
            <a:p>
              <a:pPr algn="just" marL="918152" indent="-306051" lvl="2">
                <a:lnSpc>
                  <a:spcPts val="2976"/>
                </a:lnSpc>
                <a:buFont typeface="Arial"/>
                <a:buChar char="⚬"/>
              </a:pP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Er</a:t>
              </a: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ror rates in parsing pipeline.</a:t>
              </a:r>
            </a:p>
            <a:p>
              <a:pPr algn="just" marL="918152" indent="-306051" lvl="2">
                <a:lnSpc>
                  <a:spcPts val="2976"/>
                </a:lnSpc>
                <a:buFont typeface="Arial"/>
                <a:buChar char="⚬"/>
              </a:pP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Syst</a:t>
              </a: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em uptime of backend/frontend/AI-service.</a:t>
              </a:r>
            </a:p>
            <a:p>
              <a:pPr algn="just" marL="459076" indent="-229538" lvl="1">
                <a:lnSpc>
                  <a:spcPts val="2976"/>
                </a:lnSpc>
                <a:buFont typeface="Arial"/>
                <a:buChar char="•"/>
              </a:pPr>
              <a:r>
                <a:rPr lang="en-US" sz="2126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Alerts configured to notify when parsing service fails or exceeds latency threshold.</a:t>
              </a:r>
            </a:p>
            <a:p>
              <a:pPr algn="just">
                <a:lnSpc>
                  <a:spcPts val="297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96605" y="6223883"/>
            <a:ext cx="7206393" cy="4961031"/>
            <a:chOff x="0" y="0"/>
            <a:chExt cx="9608524" cy="66147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30794" cy="5093687"/>
            </a:xfrm>
            <a:custGeom>
              <a:avLst/>
              <a:gdLst/>
              <a:ahLst/>
              <a:cxnLst/>
              <a:rect r="r" b="b" t="t" l="l"/>
              <a:pathLst>
                <a:path h="5093687" w="9530794">
                  <a:moveTo>
                    <a:pt x="0" y="0"/>
                  </a:moveTo>
                  <a:lnTo>
                    <a:pt x="9530794" y="0"/>
                  </a:lnTo>
                  <a:lnTo>
                    <a:pt x="9530794" y="5093687"/>
                  </a:lnTo>
                  <a:lnTo>
                    <a:pt x="0" y="50936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-815" b="-88635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17051" y="102432"/>
              <a:ext cx="9277206" cy="5327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663"/>
                </a:lnSpc>
              </a:pPr>
              <a:r>
                <a:rPr lang="en-US" sz="1902" b="true">
                  <a:solidFill>
                    <a:srgbClr val="FFFFFF"/>
                  </a:solidFill>
                  <a:latin typeface="Krub Bold"/>
                  <a:ea typeface="Krub Bold"/>
                  <a:cs typeface="Krub Bold"/>
                  <a:sym typeface="Krub Bold"/>
                </a:rPr>
                <a:t>Containerization &amp; Deployment (Step 3 – Kubernetes Orchestration)</a:t>
              </a:r>
            </a:p>
            <a:p>
              <a:pPr algn="just" marL="410690" indent="-205345" lvl="1">
                <a:lnSpc>
                  <a:spcPts val="2663"/>
                </a:lnSpc>
                <a:buFont typeface="Arial"/>
                <a:buChar char="•"/>
              </a:pP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GitHub Actions deploys with kubectl apply -f k8s/.</a:t>
              </a:r>
            </a:p>
            <a:p>
              <a:pPr algn="just" marL="410690" indent="-205345" lvl="1">
                <a:lnSpc>
                  <a:spcPts val="2663"/>
                </a:lnSpc>
                <a:buFont typeface="Arial"/>
                <a:buChar char="•"/>
              </a:pP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Kubernetes ensures:</a:t>
              </a:r>
            </a:p>
            <a:p>
              <a:pPr algn="just" marL="821380" indent="-273793" lvl="2">
                <a:lnSpc>
                  <a:spcPts val="2663"/>
                </a:lnSpc>
                <a:buFont typeface="Arial"/>
                <a:buChar char="⚬"/>
              </a:pP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Pod</a:t>
              </a: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s: frontend, backend, ai-service running in cluster.</a:t>
              </a:r>
            </a:p>
            <a:p>
              <a:pPr algn="just" marL="821380" indent="-273793" lvl="2">
                <a:lnSpc>
                  <a:spcPts val="2663"/>
                </a:lnSpc>
                <a:buFont typeface="Arial"/>
                <a:buChar char="⚬"/>
              </a:pP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Services: Expose backend + frontend to users.</a:t>
              </a:r>
            </a:p>
            <a:p>
              <a:pPr algn="just" marL="821380" indent="-273793" lvl="2">
                <a:lnSpc>
                  <a:spcPts val="2663"/>
                </a:lnSpc>
                <a:buFont typeface="Arial"/>
                <a:buChar char="⚬"/>
              </a:pP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Rolling Updates: New AI model versions rolled out without downtime.</a:t>
              </a:r>
            </a:p>
            <a:p>
              <a:pPr algn="just" marL="821380" indent="-273793" lvl="2">
                <a:lnSpc>
                  <a:spcPts val="2663"/>
                </a:lnSpc>
                <a:buFont typeface="Arial"/>
                <a:buChar char="⚬"/>
              </a:pP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R</a:t>
              </a:r>
              <a:r>
                <a:rPr lang="en-US" sz="1902">
                  <a:solidFill>
                    <a:srgbClr val="FFFFFF"/>
                  </a:solidFill>
                  <a:latin typeface="Krub"/>
                  <a:ea typeface="Krub"/>
                  <a:cs typeface="Krub"/>
                  <a:sym typeface="Krub"/>
                </a:rPr>
                <a:t>ollback: If parsing logic breaks, use kubectl rollout undo.</a:t>
              </a:r>
            </a:p>
            <a:p>
              <a:pPr algn="just">
                <a:lnSpc>
                  <a:spcPts val="2663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5400000">
            <a:off x="755119" y="7062912"/>
            <a:ext cx="547162" cy="2735810"/>
          </a:xfrm>
          <a:custGeom>
            <a:avLst/>
            <a:gdLst/>
            <a:ahLst/>
            <a:cxnLst/>
            <a:rect r="r" b="b" t="t" l="l"/>
            <a:pathLst>
              <a:path h="2735810" w="547162">
                <a:moveTo>
                  <a:pt x="0" y="0"/>
                </a:moveTo>
                <a:lnTo>
                  <a:pt x="547162" y="0"/>
                </a:lnTo>
                <a:lnTo>
                  <a:pt x="547162" y="2735810"/>
                </a:lnTo>
                <a:lnTo>
                  <a:pt x="0" y="27358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0291" y="1858086"/>
            <a:ext cx="6350164" cy="3968852"/>
          </a:xfrm>
          <a:custGeom>
            <a:avLst/>
            <a:gdLst/>
            <a:ahLst/>
            <a:cxnLst/>
            <a:rect r="r" b="b" t="t" l="l"/>
            <a:pathLst>
              <a:path h="3968852" w="6350164">
                <a:moveTo>
                  <a:pt x="0" y="0"/>
                </a:moveTo>
                <a:lnTo>
                  <a:pt x="6350163" y="0"/>
                </a:lnTo>
                <a:lnTo>
                  <a:pt x="6350163" y="3968852"/>
                </a:lnTo>
                <a:lnTo>
                  <a:pt x="0" y="396885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854130" y="4409335"/>
            <a:ext cx="5547837" cy="1993709"/>
          </a:xfrm>
          <a:custGeom>
            <a:avLst/>
            <a:gdLst/>
            <a:ahLst/>
            <a:cxnLst/>
            <a:rect r="r" b="b" t="t" l="l"/>
            <a:pathLst>
              <a:path h="1993709" w="5547837">
                <a:moveTo>
                  <a:pt x="0" y="0"/>
                </a:moveTo>
                <a:lnTo>
                  <a:pt x="5547836" y="0"/>
                </a:lnTo>
                <a:lnTo>
                  <a:pt x="5547836" y="1993709"/>
                </a:lnTo>
                <a:lnTo>
                  <a:pt x="0" y="199370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-297" b="-74434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854130" y="6687634"/>
            <a:ext cx="5578188" cy="3486368"/>
          </a:xfrm>
          <a:custGeom>
            <a:avLst/>
            <a:gdLst/>
            <a:ahLst/>
            <a:cxnLst/>
            <a:rect r="r" b="b" t="t" l="l"/>
            <a:pathLst>
              <a:path h="3486368" w="5578188">
                <a:moveTo>
                  <a:pt x="0" y="0"/>
                </a:moveTo>
                <a:lnTo>
                  <a:pt x="5578188" y="0"/>
                </a:lnTo>
                <a:lnTo>
                  <a:pt x="5578188" y="3486367"/>
                </a:lnTo>
                <a:lnTo>
                  <a:pt x="0" y="348636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949783" y="359375"/>
            <a:ext cx="5488698" cy="80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9"/>
              </a:lnSpc>
            </a:pPr>
            <a:r>
              <a:rPr lang="en-US" sz="6684" b="true">
                <a:solidFill>
                  <a:srgbClr val="3A36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Pipeline Flow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558151" y="495364"/>
            <a:ext cx="9171698" cy="80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9"/>
              </a:lnSpc>
            </a:pPr>
            <a:r>
              <a:rPr lang="en-US" sz="6684" b="true">
                <a:solidFill>
                  <a:srgbClr val="3A36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Challenges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88760" y="1663162"/>
            <a:ext cx="15279012" cy="8273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78731" indent="-339366" lvl="1">
              <a:lnSpc>
                <a:spcPts val="4401"/>
              </a:lnSpc>
              <a:buFont typeface="Arial"/>
              <a:buChar char="•"/>
            </a:pPr>
            <a:r>
              <a:rPr lang="en-US" b="true" sz="3143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CI/CD Complexity</a:t>
            </a:r>
            <a:r>
              <a:rPr lang="en-US" sz="3143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Handling multi-service pipeline (frontend, backend, AI-service) and ensuring dependency compatibility.</a:t>
            </a:r>
          </a:p>
          <a:p>
            <a:pPr algn="just" marL="678731" indent="-339366" lvl="1">
              <a:lnSpc>
                <a:spcPts val="4401"/>
              </a:lnSpc>
              <a:buFont typeface="Arial"/>
              <a:buChar char="•"/>
            </a:pPr>
            <a:r>
              <a:rPr lang="en-US" b="true" sz="3143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Secret Management</a:t>
            </a:r>
            <a:r>
              <a:rPr lang="en-US" sz="3143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Managing API keys, DockerHub credentials, and kubeconfig securely in GitHub Actions.</a:t>
            </a:r>
          </a:p>
          <a:p>
            <a:pPr algn="just" marL="678731" indent="-339366" lvl="1">
              <a:lnSpc>
                <a:spcPts val="4401"/>
              </a:lnSpc>
              <a:buFont typeface="Arial"/>
              <a:buChar char="•"/>
            </a:pPr>
            <a:r>
              <a:rPr lang="en-US" b="true" sz="3143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IaC Issues</a:t>
            </a:r>
            <a:r>
              <a:rPr lang="en-US" sz="3143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Ensuring Ansible playbooks remain idempotent across different OS/server environments.</a:t>
            </a:r>
          </a:p>
          <a:p>
            <a:pPr algn="just" marL="678731" indent="-339366" lvl="1">
              <a:lnSpc>
                <a:spcPts val="4401"/>
              </a:lnSpc>
              <a:buFont typeface="Arial"/>
              <a:buChar char="•"/>
            </a:pPr>
            <a:r>
              <a:rPr lang="en-US" b="true" sz="3143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Containerization</a:t>
            </a:r>
            <a:r>
              <a:rPr lang="en-US" sz="3143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Large Docker images due to Python + ML dependencies → required multi-stage builds and caching.</a:t>
            </a:r>
          </a:p>
          <a:p>
            <a:pPr algn="just" marL="678731" indent="-339366" lvl="1">
              <a:lnSpc>
                <a:spcPts val="4401"/>
              </a:lnSpc>
              <a:buFont typeface="Arial"/>
              <a:buChar char="•"/>
            </a:pPr>
            <a:r>
              <a:rPr lang="en-US" b="true" sz="3143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Kubernetes Rollouts</a:t>
            </a:r>
            <a:r>
              <a:rPr lang="en-US" sz="3143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Managing rolling updates, service discovery, and rollback testing.</a:t>
            </a:r>
          </a:p>
          <a:p>
            <a:pPr algn="just" marL="678731" indent="-339366" lvl="1">
              <a:lnSpc>
                <a:spcPts val="4401"/>
              </a:lnSpc>
              <a:buFont typeface="Arial"/>
              <a:buChar char="•"/>
            </a:pPr>
            <a:r>
              <a:rPr lang="en-US" b="true" sz="3143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Monitoring Setup</a:t>
            </a:r>
            <a:r>
              <a:rPr lang="en-US" sz="3143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Configuring Prometheus service discovery inside Kubernetes and creating meaningful Grafana dashboards.</a:t>
            </a:r>
          </a:p>
          <a:p>
            <a:pPr algn="just" marL="678731" indent="-339366" lvl="1">
              <a:lnSpc>
                <a:spcPts val="4401"/>
              </a:lnSpc>
              <a:buFont typeface="Arial"/>
              <a:buChar char="•"/>
            </a:pPr>
            <a:r>
              <a:rPr lang="en-US" b="true" sz="3143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Data Handling</a:t>
            </a:r>
            <a:r>
              <a:rPr lang="en-US" sz="3143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Storing and querying embeddings efficiently in ChromaDB/vector store under Kubernetes load.</a:t>
            </a:r>
          </a:p>
          <a:p>
            <a:pPr algn="just">
              <a:lnSpc>
                <a:spcPts val="440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79076" y="530496"/>
            <a:ext cx="13729849" cy="803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9"/>
              </a:lnSpc>
            </a:pPr>
            <a:r>
              <a:rPr lang="en-US" sz="6684" b="true">
                <a:solidFill>
                  <a:srgbClr val="3A3632"/>
                </a:solidFill>
                <a:latin typeface="RoxboroughCF Bold"/>
                <a:ea typeface="RoxboroughCF Bold"/>
                <a:cs typeface="RoxboroughCF Bold"/>
                <a:sym typeface="RoxboroughCF Bold"/>
              </a:rPr>
              <a:t>Key Concepts &amp; Lessons Learned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1269" y="1820980"/>
            <a:ext cx="16445462" cy="7966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CI/CD Pipelines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Built end-to-end automation with GitHub Actions for build, test, and deployment.</a:t>
            </a:r>
          </a:p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Infrastructure as Code (IaC)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Used Ansible for reproducible server setups, environment consistency, and scaling.</a:t>
            </a:r>
          </a:p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Containerization &amp; Orchestration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Gained hands-on with Docker multi-stage builds, Kubernetes Deployments, Services, rollouts &amp; rollbacks.</a:t>
            </a:r>
          </a:p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Monitoring &amp; Observability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Learned how Prometheus scrapes metrics and Grafana visualizes uptime, latency, and error rates.</a:t>
            </a:r>
          </a:p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Microservices Architecture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Understood service separation (frontend, backend, AI parsing service) and inter-service communication.</a:t>
            </a:r>
          </a:p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Version Control &amp; Tagging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Importance of semantic versioning (v1.0.0) vs latest for stable deployments.</a:t>
            </a:r>
          </a:p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Resilience &amp; Rollbacks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Ensured system stability by testing failure cases and using kubectl rollout undo.</a:t>
            </a:r>
          </a:p>
          <a:p>
            <a:pPr algn="just" marL="613612" indent="-306806" lvl="1">
              <a:lnSpc>
                <a:spcPts val="3978"/>
              </a:lnSpc>
              <a:buFont typeface="Arial"/>
              <a:buChar char="•"/>
            </a:pPr>
            <a:r>
              <a:rPr lang="en-US" b="true" sz="2842">
                <a:solidFill>
                  <a:srgbClr val="3A3632"/>
                </a:solidFill>
                <a:latin typeface="Krub Bold"/>
                <a:ea typeface="Krub Bold"/>
                <a:cs typeface="Krub Bold"/>
                <a:sym typeface="Krub Bold"/>
              </a:rPr>
              <a:t>Scalability</a:t>
            </a:r>
            <a:r>
              <a:rPr lang="en-US" sz="2842">
                <a:solidFill>
                  <a:srgbClr val="3A3632"/>
                </a:solidFill>
                <a:latin typeface="Krub"/>
                <a:ea typeface="Krub"/>
                <a:cs typeface="Krub"/>
                <a:sym typeface="Krub"/>
              </a:rPr>
              <a:t>: Designed pipeline and Kubernetes manifests to handle growing resume datasets and parsing requests.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DAG0ksrCqTE</dc:identifier>
  <dcterms:modified xsi:type="dcterms:W3CDTF">2011-08-01T06:04:30Z</dcterms:modified>
  <cp:revision>1</cp:revision>
  <dc:title>Architecture Diagram</dc:title>
</cp:coreProperties>
</file>