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82" r:id="rId8"/>
    <p:sldId id="286" r:id="rId9"/>
    <p:sldId id="287" r:id="rId10"/>
    <p:sldId id="288" r:id="rId11"/>
    <p:sldId id="289" r:id="rId12"/>
    <p:sldId id="284" r:id="rId13"/>
    <p:sldId id="283" r:id="rId14"/>
    <p:sldId id="285" r:id="rId15"/>
    <p:sldId id="276" r:id="rId16"/>
    <p:sldId id="290" r:id="rId17"/>
    <p:sldId id="291" r:id="rId18"/>
    <p:sldId id="277" r:id="rId19"/>
    <p:sldId id="278" r:id="rId20"/>
    <p:sldId id="279" r:id="rId21"/>
    <p:sldId id="280" r:id="rId22"/>
    <p:sldId id="281"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CBD752-1B70-4C05-966D-B6B7C0162FD5}" v="1542" dt="2023-11-13T06:39:36.151"/>
    <p1510:client id="{DC46D164-21E9-4B3A-A129-80BC908D74FF}" v="2446" dt="2023-11-17T08:12:50.847"/>
    <p1510:client id="{F107A3B7-42E3-4495-89A9-947FC21638C5}" v="542" dt="2023-11-13T10:10: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5400" b="0" dirty="0">
                <a:ea typeface="+mj-lt"/>
                <a:cs typeface="+mj-lt"/>
              </a:rPr>
              <a:t>Failure prediction for APU's on a Metro System</a:t>
            </a:r>
            <a:endParaRPr lang="en-US" sz="5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507663"/>
          </a:xfrm>
        </p:spPr>
        <p:txBody>
          <a:bodyPr vert="horz" lIns="91440" tIns="45720" rIns="91440" bIns="45720" rtlCol="0" anchor="t">
            <a:noAutofit/>
          </a:bodyPr>
          <a:lstStyle/>
          <a:p>
            <a:r>
              <a:rPr lang="en-US" dirty="0"/>
              <a:t>Aaryadev Ghosalkar</a:t>
            </a:r>
            <a:br>
              <a:rPr lang="en-US" dirty="0"/>
            </a:b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7540-5EA3-B8CF-09F4-1E6C65319881}"/>
              </a:ext>
            </a:extLst>
          </p:cNvPr>
          <p:cNvSpPr>
            <a:spLocks noGrp="1"/>
          </p:cNvSpPr>
          <p:nvPr>
            <p:ph type="title"/>
          </p:nvPr>
        </p:nvSpPr>
        <p:spPr/>
        <p:txBody>
          <a:bodyPr/>
          <a:lstStyle/>
          <a:p>
            <a:r>
              <a:rPr lang="en-GB" dirty="0"/>
              <a:t>The Infrastructure abroad</a:t>
            </a:r>
          </a:p>
        </p:txBody>
      </p:sp>
      <p:sp>
        <p:nvSpPr>
          <p:cNvPr id="3" name="Content Placeholder 2">
            <a:extLst>
              <a:ext uri="{FF2B5EF4-FFF2-40B4-BE49-F238E27FC236}">
                <a16:creationId xmlns:a16="http://schemas.microsoft.com/office/drawing/2014/main" id="{315B80AF-A447-DF5A-6551-1C8B38BEA50C}"/>
              </a:ext>
            </a:extLst>
          </p:cNvPr>
          <p:cNvSpPr>
            <a:spLocks noGrp="1"/>
          </p:cNvSpPr>
          <p:nvPr>
            <p:ph idx="1"/>
          </p:nvPr>
        </p:nvSpPr>
        <p:spPr/>
        <p:txBody>
          <a:bodyPr vert="horz" lIns="91440" tIns="45720" rIns="91440" bIns="45720" rtlCol="0" anchor="t">
            <a:noAutofit/>
          </a:bodyPr>
          <a:lstStyle/>
          <a:p>
            <a:pPr marL="285750" indent="-285750">
              <a:buChar char="•"/>
            </a:pPr>
            <a:r>
              <a:rPr lang="en-GB" sz="1800" dirty="0"/>
              <a:t>Uses NLP on text fields where engineers describe the problem and how the problem was solved. </a:t>
            </a:r>
          </a:p>
          <a:p>
            <a:pPr marL="285750" indent="-285750">
              <a:buChar char="•"/>
            </a:pPr>
            <a:r>
              <a:rPr lang="en-GB" sz="1800" dirty="0"/>
              <a:t>Also predict if a failure is about to happen and which component will fail</a:t>
            </a:r>
          </a:p>
          <a:p>
            <a:pPr marL="285750" indent="-285750">
              <a:buChar char="•"/>
            </a:pPr>
            <a:r>
              <a:rPr lang="en-GB" sz="1800" dirty="0"/>
              <a:t>TFL expects to save </a:t>
            </a:r>
            <a:r>
              <a:rPr lang="en-GB" sz="1800" b="1" dirty="0">
                <a:ea typeface="+mn-lt"/>
                <a:cs typeface="+mn-lt"/>
              </a:rPr>
              <a:t>£3 million</a:t>
            </a:r>
            <a:r>
              <a:rPr lang="en-GB" sz="1800" dirty="0">
                <a:ea typeface="+mn-lt"/>
                <a:cs typeface="+mn-lt"/>
              </a:rPr>
              <a:t> a year</a:t>
            </a:r>
            <a:endParaRPr lang="en-GB" sz="1800" dirty="0"/>
          </a:p>
        </p:txBody>
      </p:sp>
      <p:sp>
        <p:nvSpPr>
          <p:cNvPr id="4" name="Footer Placeholder 3">
            <a:extLst>
              <a:ext uri="{FF2B5EF4-FFF2-40B4-BE49-F238E27FC236}">
                <a16:creationId xmlns:a16="http://schemas.microsoft.com/office/drawing/2014/main" id="{2638E91E-2B82-C507-4B5D-90DDA2A8E6A1}"/>
              </a:ext>
            </a:extLst>
          </p:cNvPr>
          <p:cNvSpPr>
            <a:spLocks noGrp="1"/>
          </p:cNvSpPr>
          <p:nvPr>
            <p:ph type="ftr" sz="quarter" idx="3"/>
          </p:nvPr>
        </p:nvSpPr>
        <p:spPr/>
        <p:txBody>
          <a:bodyPr/>
          <a:lstStyle/>
          <a:p>
            <a:r>
              <a:rPr lang="en-US" dirty="0">
                <a:ea typeface="+mn-lt"/>
                <a:cs typeface="+mn-lt"/>
              </a:rPr>
              <a:t>Failure prediction for APU's on a Metro System</a:t>
            </a:r>
          </a:p>
          <a:p>
            <a:endParaRPr lang="en-US" dirty="0"/>
          </a:p>
        </p:txBody>
      </p:sp>
      <p:sp>
        <p:nvSpPr>
          <p:cNvPr id="10" name="Slide Number Placeholder 9">
            <a:extLst>
              <a:ext uri="{FF2B5EF4-FFF2-40B4-BE49-F238E27FC236}">
                <a16:creationId xmlns:a16="http://schemas.microsoft.com/office/drawing/2014/main" id="{63BDEBAE-5647-62F3-7DDA-D5B8B80E190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5" name="Content Placeholder 4">
            <a:extLst>
              <a:ext uri="{FF2B5EF4-FFF2-40B4-BE49-F238E27FC236}">
                <a16:creationId xmlns:a16="http://schemas.microsoft.com/office/drawing/2014/main" id="{288AB9EC-A088-547B-3138-5B4F3C854AA1}"/>
              </a:ext>
            </a:extLst>
          </p:cNvPr>
          <p:cNvSpPr>
            <a:spLocks noGrp="1"/>
          </p:cNvSpPr>
          <p:nvPr>
            <p:ph idx="10"/>
          </p:nvPr>
        </p:nvSpPr>
        <p:spPr/>
        <p:txBody>
          <a:bodyPr vert="horz" lIns="91440" tIns="45720" rIns="91440" bIns="45720" rtlCol="0" anchor="t">
            <a:noAutofit/>
          </a:bodyPr>
          <a:lstStyle/>
          <a:p>
            <a:pPr marL="342900" indent="-342900">
              <a:buChar char="•"/>
            </a:pPr>
            <a:r>
              <a:rPr lang="en-GB" sz="1800" err="1"/>
              <a:t>TrainDNA</a:t>
            </a:r>
            <a:r>
              <a:rPr lang="en-GB" sz="1800" dirty="0"/>
              <a:t> collects and </a:t>
            </a:r>
            <a:r>
              <a:rPr lang="en-GB" sz="1800" err="1"/>
              <a:t>analyzes</a:t>
            </a:r>
            <a:r>
              <a:rPr lang="en-GB" sz="1800" dirty="0"/>
              <a:t> real-time data from more than 200 trains across Australia using IBM Maximo</a:t>
            </a:r>
          </a:p>
          <a:p>
            <a:pPr marL="342900" indent="-342900">
              <a:buChar char="•"/>
            </a:pPr>
            <a:r>
              <a:rPr lang="en-GB" sz="1800" b="1" dirty="0"/>
              <a:t>51% Increase in </a:t>
            </a:r>
            <a:r>
              <a:rPr lang="en-GB" sz="1800" b="1" dirty="0" err="1"/>
              <a:t>realiablity</a:t>
            </a:r>
            <a:r>
              <a:rPr lang="en-GB" sz="1800" dirty="0"/>
              <a:t> after introducing the </a:t>
            </a:r>
            <a:r>
              <a:rPr lang="en-GB" sz="1800" dirty="0" err="1"/>
              <a:t>TrainDNA</a:t>
            </a:r>
            <a:r>
              <a:rPr lang="en-GB" sz="1800" dirty="0"/>
              <a:t> system</a:t>
            </a:r>
          </a:p>
          <a:p>
            <a:pPr marL="342900" indent="-342900">
              <a:buChar char="•"/>
            </a:pPr>
            <a:r>
              <a:rPr lang="en-GB" sz="1800" dirty="0"/>
              <a:t>Considers multiple failures</a:t>
            </a:r>
          </a:p>
          <a:p>
            <a:pPr marL="342900" indent="-342900">
              <a:buChar char="•"/>
            </a:pPr>
            <a:r>
              <a:rPr lang="en-GB" sz="1800" dirty="0"/>
              <a:t>Large scale system able to process 30 Million message every hour</a:t>
            </a:r>
          </a:p>
        </p:txBody>
      </p:sp>
      <p:sp>
        <p:nvSpPr>
          <p:cNvPr id="6" name="Content Placeholder 5">
            <a:extLst>
              <a:ext uri="{FF2B5EF4-FFF2-40B4-BE49-F238E27FC236}">
                <a16:creationId xmlns:a16="http://schemas.microsoft.com/office/drawing/2014/main" id="{363A9E5F-2124-FF75-8255-CCC9F1C72F3D}"/>
              </a:ext>
            </a:extLst>
          </p:cNvPr>
          <p:cNvSpPr>
            <a:spLocks noGrp="1"/>
          </p:cNvSpPr>
          <p:nvPr>
            <p:ph idx="11"/>
          </p:nvPr>
        </p:nvSpPr>
        <p:spPr/>
        <p:txBody>
          <a:bodyPr vert="horz" lIns="91440" tIns="45720" rIns="91440" bIns="45720" rtlCol="0" anchor="t">
            <a:noAutofit/>
          </a:bodyPr>
          <a:lstStyle/>
          <a:p>
            <a:r>
              <a:rPr lang="en-GB" dirty="0"/>
              <a:t>London</a:t>
            </a:r>
          </a:p>
        </p:txBody>
      </p:sp>
      <p:sp>
        <p:nvSpPr>
          <p:cNvPr id="7" name="Content Placeholder 6">
            <a:extLst>
              <a:ext uri="{FF2B5EF4-FFF2-40B4-BE49-F238E27FC236}">
                <a16:creationId xmlns:a16="http://schemas.microsoft.com/office/drawing/2014/main" id="{A3BDD9D7-F0EE-5841-6B3F-D67897EF07D0}"/>
              </a:ext>
            </a:extLst>
          </p:cNvPr>
          <p:cNvSpPr>
            <a:spLocks noGrp="1"/>
          </p:cNvSpPr>
          <p:nvPr>
            <p:ph idx="12"/>
          </p:nvPr>
        </p:nvSpPr>
        <p:spPr/>
        <p:txBody>
          <a:bodyPr vert="horz" lIns="91440" tIns="45720" rIns="91440" bIns="45720" rtlCol="0" anchor="t">
            <a:noAutofit/>
          </a:bodyPr>
          <a:lstStyle/>
          <a:p>
            <a:r>
              <a:rPr lang="en-GB" dirty="0"/>
              <a:t>Australia and NZL</a:t>
            </a:r>
          </a:p>
        </p:txBody>
      </p:sp>
    </p:spTree>
    <p:extLst>
      <p:ext uri="{BB962C8B-B14F-4D97-AF65-F5344CB8AC3E}">
        <p14:creationId xmlns:p14="http://schemas.microsoft.com/office/powerpoint/2010/main" val="95447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BDA2-7C44-46B6-8770-5AABA1298879}"/>
              </a:ext>
            </a:extLst>
          </p:cNvPr>
          <p:cNvSpPr>
            <a:spLocks noGrp="1"/>
          </p:cNvSpPr>
          <p:nvPr>
            <p:ph type="ctrTitle"/>
          </p:nvPr>
        </p:nvSpPr>
        <p:spPr/>
        <p:txBody>
          <a:bodyPr/>
          <a:lstStyle/>
          <a:p>
            <a:r>
              <a:rPr lang="en-GB" dirty="0"/>
              <a:t>Modelling</a:t>
            </a:r>
          </a:p>
        </p:txBody>
      </p:sp>
      <p:sp>
        <p:nvSpPr>
          <p:cNvPr id="3" name="Content Placeholder 2">
            <a:extLst>
              <a:ext uri="{FF2B5EF4-FFF2-40B4-BE49-F238E27FC236}">
                <a16:creationId xmlns:a16="http://schemas.microsoft.com/office/drawing/2014/main" id="{DF48997F-AE5A-C730-F70D-BE01E6BDC444}"/>
              </a:ext>
            </a:extLst>
          </p:cNvPr>
          <p:cNvSpPr>
            <a:spLocks noGrp="1"/>
          </p:cNvSpPr>
          <p:nvPr>
            <p:ph type="subTitle" idx="1"/>
          </p:nvPr>
        </p:nvSpPr>
        <p:spPr/>
        <p:txBody>
          <a:bodyPr vert="horz" lIns="91440" tIns="45720" rIns="91440" bIns="45720" rtlCol="0" anchor="t">
            <a:noAutofit/>
          </a:bodyPr>
          <a:lstStyle/>
          <a:p>
            <a:r>
              <a:rPr lang="en-GB" dirty="0"/>
              <a:t>Taking a look at how the data was processed and what ML models were tested</a:t>
            </a:r>
          </a:p>
        </p:txBody>
      </p:sp>
      <p:sp>
        <p:nvSpPr>
          <p:cNvPr id="4" name="Footer Placeholder 3">
            <a:extLst>
              <a:ext uri="{FF2B5EF4-FFF2-40B4-BE49-F238E27FC236}">
                <a16:creationId xmlns:a16="http://schemas.microsoft.com/office/drawing/2014/main" id="{88D8D609-5EB8-F11F-B418-FCF683A51F74}"/>
              </a:ext>
            </a:extLst>
          </p:cNvPr>
          <p:cNvSpPr>
            <a:spLocks noGrp="1"/>
          </p:cNvSpPr>
          <p:nvPr>
            <p:ph type="ftr" sz="quarter" idx="4294967295"/>
          </p:nvPr>
        </p:nvSpPr>
        <p:spPr>
          <a:xfrm>
            <a:off x="0" y="6356350"/>
            <a:ext cx="4114800" cy="365125"/>
          </a:xfrm>
        </p:spPr>
        <p:txBody>
          <a:bodyPr/>
          <a:lstStyle/>
          <a:p>
            <a:r>
              <a:rPr lang="en-US" dirty="0">
                <a:solidFill>
                  <a:srgbClr val="637183"/>
                </a:solidFill>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7DD31D93-3A22-254B-4B46-F3CA96EE6E1D}"/>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8579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8941-7FBD-9748-14B4-C41103F6757B}"/>
              </a:ext>
            </a:extLst>
          </p:cNvPr>
          <p:cNvSpPr>
            <a:spLocks noGrp="1"/>
          </p:cNvSpPr>
          <p:nvPr>
            <p:ph type="title"/>
          </p:nvPr>
        </p:nvSpPr>
        <p:spPr/>
        <p:txBody>
          <a:bodyPr/>
          <a:lstStyle/>
          <a:p>
            <a:r>
              <a:rPr lang="en-GB" dirty="0"/>
              <a:t>Data Preprocessing</a:t>
            </a:r>
          </a:p>
        </p:txBody>
      </p:sp>
      <p:sp>
        <p:nvSpPr>
          <p:cNvPr id="3" name="Content Placeholder 2">
            <a:extLst>
              <a:ext uri="{FF2B5EF4-FFF2-40B4-BE49-F238E27FC236}">
                <a16:creationId xmlns:a16="http://schemas.microsoft.com/office/drawing/2014/main" id="{0DC2533F-2C02-7777-DAE9-13399B5F9619}"/>
              </a:ext>
            </a:extLst>
          </p:cNvPr>
          <p:cNvSpPr>
            <a:spLocks noGrp="1"/>
          </p:cNvSpPr>
          <p:nvPr>
            <p:ph idx="1"/>
          </p:nvPr>
        </p:nvSpPr>
        <p:spPr/>
        <p:txBody>
          <a:bodyPr vert="horz" lIns="91440" tIns="45720" rIns="91440" bIns="45720" rtlCol="0" anchor="t">
            <a:noAutofit/>
          </a:bodyPr>
          <a:lstStyle/>
          <a:p>
            <a:r>
              <a:rPr lang="en-GB" dirty="0"/>
              <a:t>Most of the data collection and cleaning work on this data set was done by researchers that created the data set</a:t>
            </a:r>
            <a:br>
              <a:rPr lang="en-GB" dirty="0"/>
            </a:br>
            <a:br>
              <a:rPr lang="en-GB" dirty="0"/>
            </a:br>
            <a:r>
              <a:rPr lang="en-GB" dirty="0"/>
              <a:t>Thus this data set did not have any null values</a:t>
            </a:r>
          </a:p>
        </p:txBody>
      </p:sp>
      <p:sp>
        <p:nvSpPr>
          <p:cNvPr id="4" name="Footer Placeholder 3">
            <a:extLst>
              <a:ext uri="{FF2B5EF4-FFF2-40B4-BE49-F238E27FC236}">
                <a16:creationId xmlns:a16="http://schemas.microsoft.com/office/drawing/2014/main" id="{76B70521-394C-DA22-5CBD-0F830FA367E8}"/>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Content Placeholder 4">
            <a:extLst>
              <a:ext uri="{FF2B5EF4-FFF2-40B4-BE49-F238E27FC236}">
                <a16:creationId xmlns:a16="http://schemas.microsoft.com/office/drawing/2014/main" id="{0E42E276-59B2-83C7-B782-31826D3A85C5}"/>
              </a:ext>
            </a:extLst>
          </p:cNvPr>
          <p:cNvSpPr>
            <a:spLocks noGrp="1"/>
          </p:cNvSpPr>
          <p:nvPr>
            <p:ph idx="10"/>
          </p:nvPr>
        </p:nvSpPr>
        <p:spPr/>
        <p:txBody>
          <a:bodyPr vert="horz" lIns="91440" tIns="45720" rIns="91440" bIns="45720" rtlCol="0" anchor="t">
            <a:noAutofit/>
          </a:bodyPr>
          <a:lstStyle/>
          <a:p>
            <a:pPr marL="342900" indent="-342900">
              <a:buChar char="•"/>
            </a:pPr>
            <a:r>
              <a:rPr lang="en-GB" dirty="0"/>
              <a:t>Linear Model are a bad idea</a:t>
            </a:r>
          </a:p>
          <a:p>
            <a:pPr marL="342900" indent="-342900">
              <a:buChar char="•"/>
            </a:pPr>
            <a:r>
              <a:rPr lang="en-GB" dirty="0"/>
              <a:t>There is no obvious pattern which we can see to distinguish each class, which </a:t>
            </a:r>
            <a:r>
              <a:rPr lang="en-GB"/>
              <a:t>further</a:t>
            </a:r>
            <a:r>
              <a:rPr lang="en-GB" dirty="0"/>
              <a:t> motivated use of deep learning</a:t>
            </a:r>
          </a:p>
          <a:p>
            <a:pPr marL="342900" indent="-342900">
              <a:buChar char="•"/>
            </a:pPr>
            <a:r>
              <a:rPr lang="en-GB" dirty="0"/>
              <a:t>Balance is key!</a:t>
            </a:r>
          </a:p>
        </p:txBody>
      </p:sp>
      <p:sp>
        <p:nvSpPr>
          <p:cNvPr id="6" name="Content Placeholder 5">
            <a:extLst>
              <a:ext uri="{FF2B5EF4-FFF2-40B4-BE49-F238E27FC236}">
                <a16:creationId xmlns:a16="http://schemas.microsoft.com/office/drawing/2014/main" id="{736C0503-E886-07BD-EC13-385AD3D6AFF4}"/>
              </a:ext>
            </a:extLst>
          </p:cNvPr>
          <p:cNvSpPr>
            <a:spLocks noGrp="1"/>
          </p:cNvSpPr>
          <p:nvPr>
            <p:ph idx="11"/>
          </p:nvPr>
        </p:nvSpPr>
        <p:spPr/>
        <p:txBody>
          <a:bodyPr vert="horz" lIns="91440" tIns="45720" rIns="91440" bIns="45720" rtlCol="0" anchor="t">
            <a:noAutofit/>
          </a:bodyPr>
          <a:lstStyle/>
          <a:p>
            <a:r>
              <a:rPr lang="en-GB" dirty="0"/>
              <a:t>Collection</a:t>
            </a:r>
          </a:p>
        </p:txBody>
      </p:sp>
      <p:sp>
        <p:nvSpPr>
          <p:cNvPr id="7" name="Content Placeholder 6">
            <a:extLst>
              <a:ext uri="{FF2B5EF4-FFF2-40B4-BE49-F238E27FC236}">
                <a16:creationId xmlns:a16="http://schemas.microsoft.com/office/drawing/2014/main" id="{C9009A2E-6D98-0CE7-F91F-62A7868B6C5A}"/>
              </a:ext>
            </a:extLst>
          </p:cNvPr>
          <p:cNvSpPr>
            <a:spLocks noGrp="1"/>
          </p:cNvSpPr>
          <p:nvPr>
            <p:ph idx="12"/>
          </p:nvPr>
        </p:nvSpPr>
        <p:spPr/>
        <p:txBody>
          <a:bodyPr vert="horz" lIns="91440" tIns="45720" rIns="91440" bIns="45720" rtlCol="0" anchor="t">
            <a:noAutofit/>
          </a:bodyPr>
          <a:lstStyle/>
          <a:p>
            <a:r>
              <a:rPr lang="en-GB" dirty="0"/>
              <a:t>EDA</a:t>
            </a:r>
          </a:p>
        </p:txBody>
      </p:sp>
      <p:sp>
        <p:nvSpPr>
          <p:cNvPr id="8" name="Content Placeholder 7">
            <a:extLst>
              <a:ext uri="{FF2B5EF4-FFF2-40B4-BE49-F238E27FC236}">
                <a16:creationId xmlns:a16="http://schemas.microsoft.com/office/drawing/2014/main" id="{4C942A2C-2CA1-1932-D3AD-C7589CBD06BE}"/>
              </a:ext>
            </a:extLst>
          </p:cNvPr>
          <p:cNvSpPr>
            <a:spLocks noGrp="1"/>
          </p:cNvSpPr>
          <p:nvPr>
            <p:ph idx="13"/>
          </p:nvPr>
        </p:nvSpPr>
        <p:spPr/>
        <p:txBody>
          <a:bodyPr vert="horz" lIns="91440" tIns="45720" rIns="91440" bIns="45720" rtlCol="0" anchor="t">
            <a:noAutofit/>
          </a:bodyPr>
          <a:lstStyle/>
          <a:p>
            <a:pPr marL="342900" indent="-342900">
              <a:buChar char="•"/>
            </a:pPr>
            <a:r>
              <a:rPr lang="en-GB" dirty="0"/>
              <a:t>Discretizing the data to make this more suitable for classification</a:t>
            </a:r>
          </a:p>
          <a:p>
            <a:pPr marL="342900" indent="-342900">
              <a:buChar char="•"/>
            </a:pPr>
            <a:r>
              <a:rPr lang="en-GB" dirty="0"/>
              <a:t>Generalizing the model using a parameter to control number of hours before warning.</a:t>
            </a:r>
          </a:p>
        </p:txBody>
      </p:sp>
      <p:sp>
        <p:nvSpPr>
          <p:cNvPr id="9" name="Content Placeholder 8">
            <a:extLst>
              <a:ext uri="{FF2B5EF4-FFF2-40B4-BE49-F238E27FC236}">
                <a16:creationId xmlns:a16="http://schemas.microsoft.com/office/drawing/2014/main" id="{42C2BCA5-C137-1401-56CB-85C51E23152E}"/>
              </a:ext>
            </a:extLst>
          </p:cNvPr>
          <p:cNvSpPr>
            <a:spLocks noGrp="1"/>
          </p:cNvSpPr>
          <p:nvPr>
            <p:ph idx="14"/>
          </p:nvPr>
        </p:nvSpPr>
        <p:spPr/>
        <p:txBody>
          <a:bodyPr vert="horz" lIns="91440" tIns="45720" rIns="91440" bIns="45720" rtlCol="0" anchor="t">
            <a:noAutofit/>
          </a:bodyPr>
          <a:lstStyle/>
          <a:p>
            <a:r>
              <a:rPr lang="en-GB" dirty="0"/>
              <a:t>Preparation</a:t>
            </a:r>
          </a:p>
        </p:txBody>
      </p:sp>
      <p:sp>
        <p:nvSpPr>
          <p:cNvPr id="10" name="Slide Number Placeholder 9">
            <a:extLst>
              <a:ext uri="{FF2B5EF4-FFF2-40B4-BE49-F238E27FC236}">
                <a16:creationId xmlns:a16="http://schemas.microsoft.com/office/drawing/2014/main" id="{C719D781-2FCA-0B38-E3C7-50A1AFE09859}"/>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5634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4B8E-9BEF-17A5-2830-A722FF514588}"/>
              </a:ext>
            </a:extLst>
          </p:cNvPr>
          <p:cNvSpPr>
            <a:spLocks noGrp="1"/>
          </p:cNvSpPr>
          <p:nvPr>
            <p:ph type="title"/>
          </p:nvPr>
        </p:nvSpPr>
        <p:spPr/>
        <p:txBody>
          <a:bodyPr/>
          <a:lstStyle/>
          <a:p>
            <a:r>
              <a:rPr lang="en-GB" dirty="0"/>
              <a:t>Challenges in data processing</a:t>
            </a:r>
          </a:p>
        </p:txBody>
      </p:sp>
      <p:sp>
        <p:nvSpPr>
          <p:cNvPr id="3" name="Content Placeholder 2">
            <a:extLst>
              <a:ext uri="{FF2B5EF4-FFF2-40B4-BE49-F238E27FC236}">
                <a16:creationId xmlns:a16="http://schemas.microsoft.com/office/drawing/2014/main" id="{2B582A6E-27D5-23CC-E1D3-48AADD60BE29}"/>
              </a:ext>
            </a:extLst>
          </p:cNvPr>
          <p:cNvSpPr>
            <a:spLocks noGrp="1"/>
          </p:cNvSpPr>
          <p:nvPr>
            <p:ph idx="1"/>
          </p:nvPr>
        </p:nvSpPr>
        <p:spPr/>
        <p:txBody>
          <a:bodyPr vert="horz" lIns="91440" tIns="45720" rIns="91440" bIns="45720" rtlCol="0" anchor="t">
            <a:noAutofit/>
          </a:bodyPr>
          <a:lstStyle/>
          <a:p>
            <a:pPr marL="457200" indent="-457200">
              <a:buChar char="•"/>
            </a:pPr>
            <a:r>
              <a:rPr lang="en-GB" dirty="0"/>
              <a:t>The sheer volume of data presented a significant challenge, there were more than 10 000 000 (1Cr) rows in the dataset to solve this we performed carefully changed the data types of the features to minimize the loss of information this allowed us to significantly reduce size of the data with a 91% decrease in storage space and 77% decrease in RAM usage</a:t>
            </a:r>
          </a:p>
        </p:txBody>
      </p:sp>
      <p:sp>
        <p:nvSpPr>
          <p:cNvPr id="4" name="Footer Placeholder 3">
            <a:extLst>
              <a:ext uri="{FF2B5EF4-FFF2-40B4-BE49-F238E27FC236}">
                <a16:creationId xmlns:a16="http://schemas.microsoft.com/office/drawing/2014/main" id="{2C8E857B-5A99-DF35-F03E-1CFE2AF9F96F}"/>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3AA9CA4E-0C84-B971-54F1-03D0C06FD4F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0413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FF50-97AF-FA24-A82F-42846942A166}"/>
              </a:ext>
            </a:extLst>
          </p:cNvPr>
          <p:cNvSpPr>
            <a:spLocks noGrp="1"/>
          </p:cNvSpPr>
          <p:nvPr>
            <p:ph type="title"/>
          </p:nvPr>
        </p:nvSpPr>
        <p:spPr/>
        <p:txBody>
          <a:bodyPr/>
          <a:lstStyle/>
          <a:p>
            <a:r>
              <a:rPr lang="en-GB" dirty="0"/>
              <a:t>Challenges in Data processing continued</a:t>
            </a:r>
          </a:p>
        </p:txBody>
      </p:sp>
      <p:sp>
        <p:nvSpPr>
          <p:cNvPr id="3" name="Content Placeholder 2">
            <a:extLst>
              <a:ext uri="{FF2B5EF4-FFF2-40B4-BE49-F238E27FC236}">
                <a16:creationId xmlns:a16="http://schemas.microsoft.com/office/drawing/2014/main" id="{8CEF4C95-3CF6-B5CC-450E-270204F5BA89}"/>
              </a:ext>
            </a:extLst>
          </p:cNvPr>
          <p:cNvSpPr>
            <a:spLocks noGrp="1"/>
          </p:cNvSpPr>
          <p:nvPr>
            <p:ph idx="1"/>
          </p:nvPr>
        </p:nvSpPr>
        <p:spPr/>
        <p:txBody>
          <a:bodyPr vert="horz" lIns="91440" tIns="45720" rIns="91440" bIns="45720" rtlCol="0" anchor="t">
            <a:noAutofit/>
          </a:bodyPr>
          <a:lstStyle/>
          <a:p>
            <a:pPr marL="457200" indent="-457200">
              <a:buChar char="•"/>
            </a:pPr>
            <a:r>
              <a:rPr lang="en-GB" dirty="0"/>
              <a:t>The highly imbalanced nature of the data also presented a huge challenge when training the models, since APU failures are a rare event and only 3% of the data constitutes of APU failure a model that predicts all data points as normal would mathematically have an accuracy of 97%, to combat this we used Near miss under sampling and a convenience sampling like strategy for the LSTM, inspired by Chen et al </a:t>
            </a:r>
          </a:p>
        </p:txBody>
      </p:sp>
      <p:sp>
        <p:nvSpPr>
          <p:cNvPr id="4" name="Footer Placeholder 3">
            <a:extLst>
              <a:ext uri="{FF2B5EF4-FFF2-40B4-BE49-F238E27FC236}">
                <a16:creationId xmlns:a16="http://schemas.microsoft.com/office/drawing/2014/main" id="{3E309A54-EB93-FE53-E96E-9AD90024BE28}"/>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C452DCB8-9EAA-539E-1160-A5DA1685F421}"/>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95787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75A8-9696-E40E-E58C-F249DDDF7214}"/>
              </a:ext>
            </a:extLst>
          </p:cNvPr>
          <p:cNvSpPr>
            <a:spLocks noGrp="1"/>
          </p:cNvSpPr>
          <p:nvPr>
            <p:ph type="title"/>
          </p:nvPr>
        </p:nvSpPr>
        <p:spPr/>
        <p:txBody>
          <a:bodyPr/>
          <a:lstStyle/>
          <a:p>
            <a:r>
              <a:rPr lang="en-GB" dirty="0"/>
              <a:t>Machine Learning Models</a:t>
            </a:r>
          </a:p>
        </p:txBody>
      </p:sp>
      <p:sp>
        <p:nvSpPr>
          <p:cNvPr id="3" name="Content Placeholder 2">
            <a:extLst>
              <a:ext uri="{FF2B5EF4-FFF2-40B4-BE49-F238E27FC236}">
                <a16:creationId xmlns:a16="http://schemas.microsoft.com/office/drawing/2014/main" id="{AC6EB5BD-4A53-E084-4B77-801D44CB2AA0}"/>
              </a:ext>
            </a:extLst>
          </p:cNvPr>
          <p:cNvSpPr>
            <a:spLocks noGrp="1"/>
          </p:cNvSpPr>
          <p:nvPr>
            <p:ph idx="1"/>
          </p:nvPr>
        </p:nvSpPr>
        <p:spPr/>
        <p:txBody>
          <a:bodyPr vert="horz" lIns="91440" tIns="45720" rIns="91440" bIns="45720" rtlCol="0" anchor="t">
            <a:noAutofit/>
          </a:bodyPr>
          <a:lstStyle/>
          <a:p>
            <a:pPr marL="342900" indent="-342900">
              <a:buChar char="•"/>
            </a:pPr>
            <a:r>
              <a:rPr lang="en-GB" dirty="0"/>
              <a:t>SVMs take very long to train</a:t>
            </a:r>
          </a:p>
          <a:p>
            <a:pPr marL="342900" indent="-342900">
              <a:buChar char="•"/>
            </a:pPr>
            <a:r>
              <a:rPr lang="en-GB" dirty="0"/>
              <a:t>Results are not satisfactory and most other models perform better</a:t>
            </a:r>
          </a:p>
        </p:txBody>
      </p:sp>
      <p:sp>
        <p:nvSpPr>
          <p:cNvPr id="4" name="Footer Placeholder 3">
            <a:extLst>
              <a:ext uri="{FF2B5EF4-FFF2-40B4-BE49-F238E27FC236}">
                <a16:creationId xmlns:a16="http://schemas.microsoft.com/office/drawing/2014/main" id="{5E418743-80C2-739C-8AE0-CC62F8A85D7F}"/>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Content Placeholder 4">
            <a:extLst>
              <a:ext uri="{FF2B5EF4-FFF2-40B4-BE49-F238E27FC236}">
                <a16:creationId xmlns:a16="http://schemas.microsoft.com/office/drawing/2014/main" id="{C15B80A1-B0D8-AC66-194F-02D1211F49AF}"/>
              </a:ext>
            </a:extLst>
          </p:cNvPr>
          <p:cNvSpPr>
            <a:spLocks noGrp="1"/>
          </p:cNvSpPr>
          <p:nvPr>
            <p:ph idx="10"/>
          </p:nvPr>
        </p:nvSpPr>
        <p:spPr/>
        <p:txBody>
          <a:bodyPr vert="horz" lIns="91440" tIns="45720" rIns="91440" bIns="45720" rtlCol="0" anchor="t">
            <a:noAutofit/>
          </a:bodyPr>
          <a:lstStyle/>
          <a:p>
            <a:pPr marL="342900" indent="-342900">
              <a:buChar char="•"/>
            </a:pPr>
            <a:r>
              <a:rPr lang="en-GB" dirty="0"/>
              <a:t>Very quick training time</a:t>
            </a:r>
          </a:p>
          <a:p>
            <a:pPr marL="342900" indent="-342900">
              <a:buChar char="•"/>
            </a:pPr>
            <a:r>
              <a:rPr lang="en-GB" dirty="0"/>
              <a:t>The hyper parameters such as the criterion do not make any difference to the accuracy </a:t>
            </a:r>
          </a:p>
        </p:txBody>
      </p:sp>
      <p:sp>
        <p:nvSpPr>
          <p:cNvPr id="6" name="Content Placeholder 5">
            <a:extLst>
              <a:ext uri="{FF2B5EF4-FFF2-40B4-BE49-F238E27FC236}">
                <a16:creationId xmlns:a16="http://schemas.microsoft.com/office/drawing/2014/main" id="{932EE98E-3AF5-554C-131C-EA77A718DB63}"/>
              </a:ext>
            </a:extLst>
          </p:cNvPr>
          <p:cNvSpPr>
            <a:spLocks noGrp="1"/>
          </p:cNvSpPr>
          <p:nvPr>
            <p:ph idx="11"/>
          </p:nvPr>
        </p:nvSpPr>
        <p:spPr/>
        <p:txBody>
          <a:bodyPr vert="horz" lIns="91440" tIns="45720" rIns="91440" bIns="45720" rtlCol="0" anchor="t">
            <a:noAutofit/>
          </a:bodyPr>
          <a:lstStyle/>
          <a:p>
            <a:r>
              <a:rPr lang="en-GB" dirty="0"/>
              <a:t>SVM</a:t>
            </a:r>
          </a:p>
        </p:txBody>
      </p:sp>
      <p:sp>
        <p:nvSpPr>
          <p:cNvPr id="7" name="Content Placeholder 6">
            <a:extLst>
              <a:ext uri="{FF2B5EF4-FFF2-40B4-BE49-F238E27FC236}">
                <a16:creationId xmlns:a16="http://schemas.microsoft.com/office/drawing/2014/main" id="{CA08740C-2511-41AD-D99C-89686433845B}"/>
              </a:ext>
            </a:extLst>
          </p:cNvPr>
          <p:cNvSpPr>
            <a:spLocks noGrp="1"/>
          </p:cNvSpPr>
          <p:nvPr>
            <p:ph idx="12"/>
          </p:nvPr>
        </p:nvSpPr>
        <p:spPr/>
        <p:txBody>
          <a:bodyPr vert="horz" lIns="91440" tIns="45720" rIns="91440" bIns="45720" rtlCol="0" anchor="t">
            <a:noAutofit/>
          </a:bodyPr>
          <a:lstStyle/>
          <a:p>
            <a:r>
              <a:rPr lang="en-GB" dirty="0"/>
              <a:t>Decision Trees</a:t>
            </a:r>
          </a:p>
        </p:txBody>
      </p:sp>
      <p:sp>
        <p:nvSpPr>
          <p:cNvPr id="8" name="Content Placeholder 7">
            <a:extLst>
              <a:ext uri="{FF2B5EF4-FFF2-40B4-BE49-F238E27FC236}">
                <a16:creationId xmlns:a16="http://schemas.microsoft.com/office/drawing/2014/main" id="{1990772D-458B-0E3A-BAD5-6D80BF9EA918}"/>
              </a:ext>
            </a:extLst>
          </p:cNvPr>
          <p:cNvSpPr>
            <a:spLocks noGrp="1"/>
          </p:cNvSpPr>
          <p:nvPr>
            <p:ph idx="13"/>
          </p:nvPr>
        </p:nvSpPr>
        <p:spPr/>
        <p:txBody>
          <a:bodyPr vert="horz" lIns="91440" tIns="45720" rIns="91440" bIns="45720" rtlCol="0" anchor="t">
            <a:noAutofit/>
          </a:bodyPr>
          <a:lstStyle/>
          <a:p>
            <a:pPr marL="342900" indent="-342900">
              <a:buChar char="•"/>
            </a:pPr>
            <a:r>
              <a:rPr lang="en-GB" dirty="0"/>
              <a:t>Provide greater accuracy than decision trees due to this being an ensemble model</a:t>
            </a:r>
          </a:p>
          <a:p>
            <a:pPr marL="342900" indent="-342900">
              <a:buChar char="•"/>
            </a:pPr>
            <a:r>
              <a:rPr lang="en-GB" dirty="0"/>
              <a:t>Training time is similar to decision trees</a:t>
            </a:r>
          </a:p>
        </p:txBody>
      </p:sp>
      <p:sp>
        <p:nvSpPr>
          <p:cNvPr id="9" name="Content Placeholder 8">
            <a:extLst>
              <a:ext uri="{FF2B5EF4-FFF2-40B4-BE49-F238E27FC236}">
                <a16:creationId xmlns:a16="http://schemas.microsoft.com/office/drawing/2014/main" id="{00126BA0-535A-AC75-5DE5-144E8BA844F5}"/>
              </a:ext>
            </a:extLst>
          </p:cNvPr>
          <p:cNvSpPr>
            <a:spLocks noGrp="1"/>
          </p:cNvSpPr>
          <p:nvPr>
            <p:ph idx="14"/>
          </p:nvPr>
        </p:nvSpPr>
        <p:spPr/>
        <p:txBody>
          <a:bodyPr vert="horz" lIns="91440" tIns="45720" rIns="91440" bIns="45720" rtlCol="0" anchor="t">
            <a:noAutofit/>
          </a:bodyPr>
          <a:lstStyle/>
          <a:p>
            <a:r>
              <a:rPr lang="en-GB" dirty="0"/>
              <a:t>Random Forests</a:t>
            </a:r>
          </a:p>
        </p:txBody>
      </p:sp>
      <p:sp>
        <p:nvSpPr>
          <p:cNvPr id="10" name="Slide Number Placeholder 9">
            <a:extLst>
              <a:ext uri="{FF2B5EF4-FFF2-40B4-BE49-F238E27FC236}">
                <a16:creationId xmlns:a16="http://schemas.microsoft.com/office/drawing/2014/main" id="{B8CECB18-0D5B-538F-3F10-08D4EF0D14E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22677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A479-9EB1-7A26-645B-9EAD5EF87B00}"/>
              </a:ext>
            </a:extLst>
          </p:cNvPr>
          <p:cNvSpPr>
            <a:spLocks noGrp="1"/>
          </p:cNvSpPr>
          <p:nvPr>
            <p:ph type="title"/>
          </p:nvPr>
        </p:nvSpPr>
        <p:spPr/>
        <p:txBody>
          <a:bodyPr/>
          <a:lstStyle/>
          <a:p>
            <a:r>
              <a:rPr lang="en-GB" dirty="0"/>
              <a:t>Deep Learning Models</a:t>
            </a:r>
          </a:p>
        </p:txBody>
      </p:sp>
      <p:sp>
        <p:nvSpPr>
          <p:cNvPr id="3" name="Content Placeholder 2">
            <a:extLst>
              <a:ext uri="{FF2B5EF4-FFF2-40B4-BE49-F238E27FC236}">
                <a16:creationId xmlns:a16="http://schemas.microsoft.com/office/drawing/2014/main" id="{3883CDAA-BD81-82ED-E601-BB3831D7FF76}"/>
              </a:ext>
            </a:extLst>
          </p:cNvPr>
          <p:cNvSpPr>
            <a:spLocks noGrp="1"/>
          </p:cNvSpPr>
          <p:nvPr>
            <p:ph idx="1"/>
          </p:nvPr>
        </p:nvSpPr>
        <p:spPr/>
        <p:txBody>
          <a:bodyPr vert="horz" lIns="91440" tIns="45720" rIns="91440" bIns="45720" rtlCol="0" anchor="t">
            <a:noAutofit/>
          </a:bodyPr>
          <a:lstStyle/>
          <a:p>
            <a:pPr marL="342900" indent="-342900">
              <a:buChar char="•"/>
            </a:pPr>
            <a:r>
              <a:rPr lang="en-GB" dirty="0"/>
              <a:t>Used a small neural network of 25k parameters with </a:t>
            </a:r>
            <a:r>
              <a:rPr lang="en-GB" dirty="0" err="1"/>
              <a:t>AdamW</a:t>
            </a:r>
            <a:r>
              <a:rPr lang="en-GB" dirty="0"/>
              <a:t> optimizer</a:t>
            </a:r>
          </a:p>
          <a:p>
            <a:pPr marL="342900" indent="-342900">
              <a:buChar char="•"/>
            </a:pPr>
            <a:r>
              <a:rPr lang="en-GB"/>
              <a:t>Best results from all tested model</a:t>
            </a:r>
          </a:p>
          <a:p>
            <a:pPr marL="342900" indent="-342900">
              <a:buChar char="•"/>
            </a:pPr>
            <a:r>
              <a:rPr lang="en-GB" dirty="0"/>
              <a:t>Does not take into account the time series nature of the data</a:t>
            </a:r>
          </a:p>
          <a:p>
            <a:pPr marL="342900" indent="-342900">
              <a:buChar char="•"/>
            </a:pPr>
            <a:r>
              <a:rPr lang="en-GB" dirty="0"/>
              <a:t>Requires CUDA for efficient deployment.</a:t>
            </a:r>
          </a:p>
        </p:txBody>
      </p:sp>
      <p:sp>
        <p:nvSpPr>
          <p:cNvPr id="4" name="Footer Placeholder 3">
            <a:extLst>
              <a:ext uri="{FF2B5EF4-FFF2-40B4-BE49-F238E27FC236}">
                <a16:creationId xmlns:a16="http://schemas.microsoft.com/office/drawing/2014/main" id="{25EA4BED-60A1-B9E3-9194-3AE42E4BFDEC}"/>
              </a:ext>
            </a:extLst>
          </p:cNvPr>
          <p:cNvSpPr>
            <a:spLocks noGrp="1"/>
          </p:cNvSpPr>
          <p:nvPr>
            <p:ph type="ftr" sz="quarter" idx="3"/>
          </p:nvPr>
        </p:nvSpPr>
        <p:spPr/>
        <p:txBody>
          <a:bodyPr/>
          <a:lstStyle/>
          <a:p>
            <a:r>
              <a:rPr lang="en-US">
                <a:ea typeface="+mn-lt"/>
                <a:cs typeface="+mn-lt"/>
              </a:rPr>
              <a:t>Failure prediction for APU's on a Metro System</a:t>
            </a:r>
            <a:endParaRPr lang="en-US"/>
          </a:p>
        </p:txBody>
      </p:sp>
      <p:sp>
        <p:nvSpPr>
          <p:cNvPr id="5" name="Slide Number Placeholder 4">
            <a:extLst>
              <a:ext uri="{FF2B5EF4-FFF2-40B4-BE49-F238E27FC236}">
                <a16:creationId xmlns:a16="http://schemas.microsoft.com/office/drawing/2014/main" id="{5F98FF5F-7261-0751-5D33-C174C2A78293}"/>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6" name="Content Placeholder 5">
            <a:extLst>
              <a:ext uri="{FF2B5EF4-FFF2-40B4-BE49-F238E27FC236}">
                <a16:creationId xmlns:a16="http://schemas.microsoft.com/office/drawing/2014/main" id="{EF644A15-E7AF-237C-D2EC-CEB2F5FF8B0C}"/>
              </a:ext>
            </a:extLst>
          </p:cNvPr>
          <p:cNvSpPr>
            <a:spLocks noGrp="1"/>
          </p:cNvSpPr>
          <p:nvPr>
            <p:ph idx="10"/>
          </p:nvPr>
        </p:nvSpPr>
        <p:spPr/>
        <p:txBody>
          <a:bodyPr vert="horz" lIns="91440" tIns="45720" rIns="91440" bIns="45720" rtlCol="0" anchor="t">
            <a:noAutofit/>
          </a:bodyPr>
          <a:lstStyle/>
          <a:p>
            <a:pPr marL="342900" indent="-342900">
              <a:buChar char="•"/>
            </a:pPr>
            <a:r>
              <a:rPr lang="en-GB" dirty="0"/>
              <a:t>Can incorporate temporal patterns</a:t>
            </a:r>
          </a:p>
          <a:p>
            <a:pPr marL="342900" indent="-342900">
              <a:buChar char="•"/>
            </a:pPr>
            <a:r>
              <a:rPr lang="en-GB" dirty="0"/>
              <a:t>Large model almost 184K parameters which makes training difficult.</a:t>
            </a:r>
          </a:p>
          <a:p>
            <a:pPr marL="342900" indent="-342900">
              <a:buChar char="•"/>
            </a:pPr>
            <a:r>
              <a:rPr lang="en-GB" dirty="0"/>
              <a:t>Requires 3rd order tensors as input for training thus balancing data is hard</a:t>
            </a:r>
          </a:p>
          <a:p>
            <a:pPr marL="342900" indent="-342900">
              <a:buChar char="•"/>
            </a:pPr>
            <a:r>
              <a:rPr lang="en-GB" dirty="0"/>
              <a:t>Also requires CUDA for efficient training and deployment</a:t>
            </a:r>
          </a:p>
        </p:txBody>
      </p:sp>
      <p:sp>
        <p:nvSpPr>
          <p:cNvPr id="7" name="Content Placeholder 6">
            <a:extLst>
              <a:ext uri="{FF2B5EF4-FFF2-40B4-BE49-F238E27FC236}">
                <a16:creationId xmlns:a16="http://schemas.microsoft.com/office/drawing/2014/main" id="{3C3ECD44-BE79-16F7-2DE0-EA9D7AB3DC85}"/>
              </a:ext>
            </a:extLst>
          </p:cNvPr>
          <p:cNvSpPr>
            <a:spLocks noGrp="1"/>
          </p:cNvSpPr>
          <p:nvPr>
            <p:ph idx="11"/>
          </p:nvPr>
        </p:nvSpPr>
        <p:spPr/>
        <p:txBody>
          <a:bodyPr vert="horz" lIns="91440" tIns="45720" rIns="91440" bIns="45720" rtlCol="0" anchor="t">
            <a:noAutofit/>
          </a:bodyPr>
          <a:lstStyle/>
          <a:p>
            <a:r>
              <a:rPr lang="en-GB" dirty="0"/>
              <a:t>Neural Network</a:t>
            </a:r>
          </a:p>
        </p:txBody>
      </p:sp>
      <p:sp>
        <p:nvSpPr>
          <p:cNvPr id="8" name="Content Placeholder 7">
            <a:extLst>
              <a:ext uri="{FF2B5EF4-FFF2-40B4-BE49-F238E27FC236}">
                <a16:creationId xmlns:a16="http://schemas.microsoft.com/office/drawing/2014/main" id="{950BC64B-152C-B7DC-D5BF-F547A2779B8A}"/>
              </a:ext>
            </a:extLst>
          </p:cNvPr>
          <p:cNvSpPr>
            <a:spLocks noGrp="1"/>
          </p:cNvSpPr>
          <p:nvPr>
            <p:ph idx="12"/>
          </p:nvPr>
        </p:nvSpPr>
        <p:spPr/>
        <p:txBody>
          <a:bodyPr vert="horz" lIns="91440" tIns="45720" rIns="91440" bIns="45720" rtlCol="0" anchor="t">
            <a:noAutofit/>
          </a:bodyPr>
          <a:lstStyle/>
          <a:p>
            <a:r>
              <a:rPr lang="en-GB" dirty="0"/>
              <a:t>LSTM Network</a:t>
            </a:r>
          </a:p>
        </p:txBody>
      </p:sp>
    </p:spTree>
    <p:extLst>
      <p:ext uri="{BB962C8B-B14F-4D97-AF65-F5344CB8AC3E}">
        <p14:creationId xmlns:p14="http://schemas.microsoft.com/office/powerpoint/2010/main" val="140243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63DA-F426-D616-B8AB-7FCE6A507460}"/>
              </a:ext>
            </a:extLst>
          </p:cNvPr>
          <p:cNvSpPr>
            <a:spLocks noGrp="1"/>
          </p:cNvSpPr>
          <p:nvPr>
            <p:ph type="title"/>
          </p:nvPr>
        </p:nvSpPr>
        <p:spPr/>
        <p:txBody>
          <a:bodyPr/>
          <a:lstStyle/>
          <a:p>
            <a:r>
              <a:rPr lang="en-GB" dirty="0"/>
              <a:t>Results</a:t>
            </a:r>
          </a:p>
        </p:txBody>
      </p:sp>
      <p:graphicFrame>
        <p:nvGraphicFramePr>
          <p:cNvPr id="6" name="Content Placeholder 5">
            <a:extLst>
              <a:ext uri="{FF2B5EF4-FFF2-40B4-BE49-F238E27FC236}">
                <a16:creationId xmlns:a16="http://schemas.microsoft.com/office/drawing/2014/main" id="{2C1A729E-FBCB-6B12-C3A3-A423F0FA9690}"/>
              </a:ext>
            </a:extLst>
          </p:cNvPr>
          <p:cNvGraphicFramePr>
            <a:graphicFrameLocks noGrp="1"/>
          </p:cNvGraphicFramePr>
          <p:nvPr>
            <p:ph idx="1"/>
            <p:extLst>
              <p:ext uri="{D42A27DB-BD31-4B8C-83A1-F6EECF244321}">
                <p14:modId xmlns:p14="http://schemas.microsoft.com/office/powerpoint/2010/main" val="2381405037"/>
              </p:ext>
            </p:extLst>
          </p:nvPr>
        </p:nvGraphicFramePr>
        <p:xfrm>
          <a:off x="1205395" y="2164728"/>
          <a:ext cx="9780575" cy="2598804"/>
        </p:xfrm>
        <a:graphic>
          <a:graphicData uri="http://schemas.openxmlformats.org/drawingml/2006/table">
            <a:tbl>
              <a:tblPr firstRow="1" bandRow="1">
                <a:tableStyleId>{E269D01E-BC32-4049-B463-5C60D7B0CCD2}</a:tableStyleId>
              </a:tblPr>
              <a:tblGrid>
                <a:gridCol w="3966740">
                  <a:extLst>
                    <a:ext uri="{9D8B030D-6E8A-4147-A177-3AD203B41FA5}">
                      <a16:colId xmlns:a16="http://schemas.microsoft.com/office/drawing/2014/main" val="501863485"/>
                    </a:ext>
                  </a:extLst>
                </a:gridCol>
                <a:gridCol w="1615630">
                  <a:extLst>
                    <a:ext uri="{9D8B030D-6E8A-4147-A177-3AD203B41FA5}">
                      <a16:colId xmlns:a16="http://schemas.microsoft.com/office/drawing/2014/main" val="4171093566"/>
                    </a:ext>
                  </a:extLst>
                </a:gridCol>
                <a:gridCol w="2194366">
                  <a:extLst>
                    <a:ext uri="{9D8B030D-6E8A-4147-A177-3AD203B41FA5}">
                      <a16:colId xmlns:a16="http://schemas.microsoft.com/office/drawing/2014/main" val="2511909558"/>
                    </a:ext>
                  </a:extLst>
                </a:gridCol>
                <a:gridCol w="2003839">
                  <a:extLst>
                    <a:ext uri="{9D8B030D-6E8A-4147-A177-3AD203B41FA5}">
                      <a16:colId xmlns:a16="http://schemas.microsoft.com/office/drawing/2014/main" val="2905316719"/>
                    </a:ext>
                  </a:extLst>
                </a:gridCol>
              </a:tblGrid>
              <a:tr h="373765">
                <a:tc>
                  <a:txBody>
                    <a:bodyPr/>
                    <a:lstStyle/>
                    <a:p>
                      <a:endParaRPr lang="en-GB"/>
                    </a:p>
                  </a:txBody>
                  <a:tcPr/>
                </a:tc>
                <a:tc>
                  <a:txBody>
                    <a:bodyPr/>
                    <a:lstStyle/>
                    <a:p>
                      <a:r>
                        <a:rPr lang="en-GB" dirty="0"/>
                        <a:t>Accuracy</a:t>
                      </a:r>
                    </a:p>
                  </a:txBody>
                  <a:tcPr/>
                </a:tc>
                <a:tc>
                  <a:txBody>
                    <a:bodyPr/>
                    <a:lstStyle/>
                    <a:p>
                      <a:r>
                        <a:rPr lang="en-GB" dirty="0"/>
                        <a:t>Precision (Class 1) </a:t>
                      </a:r>
                    </a:p>
                  </a:txBody>
                  <a:tcPr/>
                </a:tc>
                <a:tc>
                  <a:txBody>
                    <a:bodyPr/>
                    <a:lstStyle/>
                    <a:p>
                      <a:r>
                        <a:rPr lang="en-GB" dirty="0"/>
                        <a:t>Recall (Class 1)</a:t>
                      </a:r>
                    </a:p>
                  </a:txBody>
                  <a:tcPr/>
                </a:tc>
                <a:extLst>
                  <a:ext uri="{0D108BD9-81ED-4DB2-BD59-A6C34878D82A}">
                    <a16:rowId xmlns:a16="http://schemas.microsoft.com/office/drawing/2014/main" val="1019524879"/>
                  </a:ext>
                </a:extLst>
              </a:tr>
              <a:tr h="370840">
                <a:tc>
                  <a:txBody>
                    <a:bodyPr/>
                    <a:lstStyle/>
                    <a:p>
                      <a:r>
                        <a:rPr lang="en-GB" dirty="0"/>
                        <a:t>SVM</a:t>
                      </a:r>
                    </a:p>
                  </a:txBody>
                  <a:tcPr>
                    <a:lnR w="12700">
                      <a:solidFill>
                        <a:schemeClr val="tx1"/>
                      </a:solidFill>
                    </a:lnR>
                  </a:tcPr>
                </a:tc>
                <a:tc>
                  <a:txBody>
                    <a:bodyPr/>
                    <a:lstStyle/>
                    <a:p>
                      <a:r>
                        <a:rPr lang="en-GB" dirty="0"/>
                        <a:t>0.57</a:t>
                      </a:r>
                    </a:p>
                  </a:txBody>
                  <a:tcPr>
                    <a:lnL w="12700">
                      <a:solidFill>
                        <a:schemeClr val="tx1"/>
                      </a:solidFill>
                    </a:lnL>
                  </a:tcPr>
                </a:tc>
                <a:tc>
                  <a:txBody>
                    <a:bodyPr/>
                    <a:lstStyle/>
                    <a:p>
                      <a:r>
                        <a:rPr lang="en-GB" dirty="0"/>
                        <a:t>0.60</a:t>
                      </a:r>
                    </a:p>
                  </a:txBody>
                  <a:tcPr/>
                </a:tc>
                <a:tc>
                  <a:txBody>
                    <a:bodyPr/>
                    <a:lstStyle/>
                    <a:p>
                      <a:r>
                        <a:rPr lang="en-GB" dirty="0"/>
                        <a:t>0.62</a:t>
                      </a:r>
                    </a:p>
                  </a:txBody>
                  <a:tcPr/>
                </a:tc>
                <a:extLst>
                  <a:ext uri="{0D108BD9-81ED-4DB2-BD59-A6C34878D82A}">
                    <a16:rowId xmlns:a16="http://schemas.microsoft.com/office/drawing/2014/main" val="4049134121"/>
                  </a:ext>
                </a:extLst>
              </a:tr>
              <a:tr h="370840">
                <a:tc>
                  <a:txBody>
                    <a:bodyPr/>
                    <a:lstStyle/>
                    <a:p>
                      <a:r>
                        <a:rPr lang="en-GB" dirty="0"/>
                        <a:t>Decision Tree</a:t>
                      </a:r>
                    </a:p>
                  </a:txBody>
                  <a:tcPr>
                    <a:lnR w="12700">
                      <a:solidFill>
                        <a:schemeClr val="tx1"/>
                      </a:solidFill>
                    </a:lnR>
                  </a:tcPr>
                </a:tc>
                <a:tc>
                  <a:txBody>
                    <a:bodyPr/>
                    <a:lstStyle/>
                    <a:p>
                      <a:r>
                        <a:rPr lang="en-GB" dirty="0"/>
                        <a:t>0.66</a:t>
                      </a:r>
                    </a:p>
                  </a:txBody>
                  <a:tcPr>
                    <a:lnL w="12700">
                      <a:solidFill>
                        <a:schemeClr val="tx1"/>
                      </a:solidFill>
                    </a:lnL>
                  </a:tcPr>
                </a:tc>
                <a:tc>
                  <a:txBody>
                    <a:bodyPr/>
                    <a:lstStyle/>
                    <a:p>
                      <a:r>
                        <a:rPr lang="en-GB" dirty="0"/>
                        <a:t>0.69</a:t>
                      </a:r>
                    </a:p>
                  </a:txBody>
                  <a:tcPr/>
                </a:tc>
                <a:tc>
                  <a:txBody>
                    <a:bodyPr/>
                    <a:lstStyle/>
                    <a:p>
                      <a:r>
                        <a:rPr lang="en-GB" dirty="0"/>
                        <a:t>0.70</a:t>
                      </a:r>
                    </a:p>
                  </a:txBody>
                  <a:tcPr/>
                </a:tc>
                <a:extLst>
                  <a:ext uri="{0D108BD9-81ED-4DB2-BD59-A6C34878D82A}">
                    <a16:rowId xmlns:a16="http://schemas.microsoft.com/office/drawing/2014/main" val="1578251679"/>
                  </a:ext>
                </a:extLst>
              </a:tr>
              <a:tr h="370840">
                <a:tc>
                  <a:txBody>
                    <a:bodyPr/>
                    <a:lstStyle/>
                    <a:p>
                      <a:r>
                        <a:rPr lang="en-GB" dirty="0"/>
                        <a:t>Random Forest</a:t>
                      </a:r>
                    </a:p>
                  </a:txBody>
                  <a:tcPr>
                    <a:lnR w="12700">
                      <a:solidFill>
                        <a:schemeClr val="tx1"/>
                      </a:solidFill>
                    </a:lnR>
                  </a:tcPr>
                </a:tc>
                <a:tc>
                  <a:txBody>
                    <a:bodyPr/>
                    <a:lstStyle/>
                    <a:p>
                      <a:r>
                        <a:rPr lang="en-GB" dirty="0"/>
                        <a:t>0.70</a:t>
                      </a:r>
                    </a:p>
                  </a:txBody>
                  <a:tcPr>
                    <a:lnL w="12700">
                      <a:solidFill>
                        <a:schemeClr val="tx1"/>
                      </a:solidFill>
                    </a:lnL>
                  </a:tcPr>
                </a:tc>
                <a:tc>
                  <a:txBody>
                    <a:bodyPr/>
                    <a:lstStyle/>
                    <a:p>
                      <a:r>
                        <a:rPr lang="en-GB" dirty="0"/>
                        <a:t>0.69</a:t>
                      </a:r>
                    </a:p>
                  </a:txBody>
                  <a:tcPr/>
                </a:tc>
                <a:tc>
                  <a:txBody>
                    <a:bodyPr/>
                    <a:lstStyle/>
                    <a:p>
                      <a:r>
                        <a:rPr lang="en-GB" dirty="0"/>
                        <a:t>0.78</a:t>
                      </a:r>
                    </a:p>
                  </a:txBody>
                  <a:tcPr/>
                </a:tc>
                <a:extLst>
                  <a:ext uri="{0D108BD9-81ED-4DB2-BD59-A6C34878D82A}">
                    <a16:rowId xmlns:a16="http://schemas.microsoft.com/office/drawing/2014/main" val="1071756176"/>
                  </a:ext>
                </a:extLst>
              </a:tr>
              <a:tr h="370840">
                <a:tc>
                  <a:txBody>
                    <a:bodyPr/>
                    <a:lstStyle/>
                    <a:p>
                      <a:r>
                        <a:rPr lang="en-GB" dirty="0"/>
                        <a:t>Neural Network (Adam)</a:t>
                      </a:r>
                    </a:p>
                  </a:txBody>
                  <a:tcPr>
                    <a:lnR w="12700">
                      <a:solidFill>
                        <a:schemeClr val="tx1"/>
                      </a:solidFill>
                    </a:lnR>
                  </a:tcPr>
                </a:tc>
                <a:tc>
                  <a:txBody>
                    <a:bodyPr/>
                    <a:lstStyle/>
                    <a:p>
                      <a:r>
                        <a:rPr lang="en-GB" dirty="0"/>
                        <a:t>0.72</a:t>
                      </a:r>
                    </a:p>
                  </a:txBody>
                  <a:tcPr>
                    <a:lnL w="12700">
                      <a:solidFill>
                        <a:schemeClr val="tx1"/>
                      </a:solidFill>
                    </a:lnL>
                  </a:tcPr>
                </a:tc>
                <a:tc>
                  <a:txBody>
                    <a:bodyPr/>
                    <a:lstStyle/>
                    <a:p>
                      <a:r>
                        <a:rPr lang="en-GB" dirty="0"/>
                        <a:t>0.67</a:t>
                      </a:r>
                    </a:p>
                  </a:txBody>
                  <a:tcPr/>
                </a:tc>
                <a:tc>
                  <a:txBody>
                    <a:bodyPr/>
                    <a:lstStyle/>
                    <a:p>
                      <a:r>
                        <a:rPr lang="en-GB" b="1" dirty="0"/>
                        <a:t>0.91</a:t>
                      </a:r>
                    </a:p>
                  </a:txBody>
                  <a:tcPr/>
                </a:tc>
                <a:extLst>
                  <a:ext uri="{0D108BD9-81ED-4DB2-BD59-A6C34878D82A}">
                    <a16:rowId xmlns:a16="http://schemas.microsoft.com/office/drawing/2014/main" val="375008835"/>
                  </a:ext>
                </a:extLst>
              </a:tr>
              <a:tr h="370840">
                <a:tc>
                  <a:txBody>
                    <a:bodyPr/>
                    <a:lstStyle/>
                    <a:p>
                      <a:r>
                        <a:rPr lang="en-GB" dirty="0"/>
                        <a:t>Neural Network (</a:t>
                      </a:r>
                      <a:r>
                        <a:rPr lang="en-GB" dirty="0" err="1"/>
                        <a:t>AdamW</a:t>
                      </a:r>
                      <a:r>
                        <a:rPr lang="en-GB" dirty="0"/>
                        <a:t>)</a:t>
                      </a:r>
                    </a:p>
                  </a:txBody>
                  <a:tcPr>
                    <a:lnR w="12700">
                      <a:solidFill>
                        <a:schemeClr val="tx1"/>
                      </a:solidFill>
                    </a:lnR>
                  </a:tcPr>
                </a:tc>
                <a:tc>
                  <a:txBody>
                    <a:bodyPr/>
                    <a:lstStyle/>
                    <a:p>
                      <a:r>
                        <a:rPr lang="en-GB" b="1" dirty="0"/>
                        <a:t>0.76</a:t>
                      </a:r>
                    </a:p>
                  </a:txBody>
                  <a:tcPr>
                    <a:lnL w="12700">
                      <a:solidFill>
                        <a:schemeClr val="tx1"/>
                      </a:solidFill>
                    </a:lnL>
                  </a:tcPr>
                </a:tc>
                <a:tc>
                  <a:txBody>
                    <a:bodyPr/>
                    <a:lstStyle/>
                    <a:p>
                      <a:r>
                        <a:rPr lang="en-GB" b="1" dirty="0"/>
                        <a:t>0.75</a:t>
                      </a:r>
                    </a:p>
                  </a:txBody>
                  <a:tcPr/>
                </a:tc>
                <a:tc>
                  <a:txBody>
                    <a:bodyPr/>
                    <a:lstStyle/>
                    <a:p>
                      <a:r>
                        <a:rPr lang="en-GB" dirty="0"/>
                        <a:t>0.87</a:t>
                      </a:r>
                    </a:p>
                  </a:txBody>
                  <a:tcPr/>
                </a:tc>
                <a:extLst>
                  <a:ext uri="{0D108BD9-81ED-4DB2-BD59-A6C34878D82A}">
                    <a16:rowId xmlns:a16="http://schemas.microsoft.com/office/drawing/2014/main" val="259045547"/>
                  </a:ext>
                </a:extLst>
              </a:tr>
              <a:tr h="370839">
                <a:tc>
                  <a:txBody>
                    <a:bodyPr/>
                    <a:lstStyle/>
                    <a:p>
                      <a:pPr lvl="0">
                        <a:buNone/>
                      </a:pPr>
                      <a:r>
                        <a:rPr lang="en-GB" dirty="0"/>
                        <a:t>LSTM Network</a:t>
                      </a:r>
                    </a:p>
                  </a:txBody>
                  <a:tcPr>
                    <a:lnR w="12700">
                      <a:solidFill>
                        <a:schemeClr val="tx1"/>
                      </a:solidFill>
                    </a:lnR>
                  </a:tcPr>
                </a:tc>
                <a:tc>
                  <a:txBody>
                    <a:bodyPr/>
                    <a:lstStyle/>
                    <a:p>
                      <a:pPr lvl="0">
                        <a:buNone/>
                      </a:pPr>
                      <a:r>
                        <a:rPr lang="en-GB" dirty="0"/>
                        <a:t>0.76</a:t>
                      </a:r>
                    </a:p>
                  </a:txBody>
                  <a:tcPr>
                    <a:lnL w="12700">
                      <a:solidFill>
                        <a:schemeClr val="tx1"/>
                      </a:solidFill>
                    </a:lnL>
                  </a:tcPr>
                </a:tc>
                <a:tc>
                  <a:txBody>
                    <a:bodyPr/>
                    <a:lstStyle/>
                    <a:p>
                      <a:pPr lvl="0">
                        <a:buNone/>
                      </a:pPr>
                      <a:r>
                        <a:rPr lang="en-GB" dirty="0"/>
                        <a:t>0.64</a:t>
                      </a:r>
                    </a:p>
                  </a:txBody>
                  <a:tcPr/>
                </a:tc>
                <a:tc>
                  <a:txBody>
                    <a:bodyPr/>
                    <a:lstStyle/>
                    <a:p>
                      <a:pPr lvl="0">
                        <a:buNone/>
                      </a:pPr>
                      <a:r>
                        <a:rPr lang="en-GB" dirty="0"/>
                        <a:t>0.85</a:t>
                      </a:r>
                    </a:p>
                  </a:txBody>
                  <a:tcPr/>
                </a:tc>
                <a:extLst>
                  <a:ext uri="{0D108BD9-81ED-4DB2-BD59-A6C34878D82A}">
                    <a16:rowId xmlns:a16="http://schemas.microsoft.com/office/drawing/2014/main" val="3622682245"/>
                  </a:ext>
                </a:extLst>
              </a:tr>
            </a:tbl>
          </a:graphicData>
        </a:graphic>
      </p:graphicFrame>
      <p:sp>
        <p:nvSpPr>
          <p:cNvPr id="4" name="Footer Placeholder 3">
            <a:extLst>
              <a:ext uri="{FF2B5EF4-FFF2-40B4-BE49-F238E27FC236}">
                <a16:creationId xmlns:a16="http://schemas.microsoft.com/office/drawing/2014/main" id="{D15027D3-A397-A248-AFB6-3F4A194225B9}"/>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0DFF91D7-3EBC-4025-3519-62963AB7B48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59986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2B34-8AEB-4A94-081C-BA9824554A10}"/>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869DC568-6D8A-2E18-165C-C7FBD5093C7B}"/>
              </a:ext>
            </a:extLst>
          </p:cNvPr>
          <p:cNvSpPr>
            <a:spLocks noGrp="1"/>
          </p:cNvSpPr>
          <p:nvPr>
            <p:ph idx="1"/>
          </p:nvPr>
        </p:nvSpPr>
        <p:spPr/>
        <p:txBody>
          <a:bodyPr vert="horz" lIns="91440" tIns="45720" rIns="91440" bIns="45720" rtlCol="0" anchor="t">
            <a:noAutofit/>
          </a:bodyPr>
          <a:lstStyle/>
          <a:p>
            <a:pPr marL="457200" indent="-457200">
              <a:buChar char="•"/>
            </a:pPr>
            <a:r>
              <a:rPr lang="en-GB" dirty="0"/>
              <a:t>Neural networks produce satisfactory results however the Random forest model can be used when deploying on low end hardware or considering an edge solution. LSTMs perform nearly identical to neural networks with less data</a:t>
            </a:r>
          </a:p>
          <a:p>
            <a:pPr marL="457200" indent="-457200">
              <a:buChar char="•"/>
            </a:pPr>
            <a:r>
              <a:rPr lang="en-GB" dirty="0"/>
              <a:t>Microservices can be considered when deploying as this will allow different parts of the model to be deployed separately</a:t>
            </a:r>
          </a:p>
          <a:p>
            <a:pPr marL="457200" indent="-457200">
              <a:buChar char="•"/>
            </a:pPr>
            <a:r>
              <a:rPr lang="en-GB" dirty="0"/>
              <a:t>Multi collinearity is present in the data which can makes it hard to fit any kind of linear model</a:t>
            </a:r>
          </a:p>
        </p:txBody>
      </p:sp>
      <p:sp>
        <p:nvSpPr>
          <p:cNvPr id="4" name="Footer Placeholder 3">
            <a:extLst>
              <a:ext uri="{FF2B5EF4-FFF2-40B4-BE49-F238E27FC236}">
                <a16:creationId xmlns:a16="http://schemas.microsoft.com/office/drawing/2014/main" id="{9D6C9294-99E4-0E7C-74A3-9DA738C27639}"/>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B0C1F480-A513-6685-DE9F-7F9B73218F83}"/>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3923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6596-C1C8-AD91-8FDF-8F84994E44DF}"/>
              </a:ext>
            </a:extLst>
          </p:cNvPr>
          <p:cNvSpPr>
            <a:spLocks noGrp="1"/>
          </p:cNvSpPr>
          <p:nvPr>
            <p:ph type="title"/>
          </p:nvPr>
        </p:nvSpPr>
        <p:spPr/>
        <p:txBody>
          <a:bodyPr/>
          <a:lstStyle/>
          <a:p>
            <a:r>
              <a:rPr lang="en-GB" dirty="0"/>
              <a:t>Future Scope</a:t>
            </a:r>
          </a:p>
        </p:txBody>
      </p:sp>
      <p:sp>
        <p:nvSpPr>
          <p:cNvPr id="3" name="Content Placeholder 2">
            <a:extLst>
              <a:ext uri="{FF2B5EF4-FFF2-40B4-BE49-F238E27FC236}">
                <a16:creationId xmlns:a16="http://schemas.microsoft.com/office/drawing/2014/main" id="{85E539B2-2839-EA16-B53E-F3D82E4E302B}"/>
              </a:ext>
            </a:extLst>
          </p:cNvPr>
          <p:cNvSpPr>
            <a:spLocks noGrp="1"/>
          </p:cNvSpPr>
          <p:nvPr>
            <p:ph idx="1"/>
          </p:nvPr>
        </p:nvSpPr>
        <p:spPr/>
        <p:txBody>
          <a:bodyPr vert="horz" lIns="91440" tIns="45720" rIns="91440" bIns="45720" rtlCol="0" anchor="t">
            <a:noAutofit/>
          </a:bodyPr>
          <a:lstStyle/>
          <a:p>
            <a:pPr marL="457200" indent="-457200">
              <a:buChar char="•"/>
            </a:pPr>
            <a:r>
              <a:rPr lang="en-GB" dirty="0"/>
              <a:t>Transformer based architecture can be considered as they have shown promising results with sequential data in the case of NLP applications</a:t>
            </a:r>
          </a:p>
          <a:p>
            <a:pPr marL="457200" indent="-457200">
              <a:buChar char="•"/>
            </a:pPr>
            <a:r>
              <a:rPr lang="en-GB" dirty="0"/>
              <a:t>Perhaps due to the imbalanced nature and the rarity of APU failures on a real metro systems an anomaly detection approach would be better as this would not need the data to be balanced and a lot more of the existing data can be used</a:t>
            </a:r>
          </a:p>
        </p:txBody>
      </p:sp>
      <p:sp>
        <p:nvSpPr>
          <p:cNvPr id="4" name="Footer Placeholder 3">
            <a:extLst>
              <a:ext uri="{FF2B5EF4-FFF2-40B4-BE49-F238E27FC236}">
                <a16:creationId xmlns:a16="http://schemas.microsoft.com/office/drawing/2014/main" id="{1055C10F-20C8-75E7-7CDD-E968E5C84AAF}"/>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2E0ECD74-25A5-A8CB-B16D-17490CBE19A9}"/>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87511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457200" indent="-457200">
              <a:buChar char="•"/>
            </a:pPr>
            <a:r>
              <a:rPr lang="en-US" dirty="0"/>
              <a:t>Introduction</a:t>
            </a:r>
          </a:p>
          <a:p>
            <a:pPr marL="457200" indent="-457200">
              <a:buChar char="•"/>
            </a:pPr>
            <a:r>
              <a:rPr lang="en-US" dirty="0"/>
              <a:t>Problem Statement</a:t>
            </a:r>
          </a:p>
          <a:p>
            <a:pPr marL="457200" indent="-457200">
              <a:buChar char="•"/>
            </a:pPr>
            <a:r>
              <a:rPr lang="en-US" dirty="0"/>
              <a:t>Literature Review</a:t>
            </a:r>
          </a:p>
          <a:p>
            <a:pPr marL="457200" indent="-457200">
              <a:buChar char="•"/>
            </a:pPr>
            <a:r>
              <a:rPr lang="en-US" dirty="0"/>
              <a:t>Existing Systems</a:t>
            </a:r>
          </a:p>
          <a:p>
            <a:pPr marL="457200" indent="-457200">
              <a:buChar char="•"/>
            </a:pPr>
            <a:r>
              <a:rPr lang="en-US" dirty="0"/>
              <a:t>Modelling</a:t>
            </a:r>
          </a:p>
          <a:p>
            <a:pPr marL="457200" indent="-457200">
              <a:buChar char="•"/>
            </a:pPr>
            <a:r>
              <a:rPr lang="en-US" dirty="0"/>
              <a:t>Results</a:t>
            </a:r>
          </a:p>
          <a:p>
            <a:pPr marL="457200" indent="-457200">
              <a:buChar char="•"/>
            </a:pPr>
            <a:r>
              <a:rPr lang="en-US" dirty="0"/>
              <a:t>Conclusion</a:t>
            </a:r>
          </a:p>
          <a:p>
            <a:pPr marL="457200" indent="-457200">
              <a:buChar char="•"/>
            </a:pPr>
            <a:r>
              <a:rPr lang="en-US" dirty="0"/>
              <a:t>Future Scope</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ea typeface="+mn-lt"/>
                <a:cs typeface="+mn-lt"/>
              </a:rPr>
              <a:t>Failure prediction for APU's on a Metro System</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Question and Answer</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vert="horz" lIns="91440" tIns="45720" rIns="91440" bIns="45720" rtlCol="0" anchor="t">
            <a:normAutofit/>
          </a:bodyPr>
          <a:lstStyle/>
          <a:p>
            <a:r>
              <a:rPr lang="en-US" dirty="0"/>
              <a:t>Aaryadev </a:t>
            </a:r>
            <a:r>
              <a:rPr lang="en-US" dirty="0" err="1"/>
              <a:t>Ghosalkar</a:t>
            </a:r>
          </a:p>
          <a:p>
            <a:r>
              <a:rPr lang="en-US" dirty="0"/>
              <a:t>aaryadevg@gmail.com</a:t>
            </a:r>
          </a:p>
          <a:p>
            <a:r>
              <a:rPr lang="en-US" dirty="0"/>
              <a:t>&lt;GITHUB&gt;</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Air production unit (APU) is component on most modern metro systems which circulates compressed air through the metro, our research presents a comprehensive comparison of PdM models on APU failure detection. Our goal is to detect failures at least 2 hours in advance, the challenge with APU's in particular is that APU failures are rare events</a:t>
            </a:r>
            <a:br>
              <a:rPr lang="en-US" dirty="0"/>
            </a:br>
            <a:br>
              <a:rPr lang="en-US" dirty="0"/>
            </a:br>
            <a:r>
              <a:rPr lang="en-US" dirty="0"/>
              <a:t>In the dataset there are 3 failure within 6 months of operation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ea typeface="+mn-lt"/>
                <a:cs typeface="+mn-lt"/>
              </a:rPr>
              <a:t>Failure prediction for APU's on a Metro System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FCA9-9A64-5436-5D99-59B55F64C16D}"/>
              </a:ext>
            </a:extLst>
          </p:cNvPr>
          <p:cNvSpPr>
            <a:spLocks noGrp="1"/>
          </p:cNvSpPr>
          <p:nvPr>
            <p:ph type="title"/>
          </p:nvPr>
        </p:nvSpPr>
        <p:spPr/>
        <p:txBody>
          <a:bodyPr/>
          <a:lstStyle/>
          <a:p>
            <a:r>
              <a:rPr lang="en-GB" dirty="0"/>
              <a:t>Problem Statement</a:t>
            </a:r>
          </a:p>
        </p:txBody>
      </p:sp>
      <p:sp>
        <p:nvSpPr>
          <p:cNvPr id="3" name="Text Placeholder 2">
            <a:extLst>
              <a:ext uri="{FF2B5EF4-FFF2-40B4-BE49-F238E27FC236}">
                <a16:creationId xmlns:a16="http://schemas.microsoft.com/office/drawing/2014/main" id="{AF075327-E296-79D3-3E3B-1C4C02F0EAED}"/>
              </a:ext>
            </a:extLst>
          </p:cNvPr>
          <p:cNvSpPr>
            <a:spLocks noGrp="1"/>
          </p:cNvSpPr>
          <p:nvPr>
            <p:ph type="body" idx="1"/>
          </p:nvPr>
        </p:nvSpPr>
        <p:spPr/>
        <p:txBody>
          <a:bodyPr vert="horz" lIns="91440" tIns="45720" rIns="91440" bIns="45720" rtlCol="0" anchor="t">
            <a:noAutofit/>
          </a:bodyPr>
          <a:lstStyle/>
          <a:p>
            <a:pPr marL="342900" indent="-342900">
              <a:buChar char="•"/>
            </a:pPr>
            <a:r>
              <a:rPr lang="en-GB" dirty="0"/>
              <a:t>Detect failures at least 2 hours in advance</a:t>
            </a:r>
          </a:p>
          <a:p>
            <a:pPr marL="342900" indent="-342900">
              <a:buChar char="•"/>
            </a:pPr>
            <a:r>
              <a:rPr lang="en-GB" dirty="0"/>
              <a:t>Create a system that is customizable can expand to more than 2 hours if required (also keeping in mind the side effects that may arise)</a:t>
            </a:r>
          </a:p>
          <a:p>
            <a:pPr marL="342900" indent="-342900">
              <a:buChar char="•"/>
            </a:pPr>
            <a:r>
              <a:rPr lang="en-GB" dirty="0"/>
              <a:t>Provide a way to deploy the model for real time inference</a:t>
            </a:r>
          </a:p>
        </p:txBody>
      </p:sp>
      <p:sp>
        <p:nvSpPr>
          <p:cNvPr id="4" name="Footer Placeholder 3">
            <a:extLst>
              <a:ext uri="{FF2B5EF4-FFF2-40B4-BE49-F238E27FC236}">
                <a16:creationId xmlns:a16="http://schemas.microsoft.com/office/drawing/2014/main" id="{5B862FE0-D7A3-395C-220A-60FF251FD8C7}"/>
              </a:ext>
            </a:extLst>
          </p:cNvPr>
          <p:cNvSpPr>
            <a:spLocks noGrp="1"/>
          </p:cNvSpPr>
          <p:nvPr>
            <p:ph type="ftr" sz="quarter" idx="11"/>
          </p:nvPr>
        </p:nvSpPr>
        <p:spPr/>
        <p:txBody>
          <a:bodyPr/>
          <a:lstStyle/>
          <a:p>
            <a:r>
              <a:rPr lang="en-US" dirty="0">
                <a:solidFill>
                  <a:schemeClr val="bg1"/>
                </a:solidFill>
                <a:ea typeface="+mn-lt"/>
                <a:cs typeface="+mn-lt"/>
              </a:rPr>
              <a:t>Failure prediction for APU's on a Metro System</a:t>
            </a:r>
          </a:p>
          <a:p>
            <a:endParaRPr lang="en-US" dirty="0"/>
          </a:p>
        </p:txBody>
      </p:sp>
      <p:sp>
        <p:nvSpPr>
          <p:cNvPr id="5" name="Slide Number Placeholder 4">
            <a:extLst>
              <a:ext uri="{FF2B5EF4-FFF2-40B4-BE49-F238E27FC236}">
                <a16:creationId xmlns:a16="http://schemas.microsoft.com/office/drawing/2014/main" id="{AE18337A-13ED-AC24-F258-AB50FD78A0C5}"/>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089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D4A8-D98E-F348-DB15-539E9FDA26DE}"/>
              </a:ext>
            </a:extLst>
          </p:cNvPr>
          <p:cNvSpPr>
            <a:spLocks noGrp="1"/>
          </p:cNvSpPr>
          <p:nvPr>
            <p:ph type="ctrTitle"/>
          </p:nvPr>
        </p:nvSpPr>
        <p:spPr/>
        <p:txBody>
          <a:bodyPr/>
          <a:lstStyle/>
          <a:p>
            <a:r>
              <a:rPr lang="en-GB" dirty="0"/>
              <a:t>Literature Review</a:t>
            </a:r>
          </a:p>
        </p:txBody>
      </p:sp>
      <p:sp>
        <p:nvSpPr>
          <p:cNvPr id="3" name="Subtitle 2">
            <a:extLst>
              <a:ext uri="{FF2B5EF4-FFF2-40B4-BE49-F238E27FC236}">
                <a16:creationId xmlns:a16="http://schemas.microsoft.com/office/drawing/2014/main" id="{04BA714B-FADB-5479-0C7C-15819D42A758}"/>
              </a:ext>
            </a:extLst>
          </p:cNvPr>
          <p:cNvSpPr>
            <a:spLocks noGrp="1"/>
          </p:cNvSpPr>
          <p:nvPr>
            <p:ph type="subTitle" idx="1"/>
          </p:nvPr>
        </p:nvSpPr>
        <p:spPr/>
        <p:txBody>
          <a:bodyPr vert="horz" lIns="91440" tIns="45720" rIns="91440" bIns="45720" rtlCol="0" anchor="t">
            <a:noAutofit/>
          </a:bodyPr>
          <a:lstStyle/>
          <a:p>
            <a:r>
              <a:rPr lang="en-GB" dirty="0"/>
              <a:t>Taking a look at what other researchers have done</a:t>
            </a:r>
          </a:p>
        </p:txBody>
      </p:sp>
    </p:spTree>
    <p:extLst>
      <p:ext uri="{BB962C8B-B14F-4D97-AF65-F5344CB8AC3E}">
        <p14:creationId xmlns:p14="http://schemas.microsoft.com/office/powerpoint/2010/main" val="181842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A997-DCF7-8F6A-77EE-8F11069770B4}"/>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5E07AAF4-B5F8-A0BD-766D-43931169D768}"/>
              </a:ext>
            </a:extLst>
          </p:cNvPr>
          <p:cNvSpPr>
            <a:spLocks noGrp="1"/>
          </p:cNvSpPr>
          <p:nvPr>
            <p:ph idx="1"/>
          </p:nvPr>
        </p:nvSpPr>
        <p:spPr/>
        <p:txBody>
          <a:bodyPr vert="horz" lIns="91440" tIns="45720" rIns="91440" bIns="45720" rtlCol="0" anchor="t">
            <a:noAutofit/>
          </a:bodyPr>
          <a:lstStyle/>
          <a:p>
            <a:pPr marL="457200" indent="-457200">
              <a:buChar char="•"/>
            </a:pPr>
            <a:r>
              <a:rPr lang="en-GB" err="1">
                <a:ea typeface="+mn-lt"/>
                <a:cs typeface="+mn-lt"/>
              </a:rPr>
              <a:t>Veloloso</a:t>
            </a:r>
            <a:r>
              <a:rPr lang="en-GB" dirty="0">
                <a:ea typeface="+mn-lt"/>
                <a:cs typeface="+mn-lt"/>
              </a:rPr>
              <a:t> et al performed the initial data collection, which involved converting data from the metro company database into a CSV file</a:t>
            </a:r>
          </a:p>
          <a:p>
            <a:pPr marL="457200" indent="-457200">
              <a:buChar char="•"/>
            </a:pPr>
            <a:r>
              <a:rPr lang="en-GB" dirty="0"/>
              <a:t>We used some of the ideas for data preprocessing presented by the </a:t>
            </a:r>
            <a:r>
              <a:rPr lang="en-GB" dirty="0" err="1"/>
              <a:t>AzureML</a:t>
            </a:r>
            <a:r>
              <a:rPr lang="en-GB" dirty="0"/>
              <a:t> team at </a:t>
            </a:r>
            <a:r>
              <a:rPr lang="en-GB" dirty="0" err="1"/>
              <a:t>microsoft</a:t>
            </a:r>
          </a:p>
          <a:p>
            <a:pPr marL="457200" indent="-457200">
              <a:buChar char="•"/>
            </a:pPr>
            <a:r>
              <a:rPr lang="en-GB" dirty="0"/>
              <a:t>A study on Davari et al motivated many of the algorithms that we used in this study, there work has been a great resource in our study</a:t>
            </a:r>
          </a:p>
        </p:txBody>
      </p:sp>
      <p:sp>
        <p:nvSpPr>
          <p:cNvPr id="4" name="Footer Placeholder 3">
            <a:extLst>
              <a:ext uri="{FF2B5EF4-FFF2-40B4-BE49-F238E27FC236}">
                <a16:creationId xmlns:a16="http://schemas.microsoft.com/office/drawing/2014/main" id="{D5736647-CC49-295F-0C62-B5C282785935}"/>
              </a:ext>
            </a:extLst>
          </p:cNvPr>
          <p:cNvSpPr>
            <a:spLocks noGrp="1"/>
          </p:cNvSpPr>
          <p:nvPr>
            <p:ph type="ftr" sz="quarter" idx="3"/>
          </p:nvPr>
        </p:nvSpPr>
        <p:spPr/>
        <p:txBody>
          <a:bodyPr/>
          <a:lstStyle/>
          <a:p>
            <a:r>
              <a:rPr lang="en-US" dirty="0">
                <a:ea typeface="+mn-lt"/>
                <a:cs typeface="+mn-lt"/>
              </a:rPr>
              <a:t>Failure prediction for APU's on a Metro System</a:t>
            </a:r>
          </a:p>
        </p:txBody>
      </p:sp>
      <p:sp>
        <p:nvSpPr>
          <p:cNvPr id="5" name="Slide Number Placeholder 4">
            <a:extLst>
              <a:ext uri="{FF2B5EF4-FFF2-40B4-BE49-F238E27FC236}">
                <a16:creationId xmlns:a16="http://schemas.microsoft.com/office/drawing/2014/main" id="{648FDEBF-068A-B7FA-5660-A186D375D331}"/>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9538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4EAC-CA84-C83C-1B53-38B8F46B033D}"/>
              </a:ext>
            </a:extLst>
          </p:cNvPr>
          <p:cNvSpPr>
            <a:spLocks noGrp="1"/>
          </p:cNvSpPr>
          <p:nvPr>
            <p:ph type="title"/>
          </p:nvPr>
        </p:nvSpPr>
        <p:spPr/>
        <p:txBody>
          <a:bodyPr/>
          <a:lstStyle/>
          <a:p>
            <a:r>
              <a:rPr lang="en-GB" dirty="0"/>
              <a:t>Literature Review continued</a:t>
            </a:r>
          </a:p>
        </p:txBody>
      </p:sp>
      <p:sp>
        <p:nvSpPr>
          <p:cNvPr id="3" name="Content Placeholder 2">
            <a:extLst>
              <a:ext uri="{FF2B5EF4-FFF2-40B4-BE49-F238E27FC236}">
                <a16:creationId xmlns:a16="http://schemas.microsoft.com/office/drawing/2014/main" id="{54A99B32-219A-8383-BB93-7113C288E7FC}"/>
              </a:ext>
            </a:extLst>
          </p:cNvPr>
          <p:cNvSpPr>
            <a:spLocks noGrp="1"/>
          </p:cNvSpPr>
          <p:nvPr>
            <p:ph idx="1"/>
          </p:nvPr>
        </p:nvSpPr>
        <p:spPr/>
        <p:txBody>
          <a:bodyPr vert="horz" lIns="91440" tIns="45720" rIns="91440" bIns="45720" rtlCol="0" anchor="t">
            <a:noAutofit/>
          </a:bodyPr>
          <a:lstStyle/>
          <a:p>
            <a:pPr marL="457200" indent="-457200">
              <a:buChar char="•"/>
            </a:pPr>
            <a:r>
              <a:rPr lang="en-GB" dirty="0">
                <a:ea typeface="+mn-lt"/>
                <a:cs typeface="+mn-lt"/>
              </a:rPr>
              <a:t>Chaudhuri et al used SVM to classify vehicles into 3 distinct risk levels, focusing on model interpretability, model interpretability refers to how easy it is to understand the choices made by the model and results of the model</a:t>
            </a:r>
          </a:p>
          <a:p>
            <a:pPr marL="457200" indent="-457200">
              <a:buChar char="•"/>
            </a:pPr>
            <a:r>
              <a:rPr lang="en-GB" dirty="0"/>
              <a:t>Various other researchers have used CNN with GAF to convert timeseries data into images and used CNNs for classification most notable was done by Silva which reported an accuracy of 93% in their study</a:t>
            </a:r>
          </a:p>
        </p:txBody>
      </p:sp>
      <p:sp>
        <p:nvSpPr>
          <p:cNvPr id="4" name="Footer Placeholder 3">
            <a:extLst>
              <a:ext uri="{FF2B5EF4-FFF2-40B4-BE49-F238E27FC236}">
                <a16:creationId xmlns:a16="http://schemas.microsoft.com/office/drawing/2014/main" id="{17172A84-EB22-3F49-163C-802AE4D6B1AD}"/>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8398E923-A907-75E6-8DCF-D4A0B51662A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6477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B022-2CF2-56B0-44DE-059AA57FDFA2}"/>
              </a:ext>
            </a:extLst>
          </p:cNvPr>
          <p:cNvSpPr>
            <a:spLocks noGrp="1"/>
          </p:cNvSpPr>
          <p:nvPr>
            <p:ph type="title"/>
          </p:nvPr>
        </p:nvSpPr>
        <p:spPr/>
        <p:txBody>
          <a:bodyPr/>
          <a:lstStyle/>
          <a:p>
            <a:r>
              <a:rPr lang="en-GB" dirty="0">
                <a:ea typeface="+mj-lt"/>
                <a:cs typeface="+mj-lt"/>
              </a:rPr>
              <a:t>Literature Review continued</a:t>
            </a:r>
            <a:endParaRPr lang="en-US" dirty="0"/>
          </a:p>
        </p:txBody>
      </p:sp>
      <p:sp>
        <p:nvSpPr>
          <p:cNvPr id="3" name="Content Placeholder 2">
            <a:extLst>
              <a:ext uri="{FF2B5EF4-FFF2-40B4-BE49-F238E27FC236}">
                <a16:creationId xmlns:a16="http://schemas.microsoft.com/office/drawing/2014/main" id="{23666369-781D-0445-8A5C-3E3432722572}"/>
              </a:ext>
            </a:extLst>
          </p:cNvPr>
          <p:cNvSpPr>
            <a:spLocks noGrp="1"/>
          </p:cNvSpPr>
          <p:nvPr>
            <p:ph idx="1"/>
          </p:nvPr>
        </p:nvSpPr>
        <p:spPr/>
        <p:txBody>
          <a:bodyPr vert="horz" lIns="91440" tIns="45720" rIns="91440" bIns="45720" rtlCol="0" anchor="t">
            <a:noAutofit/>
          </a:bodyPr>
          <a:lstStyle/>
          <a:p>
            <a:pPr marL="457200" indent="-457200">
              <a:buChar char="•"/>
            </a:pPr>
            <a:r>
              <a:rPr lang="en-GB" dirty="0">
                <a:ea typeface="+mn-lt"/>
                <a:cs typeface="+mn-lt"/>
              </a:rPr>
              <a:t>Nguyen and </a:t>
            </a:r>
            <a:r>
              <a:rPr lang="en-GB" dirty="0" err="1">
                <a:ea typeface="+mn-lt"/>
                <a:cs typeface="+mn-lt"/>
              </a:rPr>
              <a:t>Medjaher</a:t>
            </a:r>
            <a:r>
              <a:rPr lang="en-GB" dirty="0">
                <a:ea typeface="+mn-lt"/>
                <a:cs typeface="+mn-lt"/>
              </a:rPr>
              <a:t> used LSTM to predicted the probability of failure in a given time window, we drew a lot of inspiration from their work in terms of balancing the dataset and the model used</a:t>
            </a:r>
          </a:p>
          <a:p>
            <a:pPr marL="457200" indent="-457200">
              <a:buChar char="•"/>
            </a:pPr>
            <a:r>
              <a:rPr lang="en-GB" dirty="0"/>
              <a:t>In terms of early research into RUL estimation a majority of the work revolves around using statistical models or models which assume linear degradation pattern, it was only after 2016 Deep learning models were used in this field </a:t>
            </a:r>
          </a:p>
        </p:txBody>
      </p:sp>
      <p:sp>
        <p:nvSpPr>
          <p:cNvPr id="4" name="Footer Placeholder 3">
            <a:extLst>
              <a:ext uri="{FF2B5EF4-FFF2-40B4-BE49-F238E27FC236}">
                <a16:creationId xmlns:a16="http://schemas.microsoft.com/office/drawing/2014/main" id="{72F4CE9A-4B98-3F1F-79DD-E56710DB96BD}"/>
              </a:ext>
            </a:extLst>
          </p:cNvPr>
          <p:cNvSpPr>
            <a:spLocks noGrp="1"/>
          </p:cNvSpPr>
          <p:nvPr>
            <p:ph type="ftr" sz="quarter" idx="3"/>
          </p:nvPr>
        </p:nvSpPr>
        <p:spPr/>
        <p:txBody>
          <a:bodyPr/>
          <a:lstStyle/>
          <a:p>
            <a:r>
              <a:rPr lang="en-US" dirty="0">
                <a:ea typeface="+mn-lt"/>
                <a:cs typeface="+mn-lt"/>
              </a:rPr>
              <a:t>Failure prediction for APU's on a Metro System</a:t>
            </a:r>
            <a:endParaRPr lang="en-US" dirty="0"/>
          </a:p>
        </p:txBody>
      </p:sp>
      <p:sp>
        <p:nvSpPr>
          <p:cNvPr id="5" name="Slide Number Placeholder 4">
            <a:extLst>
              <a:ext uri="{FF2B5EF4-FFF2-40B4-BE49-F238E27FC236}">
                <a16:creationId xmlns:a16="http://schemas.microsoft.com/office/drawing/2014/main" id="{13AE668B-0772-D079-E2EF-A2C277D3D5A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29715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2AA5-B15F-11C4-72BB-1AA1AB68B459}"/>
              </a:ext>
            </a:extLst>
          </p:cNvPr>
          <p:cNvSpPr>
            <a:spLocks noGrp="1"/>
          </p:cNvSpPr>
          <p:nvPr>
            <p:ph type="ctrTitle"/>
          </p:nvPr>
        </p:nvSpPr>
        <p:spPr/>
        <p:txBody>
          <a:bodyPr/>
          <a:lstStyle/>
          <a:p>
            <a:r>
              <a:rPr lang="en-GB" dirty="0"/>
              <a:t>Existing Systems</a:t>
            </a:r>
          </a:p>
        </p:txBody>
      </p:sp>
      <p:sp>
        <p:nvSpPr>
          <p:cNvPr id="3" name="Subtitle 2">
            <a:extLst>
              <a:ext uri="{FF2B5EF4-FFF2-40B4-BE49-F238E27FC236}">
                <a16:creationId xmlns:a16="http://schemas.microsoft.com/office/drawing/2014/main" id="{7B99C5BA-B576-8872-A0CB-ADACA2E28639}"/>
              </a:ext>
            </a:extLst>
          </p:cNvPr>
          <p:cNvSpPr>
            <a:spLocks noGrp="1"/>
          </p:cNvSpPr>
          <p:nvPr>
            <p:ph type="subTitle" idx="1"/>
          </p:nvPr>
        </p:nvSpPr>
        <p:spPr/>
        <p:txBody>
          <a:bodyPr vert="horz" lIns="91440" tIns="45720" rIns="91440" bIns="45720" rtlCol="0" anchor="t">
            <a:noAutofit/>
          </a:bodyPr>
          <a:lstStyle/>
          <a:p>
            <a:r>
              <a:rPr lang="en-GB" dirty="0"/>
              <a:t>Predictive maintenance has been used in a lot of domains such as elevators and Jet engines.</a:t>
            </a:r>
          </a:p>
        </p:txBody>
      </p:sp>
    </p:spTree>
    <p:extLst>
      <p:ext uri="{BB962C8B-B14F-4D97-AF65-F5344CB8AC3E}">
        <p14:creationId xmlns:p14="http://schemas.microsoft.com/office/powerpoint/2010/main" val="18343903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Failure prediction for APU's on a Metro System</vt:lpstr>
      <vt:lpstr>Agenda</vt:lpstr>
      <vt:lpstr>Introduction</vt:lpstr>
      <vt:lpstr>Problem Statement</vt:lpstr>
      <vt:lpstr>Literature Review</vt:lpstr>
      <vt:lpstr>Literature Review</vt:lpstr>
      <vt:lpstr>Literature Review continued</vt:lpstr>
      <vt:lpstr>Literature Review continued</vt:lpstr>
      <vt:lpstr>Existing Systems</vt:lpstr>
      <vt:lpstr>The Infrastructure abroad</vt:lpstr>
      <vt:lpstr>Modelling</vt:lpstr>
      <vt:lpstr>Data Preprocessing</vt:lpstr>
      <vt:lpstr>Challenges in data processing</vt:lpstr>
      <vt:lpstr>Challenges in Data processing continued</vt:lpstr>
      <vt:lpstr>Machine Learning Models</vt:lpstr>
      <vt:lpstr>Deep Learning Models</vt:lpstr>
      <vt:lpstr>Results</vt:lpstr>
      <vt:lpstr>Conclusion</vt:lpstr>
      <vt:lpstr>Future Scope</vt:lpstr>
      <vt:lpstr>Question and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869</cp:revision>
  <dcterms:created xsi:type="dcterms:W3CDTF">2023-11-13T04:27:56Z</dcterms:created>
  <dcterms:modified xsi:type="dcterms:W3CDTF">2023-11-17T08:13:11Z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