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BD752-1B70-4C05-966D-B6B7C0162FD5}" v="1542" dt="2023-11-13T06:39:36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b="0" dirty="0">
                <a:ea typeface="+mj-lt"/>
                <a:cs typeface="+mj-lt"/>
              </a:rPr>
              <a:t>Failure prediction for APU's on a Metro System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5076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Aaryadev Ghosalkar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Char char="•"/>
            </a:pPr>
            <a:r>
              <a:rPr lang="en-US" dirty="0"/>
              <a:t>Objectives</a:t>
            </a:r>
          </a:p>
          <a:p>
            <a:pPr marL="457200" indent="-457200">
              <a:buChar char="•"/>
            </a:pPr>
            <a:r>
              <a:rPr lang="en-US" dirty="0"/>
              <a:t>Data Preprocessing</a:t>
            </a:r>
          </a:p>
          <a:p>
            <a:pPr marL="457200" indent="-457200">
              <a:buChar char="•"/>
            </a:pPr>
            <a:r>
              <a:rPr lang="en-US" dirty="0"/>
              <a:t>Machine Learning Models</a:t>
            </a:r>
          </a:p>
          <a:p>
            <a:pPr marL="457200" indent="-457200">
              <a:buChar char="•"/>
            </a:pPr>
            <a:r>
              <a:rPr lang="en-US" dirty="0"/>
              <a:t>Results</a:t>
            </a:r>
          </a:p>
          <a:p>
            <a:pPr marL="457200" indent="-457200"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Failure prediction for APU's on a Metro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Air production unit (APU) is component on most modern metro systems which circulates compressed air through the metro, our research presents a comprehensive comparison of PdM models on APU failure detection. Our goal is to detect failures at least 2 hours in advance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Failure prediction for APU's on a Metro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8941-7FBD-9748-14B4-C41103F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533F-2C02-7777-DAE9-13399B5F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Most of the data collection and cleaning work on this data set was done by researchers that created the data set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Thus this data set did not have any null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70521-394C-DA22-5CBD-0F830FA36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Failure prediction for APU's on a Metro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2E276-59B2-83C7-B782-31826D3A85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Linear Model are a bad idea</a:t>
            </a:r>
          </a:p>
          <a:p>
            <a:pPr marL="342900" indent="-342900">
              <a:buChar char="•"/>
            </a:pPr>
            <a:r>
              <a:rPr lang="en-GB" dirty="0"/>
              <a:t>There is no obvious pattern which we can see to distinguish each class</a:t>
            </a:r>
          </a:p>
          <a:p>
            <a:pPr marL="342900" indent="-342900">
              <a:buChar char="•"/>
            </a:pPr>
            <a:r>
              <a:rPr lang="en-GB" dirty="0"/>
              <a:t>Balance is key!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C0503-E886-07BD-EC13-385AD3D6AFF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Collection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009A2E-6D98-0CE7-F91F-62A7868B6C5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EDA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942A2C-2CA1-1932-D3AD-C7589CBD06B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Discretizing the data to make this more suitable for classification</a:t>
            </a:r>
          </a:p>
          <a:p>
            <a:pPr marL="342900" indent="-342900">
              <a:buChar char="•"/>
            </a:pPr>
            <a:r>
              <a:rPr lang="en-GB" dirty="0"/>
              <a:t>Generalizing the model using a parameter to control number of hours before warning.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C2BCA5-C137-1401-56CB-85C51E23152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Preparation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19D781-2FCA-0B38-E3C7-50A1AFE09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75A8-9696-E40E-E58C-F249DDDF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B5BD-4A53-E084-4B77-801D44CB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SVMs take very long to train</a:t>
            </a:r>
          </a:p>
          <a:p>
            <a:pPr marL="342900" indent="-342900">
              <a:buChar char="•"/>
            </a:pPr>
            <a:r>
              <a:rPr lang="en-GB" dirty="0"/>
              <a:t>Results are not satisfactory and most other models perform better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18743-80C2-739C-8AE0-CC62F8A8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Failure prediction for APU's on a Metro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5B80A1-B0D8-AC66-194F-02D1211F49A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Very quick training time</a:t>
            </a:r>
          </a:p>
          <a:p>
            <a:pPr marL="342900" indent="-342900">
              <a:buChar char="•"/>
            </a:pPr>
            <a:r>
              <a:rPr lang="en-GB" dirty="0"/>
              <a:t>The hyper parameters such as the criterion do not make any difference to the accuracy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EE98E-3AF5-554C-131C-EA77A718DB6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08740C-2511-41AD-D99C-89686433845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Decision Trees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0772D-458B-0E3A-BAD5-6D80BF9EA9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Provide greater accuracy than decision trees due to this being an ensemble model</a:t>
            </a:r>
          </a:p>
          <a:p>
            <a:pPr marL="342900" indent="-342900">
              <a:buChar char="•"/>
            </a:pPr>
            <a:r>
              <a:rPr lang="en-GB" dirty="0"/>
              <a:t>Training time is similar to decision trees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126BA0-535A-AC75-5DE5-144E8BA844F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Random Forests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CECB18-0D5B-538F-3F10-08D4EF0D1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A479-9EB1-7A26-645B-9EAD5EF8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CDAA-BD81-82ED-E601-BB3831D7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Used a small neural network of 25k parameters with </a:t>
            </a:r>
            <a:r>
              <a:rPr lang="en-GB" dirty="0" err="1"/>
              <a:t>AdamW</a:t>
            </a:r>
            <a:r>
              <a:rPr lang="en-GB" dirty="0"/>
              <a:t> optimizer</a:t>
            </a:r>
          </a:p>
          <a:p>
            <a:pPr marL="342900" indent="-342900">
              <a:buChar char="•"/>
            </a:pPr>
            <a:r>
              <a:rPr lang="en-GB"/>
              <a:t>Best results from all tested model</a:t>
            </a:r>
          </a:p>
          <a:p>
            <a:pPr marL="342900" indent="-342900">
              <a:buChar char="•"/>
            </a:pPr>
            <a:r>
              <a:rPr lang="en-GB" dirty="0"/>
              <a:t>Does not take into account the time series nature of the data</a:t>
            </a:r>
          </a:p>
          <a:p>
            <a:pPr marL="342900" indent="-342900">
              <a:buChar char="•"/>
            </a:pPr>
            <a:r>
              <a:rPr lang="en-GB" dirty="0"/>
              <a:t>Requires CUDA for efficient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A4BED-60A1-B9E3-9194-3AE42E4BF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Failure prediction for APU's on a Metro System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8FF5F-7261-0751-5D33-C174C2A7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44A15-E7AF-237C-D2EC-CEB2F5FF8B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GB"/>
              <a:t>Can incorporate time series data</a:t>
            </a:r>
          </a:p>
          <a:p>
            <a:pPr marL="342900" indent="-342900">
              <a:buChar char="•"/>
            </a:pPr>
            <a:r>
              <a:rPr lang="en-GB" dirty="0"/>
              <a:t>Large model almost 26M parameters which makes training difficult.</a:t>
            </a:r>
          </a:p>
          <a:p>
            <a:pPr marL="342900" indent="-342900">
              <a:buChar char="•"/>
            </a:pPr>
            <a:r>
              <a:rPr lang="en-GB" dirty="0"/>
              <a:t>Requires 3rd order tensors as input for training thus balancing data is hard</a:t>
            </a:r>
          </a:p>
          <a:p>
            <a:pPr marL="342900" indent="-342900">
              <a:buChar char="•"/>
            </a:pPr>
            <a:r>
              <a:rPr lang="en-GB" dirty="0"/>
              <a:t>Also requires CUDA for efficient training and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3ECD44-BE79-16F7-2DE0-EA9D7AB3DC8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Neural Network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BC64B-152C-B7DC-D5BF-F547A2779B8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LSTM Network</a:t>
            </a:r>
          </a:p>
        </p:txBody>
      </p:sp>
    </p:spTree>
    <p:extLst>
      <p:ext uri="{BB962C8B-B14F-4D97-AF65-F5344CB8AC3E}">
        <p14:creationId xmlns:p14="http://schemas.microsoft.com/office/powerpoint/2010/main" val="140243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63DA-F426-D616-B8AB-7FCE6A5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1A729E-FBCB-6B12-C3A3-A423F0FA9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59590"/>
              </p:ext>
            </p:extLst>
          </p:nvPr>
        </p:nvGraphicFramePr>
        <p:xfrm>
          <a:off x="1205395" y="2164728"/>
          <a:ext cx="9780575" cy="259880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966740">
                  <a:extLst>
                    <a:ext uri="{9D8B030D-6E8A-4147-A177-3AD203B41FA5}">
                      <a16:colId xmlns:a16="http://schemas.microsoft.com/office/drawing/2014/main" val="501863485"/>
                    </a:ext>
                  </a:extLst>
                </a:gridCol>
                <a:gridCol w="1615630">
                  <a:extLst>
                    <a:ext uri="{9D8B030D-6E8A-4147-A177-3AD203B41FA5}">
                      <a16:colId xmlns:a16="http://schemas.microsoft.com/office/drawing/2014/main" val="4171093566"/>
                    </a:ext>
                  </a:extLst>
                </a:gridCol>
                <a:gridCol w="2194366">
                  <a:extLst>
                    <a:ext uri="{9D8B030D-6E8A-4147-A177-3AD203B41FA5}">
                      <a16:colId xmlns:a16="http://schemas.microsoft.com/office/drawing/2014/main" val="2511909558"/>
                    </a:ext>
                  </a:extLst>
                </a:gridCol>
                <a:gridCol w="2003839">
                  <a:extLst>
                    <a:ext uri="{9D8B030D-6E8A-4147-A177-3AD203B41FA5}">
                      <a16:colId xmlns:a16="http://schemas.microsoft.com/office/drawing/2014/main" val="2905316719"/>
                    </a:ext>
                  </a:extLst>
                </a:gridCol>
              </a:tblGrid>
              <a:tr h="37376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 (Class 2)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 (Class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2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SVM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5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 (Adam)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 (</a:t>
                      </a:r>
                      <a:r>
                        <a:rPr lang="en-GB" dirty="0" err="1"/>
                        <a:t>AdamW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554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LSTM Network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0.74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822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027D3-A397-A248-AFB6-3F4A1942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Failure prediction for APU's on a Metro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F91D7-3EBC-4025-3519-62963AB7B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6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Aaryadev </a:t>
            </a:r>
            <a:r>
              <a:rPr lang="en-US" dirty="0" err="1"/>
              <a:t>Ghosalkar</a:t>
            </a:r>
          </a:p>
          <a:p>
            <a:r>
              <a:rPr lang="en-US" dirty="0"/>
              <a:t>aaryadevg@gmail.com</a:t>
            </a:r>
          </a:p>
          <a:p>
            <a:r>
              <a:rPr lang="en-US" dirty="0"/>
              <a:t>&lt;GITHUB&gt;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Failure prediction for APU's on a Metro System</vt:lpstr>
      <vt:lpstr>Agenda</vt:lpstr>
      <vt:lpstr>Introduction</vt:lpstr>
      <vt:lpstr>Data Preprocessing</vt:lpstr>
      <vt:lpstr>Machine Learning Models</vt:lpstr>
      <vt:lpstr>Deep Learning Models</vt:lpstr>
      <vt:lpstr>Results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298</cp:revision>
  <dcterms:created xsi:type="dcterms:W3CDTF">2023-11-13T04:27:56Z</dcterms:created>
  <dcterms:modified xsi:type="dcterms:W3CDTF">2023-11-13T06:49:21Z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