
<file path=[Content_Types].xml><?xml version="1.0" encoding="utf-8"?>
<Types xmlns="http://schemas.openxmlformats.org/package/2006/content-types">
  <Default Extension="png" ContentType="image/png"/>
  <Default Extension="bin" ContentType="application/vnd.openxmlformats-officedocument.oleObject"/>
  <Default Extension="webp"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16"/>
  </p:notesMasterIdLst>
  <p:handoutMasterIdLst>
    <p:handoutMasterId r:id="rId17"/>
  </p:handoutMasterIdLst>
  <p:sldIdLst>
    <p:sldId id="256" r:id="rId3"/>
    <p:sldId id="307" r:id="rId4"/>
    <p:sldId id="321" r:id="rId5"/>
    <p:sldId id="322" r:id="rId6"/>
    <p:sldId id="323" r:id="rId7"/>
    <p:sldId id="324" r:id="rId8"/>
    <p:sldId id="325" r:id="rId9"/>
    <p:sldId id="326" r:id="rId10"/>
    <p:sldId id="327" r:id="rId11"/>
    <p:sldId id="328" r:id="rId12"/>
    <p:sldId id="329" r:id="rId13"/>
    <p:sldId id="330" r:id="rId14"/>
    <p:sldId id="320" r:id="rId15"/>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817"/>
    <a:srgbClr val="747472"/>
    <a:srgbClr val="EC5724"/>
    <a:srgbClr val="F0B931"/>
    <a:srgbClr val="31A8DF"/>
    <a:srgbClr val="7FBC41"/>
    <a:srgbClr val="C4C4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1"/>
    <p:restoredTop sz="94660"/>
  </p:normalViewPr>
  <p:slideViewPr>
    <p:cSldViewPr snapToGrid="0" showGuides="1">
      <p:cViewPr varScale="1">
        <p:scale>
          <a:sx n="70" d="100"/>
          <a:sy n="70" d="100"/>
        </p:scale>
        <p:origin x="834" y="54"/>
      </p:cViewPr>
      <p:guideLst>
        <p:guide orient="horz" pos="2160"/>
        <p:guide pos="2880"/>
      </p:guideLst>
    </p:cSldViewPr>
  </p:slideViewPr>
  <p:notesTextViewPr>
    <p:cViewPr>
      <p:scale>
        <a:sx n="1" d="1"/>
        <a:sy n="1" d="1"/>
      </p:scale>
      <p:origin x="0" y="0"/>
    </p:cViewPr>
  </p:notesTextViewPr>
  <p:sorterViewPr showFormatting="0">
    <p:cViewPr>
      <p:scale>
        <a:sx n="75" d="100"/>
        <a:sy n="75" d="100"/>
      </p:scale>
      <p:origin x="0" y="-13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2020/9/7</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814316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Second level</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Third level</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Fourth level</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2474528-C130-49FA-A0FC-0A42E8D5984A}"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93081055"/>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297081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841480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351798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979236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112665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903846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2666160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275029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757374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754446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7.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4.xml"/><Relationship Id="rId7" Type="http://schemas.openxmlformats.org/officeDocument/2006/relationships/oleObject" Target="../embeddings/oleObject3.bin"/><Relationship Id="rId2" Type="http://schemas.openxmlformats.org/officeDocument/2006/relationships/slideLayout" Target="../slideLayouts/slideLayout17.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5.xml"/><Relationship Id="rId7" Type="http://schemas.openxmlformats.org/officeDocument/2006/relationships/oleObject" Target="../embeddings/oleObject5.bin"/><Relationship Id="rId2" Type="http://schemas.openxmlformats.org/officeDocument/2006/relationships/slideLayout" Target="../slideLayouts/slideLayout17.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13648"/>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436" name="文本框 8"/>
          <p:cNvSpPr txBox="1"/>
          <p:nvPr/>
        </p:nvSpPr>
        <p:spPr>
          <a:xfrm>
            <a:off x="1058863" y="3808413"/>
            <a:ext cx="10301218" cy="584775"/>
          </a:xfrm>
          <a:prstGeom prst="rect">
            <a:avLst/>
          </a:prstGeom>
          <a:noFill/>
          <a:ln w="9525">
            <a:noFill/>
          </a:ln>
        </p:spPr>
        <p:txBody>
          <a:bodyPr wrap="none" anchor="t">
            <a:spAutoFit/>
          </a:bodyPr>
          <a:lstStyle/>
          <a:p>
            <a:pPr defTabSz="914400"/>
            <a:r>
              <a:rPr lang="en-US" altLang="zh-CN" sz="3200" b="1" dirty="0" smtClean="0">
                <a:solidFill>
                  <a:srgbClr val="262626"/>
                </a:solidFill>
                <a:latin typeface="Verdana" panose="020B0604030504040204" pitchFamily="34" charset="0"/>
                <a:ea typeface="Verdana" panose="020B0604030504040204" pitchFamily="34" charset="0"/>
                <a:sym typeface="Arial" panose="020B0604020202020204" pitchFamily="34" charset="0"/>
              </a:rPr>
              <a:t>Project – Doctor Clinic Management System</a:t>
            </a:r>
            <a:endParaRPr lang="en-US" altLang="zh-CN" sz="3200" b="1" dirty="0">
              <a:solidFill>
                <a:srgbClr val="262626"/>
              </a:solidFill>
              <a:latin typeface="Verdana" panose="020B0604030504040204" pitchFamily="34" charset="0"/>
              <a:ea typeface="Verdana" panose="020B0604030504040204" pitchFamily="34" charset="0"/>
              <a:sym typeface="Arial" panose="020B0604020202020204" pitchFamily="34" charset="0"/>
            </a:endParaRPr>
          </a:p>
        </p:txBody>
      </p:sp>
      <p:sp>
        <p:nvSpPr>
          <p:cNvPr id="18437" name="文本框 9"/>
          <p:cNvSpPr txBox="1"/>
          <p:nvPr/>
        </p:nvSpPr>
        <p:spPr>
          <a:xfrm>
            <a:off x="1103313" y="4743450"/>
            <a:ext cx="5726439" cy="461665"/>
          </a:xfrm>
          <a:prstGeom prst="rect">
            <a:avLst/>
          </a:prstGeom>
          <a:noFill/>
          <a:ln w="9525">
            <a:noFill/>
          </a:ln>
        </p:spPr>
        <p:txBody>
          <a:bodyPr wrap="none" anchor="t">
            <a:spAutoFit/>
          </a:bodyPr>
          <a:lstStyle/>
          <a:p>
            <a:r>
              <a:rPr lang="en-US" altLang="zh-CN" sz="2400" b="1" dirty="0">
                <a:solidFill>
                  <a:srgbClr val="262626"/>
                </a:solidFill>
                <a:latin typeface="Verdana" panose="020B0604030504040204" pitchFamily="34" charset="0"/>
                <a:ea typeface="Verdana" panose="020B0604030504040204" pitchFamily="34" charset="0"/>
                <a:sym typeface="Arial" panose="020B0604020202020204" pitchFamily="34" charset="0"/>
              </a:rPr>
              <a:t>instructor: </a:t>
            </a:r>
            <a:r>
              <a:rPr lang="en-US" altLang="zh-CN" sz="24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Anirudha </a:t>
            </a:r>
            <a:r>
              <a:rPr lang="en-US" altLang="zh-CN" sz="2400" dirty="0">
                <a:solidFill>
                  <a:srgbClr val="262626"/>
                </a:solidFill>
                <a:latin typeface="Verdana" panose="020B0604030504040204" pitchFamily="34" charset="0"/>
                <a:ea typeface="Verdana" panose="020B0604030504040204" pitchFamily="34" charset="0"/>
                <a:sym typeface="Arial" panose="020B0604020202020204" pitchFamily="34" charset="0"/>
              </a:rPr>
              <a:t>Anil Gaikwad</a:t>
            </a:r>
            <a:r>
              <a:rPr lang="zh-CN" altLang="en-US" sz="2400" dirty="0">
                <a:solidFill>
                  <a:srgbClr val="262626"/>
                </a:solidFill>
                <a:latin typeface="Verdana" panose="020B0604030504040204" pitchFamily="34" charset="0"/>
                <a:ea typeface="Microsoft YaHei" panose="020B0503020204020204" pitchFamily="34" charset="-122"/>
                <a:sym typeface="Arial" panose="020B0604020202020204" pitchFamily="34" charset="0"/>
              </a:rPr>
              <a:t> </a:t>
            </a:r>
          </a:p>
        </p:txBody>
      </p:sp>
      <p:sp>
        <p:nvSpPr>
          <p:cNvPr id="18438" name="文本框 10"/>
          <p:cNvSpPr txBox="1"/>
          <p:nvPr/>
        </p:nvSpPr>
        <p:spPr>
          <a:xfrm>
            <a:off x="1149350" y="5186363"/>
            <a:ext cx="4711700" cy="400110"/>
          </a:xfrm>
          <a:prstGeom prst="rect">
            <a:avLst/>
          </a:prstGeom>
          <a:noFill/>
          <a:ln w="9525">
            <a:noFill/>
          </a:ln>
        </p:spPr>
        <p:txBody>
          <a:bodyPr anchor="t">
            <a:spAutoFit/>
          </a:bodyPr>
          <a:lstStyle/>
          <a:p>
            <a:pPr algn="l" defTabSz="914400"/>
            <a:r>
              <a:rPr lang="en-US" altLang="zh-CN" sz="2000" dirty="0">
                <a:solidFill>
                  <a:srgbClr val="262626"/>
                </a:solidFill>
                <a:latin typeface="Verdana" panose="020B0604030504040204" pitchFamily="34" charset="0"/>
                <a:ea typeface="Verdana" panose="020B0604030504040204" pitchFamily="34" charset="0"/>
                <a:sym typeface="Arial" panose="020B0604020202020204" pitchFamily="34" charset="0"/>
              </a:rPr>
              <a:t>t</a:t>
            </a:r>
            <a:r>
              <a:rPr lang="en-US" altLang="zh-CN" sz="20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echnowings.india@gmail.com</a:t>
            </a:r>
            <a:endParaRPr lang="en-US" altLang="zh-CN" sz="2000" dirty="0">
              <a:solidFill>
                <a:srgbClr val="262626"/>
              </a:solidFill>
              <a:latin typeface="Verdana" panose="020B0604030504040204" pitchFamily="34" charset="0"/>
              <a:ea typeface="Verdana" panose="020B0604030504040204" pitchFamily="34" charset="0"/>
              <a:sym typeface="Arial" panose="020B0604020202020204" pitchFamily="34" charset="0"/>
            </a:endParaRPr>
          </a:p>
        </p:txBody>
      </p:sp>
      <p:pic>
        <p:nvPicPr>
          <p:cNvPr id="5" name="Picture 4" descr="python-logo"/>
          <p:cNvPicPr>
            <a:picLocks noChangeAspect="1"/>
          </p:cNvPicPr>
          <p:nvPr/>
        </p:nvPicPr>
        <p:blipFill>
          <a:blip r:embed="rId2"/>
          <a:stretch>
            <a:fillRect/>
          </a:stretch>
        </p:blipFill>
        <p:spPr>
          <a:xfrm>
            <a:off x="8950048" y="-3670"/>
            <a:ext cx="3495480" cy="98837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0" y="5797070"/>
            <a:ext cx="4241800" cy="990600"/>
          </a:xfrm>
          <a:prstGeom prst="rect">
            <a:avLst/>
          </a:prstGeom>
        </p:spPr>
      </p:pic>
      <p:sp>
        <p:nvSpPr>
          <p:cNvPr id="6" name="Rectangle 5"/>
          <p:cNvSpPr/>
          <p:nvPr/>
        </p:nvSpPr>
        <p:spPr>
          <a:xfrm>
            <a:off x="-21136" y="1272640"/>
            <a:ext cx="11764371" cy="2123658"/>
          </a:xfrm>
          <a:prstGeom prst="rect">
            <a:avLst/>
          </a:prstGeom>
        </p:spPr>
        <p:txBody>
          <a:bodyPr wrap="square">
            <a:spAutoFit/>
          </a:bodyPr>
          <a:lstStyle/>
          <a:p>
            <a:pPr algn="ctr"/>
            <a:r>
              <a:rPr lang="en-US" sz="4400" b="1" dirty="0" smtClean="0">
                <a:latin typeface="Verdana" panose="020B0604030504040204" pitchFamily="34" charset="0"/>
                <a:ea typeface="Verdana" panose="020B0604030504040204" pitchFamily="34" charset="0"/>
              </a:rPr>
              <a:t>Python-Django </a:t>
            </a:r>
            <a:r>
              <a:rPr lang="en-US" sz="4400" b="1" dirty="0">
                <a:latin typeface="Verdana" panose="020B0604030504040204" pitchFamily="34" charset="0"/>
                <a:ea typeface="Verdana" panose="020B0604030504040204" pitchFamily="34" charset="0"/>
              </a:rPr>
              <a:t>Framework with Online Internship Python Certification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0"/>
            <a:ext cx="3683000" cy="1041400"/>
          </a:xfrm>
          <a:prstGeom prst="rect">
            <a:avLst/>
          </a:prstGeom>
        </p:spPr>
      </p:pic>
      <p:sp>
        <p:nvSpPr>
          <p:cNvPr id="4" name="Text Box 3"/>
          <p:cNvSpPr txBox="1"/>
          <p:nvPr/>
        </p:nvSpPr>
        <p:spPr>
          <a:xfrm>
            <a:off x="91440" y="167005"/>
            <a:ext cx="3963670" cy="706755"/>
          </a:xfrm>
          <a:prstGeom prst="rect">
            <a:avLst/>
          </a:prstGeom>
          <a:noFill/>
          <a:ln w="9525">
            <a:noFill/>
          </a:ln>
        </p:spPr>
        <p:txBody>
          <a:bodyPr wrap="none" rtlCol="0" anchor="t">
            <a:spAutoFit/>
          </a:bodyPr>
          <a:lstStyle/>
          <a:p>
            <a:pPr lvl="0" algn="l"/>
            <a:r>
              <a:rPr lang="en-US" altLang="zh-CN" sz="4000" dirty="0">
                <a:solidFill>
                  <a:srgbClr val="262626"/>
                </a:solidFill>
                <a:ea typeface="Microsoft YaHei" panose="020B0503020204020204" charset="-122"/>
                <a:cs typeface="+mn-lt"/>
                <a:sym typeface="+mn-ea"/>
              </a:rPr>
              <a:t>Raising Exceptions</a:t>
            </a:r>
          </a:p>
        </p:txBody>
      </p:sp>
      <p:sp>
        <p:nvSpPr>
          <p:cNvPr id="6" name="Text Box 5"/>
          <p:cNvSpPr txBox="1"/>
          <p:nvPr/>
        </p:nvSpPr>
        <p:spPr>
          <a:xfrm>
            <a:off x="415925" y="873760"/>
            <a:ext cx="11569700" cy="829945"/>
          </a:xfrm>
          <a:prstGeom prst="rect">
            <a:avLst/>
          </a:prstGeom>
          <a:noFill/>
        </p:spPr>
        <p:txBody>
          <a:bodyPr wrap="square" rtlCol="0" anchor="t">
            <a:spAutoFit/>
          </a:bodyPr>
          <a:lstStyle/>
          <a:p>
            <a:r>
              <a:rPr lang="en-US" sz="2400"/>
              <a:t>exceptions are raised when corresponding errors occur at run time, but we can forcefully raise it using the keyword raise.</a:t>
            </a:r>
          </a:p>
        </p:txBody>
      </p:sp>
      <p:sp>
        <p:nvSpPr>
          <p:cNvPr id="7" name="Text Box 6"/>
          <p:cNvSpPr txBox="1"/>
          <p:nvPr/>
        </p:nvSpPr>
        <p:spPr>
          <a:xfrm>
            <a:off x="535940" y="1859915"/>
            <a:ext cx="11209655" cy="3046095"/>
          </a:xfrm>
          <a:prstGeom prst="rect">
            <a:avLst/>
          </a:prstGeom>
          <a:noFill/>
        </p:spPr>
        <p:txBody>
          <a:bodyPr wrap="square" rtlCol="0" anchor="t">
            <a:spAutoFit/>
          </a:bodyPr>
          <a:lstStyle/>
          <a:p>
            <a:r>
              <a:rPr lang="en-US" sz="2400" b="1"/>
              <a:t>try:  </a:t>
            </a:r>
          </a:p>
          <a:p>
            <a:r>
              <a:rPr lang="en-US" sz="2400" b="1"/>
              <a:t>    age = int(input("Enter the age?"))  </a:t>
            </a:r>
          </a:p>
          <a:p>
            <a:r>
              <a:rPr lang="en-US" sz="2400" b="1"/>
              <a:t>    if age&lt;18:  </a:t>
            </a:r>
          </a:p>
          <a:p>
            <a:r>
              <a:rPr lang="en-US" sz="2400" b="1"/>
              <a:t>        raise ValueError;  </a:t>
            </a:r>
          </a:p>
          <a:p>
            <a:r>
              <a:rPr lang="en-US" sz="2400" b="1"/>
              <a:t>    else:  </a:t>
            </a:r>
          </a:p>
          <a:p>
            <a:r>
              <a:rPr lang="en-US" sz="2400" b="1"/>
              <a:t>        print("the age is valid")  </a:t>
            </a:r>
          </a:p>
          <a:p>
            <a:r>
              <a:rPr lang="en-US" sz="2400" b="1"/>
              <a:t>except ValueError:  </a:t>
            </a:r>
          </a:p>
          <a:p>
            <a:r>
              <a:rPr lang="en-US" sz="2400" b="1"/>
              <a:t>    print("The age is not valid") </a:t>
            </a:r>
          </a:p>
        </p:txBody>
      </p:sp>
      <p:sp>
        <p:nvSpPr>
          <p:cNvPr id="9" name="Rectangle 8"/>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368049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0"/>
            <a:ext cx="3683000" cy="1041400"/>
          </a:xfrm>
          <a:prstGeom prst="rect">
            <a:avLst/>
          </a:prstGeom>
        </p:spPr>
      </p:pic>
      <p:sp>
        <p:nvSpPr>
          <p:cNvPr id="4" name="Text Box 3"/>
          <p:cNvSpPr txBox="1"/>
          <p:nvPr/>
        </p:nvSpPr>
        <p:spPr>
          <a:xfrm>
            <a:off x="91440" y="167640"/>
            <a:ext cx="2463165" cy="706755"/>
          </a:xfrm>
          <a:prstGeom prst="rect">
            <a:avLst/>
          </a:prstGeom>
          <a:noFill/>
          <a:ln w="9525">
            <a:noFill/>
          </a:ln>
        </p:spPr>
        <p:txBody>
          <a:bodyPr wrap="none" rtlCol="0" anchor="t">
            <a:spAutoFit/>
          </a:bodyPr>
          <a:lstStyle/>
          <a:p>
            <a:pPr lvl="0" algn="l"/>
            <a:r>
              <a:rPr lang="en-US" altLang="zh-CN" sz="4000" dirty="0">
                <a:solidFill>
                  <a:srgbClr val="262626"/>
                </a:solidFill>
                <a:ea typeface="Microsoft YaHei" panose="020B0503020204020204" charset="-122"/>
                <a:cs typeface="+mn-lt"/>
                <a:sym typeface="+mn-ea"/>
              </a:rPr>
              <a:t> try...finally</a:t>
            </a:r>
          </a:p>
        </p:txBody>
      </p:sp>
      <p:sp>
        <p:nvSpPr>
          <p:cNvPr id="6" name="Text Box 5"/>
          <p:cNvSpPr txBox="1"/>
          <p:nvPr/>
        </p:nvSpPr>
        <p:spPr>
          <a:xfrm>
            <a:off x="371475" y="2275205"/>
            <a:ext cx="11478895" cy="3415030"/>
          </a:xfrm>
          <a:prstGeom prst="rect">
            <a:avLst/>
          </a:prstGeom>
          <a:noFill/>
        </p:spPr>
        <p:txBody>
          <a:bodyPr wrap="square" rtlCol="0" anchor="t">
            <a:spAutoFit/>
          </a:bodyPr>
          <a:lstStyle/>
          <a:p>
            <a:r>
              <a:rPr lang="en-US" sz="2400" b="1"/>
              <a:t>    try:  </a:t>
            </a:r>
          </a:p>
          <a:p>
            <a:r>
              <a:rPr lang="en-US" sz="2400" b="1"/>
              <a:t>        fileptr = open("file.txt","r")    </a:t>
            </a:r>
          </a:p>
          <a:p>
            <a:r>
              <a:rPr lang="en-US" sz="2400" b="1"/>
              <a:t>        try:  </a:t>
            </a:r>
          </a:p>
          <a:p>
            <a:r>
              <a:rPr lang="en-US" sz="2400" b="1"/>
              <a:t>            fileptr.write("Hi I am good")  </a:t>
            </a:r>
          </a:p>
          <a:p>
            <a:r>
              <a:rPr lang="en-US" sz="2400" b="1"/>
              <a:t>        finally:  </a:t>
            </a:r>
          </a:p>
          <a:p>
            <a:r>
              <a:rPr lang="en-US" sz="2400" b="1"/>
              <a:t>            fileptr.close()  </a:t>
            </a:r>
          </a:p>
          <a:p>
            <a:r>
              <a:rPr lang="en-US" sz="2400" b="1"/>
              <a:t>            print("file closed")  </a:t>
            </a:r>
          </a:p>
          <a:p>
            <a:r>
              <a:rPr lang="en-US" sz="2400" b="1"/>
              <a:t>    except:  </a:t>
            </a:r>
          </a:p>
          <a:p>
            <a:r>
              <a:rPr lang="en-US" sz="2400" b="1"/>
              <a:t>        print("Error")  </a:t>
            </a:r>
          </a:p>
        </p:txBody>
      </p:sp>
      <p:sp>
        <p:nvSpPr>
          <p:cNvPr id="7" name="Text Box 6"/>
          <p:cNvSpPr txBox="1"/>
          <p:nvPr/>
        </p:nvSpPr>
        <p:spPr>
          <a:xfrm>
            <a:off x="362585" y="1229360"/>
            <a:ext cx="11466195" cy="829945"/>
          </a:xfrm>
          <a:prstGeom prst="rect">
            <a:avLst/>
          </a:prstGeom>
          <a:noFill/>
        </p:spPr>
        <p:txBody>
          <a:bodyPr wrap="square" rtlCol="0" anchor="t">
            <a:spAutoFit/>
          </a:bodyPr>
          <a:lstStyle/>
          <a:p>
            <a:r>
              <a:rPr lang="en-US" sz="2400"/>
              <a:t>We can use the finally block with the try block in which, we can pace the important code which must be executed before the try statement throws an exception.</a:t>
            </a:r>
          </a:p>
        </p:txBody>
      </p:sp>
      <p:sp>
        <p:nvSpPr>
          <p:cNvPr id="9" name="Rectangle 8"/>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36926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0"/>
            <a:ext cx="3683000" cy="1041400"/>
          </a:xfrm>
          <a:prstGeom prst="rect">
            <a:avLst/>
          </a:prstGeom>
        </p:spPr>
      </p:pic>
      <p:sp>
        <p:nvSpPr>
          <p:cNvPr id="4" name="Text Box 3"/>
          <p:cNvSpPr txBox="1"/>
          <p:nvPr/>
        </p:nvSpPr>
        <p:spPr>
          <a:xfrm>
            <a:off x="91440" y="167005"/>
            <a:ext cx="4076065" cy="706755"/>
          </a:xfrm>
          <a:prstGeom prst="rect">
            <a:avLst/>
          </a:prstGeom>
          <a:noFill/>
          <a:ln w="9525">
            <a:noFill/>
          </a:ln>
        </p:spPr>
        <p:txBody>
          <a:bodyPr wrap="none" rtlCol="0" anchor="t">
            <a:spAutoFit/>
          </a:bodyPr>
          <a:lstStyle/>
          <a:p>
            <a:pPr lvl="0" algn="l"/>
            <a:r>
              <a:rPr lang="en-US" altLang="zh-CN" sz="4000" dirty="0">
                <a:solidFill>
                  <a:srgbClr val="262626"/>
                </a:solidFill>
                <a:ea typeface="Microsoft YaHei" panose="020B0503020204020204" charset="-122"/>
                <a:cs typeface="+mn-lt"/>
                <a:sym typeface="+mn-ea"/>
              </a:rPr>
              <a:t>Custom Exceptions</a:t>
            </a:r>
          </a:p>
        </p:txBody>
      </p:sp>
      <p:sp>
        <p:nvSpPr>
          <p:cNvPr id="6" name="Text Box 5"/>
          <p:cNvSpPr txBox="1"/>
          <p:nvPr/>
        </p:nvSpPr>
        <p:spPr>
          <a:xfrm>
            <a:off x="431165" y="1041400"/>
            <a:ext cx="11555730" cy="1568450"/>
          </a:xfrm>
          <a:prstGeom prst="rect">
            <a:avLst/>
          </a:prstGeom>
          <a:noFill/>
        </p:spPr>
        <p:txBody>
          <a:bodyPr wrap="square" rtlCol="0" anchor="t">
            <a:spAutoFit/>
          </a:bodyPr>
          <a:lstStyle/>
          <a:p>
            <a:r>
              <a:rPr lang="en-US" sz="2400"/>
              <a:t>sometimes you may need to create custom exceptions that serves your purpose.</a:t>
            </a:r>
          </a:p>
          <a:p>
            <a:r>
              <a:rPr lang="en-US" sz="2400"/>
              <a:t>In Python, users can define such exceptions by creating a new class. This exception class has to be derived, either directly or indirectly, from </a:t>
            </a:r>
            <a:r>
              <a:rPr lang="en-US" sz="2400" b="1"/>
              <a:t>Exception class.</a:t>
            </a:r>
            <a:r>
              <a:rPr lang="en-US" sz="2400"/>
              <a:t> Most of the built-in exceptions are also derived form this class.</a:t>
            </a:r>
          </a:p>
        </p:txBody>
      </p:sp>
      <p:sp>
        <p:nvSpPr>
          <p:cNvPr id="7" name="Text Box 6"/>
          <p:cNvSpPr txBox="1"/>
          <p:nvPr/>
        </p:nvSpPr>
        <p:spPr>
          <a:xfrm>
            <a:off x="491490" y="2768600"/>
            <a:ext cx="11434445" cy="3784600"/>
          </a:xfrm>
          <a:prstGeom prst="rect">
            <a:avLst/>
          </a:prstGeom>
          <a:noFill/>
        </p:spPr>
        <p:txBody>
          <a:bodyPr wrap="square" rtlCol="0" anchor="t">
            <a:spAutoFit/>
          </a:bodyPr>
          <a:lstStyle/>
          <a:p>
            <a:r>
              <a:rPr lang="en-US" sz="2400" b="1"/>
              <a:t>    class ErrorInCode(Exception):    </a:t>
            </a:r>
          </a:p>
          <a:p>
            <a:r>
              <a:rPr lang="en-US" sz="2400" b="1"/>
              <a:t>        def __init__(self, data):    </a:t>
            </a:r>
          </a:p>
          <a:p>
            <a:r>
              <a:rPr lang="en-US" sz="2400" b="1"/>
              <a:t>            self.data = data    </a:t>
            </a:r>
          </a:p>
          <a:p>
            <a:r>
              <a:rPr lang="en-US" sz="2400" b="1"/>
              <a:t>        def __str__(self):    </a:t>
            </a:r>
          </a:p>
          <a:p>
            <a:r>
              <a:rPr lang="en-US" sz="2400" b="1"/>
              <a:t>            return repr(self.data)    </a:t>
            </a:r>
          </a:p>
          <a:p>
            <a:r>
              <a:rPr lang="en-US" sz="2400" b="1"/>
              <a:t>        </a:t>
            </a:r>
          </a:p>
          <a:p>
            <a:r>
              <a:rPr lang="en-US" sz="2400" b="1"/>
              <a:t>    try:    </a:t>
            </a:r>
          </a:p>
          <a:p>
            <a:r>
              <a:rPr lang="en-US" sz="2400" b="1"/>
              <a:t>        raise ErrorInCode(2000)    </a:t>
            </a:r>
          </a:p>
          <a:p>
            <a:r>
              <a:rPr lang="en-US" sz="2400" b="1"/>
              <a:t>    except ErrorInCode as ae:    </a:t>
            </a:r>
          </a:p>
          <a:p>
            <a:r>
              <a:rPr lang="en-US" sz="2400" b="1"/>
              <a:t>        print("Received error:", ae.data)    </a:t>
            </a:r>
          </a:p>
        </p:txBody>
      </p:sp>
      <p:sp>
        <p:nvSpPr>
          <p:cNvPr id="9" name="Rectangle 8"/>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631507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62468" name="文本框 8"/>
          <p:cNvSpPr txBox="1"/>
          <p:nvPr/>
        </p:nvSpPr>
        <p:spPr>
          <a:xfrm>
            <a:off x="785047" y="2269932"/>
            <a:ext cx="4802187" cy="1014412"/>
          </a:xfrm>
          <a:prstGeom prst="rect">
            <a:avLst/>
          </a:prstGeom>
          <a:noFill/>
          <a:ln w="9525">
            <a:noFill/>
          </a:ln>
        </p:spPr>
        <p:txBody>
          <a:bodyPr anchor="t">
            <a:spAutoFit/>
          </a:bodyPr>
          <a:lstStyle/>
          <a:p>
            <a:pPr algn="dist" defTabSz="914400"/>
            <a:r>
              <a:rPr lang="en-US" altLang="zh-CN" sz="6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THANKS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0" y="5797070"/>
            <a:ext cx="4241800" cy="990600"/>
          </a:xfrm>
          <a:prstGeom prst="rect">
            <a:avLst/>
          </a:prstGeom>
        </p:spPr>
      </p:pic>
      <p:sp>
        <p:nvSpPr>
          <p:cNvPr id="10" name="Rectangle 9"/>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4458272" cy="707886"/>
          </a:xfrm>
          <a:prstGeom prst="rect">
            <a:avLst/>
          </a:prstGeom>
          <a:noFill/>
          <a:ln w="9525">
            <a:noFill/>
          </a:ln>
        </p:spPr>
        <p:txBody>
          <a:bodyPr wrap="none" anchor="t">
            <a:spAutoFit/>
          </a:bodyPr>
          <a:lstStyle/>
          <a:p>
            <a:pPr defTabSz="914400"/>
            <a:r>
              <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a:t>
            </a:r>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learn ? </a:t>
            </a:r>
            <a:endPar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7" name="Rectangle 6"/>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885049823"/>
              </p:ext>
            </p:extLst>
          </p:nvPr>
        </p:nvGraphicFramePr>
        <p:xfrm>
          <a:off x="545908" y="2479837"/>
          <a:ext cx="10931858" cy="1828800"/>
        </p:xfrm>
        <a:graphic>
          <a:graphicData uri="http://schemas.openxmlformats.org/drawingml/2006/table">
            <a:tbl>
              <a:tblPr firstRow="1" bandRow="1">
                <a:tableStyleId>{EB9631B5-78F2-41C9-869B-9F39066F8104}</a:tableStyleId>
              </a:tblPr>
              <a:tblGrid>
                <a:gridCol w="5390868"/>
                <a:gridCol w="5540990"/>
              </a:tblGrid>
              <a:tr h="373473">
                <a:tc gridSpan="2">
                  <a:txBody>
                    <a:bodyPr/>
                    <a:lstStyle/>
                    <a:p>
                      <a:pPr algn="ctr"/>
                      <a:r>
                        <a:rPr lang="en-US" sz="2400" dirty="0" smtClean="0">
                          <a:solidFill>
                            <a:schemeClr val="tx1"/>
                          </a:solidFill>
                          <a:latin typeface="Verdana" panose="020B0604030504040204" pitchFamily="34" charset="0"/>
                          <a:ea typeface="Verdana" panose="020B0604030504040204" pitchFamily="34" charset="0"/>
                        </a:rPr>
                        <a:t>Python </a:t>
                      </a:r>
                      <a:r>
                        <a:rPr lang="en-US" sz="2400" dirty="0" smtClean="0">
                          <a:solidFill>
                            <a:schemeClr val="tx1"/>
                          </a:solidFill>
                          <a:latin typeface="Verdana" panose="020B0604030504040204" pitchFamily="34" charset="0"/>
                          <a:ea typeface="Verdana" panose="020B0604030504040204" pitchFamily="34" charset="0"/>
                        </a:rPr>
                        <a:t>Exception Handling</a:t>
                      </a:r>
                      <a:endParaRPr lang="en-US" sz="2400" dirty="0">
                        <a:solidFill>
                          <a:schemeClr val="tx1"/>
                        </a:solidFill>
                        <a:latin typeface="Verdana" panose="020B0604030504040204" pitchFamily="34" charset="0"/>
                        <a:ea typeface="Verdana" panose="020B0604030504040204" pitchFamily="34" charset="0"/>
                      </a:endParaRPr>
                    </a:p>
                  </a:txBody>
                  <a:tcPr/>
                </a:tc>
                <a:tc hMerge="1">
                  <a:txBody>
                    <a:bodyPr/>
                    <a:lstStyle/>
                    <a:p>
                      <a:endParaRPr lang="en-US" dirty="0"/>
                    </a:p>
                  </a:txBody>
                  <a:tcPr/>
                </a:tc>
              </a:tr>
              <a:tr h="373473">
                <a:tc>
                  <a:txBody>
                    <a:bodyPr/>
                    <a:lstStyle/>
                    <a:p>
                      <a:pPr marL="342900" indent="-342900">
                        <a:buFont typeface="Wingdings" panose="05000000000000000000" charset="0"/>
                        <a:buChar char="Ø"/>
                      </a:pPr>
                      <a:r>
                        <a:rPr lang="en-US" sz="2400" dirty="0" smtClean="0">
                          <a:sym typeface="+mn-ea"/>
                        </a:rPr>
                        <a:t>Python Errors and Built-in Exceptions</a:t>
                      </a:r>
                      <a:endParaRPr lang="en-US" sz="2400" dirty="0">
                        <a:sym typeface="+mn-ea"/>
                      </a:endParaRPr>
                    </a:p>
                  </a:txBody>
                  <a:tcPr/>
                </a:tc>
                <a:tc>
                  <a:txBody>
                    <a:bodyPr/>
                    <a:lstStyle/>
                    <a:p>
                      <a:pPr marL="342900" indent="-342900">
                        <a:buFont typeface="Wingdings" panose="05000000000000000000" charset="0"/>
                        <a:buChar char="Ø"/>
                      </a:pPr>
                      <a:r>
                        <a:rPr lang="en-US" sz="2400" dirty="0" smtClean="0"/>
                        <a:t>Try, Except and Finally</a:t>
                      </a:r>
                      <a:endParaRPr lang="en-US" sz="2400" dirty="0"/>
                    </a:p>
                  </a:txBody>
                  <a:tcPr/>
                </a:tc>
              </a:tr>
              <a:tr h="373473">
                <a:tc>
                  <a:txBody>
                    <a:bodyPr/>
                    <a:lstStyle/>
                    <a:p>
                      <a:pPr marL="342900" lvl="0" indent="-342900" algn="l" defTabSz="914400" rtl="0" eaLnBrk="1" latinLnBrk="0" hangingPunct="1">
                        <a:buFont typeface="Wingdings" panose="05000000000000000000" charset="0"/>
                        <a:buChar char="Ø"/>
                      </a:pPr>
                      <a:r>
                        <a:rPr lang="en-US" altLang="zh-CN" sz="2400" kern="1200" dirty="0" smtClean="0">
                          <a:solidFill>
                            <a:schemeClr val="dk1"/>
                          </a:solidFill>
                          <a:latin typeface="+mn-lt"/>
                          <a:ea typeface="+mn-ea"/>
                          <a:cs typeface="+mn-cs"/>
                          <a:sym typeface="+mn-ea"/>
                        </a:rPr>
                        <a:t>Raising Exceptions</a:t>
                      </a:r>
                      <a:endParaRPr lang="en-US" altLang="zh-CN" sz="2400" kern="1200" dirty="0">
                        <a:solidFill>
                          <a:schemeClr val="dk1"/>
                        </a:solidFill>
                        <a:latin typeface="+mn-lt"/>
                        <a:ea typeface="+mn-ea"/>
                        <a:cs typeface="+mn-cs"/>
                        <a:sym typeface="+mn-ea"/>
                      </a:endParaRP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dirty="0" smtClean="0">
                          <a:sym typeface="+mn-ea"/>
                        </a:rPr>
                        <a:t>Custom  Exceptions</a:t>
                      </a:r>
                    </a:p>
                  </a:txBody>
                  <a:tcPr/>
                </a:tc>
              </a:tr>
              <a:tr h="373473">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charset="0"/>
                        <a:buChar char="Ø"/>
                        <a:tabLst/>
                        <a:defRPr/>
                      </a:pPr>
                      <a:endParaRPr lang="en-US" sz="2400" dirty="0" smtClean="0"/>
                    </a:p>
                  </a:txBody>
                  <a:tcPr/>
                </a:tc>
                <a:tc>
                  <a:txBody>
                    <a:bodyPr/>
                    <a:lstStyle/>
                    <a:p>
                      <a:pPr marL="285750" indent="-285750">
                        <a:buFont typeface="Wingdings" panose="05000000000000000000" pitchFamily="2" charset="2"/>
                        <a:buChar char="Ø"/>
                      </a:pPr>
                      <a:endParaRPr lang="en-US" sz="2400" b="0" dirty="0"/>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0"/>
            <a:ext cx="3683000" cy="1041400"/>
          </a:xfrm>
          <a:prstGeom prst="rect">
            <a:avLst/>
          </a:prstGeom>
        </p:spPr>
      </p:pic>
      <p:sp>
        <p:nvSpPr>
          <p:cNvPr id="4" name="Text Box 3"/>
          <p:cNvSpPr txBox="1"/>
          <p:nvPr/>
        </p:nvSpPr>
        <p:spPr>
          <a:xfrm>
            <a:off x="91440" y="167005"/>
            <a:ext cx="3110230" cy="706755"/>
          </a:xfrm>
          <a:prstGeom prst="rect">
            <a:avLst/>
          </a:prstGeom>
          <a:noFill/>
          <a:ln w="9525">
            <a:noFill/>
          </a:ln>
        </p:spPr>
        <p:txBody>
          <a:bodyPr wrap="none" rtlCol="0" anchor="t">
            <a:spAutoFit/>
          </a:bodyPr>
          <a:lstStyle/>
          <a:p>
            <a:pPr indent="0" algn="l">
              <a:buFont typeface="Wingdings" panose="05000000000000000000" charset="0"/>
              <a:buNone/>
            </a:pPr>
            <a:r>
              <a:rPr lang="en-US" sz="4000">
                <a:sym typeface="+mn-ea"/>
              </a:rPr>
              <a:t>Python Errors </a:t>
            </a:r>
            <a:endParaRPr lang="en-US" altLang="zh-CN" sz="4000" b="1" dirty="0">
              <a:solidFill>
                <a:srgbClr val="262626"/>
              </a:solidFill>
              <a:latin typeface="Arial" panose="020B0604020202020204" pitchFamily="34" charset="0"/>
              <a:ea typeface="Microsoft YaHei" panose="020B0503020204020204" charset="-122"/>
              <a:sym typeface="+mn-ea"/>
            </a:endParaRPr>
          </a:p>
        </p:txBody>
      </p:sp>
      <p:sp>
        <p:nvSpPr>
          <p:cNvPr id="9" name="Text Box 8"/>
          <p:cNvSpPr txBox="1"/>
          <p:nvPr/>
        </p:nvSpPr>
        <p:spPr>
          <a:xfrm>
            <a:off x="453390" y="1041400"/>
            <a:ext cx="11435715" cy="1198880"/>
          </a:xfrm>
          <a:prstGeom prst="rect">
            <a:avLst/>
          </a:prstGeom>
          <a:noFill/>
        </p:spPr>
        <p:txBody>
          <a:bodyPr wrap="square" rtlCol="0" anchor="t">
            <a:spAutoFit/>
          </a:bodyPr>
          <a:lstStyle/>
          <a:p>
            <a:r>
              <a:rPr lang="en-US" sz="2400"/>
              <a:t>When writing a program encounter errors.</a:t>
            </a:r>
          </a:p>
          <a:p>
            <a:r>
              <a:rPr lang="en-US" sz="2400"/>
              <a:t>Error caused by not following the proper structure (syntax) of the language is called syntax error or parsing error.</a:t>
            </a:r>
          </a:p>
        </p:txBody>
      </p:sp>
      <p:sp>
        <p:nvSpPr>
          <p:cNvPr id="10" name="Text Box 9"/>
          <p:cNvSpPr txBox="1"/>
          <p:nvPr/>
        </p:nvSpPr>
        <p:spPr>
          <a:xfrm>
            <a:off x="453390" y="3596640"/>
            <a:ext cx="10998200" cy="3046095"/>
          </a:xfrm>
          <a:prstGeom prst="rect">
            <a:avLst/>
          </a:prstGeom>
          <a:noFill/>
        </p:spPr>
        <p:txBody>
          <a:bodyPr wrap="square" rtlCol="0" anchor="t">
            <a:spAutoFit/>
          </a:bodyPr>
          <a:lstStyle/>
          <a:p>
            <a:r>
              <a:rPr lang="en-US" sz="2400"/>
              <a:t>We can notice here that a colon is missing in the if statement.</a:t>
            </a:r>
          </a:p>
          <a:p>
            <a:r>
              <a:rPr lang="en-US" sz="2400" b="1"/>
              <a:t>Errors can also occur at runtime and these are called exceptions.</a:t>
            </a:r>
            <a:endParaRPr lang="en-US" sz="2400"/>
          </a:p>
          <a:p>
            <a:r>
              <a:rPr lang="en-US" sz="2400"/>
              <a:t>for example, when a file we try to open does not exist (FileNotFoundError), dividing a number by zero (ZeroDivisionError), module we try to import is not found (ImportError) etc.</a:t>
            </a:r>
          </a:p>
          <a:p>
            <a:r>
              <a:rPr lang="en-US" sz="2400" b="1"/>
              <a:t>Whenever these type of runtime error occur, Python creates an exception object. If not handled properly, it prints a traceback to that error along with some details about why that error occurred.</a:t>
            </a:r>
          </a:p>
        </p:txBody>
      </p:sp>
      <p:sp>
        <p:nvSpPr>
          <p:cNvPr id="11" name="Text Box 10"/>
          <p:cNvSpPr txBox="1"/>
          <p:nvPr/>
        </p:nvSpPr>
        <p:spPr>
          <a:xfrm>
            <a:off x="453390" y="2240280"/>
            <a:ext cx="6784340" cy="1198880"/>
          </a:xfrm>
          <a:prstGeom prst="rect">
            <a:avLst/>
          </a:prstGeom>
          <a:noFill/>
        </p:spPr>
        <p:txBody>
          <a:bodyPr wrap="square" rtlCol="0" anchor="t">
            <a:spAutoFit/>
          </a:bodyPr>
          <a:lstStyle/>
          <a:p>
            <a:r>
              <a:rPr lang="en-US" sz="2400" b="1"/>
              <a:t> x=10</a:t>
            </a:r>
          </a:p>
          <a:p>
            <a:r>
              <a:rPr lang="en-US" sz="2400" b="1"/>
              <a:t> if x&gt;5</a:t>
            </a:r>
          </a:p>
          <a:p>
            <a:r>
              <a:rPr lang="en-US" sz="2400" b="1"/>
              <a:t> print(x)</a:t>
            </a:r>
          </a:p>
        </p:txBody>
      </p:sp>
      <p:sp>
        <p:nvSpPr>
          <p:cNvPr id="12" name="Rectangle 11"/>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6781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4"/>
          <a:stretch>
            <a:fillRect/>
          </a:stretch>
        </p:blipFill>
        <p:spPr>
          <a:xfrm>
            <a:off x="8762365" y="0"/>
            <a:ext cx="3683000" cy="1041400"/>
          </a:xfrm>
          <a:prstGeom prst="rect">
            <a:avLst/>
          </a:prstGeom>
        </p:spPr>
      </p:pic>
      <p:sp>
        <p:nvSpPr>
          <p:cNvPr id="6" name="Text Box 5"/>
          <p:cNvSpPr txBox="1"/>
          <p:nvPr/>
        </p:nvSpPr>
        <p:spPr>
          <a:xfrm>
            <a:off x="136525" y="167640"/>
            <a:ext cx="4107180" cy="706755"/>
          </a:xfrm>
          <a:prstGeom prst="rect">
            <a:avLst/>
          </a:prstGeom>
          <a:noFill/>
          <a:ln w="9525">
            <a:noFill/>
          </a:ln>
        </p:spPr>
        <p:txBody>
          <a:bodyPr wrap="none" rtlCol="0" anchor="t">
            <a:spAutoFit/>
          </a:bodyPr>
          <a:lstStyle/>
          <a:p>
            <a:pPr lvl="0" algn="l">
              <a:buFont typeface="Wingdings" panose="05000000000000000000" charset="0"/>
            </a:pPr>
            <a:r>
              <a:rPr lang="en-US" sz="4000">
                <a:sym typeface="+mn-ea"/>
              </a:rPr>
              <a:t> Built-in Exceptions</a:t>
            </a:r>
          </a:p>
        </p:txBody>
      </p:sp>
      <p:graphicFrame>
        <p:nvGraphicFramePr>
          <p:cNvPr id="10" name="Object 9"/>
          <p:cNvGraphicFramePr/>
          <p:nvPr/>
        </p:nvGraphicFramePr>
        <p:xfrm>
          <a:off x="257810" y="874395"/>
          <a:ext cx="11795760" cy="5917565"/>
        </p:xfrm>
        <a:graphic>
          <a:graphicData uri="http://schemas.openxmlformats.org/presentationml/2006/ole">
            <mc:AlternateContent xmlns:mc="http://schemas.openxmlformats.org/markup-compatibility/2006">
              <mc:Choice xmlns:v="urn:schemas-microsoft-com:vml" Requires="v">
                <p:oleObj spid="_x0000_s1028" r:id="rId5" imgW="7724775" imgH="4991100" progId="Paint.Picture">
                  <p:embed/>
                </p:oleObj>
              </mc:Choice>
              <mc:Fallback>
                <p:oleObj r:id="rId5" imgW="7724775" imgH="4991100" progId="Paint.Picture">
                  <p:embed/>
                  <p:pic>
                    <p:nvPicPr>
                      <p:cNvPr id="0" name=""/>
                      <p:cNvPicPr/>
                      <p:nvPr/>
                    </p:nvPicPr>
                    <p:blipFill>
                      <a:blip r:embed="rId6"/>
                      <a:stretch>
                        <a:fillRect/>
                      </a:stretch>
                    </p:blipFill>
                    <p:spPr>
                      <a:xfrm>
                        <a:off x="257810" y="874395"/>
                        <a:ext cx="11795760" cy="5917565"/>
                      </a:xfrm>
                      <a:prstGeom prst="rect">
                        <a:avLst/>
                      </a:prstGeom>
                    </p:spPr>
                  </p:pic>
                </p:oleObj>
              </mc:Fallback>
            </mc:AlternateContent>
          </a:graphicData>
        </a:graphic>
      </p:graphicFrame>
      <p:sp>
        <p:nvSpPr>
          <p:cNvPr id="9" name="Rectangle 8"/>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12205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4"/>
          <a:stretch>
            <a:fillRect/>
          </a:stretch>
        </p:blipFill>
        <p:spPr>
          <a:xfrm>
            <a:off x="8762365" y="0"/>
            <a:ext cx="3683000" cy="1041400"/>
          </a:xfrm>
          <a:prstGeom prst="rect">
            <a:avLst/>
          </a:prstGeom>
        </p:spPr>
      </p:pic>
      <p:sp>
        <p:nvSpPr>
          <p:cNvPr id="6" name="Text Box 5"/>
          <p:cNvSpPr txBox="1"/>
          <p:nvPr/>
        </p:nvSpPr>
        <p:spPr>
          <a:xfrm>
            <a:off x="136525" y="167640"/>
            <a:ext cx="4107180" cy="706755"/>
          </a:xfrm>
          <a:prstGeom prst="rect">
            <a:avLst/>
          </a:prstGeom>
          <a:noFill/>
          <a:ln w="9525">
            <a:noFill/>
          </a:ln>
        </p:spPr>
        <p:txBody>
          <a:bodyPr wrap="none" rtlCol="0" anchor="t">
            <a:spAutoFit/>
          </a:bodyPr>
          <a:lstStyle/>
          <a:p>
            <a:pPr indent="0" algn="l">
              <a:buFont typeface="Wingdings" panose="05000000000000000000" charset="0"/>
              <a:buNone/>
            </a:pPr>
            <a:r>
              <a:rPr lang="en-US" sz="4000">
                <a:sym typeface="+mn-ea"/>
              </a:rPr>
              <a:t> Built-in Exceptions</a:t>
            </a:r>
            <a:endParaRPr lang="en-US" altLang="zh-CN" sz="4000" b="1" dirty="0">
              <a:solidFill>
                <a:srgbClr val="262626"/>
              </a:solidFill>
              <a:latin typeface="Arial" panose="020B0604020202020204" pitchFamily="34" charset="0"/>
              <a:ea typeface="Microsoft YaHei" panose="020B0503020204020204" charset="-122"/>
              <a:sym typeface="+mn-ea"/>
            </a:endParaRPr>
          </a:p>
        </p:txBody>
      </p:sp>
      <p:graphicFrame>
        <p:nvGraphicFramePr>
          <p:cNvPr id="7" name="Object 6"/>
          <p:cNvGraphicFramePr/>
          <p:nvPr/>
        </p:nvGraphicFramePr>
        <p:xfrm>
          <a:off x="135890" y="1360805"/>
          <a:ext cx="11932285" cy="5353685"/>
        </p:xfrm>
        <a:graphic>
          <a:graphicData uri="http://schemas.openxmlformats.org/presentationml/2006/ole">
            <mc:AlternateContent xmlns:mc="http://schemas.openxmlformats.org/markup-compatibility/2006">
              <mc:Choice xmlns:v="urn:schemas-microsoft-com:vml" Requires="v">
                <p:oleObj spid="_x0000_s2054" r:id="rId5" imgW="7696200" imgH="5124450" progId="Paint.Picture">
                  <p:embed/>
                </p:oleObj>
              </mc:Choice>
              <mc:Fallback>
                <p:oleObj r:id="rId5" imgW="7696200" imgH="5124450" progId="Paint.Picture">
                  <p:embed/>
                  <p:pic>
                    <p:nvPicPr>
                      <p:cNvPr id="0" name=""/>
                      <p:cNvPicPr/>
                      <p:nvPr/>
                    </p:nvPicPr>
                    <p:blipFill>
                      <a:blip r:embed="rId6"/>
                      <a:stretch>
                        <a:fillRect/>
                      </a:stretch>
                    </p:blipFill>
                    <p:spPr>
                      <a:xfrm>
                        <a:off x="135890" y="1360805"/>
                        <a:ext cx="11932285" cy="5353685"/>
                      </a:xfrm>
                      <a:prstGeom prst="rect">
                        <a:avLst/>
                      </a:prstGeom>
                    </p:spPr>
                  </p:pic>
                </p:oleObj>
              </mc:Fallback>
            </mc:AlternateContent>
          </a:graphicData>
        </a:graphic>
      </p:graphicFrame>
      <p:graphicFrame>
        <p:nvGraphicFramePr>
          <p:cNvPr id="10" name="Object 9"/>
          <p:cNvGraphicFramePr/>
          <p:nvPr/>
        </p:nvGraphicFramePr>
        <p:xfrm>
          <a:off x="135255" y="751205"/>
          <a:ext cx="11932285" cy="610235"/>
        </p:xfrm>
        <a:graphic>
          <a:graphicData uri="http://schemas.openxmlformats.org/presentationml/2006/ole">
            <mc:AlternateContent xmlns:mc="http://schemas.openxmlformats.org/markup-compatibility/2006">
              <mc:Choice xmlns:v="urn:schemas-microsoft-com:vml" Requires="v">
                <p:oleObj spid="_x0000_s2055" r:id="rId7" imgW="7715250" imgH="419100" progId="Paint.Picture">
                  <p:embed/>
                </p:oleObj>
              </mc:Choice>
              <mc:Fallback>
                <p:oleObj r:id="rId7" imgW="7715250" imgH="419100" progId="Paint.Picture">
                  <p:embed/>
                  <p:pic>
                    <p:nvPicPr>
                      <p:cNvPr id="0" name=""/>
                      <p:cNvPicPr/>
                      <p:nvPr/>
                    </p:nvPicPr>
                    <p:blipFill>
                      <a:blip r:embed="rId8"/>
                      <a:stretch>
                        <a:fillRect/>
                      </a:stretch>
                    </p:blipFill>
                    <p:spPr>
                      <a:xfrm>
                        <a:off x="135255" y="751205"/>
                        <a:ext cx="11932285" cy="610235"/>
                      </a:xfrm>
                      <a:prstGeom prst="rect">
                        <a:avLst/>
                      </a:prstGeom>
                    </p:spPr>
                  </p:pic>
                </p:oleObj>
              </mc:Fallback>
            </mc:AlternateContent>
          </a:graphicData>
        </a:graphic>
      </p:graphicFrame>
      <p:sp>
        <p:nvSpPr>
          <p:cNvPr id="9" name="Rectangle 8"/>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37394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4"/>
          <a:stretch>
            <a:fillRect/>
          </a:stretch>
        </p:blipFill>
        <p:spPr>
          <a:xfrm>
            <a:off x="8762365" y="0"/>
            <a:ext cx="3683000" cy="1041400"/>
          </a:xfrm>
          <a:prstGeom prst="rect">
            <a:avLst/>
          </a:prstGeom>
        </p:spPr>
      </p:pic>
      <p:sp>
        <p:nvSpPr>
          <p:cNvPr id="6" name="Text Box 5"/>
          <p:cNvSpPr txBox="1"/>
          <p:nvPr/>
        </p:nvSpPr>
        <p:spPr>
          <a:xfrm>
            <a:off x="136525" y="167640"/>
            <a:ext cx="4107180" cy="706755"/>
          </a:xfrm>
          <a:prstGeom prst="rect">
            <a:avLst/>
          </a:prstGeom>
          <a:noFill/>
          <a:ln w="9525">
            <a:noFill/>
          </a:ln>
        </p:spPr>
        <p:txBody>
          <a:bodyPr wrap="none" rtlCol="0" anchor="t">
            <a:spAutoFit/>
          </a:bodyPr>
          <a:lstStyle/>
          <a:p>
            <a:pPr indent="0" algn="l">
              <a:buFont typeface="Wingdings" panose="05000000000000000000" charset="0"/>
              <a:buNone/>
            </a:pPr>
            <a:r>
              <a:rPr lang="en-US" sz="4000">
                <a:sym typeface="+mn-ea"/>
              </a:rPr>
              <a:t> Built-in Exceptions</a:t>
            </a:r>
            <a:endParaRPr lang="en-US" altLang="zh-CN" sz="4000" b="1" dirty="0">
              <a:solidFill>
                <a:srgbClr val="262626"/>
              </a:solidFill>
              <a:latin typeface="Arial" panose="020B0604020202020204" pitchFamily="34" charset="0"/>
              <a:ea typeface="Microsoft YaHei" panose="020B0503020204020204" charset="-122"/>
              <a:sym typeface="+mn-ea"/>
            </a:endParaRPr>
          </a:p>
        </p:txBody>
      </p:sp>
      <p:graphicFrame>
        <p:nvGraphicFramePr>
          <p:cNvPr id="10" name="Object 9"/>
          <p:cNvGraphicFramePr/>
          <p:nvPr/>
        </p:nvGraphicFramePr>
        <p:xfrm>
          <a:off x="135255" y="751205"/>
          <a:ext cx="11932285" cy="610235"/>
        </p:xfrm>
        <a:graphic>
          <a:graphicData uri="http://schemas.openxmlformats.org/presentationml/2006/ole">
            <mc:AlternateContent xmlns:mc="http://schemas.openxmlformats.org/markup-compatibility/2006">
              <mc:Choice xmlns:v="urn:schemas-microsoft-com:vml" Requires="v">
                <p:oleObj spid="_x0000_s3078" r:id="rId5" imgW="7715250" imgH="419100" progId="Paint.Picture">
                  <p:embed/>
                </p:oleObj>
              </mc:Choice>
              <mc:Fallback>
                <p:oleObj r:id="rId5" imgW="7715250" imgH="419100" progId="Paint.Picture">
                  <p:embed/>
                  <p:pic>
                    <p:nvPicPr>
                      <p:cNvPr id="0" name=""/>
                      <p:cNvPicPr/>
                      <p:nvPr/>
                    </p:nvPicPr>
                    <p:blipFill>
                      <a:blip r:embed="rId6"/>
                      <a:stretch>
                        <a:fillRect/>
                      </a:stretch>
                    </p:blipFill>
                    <p:spPr>
                      <a:xfrm>
                        <a:off x="135255" y="751205"/>
                        <a:ext cx="11932285" cy="610235"/>
                      </a:xfrm>
                      <a:prstGeom prst="rect">
                        <a:avLst/>
                      </a:prstGeom>
                    </p:spPr>
                  </p:pic>
                </p:oleObj>
              </mc:Fallback>
            </mc:AlternateContent>
          </a:graphicData>
        </a:graphic>
      </p:graphicFrame>
      <p:graphicFrame>
        <p:nvGraphicFramePr>
          <p:cNvPr id="4" name="Object 3"/>
          <p:cNvGraphicFramePr/>
          <p:nvPr/>
        </p:nvGraphicFramePr>
        <p:xfrm>
          <a:off x="135890" y="1361440"/>
          <a:ext cx="11931650" cy="5424170"/>
        </p:xfrm>
        <a:graphic>
          <a:graphicData uri="http://schemas.openxmlformats.org/presentationml/2006/ole">
            <mc:AlternateContent xmlns:mc="http://schemas.openxmlformats.org/markup-compatibility/2006">
              <mc:Choice xmlns:v="urn:schemas-microsoft-com:vml" Requires="v">
                <p:oleObj spid="_x0000_s3079" r:id="rId7" imgW="7705725" imgH="4914900" progId="Paint.Picture">
                  <p:embed/>
                </p:oleObj>
              </mc:Choice>
              <mc:Fallback>
                <p:oleObj r:id="rId7" imgW="7705725" imgH="4914900" progId="Paint.Picture">
                  <p:embed/>
                  <p:pic>
                    <p:nvPicPr>
                      <p:cNvPr id="0" name=""/>
                      <p:cNvPicPr/>
                      <p:nvPr/>
                    </p:nvPicPr>
                    <p:blipFill>
                      <a:blip r:embed="rId8"/>
                      <a:stretch>
                        <a:fillRect/>
                      </a:stretch>
                    </p:blipFill>
                    <p:spPr>
                      <a:xfrm>
                        <a:off x="135890" y="1361440"/>
                        <a:ext cx="11931650" cy="5424170"/>
                      </a:xfrm>
                      <a:prstGeom prst="rect">
                        <a:avLst/>
                      </a:prstGeom>
                    </p:spPr>
                  </p:pic>
                </p:oleObj>
              </mc:Fallback>
            </mc:AlternateContent>
          </a:graphicData>
        </a:graphic>
      </p:graphicFrame>
      <p:sp>
        <p:nvSpPr>
          <p:cNvPr id="9" name="Rectangle 8"/>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160992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0"/>
            <a:ext cx="3683000" cy="1041400"/>
          </a:xfrm>
          <a:prstGeom prst="rect">
            <a:avLst/>
          </a:prstGeom>
        </p:spPr>
      </p:pic>
      <p:sp>
        <p:nvSpPr>
          <p:cNvPr id="4" name="Text Box 3"/>
          <p:cNvSpPr txBox="1"/>
          <p:nvPr/>
        </p:nvSpPr>
        <p:spPr>
          <a:xfrm>
            <a:off x="114935" y="167005"/>
            <a:ext cx="4089400" cy="706755"/>
          </a:xfrm>
          <a:prstGeom prst="rect">
            <a:avLst/>
          </a:prstGeom>
          <a:noFill/>
          <a:ln w="9525">
            <a:noFill/>
          </a:ln>
        </p:spPr>
        <p:txBody>
          <a:bodyPr wrap="none" rtlCol="0" anchor="t">
            <a:spAutoFit/>
          </a:bodyPr>
          <a:lstStyle/>
          <a:p>
            <a:pPr lvl="0" algn="l"/>
            <a:r>
              <a:rPr lang="en-US" altLang="zh-CN" sz="4000" dirty="0">
                <a:solidFill>
                  <a:srgbClr val="262626"/>
                </a:solidFill>
                <a:ea typeface="Microsoft YaHei" panose="020B0503020204020204" charset="-122"/>
                <a:cs typeface="+mn-lt"/>
                <a:sym typeface="+mn-ea"/>
              </a:rPr>
              <a:t>Python Exceptions </a:t>
            </a:r>
          </a:p>
        </p:txBody>
      </p:sp>
      <p:sp>
        <p:nvSpPr>
          <p:cNvPr id="6" name="Text Box 5"/>
          <p:cNvSpPr txBox="1"/>
          <p:nvPr/>
        </p:nvSpPr>
        <p:spPr>
          <a:xfrm>
            <a:off x="393700" y="1852295"/>
            <a:ext cx="11404600" cy="3415030"/>
          </a:xfrm>
          <a:prstGeom prst="rect">
            <a:avLst/>
          </a:prstGeom>
          <a:noFill/>
        </p:spPr>
        <p:txBody>
          <a:bodyPr wrap="square" rtlCol="0" anchor="t">
            <a:spAutoFit/>
          </a:bodyPr>
          <a:lstStyle/>
          <a:p>
            <a:r>
              <a:rPr lang="en-US" sz="2400"/>
              <a:t>An exception can be defined as an abnormal condition in a program resulting in the disruption in the flow of the program.</a:t>
            </a:r>
          </a:p>
          <a:p>
            <a:endParaRPr lang="en-US" sz="2400"/>
          </a:p>
          <a:p>
            <a:r>
              <a:rPr lang="en-US" sz="2400"/>
              <a:t>Python provides us with the way to handle the Exception so that the other part of the code can be executed without any disruption. However, if we do not handle the exception, the interpreter doesn't execute all the code that exists after the that. </a:t>
            </a:r>
          </a:p>
          <a:p>
            <a:endParaRPr lang="en-US" sz="2400"/>
          </a:p>
          <a:p>
            <a:r>
              <a:rPr lang="en-US" sz="2400" b="1"/>
              <a:t>The Exception Handling in Python is one of the powerful mechanism to handle the runtime errors so that normal flow of the application can be maintained.</a:t>
            </a:r>
          </a:p>
        </p:txBody>
      </p:sp>
      <p:sp>
        <p:nvSpPr>
          <p:cNvPr id="9" name="Rectangle 8"/>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03412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0"/>
            <a:ext cx="3683000" cy="1041400"/>
          </a:xfrm>
          <a:prstGeom prst="rect">
            <a:avLst/>
          </a:prstGeom>
        </p:spPr>
      </p:pic>
      <p:sp>
        <p:nvSpPr>
          <p:cNvPr id="6" name="Text Box 5"/>
          <p:cNvSpPr txBox="1"/>
          <p:nvPr/>
        </p:nvSpPr>
        <p:spPr>
          <a:xfrm>
            <a:off x="175260" y="167005"/>
            <a:ext cx="5723255" cy="706755"/>
          </a:xfrm>
          <a:prstGeom prst="rect">
            <a:avLst/>
          </a:prstGeom>
          <a:noFill/>
          <a:ln w="9525">
            <a:noFill/>
          </a:ln>
        </p:spPr>
        <p:txBody>
          <a:bodyPr wrap="none" rtlCol="0" anchor="t">
            <a:spAutoFit/>
          </a:bodyPr>
          <a:lstStyle/>
          <a:p>
            <a:pPr lvl="0" algn="l"/>
            <a:r>
              <a:rPr lang="en-US" altLang="zh-CN" sz="4000" dirty="0">
                <a:solidFill>
                  <a:srgbClr val="262626"/>
                </a:solidFill>
                <a:ea typeface="Microsoft YaHei" panose="020B0503020204020204" charset="-122"/>
                <a:cs typeface="+mn-lt"/>
                <a:sym typeface="+mn-ea"/>
              </a:rPr>
              <a:t>Python Exception Handling</a:t>
            </a:r>
          </a:p>
        </p:txBody>
      </p:sp>
      <p:sp>
        <p:nvSpPr>
          <p:cNvPr id="7" name="Text Box 6"/>
          <p:cNvSpPr txBox="1"/>
          <p:nvPr/>
        </p:nvSpPr>
        <p:spPr>
          <a:xfrm>
            <a:off x="273685" y="1041400"/>
            <a:ext cx="11645265" cy="1568450"/>
          </a:xfrm>
          <a:prstGeom prst="rect">
            <a:avLst/>
          </a:prstGeom>
          <a:noFill/>
        </p:spPr>
        <p:txBody>
          <a:bodyPr wrap="square" rtlCol="0" anchor="t">
            <a:spAutoFit/>
          </a:bodyPr>
          <a:lstStyle/>
          <a:p>
            <a:r>
              <a:rPr lang="en-US" sz="2400" b="1"/>
              <a:t>In Python, exceptions can be handled using a try statement.</a:t>
            </a:r>
            <a:endParaRPr lang="en-US" sz="2400"/>
          </a:p>
          <a:p>
            <a:r>
              <a:rPr lang="en-US" sz="2400"/>
              <a:t>A critical operation which can raise exception is placed inside the </a:t>
            </a:r>
            <a:r>
              <a:rPr lang="en-US" sz="2400" b="1"/>
              <a:t>try</a:t>
            </a:r>
            <a:r>
              <a:rPr lang="en-US" sz="2400"/>
              <a:t> clause and the code that handles exception is written in </a:t>
            </a:r>
            <a:r>
              <a:rPr lang="en-US" sz="2400" b="1"/>
              <a:t>except</a:t>
            </a:r>
            <a:r>
              <a:rPr lang="en-US" sz="2400"/>
              <a:t> clause.</a:t>
            </a:r>
          </a:p>
          <a:p>
            <a:endParaRPr lang="en-US" sz="2400"/>
          </a:p>
        </p:txBody>
      </p:sp>
      <p:sp>
        <p:nvSpPr>
          <p:cNvPr id="9" name="Text Box 8"/>
          <p:cNvSpPr txBox="1"/>
          <p:nvPr/>
        </p:nvSpPr>
        <p:spPr>
          <a:xfrm>
            <a:off x="351790" y="2374900"/>
            <a:ext cx="11487785" cy="4246245"/>
          </a:xfrm>
          <a:prstGeom prst="rect">
            <a:avLst/>
          </a:prstGeom>
          <a:noFill/>
        </p:spPr>
        <p:txBody>
          <a:bodyPr wrap="square" rtlCol="0" anchor="t">
            <a:spAutoFit/>
          </a:bodyPr>
          <a:lstStyle/>
          <a:p>
            <a:r>
              <a:rPr lang="en-US" b="1"/>
              <a:t># import module sys to get the type of exception</a:t>
            </a:r>
          </a:p>
          <a:p>
            <a:r>
              <a:rPr lang="en-US" b="1"/>
              <a:t>import sys</a:t>
            </a:r>
          </a:p>
          <a:p>
            <a:endParaRPr lang="en-US" b="1"/>
          </a:p>
          <a:p>
            <a:r>
              <a:rPr lang="en-US" b="1"/>
              <a:t>randomList = ['a', 0, 2]</a:t>
            </a:r>
          </a:p>
          <a:p>
            <a:endParaRPr lang="en-US" b="1"/>
          </a:p>
          <a:p>
            <a:r>
              <a:rPr lang="en-US" b="1"/>
              <a:t>for entry in randomList:</a:t>
            </a:r>
          </a:p>
          <a:p>
            <a:r>
              <a:rPr lang="en-US" b="1"/>
              <a:t>    try:</a:t>
            </a:r>
          </a:p>
          <a:p>
            <a:r>
              <a:rPr lang="en-US" b="1"/>
              <a:t>        print("The entry is", entry)</a:t>
            </a:r>
          </a:p>
          <a:p>
            <a:r>
              <a:rPr lang="en-US" b="1"/>
              <a:t>        r = 1/int(entry)</a:t>
            </a:r>
          </a:p>
          <a:p>
            <a:r>
              <a:rPr lang="en-US" b="1"/>
              <a:t>        break</a:t>
            </a:r>
          </a:p>
          <a:p>
            <a:r>
              <a:rPr lang="en-US" b="1"/>
              <a:t>    except:</a:t>
            </a:r>
          </a:p>
          <a:p>
            <a:r>
              <a:rPr lang="en-US" b="1"/>
              <a:t>        print("Oops!",sys.exc_info()[0],"occured.")</a:t>
            </a:r>
          </a:p>
          <a:p>
            <a:r>
              <a:rPr lang="en-US" b="1"/>
              <a:t>        print("Next entry.")</a:t>
            </a:r>
          </a:p>
          <a:p>
            <a:r>
              <a:rPr lang="en-US" b="1"/>
              <a:t>        print()</a:t>
            </a:r>
          </a:p>
          <a:p>
            <a:r>
              <a:rPr lang="en-US" b="1"/>
              <a:t>print("The reciprocal of",entry,"is",r)</a:t>
            </a:r>
          </a:p>
        </p:txBody>
      </p:sp>
      <p:sp>
        <p:nvSpPr>
          <p:cNvPr id="10" name="Rectangle 9"/>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33011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0"/>
            <a:ext cx="3683000" cy="1041400"/>
          </a:xfrm>
          <a:prstGeom prst="rect">
            <a:avLst/>
          </a:prstGeom>
        </p:spPr>
      </p:pic>
      <p:sp>
        <p:nvSpPr>
          <p:cNvPr id="4" name="Text Box 3"/>
          <p:cNvSpPr txBox="1"/>
          <p:nvPr/>
        </p:nvSpPr>
        <p:spPr>
          <a:xfrm>
            <a:off x="60960" y="167005"/>
            <a:ext cx="5969635" cy="706755"/>
          </a:xfrm>
          <a:prstGeom prst="rect">
            <a:avLst/>
          </a:prstGeom>
          <a:noFill/>
          <a:ln w="9525">
            <a:noFill/>
          </a:ln>
        </p:spPr>
        <p:txBody>
          <a:bodyPr wrap="none" rtlCol="0" anchor="t">
            <a:spAutoFit/>
          </a:bodyPr>
          <a:lstStyle/>
          <a:p>
            <a:pPr lvl="0" algn="l"/>
            <a:r>
              <a:rPr lang="en-US" altLang="zh-CN" sz="4000" dirty="0">
                <a:solidFill>
                  <a:srgbClr val="262626"/>
                </a:solidFill>
                <a:ea typeface="Microsoft YaHei" panose="020B0503020204020204" charset="-122"/>
                <a:cs typeface="+mn-lt"/>
                <a:sym typeface="+mn-ea"/>
              </a:rPr>
              <a:t>Catching Specific Exceptions</a:t>
            </a:r>
          </a:p>
        </p:txBody>
      </p:sp>
      <p:sp>
        <p:nvSpPr>
          <p:cNvPr id="6" name="Text Box 5"/>
          <p:cNvSpPr txBox="1"/>
          <p:nvPr/>
        </p:nvSpPr>
        <p:spPr>
          <a:xfrm>
            <a:off x="370840" y="730885"/>
            <a:ext cx="11449685" cy="6000750"/>
          </a:xfrm>
          <a:prstGeom prst="rect">
            <a:avLst/>
          </a:prstGeom>
          <a:noFill/>
        </p:spPr>
        <p:txBody>
          <a:bodyPr wrap="square" rtlCol="0" anchor="t">
            <a:spAutoFit/>
          </a:bodyPr>
          <a:lstStyle/>
          <a:p>
            <a:r>
              <a:rPr lang="en-US" sz="2400" b="1"/>
              <a:t>try:</a:t>
            </a:r>
          </a:p>
          <a:p>
            <a:r>
              <a:rPr lang="en-US" sz="2400" b="1"/>
              <a:t>   # do something</a:t>
            </a:r>
          </a:p>
          <a:p>
            <a:r>
              <a:rPr lang="en-US" sz="2400" b="1"/>
              <a:t>   pass</a:t>
            </a:r>
          </a:p>
          <a:p>
            <a:endParaRPr lang="en-US" sz="2400" b="1"/>
          </a:p>
          <a:p>
            <a:r>
              <a:rPr lang="en-US" sz="2400" b="1"/>
              <a:t>except ValueError:</a:t>
            </a:r>
          </a:p>
          <a:p>
            <a:r>
              <a:rPr lang="en-US" sz="2400" b="1"/>
              <a:t>   # handle ValueError exception</a:t>
            </a:r>
          </a:p>
          <a:p>
            <a:r>
              <a:rPr lang="en-US" sz="2400" b="1"/>
              <a:t>   pass</a:t>
            </a:r>
          </a:p>
          <a:p>
            <a:endParaRPr lang="en-US" sz="2400" b="1"/>
          </a:p>
          <a:p>
            <a:r>
              <a:rPr lang="en-US" sz="2400" b="1"/>
              <a:t>except (TypeError, ZeroDivisionError):</a:t>
            </a:r>
          </a:p>
          <a:p>
            <a:r>
              <a:rPr lang="en-US" sz="2400" b="1"/>
              <a:t>   # handle multiple exceptions</a:t>
            </a:r>
          </a:p>
          <a:p>
            <a:r>
              <a:rPr lang="en-US" sz="2400" b="1"/>
              <a:t>   # TypeError and ZeroDivisionError</a:t>
            </a:r>
          </a:p>
          <a:p>
            <a:r>
              <a:rPr lang="en-US" sz="2400" b="1"/>
              <a:t>   pass</a:t>
            </a:r>
          </a:p>
          <a:p>
            <a:endParaRPr lang="en-US" sz="2400" b="1"/>
          </a:p>
          <a:p>
            <a:r>
              <a:rPr lang="en-US" sz="2400" b="1"/>
              <a:t>except:</a:t>
            </a:r>
          </a:p>
          <a:p>
            <a:r>
              <a:rPr lang="en-US" sz="2400" b="1"/>
              <a:t>   # handle all other exceptions</a:t>
            </a:r>
          </a:p>
          <a:p>
            <a:r>
              <a:rPr lang="en-US" sz="2400" b="1"/>
              <a:t>   pass</a:t>
            </a:r>
          </a:p>
        </p:txBody>
      </p:sp>
      <p:sp>
        <p:nvSpPr>
          <p:cNvPr id="9" name="Rectangle 8"/>
          <p:cNvSpPr/>
          <p:nvPr/>
        </p:nvSpPr>
        <p:spPr>
          <a:xfrm>
            <a:off x="8563525" y="6491605"/>
            <a:ext cx="4080680" cy="369332"/>
          </a:xfrm>
          <a:prstGeom prst="rect">
            <a:avLst/>
          </a:prstGeom>
        </p:spPr>
        <p:txBody>
          <a:bodyPr wrap="square">
            <a:spAutoFit/>
          </a:bodyPr>
          <a:lstStyle/>
          <a:p>
            <a:pPr algn="ctr"/>
            <a:r>
              <a:rPr lang="en-US" dirty="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Exception Handling</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4091496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745</Words>
  <Application>Microsoft Office PowerPoint</Application>
  <PresentationFormat>Widescreen</PresentationFormat>
  <Paragraphs>111</Paragraphs>
  <Slides>13</Slides>
  <Notes>10</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24" baseType="lpstr">
      <vt:lpstr>Microsoft YaHei</vt:lpstr>
      <vt:lpstr>宋体</vt:lpstr>
      <vt:lpstr>宋体</vt:lpstr>
      <vt:lpstr>Arial</vt:lpstr>
      <vt:lpstr>Calibri</vt:lpstr>
      <vt:lpstr>Calibri Light</vt:lpstr>
      <vt:lpstr>Verdana</vt:lpstr>
      <vt:lpstr>Wingdings</vt:lpstr>
      <vt:lpstr>Office 主题</vt:lpstr>
      <vt:lpstr>1_Office 主题</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Python1</dc:title>
  <dc:creator>Anirudha Anil Gaikwad</dc:creator>
  <cp:keywords>Python</cp:keywords>
  <dc:description>Python Introduction</dc:description>
  <cp:lastModifiedBy>Vaishnavi</cp:lastModifiedBy>
  <cp:revision>97</cp:revision>
  <dcterms:created xsi:type="dcterms:W3CDTF">2016-01-14T13:25:00Z</dcterms:created>
  <dcterms:modified xsi:type="dcterms:W3CDTF">2020-09-07T05:41:40Z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1033-11.2.0.8292</vt:lpwstr>
  </property>
</Properties>
</file>