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eb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5"/>
  </p:notesMasterIdLst>
  <p:handoutMasterIdLst>
    <p:handoutMasterId r:id="rId16"/>
  </p:handoutMasterIdLst>
  <p:sldIdLst>
    <p:sldId id="256" r:id="rId3"/>
    <p:sldId id="307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30" r:id="rId13"/>
    <p:sldId id="320" r:id="rId1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2020/9/15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ev.mysql.com/doc/" TargetMode="External"/><Relationship Id="rId5" Type="http://schemas.openxmlformats.org/officeDocument/2006/relationships/hyperlink" Target="https://www.postgresql.org/docs/" TargetMode="External"/><Relationship Id="rId4" Type="http://schemas.openxmlformats.org/officeDocument/2006/relationships/hyperlink" Target="https://www.postgresql.org/download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文本框 8"/>
          <p:cNvSpPr txBox="1"/>
          <p:nvPr/>
        </p:nvSpPr>
        <p:spPr>
          <a:xfrm>
            <a:off x="1058863" y="3808413"/>
            <a:ext cx="10301218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3200" b="1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Project – Doctor Clinic Management System</a:t>
            </a:r>
            <a:endParaRPr lang="en-US" altLang="zh-CN" sz="3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1103313" y="474345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438" name="文本框 10"/>
          <p:cNvSpPr txBox="1"/>
          <p:nvPr/>
        </p:nvSpPr>
        <p:spPr>
          <a:xfrm>
            <a:off x="1149350" y="5186363"/>
            <a:ext cx="47117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 defTabSz="914400"/>
            <a:r>
              <a:rPr lang="en-US" altLang="zh-CN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t</a:t>
            </a:r>
            <a:r>
              <a:rPr lang="en-US" altLang="zh-CN" sz="20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echnowings.india@gmail.com</a:t>
            </a:r>
            <a:endParaRPr lang="en-US" altLang="zh-CN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1136" y="1272640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Python Certification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4129"/>
            <a:ext cx="64867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Database interaction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194" y="1024711"/>
            <a:ext cx="1067254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connect(</a:t>
            </a:r>
            <a:r>
              <a:rPr lang="en-US" sz="3200" dirty="0" err="1" smtClean="0"/>
              <a:t>host,user,passwd,database</a:t>
            </a:r>
            <a:r>
              <a:rPr lang="en-US" sz="3200" dirty="0" smtClean="0"/>
              <a:t>)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cursor</a:t>
            </a:r>
            <a:r>
              <a:rPr lang="en-US" sz="3200" dirty="0"/>
              <a:t>()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commit()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execute(</a:t>
            </a:r>
            <a:r>
              <a:rPr lang="en-US" sz="3200" dirty="0" err="1" smtClean="0"/>
              <a:t>sqlquery</a:t>
            </a:r>
            <a:r>
              <a:rPr lang="en-US" sz="3200" dirty="0"/>
              <a:t>) ---&gt; Single Query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executescript</a:t>
            </a:r>
            <a:r>
              <a:rPr lang="en-US" sz="3200" dirty="0" smtClean="0"/>
              <a:t>(</a:t>
            </a:r>
            <a:r>
              <a:rPr lang="en-US" sz="3200" dirty="0" err="1" smtClean="0"/>
              <a:t>sqlqueries</a:t>
            </a:r>
            <a:r>
              <a:rPr lang="en-US" sz="3200" dirty="0"/>
              <a:t>) ---&gt; String of Query </a:t>
            </a:r>
            <a:r>
              <a:rPr lang="en-US" sz="3200" dirty="0" err="1"/>
              <a:t>seprate</a:t>
            </a:r>
            <a:r>
              <a:rPr lang="en-US" sz="3200" dirty="0"/>
              <a:t> by </a:t>
            </a:r>
            <a:r>
              <a:rPr lang="en-US" sz="3200" dirty="0" smtClean="0"/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executemany</a:t>
            </a:r>
            <a:r>
              <a:rPr lang="en-US" sz="3200" dirty="0"/>
              <a:t>() ---&gt; parameterized </a:t>
            </a:r>
            <a:r>
              <a:rPr lang="en-US" sz="3200" dirty="0" smtClean="0"/>
              <a:t>Query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cursor.fetchone</a:t>
            </a:r>
            <a:r>
              <a:rPr lang="en-US" sz="3200" dirty="0"/>
              <a:t>() ----&gt; fetch one row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cursor.fetchall</a:t>
            </a:r>
            <a:r>
              <a:rPr lang="en-US" sz="3200" dirty="0"/>
              <a:t>() ----&gt; fetch all row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cursor.fetchmany</a:t>
            </a:r>
            <a:r>
              <a:rPr lang="en-US" sz="3200" dirty="0"/>
              <a:t>() ----&gt; fetch number of row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69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794330"/>
            <a:ext cx="10357521" cy="44794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995" y="374779"/>
            <a:ext cx="8031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cursor is like a file handle that we can use to perform operations on the </a:t>
            </a:r>
            <a:r>
              <a:rPr lang="en-US" sz="2800" dirty="0" smtClean="0"/>
              <a:t>data stored </a:t>
            </a:r>
            <a:r>
              <a:rPr lang="en-US" sz="2800" dirty="0"/>
              <a:t>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0710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68055"/>
              </p:ext>
            </p:extLst>
          </p:nvPr>
        </p:nvGraphicFramePr>
        <p:xfrm>
          <a:off x="545908" y="247983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390868"/>
                <a:gridCol w="5540990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Database Interaction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>
                          <a:sym typeface="+mn-ea"/>
                        </a:rPr>
                        <a:t>Python With</a:t>
                      </a:r>
                      <a:r>
                        <a:rPr lang="en-US" sz="2400" baseline="0" dirty="0" smtClean="0">
                          <a:sym typeface="+mn-ea"/>
                        </a:rPr>
                        <a:t> RDBMS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CURD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 Date and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Database interaction Methods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33985" y="216535"/>
            <a:ext cx="53803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/>
              <a:t>Python Date and Time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19430" y="1321435"/>
            <a:ext cx="111531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Python has a module named datetime to work with dates and times.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99135" y="2275205"/>
            <a:ext cx="110915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Commonly used classes in the datetime module are: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date Class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time Class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datetime Class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timedelta Class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18795" y="4582160"/>
            <a:ext cx="112718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The strftime() method returns a string representing date and time using date, time or datetime object.</a:t>
            </a:r>
          </a:p>
          <a:p>
            <a:endParaRPr lang="en-US" sz="2400" b="1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The strptime() method creates a datetime object from a given string.</a:t>
            </a:r>
          </a:p>
        </p:txBody>
      </p:sp>
    </p:spTree>
    <p:extLst>
      <p:ext uri="{BB962C8B-B14F-4D97-AF65-F5344CB8AC3E}">
        <p14:creationId xmlns:p14="http://schemas.microsoft.com/office/powerpoint/2010/main" val="42239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107315" y="635000"/>
          <a:ext cx="11962130" cy="615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4" imgW="7172325" imgH="5019675" progId="Paint.Picture">
                  <p:embed/>
                </p:oleObj>
              </mc:Choice>
              <mc:Fallback>
                <p:oleObj r:id="rId4" imgW="7172325" imgH="50196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315" y="635000"/>
                        <a:ext cx="11962130" cy="615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29870" y="-10160"/>
            <a:ext cx="72301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/>
              <a:t>Format Code List (strftime())</a:t>
            </a:r>
          </a:p>
        </p:txBody>
      </p:sp>
    </p:spTree>
    <p:extLst>
      <p:ext uri="{BB962C8B-B14F-4D97-AF65-F5344CB8AC3E}">
        <p14:creationId xmlns:p14="http://schemas.microsoft.com/office/powerpoint/2010/main" val="150595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107950" y="621665"/>
          <a:ext cx="11960860" cy="616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4" imgW="7077075" imgH="5610225" progId="Paint.Picture">
                  <p:embed/>
                </p:oleObj>
              </mc:Choice>
              <mc:Fallback>
                <p:oleObj r:id="rId4" imgW="7077075" imgH="56102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950" y="621665"/>
                        <a:ext cx="11960860" cy="616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29870" y="0"/>
            <a:ext cx="72301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/>
              <a:t>Format Code List (strftime())</a:t>
            </a:r>
          </a:p>
        </p:txBody>
      </p:sp>
    </p:spTree>
    <p:extLst>
      <p:ext uri="{BB962C8B-B14F-4D97-AF65-F5344CB8AC3E}">
        <p14:creationId xmlns:p14="http://schemas.microsoft.com/office/powerpoint/2010/main" val="264379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132715" y="659765"/>
          <a:ext cx="11910695" cy="614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4" imgW="6962775" imgH="5534025" progId="Paint.Picture">
                  <p:embed/>
                </p:oleObj>
              </mc:Choice>
              <mc:Fallback>
                <p:oleObj r:id="rId4" imgW="6962775" imgH="55340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715" y="659765"/>
                        <a:ext cx="11910695" cy="6149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29870" y="0"/>
            <a:ext cx="72301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/>
              <a:t>Format Code List (strftime())</a:t>
            </a:r>
          </a:p>
        </p:txBody>
      </p:sp>
    </p:spTree>
    <p:extLst>
      <p:ext uri="{BB962C8B-B14F-4D97-AF65-F5344CB8AC3E}">
        <p14:creationId xmlns:p14="http://schemas.microsoft.com/office/powerpoint/2010/main" val="416426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6995" y="153670"/>
            <a:ext cx="48310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600" dirty="0">
                <a:sym typeface="+mn-ea"/>
              </a:rPr>
              <a:t>Python time Module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69570" y="1351915"/>
            <a:ext cx="11154410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/>
              <a:t>Functions in time Module ::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time.time()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time.ctime()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time.sleep()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time.struct_time Class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time.localtime()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time.gmtime()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time.mktime()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time.asctime()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time.strftime()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time.strptime()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11810" y="757555"/>
            <a:ext cx="79971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time module use to handle time-related tasks.</a:t>
            </a:r>
          </a:p>
        </p:txBody>
      </p:sp>
    </p:spTree>
    <p:extLst>
      <p:ext uri="{BB962C8B-B14F-4D97-AF65-F5344CB8AC3E}">
        <p14:creationId xmlns:p14="http://schemas.microsoft.com/office/powerpoint/2010/main" val="340918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 smtClean="0"/>
              <a:t>Install </a:t>
            </a:r>
            <a:r>
              <a:rPr lang="en-US" sz="4000" dirty="0"/>
              <a:t>the </a:t>
            </a:r>
            <a:r>
              <a:rPr lang="en-US" sz="4000" dirty="0" smtClean="0"/>
              <a:t>Relational DBMS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764274" y="1438194"/>
            <a:ext cx="93487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/>
              <a:t>Install MySQL Community </a:t>
            </a:r>
            <a:r>
              <a:rPr lang="en-US" sz="3200" dirty="0"/>
              <a:t>Server from  </a:t>
            </a:r>
            <a:r>
              <a:rPr lang="en-US" sz="3200" dirty="0">
                <a:hlinkClick r:id="rId3"/>
              </a:rPr>
              <a:t>https://dev.mysql.com/downloads/mysql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r>
              <a:rPr lang="en-US" sz="3200" dirty="0" smtClean="0"/>
              <a:t>                                   Or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/>
              <a:t>You can </a:t>
            </a:r>
            <a:r>
              <a:rPr lang="en-US" sz="3200" dirty="0"/>
              <a:t>Install </a:t>
            </a:r>
            <a:r>
              <a:rPr lang="en-US" sz="3200" dirty="0" smtClean="0"/>
              <a:t>PostgreSQL from</a:t>
            </a:r>
          </a:p>
          <a:p>
            <a:r>
              <a:rPr lang="en-US" sz="3200" dirty="0" smtClean="0">
                <a:hlinkClick r:id="rId4"/>
              </a:rPr>
              <a:t>     https</a:t>
            </a:r>
            <a:r>
              <a:rPr lang="en-US" sz="3200" dirty="0">
                <a:hlinkClick r:id="rId4"/>
              </a:rPr>
              <a:t>://www.postgresql.org/download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5579" y="4603820"/>
            <a:ext cx="84461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For More Information Visit - </a:t>
            </a:r>
            <a:r>
              <a:rPr lang="en-US" sz="3200" dirty="0" smtClean="0">
                <a:hlinkClick r:id="rId5"/>
              </a:rPr>
              <a:t>https</a:t>
            </a:r>
            <a:r>
              <a:rPr lang="en-US" sz="3200" dirty="0">
                <a:hlinkClick r:id="rId5"/>
              </a:rPr>
              <a:t>://www.postgresql.org/docs</a:t>
            </a:r>
            <a:r>
              <a:rPr lang="en-US" sz="3200" dirty="0" smtClean="0">
                <a:hlinkClick r:id="rId5"/>
              </a:rPr>
              <a:t>/</a:t>
            </a:r>
            <a:endParaRPr lang="en-US" sz="3200" dirty="0" smtClean="0"/>
          </a:p>
          <a:p>
            <a:r>
              <a:rPr lang="en-US" sz="3200" dirty="0">
                <a:hlinkClick r:id="rId6"/>
              </a:rPr>
              <a:t>https://dev.mysql.com/doc</a:t>
            </a:r>
            <a:r>
              <a:rPr lang="en-US" sz="3200" dirty="0" smtClean="0">
                <a:hlinkClick r:id="rId6"/>
              </a:rPr>
              <a:t>/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78" y="1365945"/>
            <a:ext cx="111775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To use MySQL with our project, we will need a Python 3 database connector library compatible with Django---&gt; </a:t>
            </a:r>
            <a:r>
              <a:rPr lang="en-US" sz="3200" dirty="0">
                <a:solidFill>
                  <a:srgbClr val="FF0000"/>
                </a:solidFill>
              </a:rPr>
              <a:t>install any one</a:t>
            </a:r>
          </a:p>
          <a:p>
            <a:r>
              <a:rPr lang="en-US" sz="3200" dirty="0"/>
              <a:t>~ pip install </a:t>
            </a:r>
            <a:r>
              <a:rPr lang="en-US" sz="3200" dirty="0" err="1"/>
              <a:t>mysqlclient</a:t>
            </a:r>
            <a:endParaRPr lang="en-US" sz="3200" dirty="0"/>
          </a:p>
          <a:p>
            <a:r>
              <a:rPr lang="en-US" sz="3200" dirty="0"/>
              <a:t>~ pip install </a:t>
            </a:r>
            <a:r>
              <a:rPr lang="en-US" sz="3200" dirty="0" err="1"/>
              <a:t>django</a:t>
            </a:r>
            <a:r>
              <a:rPr lang="en-US" sz="3200" dirty="0"/>
              <a:t> </a:t>
            </a:r>
            <a:r>
              <a:rPr lang="en-US" sz="3200" dirty="0" err="1"/>
              <a:t>mysqlclient</a:t>
            </a:r>
            <a:endParaRPr lang="en-US" sz="3200" dirty="0"/>
          </a:p>
          <a:p>
            <a:r>
              <a:rPr lang="en-US" sz="3200" dirty="0"/>
              <a:t>~ pip install </a:t>
            </a:r>
            <a:r>
              <a:rPr lang="en-US" sz="3200" dirty="0" err="1" smtClean="0"/>
              <a:t>mysql</a:t>
            </a:r>
            <a:r>
              <a:rPr lang="en-US" sz="3200" dirty="0" smtClean="0"/>
              <a:t>-connector-python</a:t>
            </a:r>
          </a:p>
          <a:p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To use </a:t>
            </a:r>
            <a:r>
              <a:rPr lang="en-US" sz="3200" dirty="0" smtClean="0"/>
              <a:t>PostgreSQL </a:t>
            </a:r>
            <a:r>
              <a:rPr lang="en-US" sz="3200" dirty="0"/>
              <a:t>with our project, we will need a Python 3 database connector library compatible with Django-</a:t>
            </a:r>
          </a:p>
          <a:p>
            <a:r>
              <a:rPr lang="en-US" sz="3200" dirty="0" smtClean="0"/>
              <a:t>~ pip3 </a:t>
            </a:r>
            <a:r>
              <a:rPr lang="en-US" sz="3200" dirty="0"/>
              <a:t>install psycopg2-binary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392" y="155744"/>
            <a:ext cx="44155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database connector </a:t>
            </a:r>
          </a:p>
        </p:txBody>
      </p:sp>
    </p:spTree>
    <p:extLst>
      <p:ext uri="{BB962C8B-B14F-4D97-AF65-F5344CB8AC3E}">
        <p14:creationId xmlns:p14="http://schemas.microsoft.com/office/powerpoint/2010/main" val="23064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341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Microsoft YaHei</vt:lpstr>
      <vt:lpstr>SimSun</vt:lpstr>
      <vt:lpstr>SimSun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121</cp:revision>
  <dcterms:created xsi:type="dcterms:W3CDTF">2016-01-14T13:25:00Z</dcterms:created>
  <dcterms:modified xsi:type="dcterms:W3CDTF">2020-09-15T05:21:11Z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