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84" r:id="rId5"/>
    <p:sldId id="285" r:id="rId6"/>
    <p:sldId id="271" r:id="rId7"/>
    <p:sldId id="272" r:id="rId8"/>
    <p:sldId id="273" r:id="rId9"/>
    <p:sldId id="276" r:id="rId10"/>
    <p:sldId id="260" r:id="rId11"/>
    <p:sldId id="277" r:id="rId12"/>
    <p:sldId id="278" r:id="rId13"/>
    <p:sldId id="279" r:id="rId14"/>
    <p:sldId id="280" r:id="rId15"/>
    <p:sldId id="266" r:id="rId16"/>
    <p:sldId id="286" r:id="rId17"/>
    <p:sldId id="287" r:id="rId18"/>
    <p:sldId id="288" r:id="rId19"/>
    <p:sldId id="267" r:id="rId20"/>
    <p:sldId id="268" r:id="rId21"/>
    <p:sldId id="289" r:id="rId22"/>
    <p:sldId id="290"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81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05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19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868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28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29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1797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203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40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6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7013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97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57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9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4359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645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51140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ource.android.com/devices/architecture/hal-types" TargetMode="External"/><Relationship Id="rId2" Type="http://schemas.openxmlformats.org/officeDocument/2006/relationships/hyperlink" Target="https://developer.android.com/guide/platform#art" TargetMode="External"/><Relationship Id="rId1" Type="http://schemas.openxmlformats.org/officeDocument/2006/relationships/slideLayout" Target="../slideLayouts/slideLayout2.xml"/><Relationship Id="rId6" Type="http://schemas.openxmlformats.org/officeDocument/2006/relationships/hyperlink" Target="https://source.android.com/devices/bluetooth.html" TargetMode="External"/><Relationship Id="rId5" Type="http://schemas.openxmlformats.org/officeDocument/2006/relationships/hyperlink" Target="https://source.android.com/devices/camera/index.html" TargetMode="External"/><Relationship Id="rId4" Type="http://schemas.openxmlformats.org/officeDocument/2006/relationships/hyperlink" Target="https://developer.android.com/guide/platform#api-framewor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about/versions/pie/android-9.0#art-aot-dex" TargetMode="External"/><Relationship Id="rId2" Type="http://schemas.openxmlformats.org/officeDocument/2006/relationships/hyperlink" Target="https://source.android.com/devices/tech/dalvik/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reference/android/opengl/package-summary" TargetMode="External"/><Relationship Id="rId2" Type="http://schemas.openxmlformats.org/officeDocument/2006/relationships/hyperlink" Target="https://developer.android.com/guide/topics/graphics/openg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reference/android/view/ViewGroup/package-summa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553200" y="5842336"/>
            <a:ext cx="5355197" cy="830997"/>
          </a:xfrm>
          <a:prstGeom prst="rect">
            <a:avLst/>
          </a:prstGeom>
        </p:spPr>
        <p:txBody>
          <a:bodyPr wrap="square">
            <a:spAutoFit/>
          </a:bodyPr>
          <a:lstStyle/>
          <a:p>
            <a:pPr algn="r"/>
            <a:r>
              <a:rPr lang="en-US" sz="2400" b="1" dirty="0" smtClean="0">
                <a:solidFill>
                  <a:schemeClr val="accent4"/>
                </a:solidFill>
              </a:rPr>
              <a:t>Phone </a:t>
            </a:r>
            <a:r>
              <a:rPr lang="en-US" sz="2400" b="1" dirty="0">
                <a:solidFill>
                  <a:schemeClr val="accent4"/>
                </a:solidFill>
              </a:rPr>
              <a:t>: +91-7588216108</a:t>
            </a:r>
            <a:r>
              <a:rPr lang="en-US" sz="2400" b="1" dirty="0" smtClean="0">
                <a:solidFill>
                  <a:schemeClr val="accent4"/>
                </a:solidFill>
              </a:rPr>
              <a:t>,</a:t>
            </a:r>
          </a:p>
          <a:p>
            <a:pPr algn="r"/>
            <a:r>
              <a:rPr lang="en-US" sz="2400" b="1" dirty="0" smtClean="0">
                <a:solidFill>
                  <a:schemeClr val="accent4"/>
                </a:solidFill>
              </a:rPr>
              <a:t>+91-9326076449</a:t>
            </a:r>
            <a:endParaRPr lang="en-US" sz="2400" b="1" dirty="0">
              <a:solidFill>
                <a:schemeClr val="accent4"/>
              </a:solidFill>
            </a:endParaRPr>
          </a:p>
        </p:txBody>
      </p:sp>
      <p:sp>
        <p:nvSpPr>
          <p:cNvPr id="3" name="Rectangle 2"/>
          <p:cNvSpPr/>
          <p:nvPr/>
        </p:nvSpPr>
        <p:spPr>
          <a:xfrm>
            <a:off x="1504948" y="5842335"/>
            <a:ext cx="5581651" cy="1200329"/>
          </a:xfrm>
          <a:prstGeom prst="rect">
            <a:avLst/>
          </a:prstGeom>
        </p:spPr>
        <p:txBody>
          <a:bodyPr wrap="square">
            <a:spAutoFit/>
          </a:bodyPr>
          <a:lstStyle/>
          <a:p>
            <a:r>
              <a:rPr lang="en-US" sz="2400" b="1" dirty="0">
                <a:solidFill>
                  <a:schemeClr val="accent4"/>
                </a:solidFill>
              </a:rPr>
              <a:t>Email : technowings1@gmail.com</a:t>
            </a:r>
          </a:p>
          <a:p>
            <a:r>
              <a:rPr lang="en-US" sz="2400" b="1" dirty="0" smtClean="0">
                <a:solidFill>
                  <a:schemeClr val="accent4"/>
                </a:solidFill>
              </a:rPr>
              <a:t>            www.technowingsindia.com</a:t>
            </a:r>
            <a:endParaRPr lang="en-US" sz="2400" b="1" dirty="0">
              <a:solidFill>
                <a:schemeClr val="accent4"/>
              </a:solidFill>
            </a:endParaRPr>
          </a:p>
          <a:p>
            <a:pPr algn="r"/>
            <a:endParaRPr lang="en-US" sz="2400" b="1" dirty="0">
              <a:solidFill>
                <a:schemeClr val="accent4"/>
              </a:solidFill>
            </a:endParaRPr>
          </a:p>
        </p:txBody>
      </p:sp>
      <p:sp>
        <p:nvSpPr>
          <p:cNvPr id="5" name="Title 1"/>
          <p:cNvSpPr txBox="1">
            <a:spLocks/>
          </p:cNvSpPr>
          <p:nvPr/>
        </p:nvSpPr>
        <p:spPr>
          <a:xfrm>
            <a:off x="190322" y="90153"/>
            <a:ext cx="11589286" cy="12808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4"/>
                </a:solidFill>
              </a:rPr>
              <a:t>Android Application Development </a:t>
            </a:r>
            <a:endParaRPr lang="en-US" b="1" dirty="0">
              <a:solidFill>
                <a:schemeClr val="accent4"/>
              </a:solidFill>
            </a:endParaRPr>
          </a:p>
        </p:txBody>
      </p:sp>
      <p:sp>
        <p:nvSpPr>
          <p:cNvPr id="6" name="Rectangle 5"/>
          <p:cNvSpPr/>
          <p:nvPr/>
        </p:nvSpPr>
        <p:spPr>
          <a:xfrm>
            <a:off x="1300766" y="1853208"/>
            <a:ext cx="10710929" cy="3539430"/>
          </a:xfrm>
          <a:prstGeom prst="rect">
            <a:avLst/>
          </a:prstGeom>
        </p:spPr>
        <p:txBody>
          <a:bodyPr wrap="square">
            <a:spAutoFit/>
          </a:bodyPr>
          <a:lstStyle/>
          <a:p>
            <a:pPr marL="457200" indent="-457200">
              <a:buFont typeface="Wingdings" panose="05000000000000000000" pitchFamily="2" charset="2"/>
              <a:buChar char="Ø"/>
            </a:pPr>
            <a:r>
              <a:rPr lang="en-US" sz="3200" b="1" dirty="0" smtClean="0">
                <a:solidFill>
                  <a:srgbClr val="C00000"/>
                </a:solidFill>
              </a:rPr>
              <a:t>Install Java</a:t>
            </a:r>
            <a:endParaRPr lang="en-US" sz="3200" b="1" dirty="0">
              <a:solidFill>
                <a:srgbClr val="C00000"/>
              </a:solidFill>
            </a:endParaRPr>
          </a:p>
          <a:p>
            <a:pPr marL="457200" indent="-457200">
              <a:buFont typeface="Wingdings" panose="05000000000000000000" pitchFamily="2" charset="2"/>
              <a:buChar char="Ø"/>
            </a:pPr>
            <a:endParaRPr lang="en-US" sz="3200" b="1" dirty="0">
              <a:solidFill>
                <a:srgbClr val="C00000"/>
              </a:solidFill>
            </a:endParaRPr>
          </a:p>
          <a:p>
            <a:pPr marL="457200" indent="-457200">
              <a:buFont typeface="Wingdings" panose="05000000000000000000" pitchFamily="2" charset="2"/>
              <a:buChar char="Ø"/>
            </a:pPr>
            <a:r>
              <a:rPr lang="en-US" sz="3200" b="1" dirty="0" smtClean="0">
                <a:solidFill>
                  <a:srgbClr val="C00000"/>
                </a:solidFill>
              </a:rPr>
              <a:t>Install Android Studio</a:t>
            </a:r>
            <a:endParaRPr lang="en-US" sz="3200" b="1" dirty="0">
              <a:solidFill>
                <a:srgbClr val="C00000"/>
              </a:solidFill>
            </a:endParaRPr>
          </a:p>
          <a:p>
            <a:pPr marL="457200" indent="-457200">
              <a:buFont typeface="Wingdings" panose="05000000000000000000" pitchFamily="2" charset="2"/>
              <a:buChar char="Ø"/>
            </a:pPr>
            <a:endParaRPr lang="en-US" sz="3200" b="1" dirty="0">
              <a:solidFill>
                <a:srgbClr val="C00000"/>
              </a:solidFill>
            </a:endParaRPr>
          </a:p>
          <a:p>
            <a:pPr marL="457200" indent="-457200">
              <a:buFont typeface="Wingdings" panose="05000000000000000000" pitchFamily="2" charset="2"/>
              <a:buChar char="Ø"/>
            </a:pPr>
            <a:r>
              <a:rPr lang="en-US" sz="3200" b="1" dirty="0" smtClean="0">
                <a:solidFill>
                  <a:srgbClr val="C00000"/>
                </a:solidFill>
              </a:rPr>
              <a:t>Understand Android Studio IDE</a:t>
            </a:r>
          </a:p>
          <a:p>
            <a:pPr marL="457200" indent="-457200">
              <a:buFont typeface="Wingdings" panose="05000000000000000000" pitchFamily="2" charset="2"/>
              <a:buChar char="Ø"/>
            </a:pPr>
            <a:endParaRPr lang="en-US" sz="3200" b="1" dirty="0" smtClean="0">
              <a:solidFill>
                <a:srgbClr val="C00000"/>
              </a:solidFill>
            </a:endParaRPr>
          </a:p>
          <a:p>
            <a:pPr marL="457200" indent="-457200">
              <a:buFont typeface="Wingdings" panose="05000000000000000000" pitchFamily="2" charset="2"/>
              <a:buChar char="Ø"/>
            </a:pPr>
            <a:r>
              <a:rPr lang="en-US" sz="3200" b="1" dirty="0" smtClean="0">
                <a:solidFill>
                  <a:srgbClr val="C00000"/>
                </a:solidFill>
              </a:rPr>
              <a:t>SDK Manager &amp; Other Tools</a:t>
            </a:r>
            <a:endParaRPr lang="en-US" sz="3200" b="1" dirty="0">
              <a:solidFill>
                <a:srgbClr val="C00000"/>
              </a:solidFill>
            </a:endParaRPr>
          </a:p>
        </p:txBody>
      </p:sp>
    </p:spTree>
    <p:extLst>
      <p:ext uri="{BB962C8B-B14F-4D97-AF65-F5344CB8AC3E}">
        <p14:creationId xmlns:p14="http://schemas.microsoft.com/office/powerpoint/2010/main" val="30859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90" y="-31094"/>
            <a:ext cx="12003110" cy="6889094"/>
          </a:xfrm>
          <a:prstGeom prst="rect">
            <a:avLst/>
          </a:prstGeom>
        </p:spPr>
      </p:pic>
    </p:spTree>
    <p:extLst>
      <p:ext uri="{BB962C8B-B14F-4D97-AF65-F5344CB8AC3E}">
        <p14:creationId xmlns:p14="http://schemas.microsoft.com/office/powerpoint/2010/main" val="4112047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373487" y="1453964"/>
            <a:ext cx="11638208" cy="4832092"/>
          </a:xfrm>
          <a:prstGeom prst="rect">
            <a:avLst/>
          </a:prstGeom>
        </p:spPr>
        <p:txBody>
          <a:bodyPr wrap="square">
            <a:spAutoFit/>
          </a:bodyPr>
          <a:lstStyle/>
          <a:p>
            <a:pPr marL="514350" indent="-514350">
              <a:buFont typeface="+mj-lt"/>
              <a:buAutoNum type="alphaLcParenR"/>
            </a:pPr>
            <a:r>
              <a:rPr lang="en-US" sz="2800" b="1" i="1" dirty="0">
                <a:latin typeface="Times New Roman" panose="02020603050405020304" pitchFamily="18" charset="0"/>
                <a:cs typeface="Times New Roman" panose="02020603050405020304" pitchFamily="18" charset="0"/>
              </a:rPr>
              <a:t>The Linux Kernel </a:t>
            </a:r>
          </a:p>
          <a:p>
            <a:r>
              <a:rPr lang="en-US" sz="2800" dirty="0">
                <a:latin typeface="Times New Roman" panose="02020603050405020304" pitchFamily="18" charset="0"/>
                <a:cs typeface="Times New Roman" panose="02020603050405020304" pitchFamily="18" charset="0"/>
              </a:rPr>
              <a:t>The foundation of the Android platform is the Linux kernel. For example, </a:t>
            </a:r>
            <a:r>
              <a:rPr lang="en-US" sz="2800" dirty="0">
                <a:latin typeface="Times New Roman" panose="02020603050405020304" pitchFamily="18" charset="0"/>
                <a:cs typeface="Times New Roman" panose="02020603050405020304" pitchFamily="18" charset="0"/>
                <a:hlinkClick r:id="rId2"/>
              </a:rPr>
              <a:t>the Android Runtime (ART)</a:t>
            </a:r>
            <a:r>
              <a:rPr lang="en-US" sz="2800" dirty="0">
                <a:latin typeface="Times New Roman" panose="02020603050405020304" pitchFamily="18" charset="0"/>
                <a:cs typeface="Times New Roman" panose="02020603050405020304" pitchFamily="18" charset="0"/>
              </a:rPr>
              <a:t> relies on the Linux kernel for underlying functionalities such as threading and low-level memory management</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b)  Hardware </a:t>
            </a:r>
            <a:r>
              <a:rPr lang="en-US" sz="2800" b="1" i="1" dirty="0">
                <a:latin typeface="Times New Roman" panose="02020603050405020304" pitchFamily="18" charset="0"/>
                <a:cs typeface="Times New Roman" panose="02020603050405020304" pitchFamily="18" charset="0"/>
              </a:rPr>
              <a:t>Abstraction Layer (HAL) </a:t>
            </a:r>
          </a:p>
          <a:p>
            <a:r>
              <a:rPr lang="en-US"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hlinkClick r:id="rId3"/>
              </a:rPr>
              <a:t>hardware abstraction layer (HAL)</a:t>
            </a:r>
            <a:r>
              <a:rPr lang="en-US" sz="2800" dirty="0">
                <a:latin typeface="Times New Roman" panose="02020603050405020304" pitchFamily="18" charset="0"/>
                <a:cs typeface="Times New Roman" panose="02020603050405020304" pitchFamily="18" charset="0"/>
              </a:rPr>
              <a:t> provides standard interfaces that expose device hardware capabilities to the higher-level </a:t>
            </a:r>
            <a:r>
              <a:rPr lang="en-US" sz="2800" dirty="0">
                <a:latin typeface="Times New Roman" panose="02020603050405020304" pitchFamily="18" charset="0"/>
                <a:cs typeface="Times New Roman" panose="02020603050405020304" pitchFamily="18" charset="0"/>
                <a:hlinkClick r:id="rId4"/>
              </a:rPr>
              <a:t>Java API framework</a:t>
            </a:r>
            <a:r>
              <a:rPr lang="en-US" sz="2800" dirty="0">
                <a:latin typeface="Times New Roman" panose="02020603050405020304" pitchFamily="18" charset="0"/>
                <a:cs typeface="Times New Roman" panose="02020603050405020304" pitchFamily="18" charset="0"/>
              </a:rPr>
              <a:t>. The HAL consists of multiple library modules, each of which implements an interface for a specific type of hardware component, such as the </a:t>
            </a:r>
            <a:r>
              <a:rPr lang="en-US" sz="2800" dirty="0">
                <a:latin typeface="Times New Roman" panose="02020603050405020304" pitchFamily="18" charset="0"/>
                <a:cs typeface="Times New Roman" panose="02020603050405020304" pitchFamily="18" charset="0"/>
                <a:hlinkClick r:id="rId5"/>
              </a:rPr>
              <a:t>camera</a:t>
            </a:r>
            <a:r>
              <a:rPr lang="en-US" sz="2800" dirty="0">
                <a:latin typeface="Times New Roman" panose="02020603050405020304" pitchFamily="18" charset="0"/>
                <a:cs typeface="Times New Roman" panose="02020603050405020304" pitchFamily="18" charset="0"/>
              </a:rPr>
              <a:t> or </a:t>
            </a:r>
            <a:r>
              <a:rPr lang="en-US" sz="2800" dirty="0" err="1">
                <a:latin typeface="Times New Roman" panose="02020603050405020304" pitchFamily="18" charset="0"/>
                <a:cs typeface="Times New Roman" panose="02020603050405020304" pitchFamily="18" charset="0"/>
                <a:hlinkClick r:id="rId6"/>
              </a:rPr>
              <a:t>bluetooth</a:t>
            </a:r>
            <a:r>
              <a:rPr lang="en-US" sz="2800" dirty="0">
                <a:latin typeface="Times New Roman" panose="02020603050405020304" pitchFamily="18" charset="0"/>
                <a:cs typeface="Times New Roman" panose="02020603050405020304" pitchFamily="18" charset="0"/>
              </a:rPr>
              <a:t> module.</a:t>
            </a: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091051" y="689887"/>
            <a:ext cx="10447091"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Architecture - Software Stack of Android </a:t>
            </a:r>
          </a:p>
        </p:txBody>
      </p:sp>
    </p:spTree>
    <p:extLst>
      <p:ext uri="{BB962C8B-B14F-4D97-AF65-F5344CB8AC3E}">
        <p14:creationId xmlns:p14="http://schemas.microsoft.com/office/powerpoint/2010/main" val="395243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4" name="Rectangle 3"/>
          <p:cNvSpPr/>
          <p:nvPr/>
        </p:nvSpPr>
        <p:spPr>
          <a:xfrm>
            <a:off x="1091051" y="689887"/>
            <a:ext cx="10447091"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Architecture - Software Stack of Android </a:t>
            </a:r>
          </a:p>
        </p:txBody>
      </p:sp>
      <p:sp>
        <p:nvSpPr>
          <p:cNvPr id="3" name="Rectangle 2"/>
          <p:cNvSpPr/>
          <p:nvPr/>
        </p:nvSpPr>
        <p:spPr>
          <a:xfrm>
            <a:off x="386366" y="1141497"/>
            <a:ext cx="11487955" cy="5693866"/>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c)  Android </a:t>
            </a:r>
            <a:r>
              <a:rPr lang="en-US" sz="2800" b="1" i="1" dirty="0">
                <a:latin typeface="Times New Roman" panose="02020603050405020304" pitchFamily="18" charset="0"/>
                <a:cs typeface="Times New Roman" panose="02020603050405020304" pitchFamily="18" charset="0"/>
              </a:rPr>
              <a:t>Runtime </a:t>
            </a:r>
          </a:p>
          <a:p>
            <a:r>
              <a:rPr lang="en-US" sz="2800" dirty="0">
                <a:latin typeface="Times New Roman" panose="02020603050405020304" pitchFamily="18" charset="0"/>
                <a:cs typeface="Times New Roman" panose="02020603050405020304" pitchFamily="18" charset="0"/>
              </a:rPr>
              <a:t>For devices running Android version 5.0 (API level 21) or higher, each app runs in its own process and with its own instance of the </a:t>
            </a:r>
            <a:r>
              <a:rPr lang="en-US" sz="2800" dirty="0">
                <a:latin typeface="Times New Roman" panose="02020603050405020304" pitchFamily="18" charset="0"/>
                <a:cs typeface="Times New Roman" panose="02020603050405020304" pitchFamily="18" charset="0"/>
                <a:hlinkClick r:id="rId2"/>
              </a:rPr>
              <a:t>Android Runtime (ART)</a:t>
            </a:r>
            <a:r>
              <a:rPr lang="en-US" sz="2800" dirty="0">
                <a:latin typeface="Times New Roman" panose="02020603050405020304" pitchFamily="18" charset="0"/>
                <a:cs typeface="Times New Roman" panose="02020603050405020304" pitchFamily="18" charset="0"/>
              </a:rPr>
              <a:t>. ART is written to run multiple virtual machines on low-memory devices by executing DEX files, a </a:t>
            </a:r>
            <a:r>
              <a:rPr lang="en-US" sz="2800" dirty="0" err="1">
                <a:latin typeface="Times New Roman" panose="02020603050405020304" pitchFamily="18" charset="0"/>
                <a:cs typeface="Times New Roman" panose="02020603050405020304" pitchFamily="18" charset="0"/>
              </a:rPr>
              <a:t>bytecode</a:t>
            </a:r>
            <a:r>
              <a:rPr lang="en-US" sz="2800" dirty="0">
                <a:latin typeface="Times New Roman" panose="02020603050405020304" pitchFamily="18" charset="0"/>
                <a:cs typeface="Times New Roman" panose="02020603050405020304" pitchFamily="18" charset="0"/>
              </a:rPr>
              <a:t> format designed specially for Android that's optimized for minimal memory footprint</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major </a:t>
            </a:r>
            <a:r>
              <a:rPr lang="en-US" sz="2800" dirty="0">
                <a:latin typeface="Times New Roman" panose="02020603050405020304" pitchFamily="18" charset="0"/>
                <a:cs typeface="Times New Roman" panose="02020603050405020304" pitchFamily="18" charset="0"/>
              </a:rPr>
              <a:t>features of ART include the following: </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Ahead-of-time (AOT) and just-in-time (JIT) compilation </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Optimized garbage collection (GC) </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On Android 9 (API level 28) and higher, conversion of an app package's </a:t>
            </a:r>
            <a:r>
              <a:rPr lang="en-US" sz="2800" dirty="0" err="1">
                <a:latin typeface="Times New Roman" panose="02020603050405020304" pitchFamily="18" charset="0"/>
                <a:cs typeface="Times New Roman" panose="02020603050405020304" pitchFamily="18" charset="0"/>
                <a:hlinkClick r:id="rId3"/>
              </a:rPr>
              <a:t>Dalvik</a:t>
            </a:r>
            <a:r>
              <a:rPr lang="en-US" sz="2800" dirty="0">
                <a:latin typeface="Times New Roman" panose="02020603050405020304" pitchFamily="18" charset="0"/>
                <a:cs typeface="Times New Roman" panose="02020603050405020304" pitchFamily="18" charset="0"/>
                <a:hlinkClick r:id="rId3"/>
              </a:rPr>
              <a:t> Executable format (DEX) files to more compact machine code</a:t>
            </a:r>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Better debugging support, including a dedicated sampling profiler, detailed diagnostic exceptions and crash </a:t>
            </a:r>
            <a:r>
              <a:rPr lang="en-US" sz="2800" dirty="0" smtClean="0">
                <a:latin typeface="Times New Roman" panose="02020603050405020304" pitchFamily="18" charset="0"/>
                <a:cs typeface="Times New Roman" panose="02020603050405020304" pitchFamily="18" charset="0"/>
              </a:rPr>
              <a:t>reporting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315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3" name="Rectangle 2"/>
          <p:cNvSpPr/>
          <p:nvPr/>
        </p:nvSpPr>
        <p:spPr>
          <a:xfrm>
            <a:off x="197454" y="1274662"/>
            <a:ext cx="11745532" cy="5693866"/>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d)  Native </a:t>
            </a:r>
            <a:r>
              <a:rPr lang="en-US" sz="2800" b="1" i="1" dirty="0">
                <a:latin typeface="Times New Roman" panose="02020603050405020304" pitchFamily="18" charset="0"/>
                <a:cs typeface="Times New Roman" panose="02020603050405020304" pitchFamily="18" charset="0"/>
              </a:rPr>
              <a:t>C/C++ Libraries </a:t>
            </a:r>
          </a:p>
          <a:p>
            <a:r>
              <a:rPr lang="en-US" sz="2800" dirty="0">
                <a:latin typeface="Times New Roman" panose="02020603050405020304" pitchFamily="18" charset="0"/>
                <a:cs typeface="Times New Roman" panose="02020603050405020304" pitchFamily="18" charset="0"/>
              </a:rPr>
              <a:t>Many core Android system components and services, such as ART and HAL, are built from native code that require native libraries written in C and C++. The Android platform provides Java framework APIs to expose the functionality of some of these native libraries to apps. For example, you can access </a:t>
            </a:r>
            <a:r>
              <a:rPr lang="en-US" sz="2800" dirty="0">
                <a:latin typeface="Times New Roman" panose="02020603050405020304" pitchFamily="18" charset="0"/>
                <a:cs typeface="Times New Roman" panose="02020603050405020304" pitchFamily="18" charset="0"/>
                <a:hlinkClick r:id="rId2"/>
              </a:rPr>
              <a:t>OpenGL ES</a:t>
            </a:r>
            <a:r>
              <a:rPr lang="en-US" sz="2800" dirty="0">
                <a:latin typeface="Times New Roman" panose="02020603050405020304" pitchFamily="18" charset="0"/>
                <a:cs typeface="Times New Roman" panose="02020603050405020304" pitchFamily="18" charset="0"/>
              </a:rPr>
              <a:t> through the Android framework’s </a:t>
            </a:r>
            <a:r>
              <a:rPr lang="en-US" sz="2800" dirty="0">
                <a:latin typeface="Times New Roman" panose="02020603050405020304" pitchFamily="18" charset="0"/>
                <a:cs typeface="Times New Roman" panose="02020603050405020304" pitchFamily="18" charset="0"/>
                <a:hlinkClick r:id="rId3"/>
              </a:rPr>
              <a:t>Java OpenGL API</a:t>
            </a:r>
            <a:r>
              <a:rPr lang="en-US" sz="2800" dirty="0">
                <a:latin typeface="Times New Roman" panose="02020603050405020304" pitchFamily="18" charset="0"/>
                <a:cs typeface="Times New Roman" panose="02020603050405020304" pitchFamily="18" charset="0"/>
              </a:rPr>
              <a:t> to add support for drawing and manipulating 2D and 3D graphics in your app.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e)  Java </a:t>
            </a:r>
            <a:r>
              <a:rPr lang="en-US" sz="2800" b="1" i="1" dirty="0">
                <a:latin typeface="Times New Roman" panose="02020603050405020304" pitchFamily="18" charset="0"/>
                <a:cs typeface="Times New Roman" panose="02020603050405020304" pitchFamily="18" charset="0"/>
              </a:rPr>
              <a:t>API Framework </a:t>
            </a:r>
          </a:p>
          <a:p>
            <a:r>
              <a:rPr lang="en-US" sz="2800" dirty="0">
                <a:latin typeface="Times New Roman" panose="02020603050405020304" pitchFamily="18" charset="0"/>
                <a:cs typeface="Times New Roman" panose="02020603050405020304" pitchFamily="18" charset="0"/>
              </a:rPr>
              <a:t>The entire feature-set of the Android OS is available to you through APIs written in the Java language. These APIs form the building blocks you need to create Android apps by simplifying the reuse of core, modular system components and services</a:t>
            </a:r>
          </a:p>
        </p:txBody>
      </p:sp>
      <p:sp>
        <p:nvSpPr>
          <p:cNvPr id="6" name="Rectangle 5"/>
          <p:cNvSpPr/>
          <p:nvPr/>
        </p:nvSpPr>
        <p:spPr>
          <a:xfrm>
            <a:off x="1091051" y="689887"/>
            <a:ext cx="10447091"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Architecture - Software Stack of Android </a:t>
            </a:r>
          </a:p>
        </p:txBody>
      </p:sp>
    </p:spTree>
    <p:extLst>
      <p:ext uri="{BB962C8B-B14F-4D97-AF65-F5344CB8AC3E}">
        <p14:creationId xmlns:p14="http://schemas.microsoft.com/office/powerpoint/2010/main" val="415927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4" name="Rectangle 3"/>
          <p:cNvSpPr/>
          <p:nvPr/>
        </p:nvSpPr>
        <p:spPr>
          <a:xfrm>
            <a:off x="1091051" y="689887"/>
            <a:ext cx="10447091"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Architecture - Software Stack of Android </a:t>
            </a:r>
          </a:p>
        </p:txBody>
      </p:sp>
      <p:sp>
        <p:nvSpPr>
          <p:cNvPr id="3" name="Rectangle 2"/>
          <p:cNvSpPr/>
          <p:nvPr/>
        </p:nvSpPr>
        <p:spPr>
          <a:xfrm>
            <a:off x="420710" y="1274662"/>
            <a:ext cx="11771290" cy="4832092"/>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f)  System </a:t>
            </a:r>
            <a:r>
              <a:rPr lang="en-US" sz="2800" b="1" i="1" dirty="0">
                <a:latin typeface="Times New Roman" panose="02020603050405020304" pitchFamily="18" charset="0"/>
                <a:cs typeface="Times New Roman" panose="02020603050405020304" pitchFamily="18" charset="0"/>
              </a:rPr>
              <a:t>Apps </a:t>
            </a:r>
          </a:p>
          <a:p>
            <a:r>
              <a:rPr lang="en-US" sz="2800" dirty="0">
                <a:latin typeface="Times New Roman" panose="02020603050405020304" pitchFamily="18" charset="0"/>
                <a:cs typeface="Times New Roman" panose="02020603050405020304" pitchFamily="18" charset="0"/>
              </a:rPr>
              <a:t>Android comes with a set of core apps for email, SMS messaging, calendars, internet browsing, contacts, and more. Apps included with the platform have no special status among the apps the user chooses to install. So a third-party app can become the user's default web browser, SMS messenger, or even the default keyboard (some exceptions apply, such as the system's Settings app). </a:t>
            </a:r>
          </a:p>
          <a:p>
            <a:r>
              <a:rPr lang="en-US" sz="2800" dirty="0">
                <a:latin typeface="Times New Roman" panose="02020603050405020304" pitchFamily="18" charset="0"/>
                <a:cs typeface="Times New Roman" panose="02020603050405020304" pitchFamily="18" charset="0"/>
              </a:rPr>
              <a:t>The 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p>
        </p:txBody>
      </p:sp>
    </p:spTree>
    <p:extLst>
      <p:ext uri="{BB962C8B-B14F-4D97-AF65-F5344CB8AC3E}">
        <p14:creationId xmlns:p14="http://schemas.microsoft.com/office/powerpoint/2010/main" val="1330942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6" name="Rectangle 5"/>
          <p:cNvSpPr/>
          <p:nvPr/>
        </p:nvSpPr>
        <p:spPr>
          <a:xfrm>
            <a:off x="347730" y="1063466"/>
            <a:ext cx="11980033" cy="3662541"/>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 layout defines the structure for a user interface in your app, such as in an activity. All elements in the layout are built using a hierarchy of View and ViewGroup objects.</a:t>
            </a:r>
          </a:p>
          <a:p>
            <a:r>
              <a:rPr lang="en-US" sz="2800" dirty="0">
                <a:latin typeface="Times New Roman" panose="02020603050405020304" pitchFamily="18" charset="0"/>
                <a:cs typeface="Times New Roman" panose="02020603050405020304" pitchFamily="18" charset="0"/>
              </a:rPr>
              <a:t> A View usually draws something the user can see and interact with. Whereas a ViewGroup is an invisible container that defines the layout structure for View and other ViewGroup objects</a:t>
            </a:r>
          </a:p>
          <a:p>
            <a:endParaRPr lang="en-US" sz="3200" b="1" dirty="0" smtClean="0">
              <a:solidFill>
                <a:srgbClr val="C00000"/>
              </a:solidFill>
            </a:endParaRPr>
          </a:p>
          <a:p>
            <a:pPr marL="457200" indent="-457200">
              <a:buFont typeface="Wingdings" panose="05000000000000000000" pitchFamily="2" charset="2"/>
              <a:buChar char="Ø"/>
            </a:pPr>
            <a:endParaRPr lang="en-US" sz="32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968" y="3850783"/>
            <a:ext cx="7723032" cy="3007217"/>
          </a:xfrm>
          <a:prstGeom prst="rect">
            <a:avLst/>
          </a:prstGeom>
        </p:spPr>
      </p:pic>
      <p:sp>
        <p:nvSpPr>
          <p:cNvPr id="5" name="Rectangle 4"/>
          <p:cNvSpPr/>
          <p:nvPr/>
        </p:nvSpPr>
        <p:spPr>
          <a:xfrm>
            <a:off x="347730" y="4179683"/>
            <a:ext cx="6096000" cy="1754326"/>
          </a:xfrm>
          <a:prstGeom prst="rect">
            <a:avLst/>
          </a:prstGeom>
        </p:spPr>
        <p:txBody>
          <a:bodyPr>
            <a:spAutoFit/>
          </a:bodyPr>
          <a:lstStyle/>
          <a:p>
            <a:endParaRPr lang="en-US" dirty="0"/>
          </a:p>
          <a:p>
            <a:r>
              <a:rPr lang="en-US" dirty="0">
                <a:latin typeface="Times New Roman" panose="02020603050405020304" pitchFamily="18" charset="0"/>
                <a:cs typeface="Times New Roman" panose="02020603050405020304" pitchFamily="18" charset="0"/>
              </a:rPr>
              <a:t>The View objects are usually called "widgets" and can be one of many subclasses, such as Button or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The ViewGroup objects are usually called "layouts" can be one of many types that provide a different layout structure, such as </a:t>
            </a:r>
            <a:r>
              <a:rPr lang="en-US" dirty="0" err="1">
                <a:latin typeface="Times New Roman" panose="02020603050405020304" pitchFamily="18" charset="0"/>
                <a:cs typeface="Times New Roman" panose="02020603050405020304" pitchFamily="18" charset="0"/>
              </a:rPr>
              <a:t>LinearLayout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ConstraintLayout</a:t>
            </a:r>
            <a:r>
              <a:rPr lang="en-US" dirty="0">
                <a:latin typeface="Times New Roman" panose="02020603050405020304" pitchFamily="18" charset="0"/>
                <a:cs typeface="Times New Roman" panose="02020603050405020304" pitchFamily="18" charset="0"/>
              </a:rPr>
              <a:t> </a:t>
            </a:r>
          </a:p>
        </p:txBody>
      </p:sp>
      <p:sp>
        <p:nvSpPr>
          <p:cNvPr id="3" name="Rectangle 2"/>
          <p:cNvSpPr/>
          <p:nvPr/>
        </p:nvSpPr>
        <p:spPr>
          <a:xfrm>
            <a:off x="1093737" y="696115"/>
            <a:ext cx="396615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Layouts </a:t>
            </a:r>
          </a:p>
        </p:txBody>
      </p:sp>
    </p:spTree>
    <p:extLst>
      <p:ext uri="{BB962C8B-B14F-4D97-AF65-F5344CB8AC3E}">
        <p14:creationId xmlns:p14="http://schemas.microsoft.com/office/powerpoint/2010/main" val="2220283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3" name="Rectangle 2"/>
          <p:cNvSpPr/>
          <p:nvPr/>
        </p:nvSpPr>
        <p:spPr>
          <a:xfrm>
            <a:off x="1093737" y="696115"/>
            <a:ext cx="396615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Layouts </a:t>
            </a:r>
          </a:p>
        </p:txBody>
      </p:sp>
      <p:sp>
        <p:nvSpPr>
          <p:cNvPr id="4" name="Rectangle 1"/>
          <p:cNvSpPr>
            <a:spLocks noChangeArrowheads="1"/>
          </p:cNvSpPr>
          <p:nvPr/>
        </p:nvSpPr>
        <p:spPr bwMode="auto">
          <a:xfrm>
            <a:off x="197454" y="1401409"/>
            <a:ext cx="119004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fontAlgn="base">
              <a:lnSpc>
                <a:spcPct val="100000"/>
              </a:lnSpc>
              <a:spcBef>
                <a:spcPct val="0"/>
              </a:spcBef>
              <a:spcAft>
                <a:spcPct val="0"/>
              </a:spcAft>
              <a:buClrTx/>
              <a:buSzTx/>
              <a:buFontTx/>
              <a:buAutoNum type="alphaLcParenR"/>
              <a:tabLst/>
            </a:pPr>
            <a:r>
              <a:rPr lang="en-US" sz="2800" b="1" i="1" dirty="0" smtClean="0">
                <a:latin typeface="Times New Roman" panose="02020603050405020304" pitchFamily="18" charset="0"/>
                <a:cs typeface="Times New Roman" panose="02020603050405020304" pitchFamily="18" charset="0"/>
              </a:rPr>
              <a:t>Linear Layout</a:t>
            </a:r>
          </a:p>
          <a:p>
            <a:pPr marR="0" lvl="0" algn="just" fontAlgn="base">
              <a:lnSpc>
                <a:spcPct val="100000"/>
              </a:lnSpc>
              <a:spcBef>
                <a:spcPct val="0"/>
              </a:spcBef>
              <a:spcAft>
                <a:spcPct val="0"/>
              </a:spcAft>
              <a:buClrTx/>
              <a:buSzTx/>
              <a:tabLst/>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ViewGroup that is responsible for holding views in it. It is a layout that arranges its children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the various views and layouts linearly (one after another) in a single column(vertically) or a single row(horizontally).</a:t>
            </a:r>
          </a:p>
          <a:p>
            <a:pPr marR="0" lvl="0" indent="0" algn="just" fontAlgn="base">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Whether all the children will be arranged horizontally or vertically depends upon the value of attribute </a:t>
            </a:r>
            <a:r>
              <a:rPr lang="en-US" sz="2800" dirty="0" err="1">
                <a:solidFill>
                  <a:srgbClr val="FF0000"/>
                </a:solidFill>
                <a:latin typeface="Times New Roman" panose="02020603050405020304" pitchFamily="18" charset="0"/>
                <a:cs typeface="Times New Roman" panose="02020603050405020304" pitchFamily="18" charset="0"/>
              </a:rPr>
              <a:t>android:orientation</a:t>
            </a:r>
            <a:r>
              <a:rPr lang="en-US" sz="2800" dirty="0">
                <a:latin typeface="Times New Roman" panose="02020603050405020304" pitchFamily="18" charset="0"/>
                <a:cs typeface="Times New Roman" panose="02020603050405020304" pitchFamily="18" charset="0"/>
              </a:rPr>
              <a:t>. By default the orientation is horizontal</a:t>
            </a:r>
            <a:r>
              <a:rPr lang="en-US" sz="2800" dirty="0" smtClean="0">
                <a:latin typeface="Times New Roman" panose="02020603050405020304" pitchFamily="18" charset="0"/>
                <a:cs typeface="Times New Roman" panose="02020603050405020304" pitchFamily="18" charset="0"/>
              </a:rPr>
              <a:t>.</a:t>
            </a:r>
          </a:p>
          <a:p>
            <a:pPr marR="0" lvl="0" indent="0" algn="just" fontAlgn="base">
              <a:lnSpc>
                <a:spcPct val="100000"/>
              </a:lnSpc>
              <a:spcBef>
                <a:spcPct val="0"/>
              </a:spcBef>
              <a:spcAft>
                <a:spcPct val="0"/>
              </a:spcAft>
              <a:buClrTx/>
              <a:buSzTx/>
              <a:buFontTx/>
              <a:buNone/>
              <a:tabLst/>
            </a:pPr>
            <a:endParaRPr lang="en-US" sz="2800" dirty="0">
              <a:latin typeface="Times New Roman" panose="02020603050405020304" pitchFamily="18" charset="0"/>
              <a:cs typeface="Times New Roman" panose="02020603050405020304" pitchFamily="18" charset="0"/>
            </a:endParaRPr>
          </a:p>
          <a:p>
            <a:pPr marR="0" lvl="0" indent="0" fontAlgn="base">
              <a:lnSpc>
                <a:spcPct val="100000"/>
              </a:lnSpc>
              <a:spcBef>
                <a:spcPct val="0"/>
              </a:spcBef>
              <a:spcAft>
                <a:spcPct val="0"/>
              </a:spcAft>
              <a:buClrTx/>
              <a:buSzTx/>
              <a:buFontTx/>
              <a:buNone/>
              <a:tabLst/>
            </a:pPr>
            <a:r>
              <a:rPr lang="en-US" sz="2800" b="1" i="1" dirty="0" smtClean="0">
                <a:latin typeface="Times New Roman" panose="02020603050405020304" pitchFamily="18" charset="0"/>
                <a:cs typeface="Times New Roman" panose="02020603050405020304" pitchFamily="18" charset="0"/>
              </a:rPr>
              <a:t>b)  Relative Layout</a:t>
            </a:r>
          </a:p>
          <a:p>
            <a:pPr marR="0" lvl="0" indent="0" fontAlgn="base">
              <a:lnSpc>
                <a:spcPct val="100000"/>
              </a:lnSpc>
              <a:spcBef>
                <a:spcPct val="0"/>
              </a:spcBef>
              <a:spcAft>
                <a:spcPct val="0"/>
              </a:spcAft>
              <a:buClrTx/>
              <a:buSzTx/>
              <a:buFontTx/>
              <a:buNone/>
              <a:tabLst/>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layout which arranges views/widgets/</a:t>
            </a:r>
            <a:r>
              <a:rPr lang="en-US" sz="2800" dirty="0" err="1">
                <a:latin typeface="Times New Roman" panose="02020603050405020304" pitchFamily="18" charset="0"/>
                <a:cs typeface="Times New Roman" panose="02020603050405020304" pitchFamily="18" charset="0"/>
              </a:rPr>
              <a:t>viewGroups</a:t>
            </a:r>
            <a:r>
              <a:rPr lang="en-US" sz="2800" dirty="0">
                <a:latin typeface="Times New Roman" panose="02020603050405020304" pitchFamily="18" charset="0"/>
                <a:cs typeface="Times New Roman" panose="02020603050405020304" pitchFamily="18" charset="0"/>
              </a:rPr>
              <a:t> according to the position of other views/widgets/</a:t>
            </a:r>
            <a:r>
              <a:rPr lang="en-US" sz="2800" dirty="0" err="1">
                <a:latin typeface="Times New Roman" panose="02020603050405020304" pitchFamily="18" charset="0"/>
                <a:cs typeface="Times New Roman" panose="02020603050405020304" pitchFamily="18" charset="0"/>
              </a:rPr>
              <a:t>viewGroups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the new views are placed relative to the already existing views</a:t>
            </a:r>
            <a:r>
              <a:rPr lang="en-US" sz="2800" dirty="0"/>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899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3" name="Rectangle 1"/>
          <p:cNvSpPr>
            <a:spLocks noChangeArrowheads="1"/>
          </p:cNvSpPr>
          <p:nvPr/>
        </p:nvSpPr>
        <p:spPr bwMode="auto">
          <a:xfrm>
            <a:off x="399225" y="1280890"/>
            <a:ext cx="1164252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i="1" dirty="0" smtClean="0">
                <a:latin typeface="Times New Roman" panose="02020603050405020304" pitchFamily="18" charset="0"/>
                <a:cs typeface="Times New Roman" panose="02020603050405020304" pitchFamily="18" charset="0"/>
              </a:rPr>
              <a:t>c)  Constraint Layout</a:t>
            </a:r>
            <a:r>
              <a:rPr lang="en-US" sz="2800" dirty="0" smtClean="0">
                <a:latin typeface="Times New Roman" panose="02020603050405020304" pitchFamily="18" charset="0"/>
                <a:cs typeface="Times New Roman" panose="02020603050405020304" pitchFamily="18" charset="0"/>
              </a:rPr>
              <a:t> </a:t>
            </a:r>
          </a:p>
          <a:p>
            <a:pPr fontAlgn="base">
              <a:spcBef>
                <a:spcPct val="0"/>
              </a:spcBef>
              <a:spcAft>
                <a:spcPct val="0"/>
              </a:spcAft>
            </a:pPr>
            <a:r>
              <a:rPr lang="en-US" sz="2800" dirty="0" smtClean="0">
                <a:latin typeface="Times New Roman" panose="02020603050405020304" pitchFamily="18" charset="0"/>
                <a:cs typeface="Times New Roman" panose="02020603050405020304" pitchFamily="18" charset="0"/>
              </a:rPr>
              <a:t>is </a:t>
            </a:r>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hlinkClick r:id="rId2"/>
              </a:rPr>
              <a:t>android.view.ViewGroup</a:t>
            </a:r>
            <a:r>
              <a:rPr lang="en-US" sz="2800" dirty="0">
                <a:latin typeface="Times New Roman" panose="02020603050405020304" pitchFamily="18" charset="0"/>
                <a:cs typeface="Times New Roman" panose="02020603050405020304" pitchFamily="18" charset="0"/>
              </a:rPr>
              <a:t> which </a:t>
            </a:r>
            <a:r>
              <a:rPr lang="en-US" sz="2800" dirty="0" smtClean="0">
                <a:latin typeface="Times New Roman" panose="02020603050405020304" pitchFamily="18" charset="0"/>
                <a:cs typeface="Times New Roman" panose="02020603050405020304" pitchFamily="18" charset="0"/>
              </a:rPr>
              <a:t>allows </a:t>
            </a:r>
            <a:r>
              <a:rPr lang="en-US" sz="2800" dirty="0">
                <a:latin typeface="Times New Roman" panose="02020603050405020304" pitchFamily="18" charset="0"/>
                <a:cs typeface="Times New Roman" panose="02020603050405020304" pitchFamily="18" charset="0"/>
              </a:rPr>
              <a:t>you to position and size widgets in a flexible way</a:t>
            </a:r>
            <a:r>
              <a:rPr lang="en-US" sz="2800" dirty="0" smtClean="0">
                <a:latin typeface="Times New Roman" panose="02020603050405020304" pitchFamily="18" charset="0"/>
                <a:cs typeface="Times New Roman" panose="02020603050405020304" pitchFamily="18" charset="0"/>
              </a:rPr>
              <a:t>.</a:t>
            </a:r>
          </a:p>
          <a:p>
            <a:pPr fontAlgn="base">
              <a:spcBef>
                <a:spcPct val="0"/>
              </a:spcBef>
              <a:spcAft>
                <a:spcPct val="0"/>
              </a:spcAft>
            </a:pPr>
            <a:endParaRPr lang="en-US" sz="2800" b="1" i="1" dirty="0" smtClean="0">
              <a:latin typeface="Times New Roman" panose="02020603050405020304" pitchFamily="18" charset="0"/>
              <a:cs typeface="Times New Roman" panose="02020603050405020304" pitchFamily="18" charset="0"/>
            </a:endParaRPr>
          </a:p>
          <a:p>
            <a:pPr fontAlgn="base">
              <a:spcBef>
                <a:spcPct val="0"/>
              </a:spcBef>
              <a:spcAft>
                <a:spcPct val="0"/>
              </a:spcAft>
            </a:pPr>
            <a:r>
              <a:rPr lang="en-US" sz="2800" b="1" i="1" dirty="0">
                <a:latin typeface="Times New Roman" panose="02020603050405020304" pitchFamily="18" charset="0"/>
                <a:cs typeface="Times New Roman" panose="02020603050405020304" pitchFamily="18" charset="0"/>
              </a:rPr>
              <a:t>d)  Grid Layout</a:t>
            </a:r>
          </a:p>
          <a:p>
            <a:pPr fontAlgn="base">
              <a:spcBef>
                <a:spcPct val="0"/>
              </a:spcBef>
              <a:spcAft>
                <a:spcPct val="0"/>
              </a:spcAft>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Gridlayout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that places its children in a rectangular grid. </a:t>
            </a:r>
          </a:p>
          <a:p>
            <a:pPr fontAlgn="base">
              <a:spcBef>
                <a:spcPct val="0"/>
              </a:spcBef>
              <a:spcAft>
                <a:spcPct val="0"/>
              </a:spcAft>
            </a:pPr>
            <a:r>
              <a:rPr lang="en-US" sz="2800" dirty="0">
                <a:latin typeface="Times New Roman" panose="02020603050405020304" pitchFamily="18" charset="0"/>
                <a:cs typeface="Times New Roman" panose="02020603050405020304" pitchFamily="18" charset="0"/>
              </a:rPr>
              <a:t>The grid is composed of a set of infinitely thin lines that separate the viewing area into cells</a:t>
            </a:r>
            <a:r>
              <a:rPr lang="en-US" sz="2800" dirty="0" smtClean="0">
                <a:latin typeface="Times New Roman" panose="02020603050405020304" pitchFamily="18" charset="0"/>
                <a:cs typeface="Times New Roman" panose="02020603050405020304" pitchFamily="18" charset="0"/>
              </a:rPr>
              <a:t>.</a:t>
            </a:r>
          </a:p>
          <a:p>
            <a:pPr fontAlgn="base">
              <a:spcBef>
                <a:spcPct val="0"/>
              </a:spcBef>
              <a:spcAft>
                <a:spcPct val="0"/>
              </a:spcAft>
            </a:pPr>
            <a:endParaRPr lang="en-US" sz="2800" dirty="0">
              <a:latin typeface="Times New Roman" panose="02020603050405020304" pitchFamily="18" charset="0"/>
              <a:cs typeface="Times New Roman" panose="02020603050405020304" pitchFamily="18" charset="0"/>
            </a:endParaRPr>
          </a:p>
          <a:p>
            <a:pPr fontAlgn="base">
              <a:spcBef>
                <a:spcPct val="0"/>
              </a:spcBef>
              <a:spcAft>
                <a:spcPct val="0"/>
              </a:spcAft>
            </a:pPr>
            <a:r>
              <a:rPr lang="en-US" sz="2800" b="1" i="1" dirty="0">
                <a:latin typeface="Times New Roman" panose="02020603050405020304" pitchFamily="18" charset="0"/>
                <a:cs typeface="Times New Roman" panose="02020603050405020304" pitchFamily="18" charset="0"/>
              </a:rPr>
              <a:t>e)  </a:t>
            </a:r>
            <a:r>
              <a:rPr lang="en-US" sz="2800" b="1" i="1" dirty="0" err="1">
                <a:latin typeface="Times New Roman" panose="02020603050405020304" pitchFamily="18" charset="0"/>
                <a:cs typeface="Times New Roman" panose="02020603050405020304" pitchFamily="18" charset="0"/>
              </a:rPr>
              <a:t>TableLayout</a:t>
            </a:r>
            <a:endParaRPr lang="en-US" sz="2800" b="1" i="1" dirty="0">
              <a:latin typeface="Times New Roman" panose="02020603050405020304" pitchFamily="18" charset="0"/>
              <a:cs typeface="Times New Roman" panose="02020603050405020304" pitchFamily="18" charset="0"/>
            </a:endParaRPr>
          </a:p>
          <a:p>
            <a:pPr fontAlgn="base">
              <a:spcBef>
                <a:spcPct val="0"/>
              </a:spcBef>
              <a:spcAft>
                <a:spcPct val="0"/>
              </a:spcAft>
            </a:pPr>
            <a:r>
              <a:rPr lang="en-US" sz="2800" dirty="0">
                <a:latin typeface="Times New Roman" panose="02020603050405020304" pitchFamily="18" charset="0"/>
                <a:cs typeface="Times New Roman" panose="02020603050405020304" pitchFamily="18" charset="0"/>
              </a:rPr>
              <a:t>Table layout that arranges its children into rows and columns.</a:t>
            </a:r>
          </a:p>
          <a:p>
            <a:pPr fontAlgn="base">
              <a:spcBef>
                <a:spcPct val="0"/>
              </a:spcBef>
              <a:spcAft>
                <a:spcPct val="0"/>
              </a:spcAft>
            </a:pP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093737" y="696115"/>
            <a:ext cx="396615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Layouts </a:t>
            </a:r>
          </a:p>
        </p:txBody>
      </p:sp>
    </p:spTree>
    <p:extLst>
      <p:ext uri="{BB962C8B-B14F-4D97-AF65-F5344CB8AC3E}">
        <p14:creationId xmlns:p14="http://schemas.microsoft.com/office/powerpoint/2010/main" val="1161200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4050" y="434055"/>
            <a:ext cx="9959663" cy="1938992"/>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1) </a:t>
            </a:r>
            <a:r>
              <a:rPr lang="en-US" sz="2800" b="1" i="1" dirty="0" err="1" smtClean="0">
                <a:latin typeface="Times New Roman" panose="02020603050405020304" pitchFamily="18" charset="0"/>
                <a:cs typeface="Times New Roman" panose="02020603050405020304" pitchFamily="18" charset="0"/>
              </a:rPr>
              <a:t>TextView</a:t>
            </a:r>
            <a:endParaRPr lang="en-US" sz="2800" b="1" i="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TextView</a:t>
            </a:r>
            <a:r>
              <a:rPr lang="en-US" sz="2800" dirty="0">
                <a:latin typeface="Times New Roman" panose="02020603050405020304" pitchFamily="18" charset="0"/>
                <a:cs typeface="Times New Roman" panose="02020603050405020304" pitchFamily="18" charset="0"/>
              </a:rPr>
              <a:t> is the most widely used view used to show pre-defined text on display screen.</a:t>
            </a:r>
          </a:p>
          <a:p>
            <a:endParaRPr lang="en-US" b="1" dirty="0"/>
          </a:p>
          <a:p>
            <a:endParaRPr lang="en-US" b="1" dirty="0"/>
          </a:p>
        </p:txBody>
      </p:sp>
      <p:sp>
        <p:nvSpPr>
          <p:cNvPr id="4" name="Rectangle 3"/>
          <p:cNvSpPr/>
          <p:nvPr/>
        </p:nvSpPr>
        <p:spPr>
          <a:xfrm>
            <a:off x="127821" y="0"/>
            <a:ext cx="3618298"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 </a:t>
            </a:r>
            <a:endParaRPr lang="en-US" sz="3200" b="1"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23045661"/>
              </p:ext>
            </p:extLst>
          </p:nvPr>
        </p:nvGraphicFramePr>
        <p:xfrm>
          <a:off x="248002" y="1836529"/>
          <a:ext cx="11943998" cy="4171200"/>
        </p:xfrm>
        <a:graphic>
          <a:graphicData uri="http://schemas.openxmlformats.org/drawingml/2006/table">
            <a:tbl>
              <a:tblPr firstRow="1" bandRow="1">
                <a:tableStyleId>{5C22544A-7EE6-4342-B048-85BDC9FD1C3A}</a:tableStyleId>
              </a:tblPr>
              <a:tblGrid>
                <a:gridCol w="3577023"/>
                <a:gridCol w="8366975"/>
              </a:tblGrid>
              <a:tr h="267703">
                <a:tc>
                  <a:txBody>
                    <a:bodyPr/>
                    <a:lstStyle/>
                    <a:p>
                      <a:r>
                        <a:rPr lang="en-US" dirty="0"/>
                        <a:t>Attribute</a:t>
                      </a:r>
                    </a:p>
                  </a:txBody>
                  <a:tcPr anchor="ctr"/>
                </a:tc>
                <a:tc>
                  <a:txBody>
                    <a:bodyPr/>
                    <a:lstStyle/>
                    <a:p>
                      <a:r>
                        <a:rPr lang="en-US" dirty="0"/>
                        <a:t>Description</a:t>
                      </a:r>
                    </a:p>
                  </a:txBody>
                  <a:tcPr anchor="ctr"/>
                </a:tc>
              </a:tr>
              <a:tr h="468480">
                <a:tc>
                  <a:txBody>
                    <a:bodyPr/>
                    <a:lstStyle/>
                    <a:p>
                      <a:r>
                        <a:rPr lang="en-US" dirty="0" err="1"/>
                        <a:t>android:text</a:t>
                      </a:r>
                      <a:endParaRPr lang="en-US" dirty="0"/>
                    </a:p>
                  </a:txBody>
                  <a:tcPr anchor="ctr"/>
                </a:tc>
                <a:tc>
                  <a:txBody>
                    <a:bodyPr/>
                    <a:lstStyle/>
                    <a:p>
                      <a:r>
                        <a:rPr lang="en-US"/>
                        <a:t>Used to specify the text to be displayed in the TextView</a:t>
                      </a:r>
                    </a:p>
                  </a:txBody>
                  <a:tcPr anchor="ctr"/>
                </a:tc>
              </a:tr>
              <a:tr h="468480">
                <a:tc>
                  <a:txBody>
                    <a:bodyPr/>
                    <a:lstStyle/>
                    <a:p>
                      <a:r>
                        <a:rPr lang="en-US" dirty="0" err="1"/>
                        <a:t>android:textSize</a:t>
                      </a:r>
                      <a:endParaRPr lang="en-US" dirty="0"/>
                    </a:p>
                  </a:txBody>
                  <a:tcPr anchor="ctr"/>
                </a:tc>
                <a:tc>
                  <a:txBody>
                    <a:bodyPr/>
                    <a:lstStyle/>
                    <a:p>
                      <a:r>
                        <a:rPr lang="en-US"/>
                        <a:t>Using this attribute we can control the size of the text.</a:t>
                      </a:r>
                    </a:p>
                  </a:txBody>
                  <a:tcPr anchor="ctr"/>
                </a:tc>
              </a:tr>
              <a:tr h="468480">
                <a:tc>
                  <a:txBody>
                    <a:bodyPr/>
                    <a:lstStyle/>
                    <a:p>
                      <a:r>
                        <a:rPr lang="en-US"/>
                        <a:t>android:textColor</a:t>
                      </a:r>
                    </a:p>
                  </a:txBody>
                  <a:tcPr anchor="ctr"/>
                </a:tc>
                <a:tc>
                  <a:txBody>
                    <a:bodyPr/>
                    <a:lstStyle/>
                    <a:p>
                      <a:r>
                        <a:rPr lang="en-US"/>
                        <a:t>Using this attribute we can specify the color of our text.</a:t>
                      </a:r>
                    </a:p>
                  </a:txBody>
                  <a:tcPr anchor="ctr"/>
                </a:tc>
              </a:tr>
              <a:tr h="468480">
                <a:tc>
                  <a:txBody>
                    <a:bodyPr/>
                    <a:lstStyle/>
                    <a:p>
                      <a:r>
                        <a:rPr lang="en-US"/>
                        <a:t>android:textAllCaps</a:t>
                      </a:r>
                    </a:p>
                  </a:txBody>
                  <a:tcPr anchor="ctr"/>
                </a:tc>
                <a:tc>
                  <a:txBody>
                    <a:bodyPr/>
                    <a:lstStyle/>
                    <a:p>
                      <a:r>
                        <a:rPr lang="en-US" dirty="0"/>
                        <a:t>If set True, this will make the </a:t>
                      </a:r>
                      <a:r>
                        <a:rPr lang="en-US" dirty="0" err="1" smtClean="0"/>
                        <a:t>tsext</a:t>
                      </a:r>
                      <a:r>
                        <a:rPr lang="en-US" dirty="0" smtClean="0"/>
                        <a:t> </a:t>
                      </a:r>
                      <a:r>
                        <a:rPr lang="en-US" dirty="0"/>
                        <a:t>appear in upper case.</a:t>
                      </a:r>
                    </a:p>
                  </a:txBody>
                  <a:tcPr anchor="ctr"/>
                </a:tc>
              </a:tr>
              <a:tr h="468480">
                <a:tc>
                  <a:txBody>
                    <a:bodyPr/>
                    <a:lstStyle/>
                    <a:p>
                      <a:r>
                        <a:rPr lang="en-US"/>
                        <a:t>android:letterSpacing</a:t>
                      </a:r>
                    </a:p>
                  </a:txBody>
                  <a:tcPr anchor="ctr"/>
                </a:tc>
                <a:tc>
                  <a:txBody>
                    <a:bodyPr/>
                    <a:lstStyle/>
                    <a:p>
                      <a:r>
                        <a:rPr lang="en-US"/>
                        <a:t>Using this attribute we can set the spacing between letters of the text.</a:t>
                      </a:r>
                    </a:p>
                  </a:txBody>
                  <a:tcPr anchor="ctr"/>
                </a:tc>
              </a:tr>
              <a:tr h="1271588">
                <a:tc>
                  <a:txBody>
                    <a:bodyPr/>
                    <a:lstStyle/>
                    <a:p>
                      <a:r>
                        <a:rPr lang="en-US"/>
                        <a:t>android:hint</a:t>
                      </a:r>
                    </a:p>
                  </a:txBody>
                  <a:tcPr anchor="ctr"/>
                </a:tc>
                <a:tc>
                  <a:txBody>
                    <a:bodyPr/>
                    <a:lstStyle/>
                    <a:p>
                      <a:r>
                        <a:rPr lang="en-US" dirty="0"/>
                        <a:t>This attribute is used to show a default text, if no text is set in the </a:t>
                      </a:r>
                      <a:r>
                        <a:rPr lang="en-US" dirty="0" err="1"/>
                        <a:t>TextView</a:t>
                      </a:r>
                      <a:r>
                        <a:rPr lang="en-US" dirty="0"/>
                        <a:t>. Generally, when we populate a </a:t>
                      </a:r>
                      <a:r>
                        <a:rPr lang="en-US" dirty="0" err="1"/>
                        <a:t>TextView</a:t>
                      </a:r>
                      <a:r>
                        <a:rPr lang="en-US" dirty="0"/>
                        <a:t> using dynamic data coming from server(using the programmatic approach), then we set this attribute to show some default text in the </a:t>
                      </a:r>
                      <a:r>
                        <a:rPr lang="en-US" dirty="0" err="1"/>
                        <a:t>TextView</a:t>
                      </a:r>
                      <a:r>
                        <a:rPr lang="en-US" dirty="0"/>
                        <a:t> until data is fetched from server.</a:t>
                      </a:r>
                    </a:p>
                  </a:txBody>
                  <a:tcPr anchor="ctr"/>
                </a:tc>
              </a:tr>
            </a:tbl>
          </a:graphicData>
        </a:graphic>
      </p:graphicFrame>
    </p:spTree>
    <p:extLst>
      <p:ext uri="{BB962C8B-B14F-4D97-AF65-F5344CB8AC3E}">
        <p14:creationId xmlns:p14="http://schemas.microsoft.com/office/powerpoint/2010/main" val="1912331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5313" y="436740"/>
            <a:ext cx="10315977" cy="2369880"/>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2) </a:t>
            </a:r>
            <a:r>
              <a:rPr lang="en-US" sz="2800" b="1" i="1" dirty="0" err="1" smtClean="0">
                <a:latin typeface="Times New Roman" panose="02020603050405020304" pitchFamily="18" charset="0"/>
                <a:cs typeface="Times New Roman" panose="02020603050405020304" pitchFamily="18" charset="0"/>
              </a:rPr>
              <a:t>EditText</a:t>
            </a:r>
            <a:endParaRPr lang="en-US" sz="2800" b="1" i="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EditText</a:t>
            </a:r>
            <a:r>
              <a:rPr lang="en-US" sz="2800" dirty="0">
                <a:latin typeface="Times New Roman" panose="02020603050405020304" pitchFamily="18" charset="0"/>
                <a:cs typeface="Times New Roman" panose="02020603050405020304" pitchFamily="18" charset="0"/>
              </a:rPr>
              <a:t> is a </a:t>
            </a:r>
            <a:r>
              <a:rPr lang="en-US" sz="2800" dirty="0" err="1">
                <a:latin typeface="Times New Roman" panose="02020603050405020304" pitchFamily="18" charset="0"/>
                <a:cs typeface="Times New Roman" panose="02020603050405020304" pitchFamily="18" charset="0"/>
              </a:rPr>
              <a:t>TextView</a:t>
            </a:r>
            <a:r>
              <a:rPr lang="en-US" sz="2800" dirty="0">
                <a:latin typeface="Times New Roman" panose="02020603050405020304" pitchFamily="18" charset="0"/>
                <a:cs typeface="Times New Roman" panose="02020603050405020304" pitchFamily="18" charset="0"/>
              </a:rPr>
              <a:t> which is </a:t>
            </a:r>
            <a:r>
              <a:rPr lang="en-US" sz="2800" dirty="0" err="1" smtClean="0">
                <a:latin typeface="Times New Roman" panose="02020603050405020304" pitchFamily="18" charset="0"/>
                <a:cs typeface="Times New Roman" panose="02020603050405020304" pitchFamily="18" charset="0"/>
              </a:rPr>
              <a:t>editable.It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can be either single line or multi-line.</a:t>
            </a: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p:txBody>
      </p:sp>
      <p:sp>
        <p:nvSpPr>
          <p:cNvPr id="5" name="Rectangle 4"/>
          <p:cNvSpPr/>
          <p:nvPr/>
        </p:nvSpPr>
        <p:spPr>
          <a:xfrm>
            <a:off x="127821" y="0"/>
            <a:ext cx="3618298"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 </a:t>
            </a:r>
            <a:endParaRPr lang="en-US" sz="3200" b="1" dirty="0">
              <a:solidFill>
                <a:srgbClr val="C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51275110"/>
              </p:ext>
            </p:extLst>
          </p:nvPr>
        </p:nvGraphicFramePr>
        <p:xfrm>
          <a:off x="328924" y="2466376"/>
          <a:ext cx="11784170" cy="3479800"/>
        </p:xfrm>
        <a:graphic>
          <a:graphicData uri="http://schemas.openxmlformats.org/drawingml/2006/table">
            <a:tbl>
              <a:tblPr firstRow="1" bandRow="1">
                <a:tableStyleId>{5C22544A-7EE6-4342-B048-85BDC9FD1C3A}</a:tableStyleId>
              </a:tblPr>
              <a:tblGrid>
                <a:gridCol w="2543065"/>
                <a:gridCol w="9241105"/>
              </a:tblGrid>
              <a:tr h="370840">
                <a:tc>
                  <a:txBody>
                    <a:bodyPr/>
                    <a:lstStyle/>
                    <a:p>
                      <a:r>
                        <a:rPr lang="en-US" dirty="0"/>
                        <a:t>Attribute</a:t>
                      </a:r>
                    </a:p>
                  </a:txBody>
                  <a:tcPr anchor="ctr"/>
                </a:tc>
                <a:tc>
                  <a:txBody>
                    <a:bodyPr/>
                    <a:lstStyle/>
                    <a:p>
                      <a:r>
                        <a:rPr lang="en-US"/>
                        <a:t>Description</a:t>
                      </a:r>
                    </a:p>
                  </a:txBody>
                  <a:tcPr anchor="ctr"/>
                </a:tc>
              </a:tr>
              <a:tr h="370840">
                <a:tc>
                  <a:txBody>
                    <a:bodyPr/>
                    <a:lstStyle/>
                    <a:p>
                      <a:r>
                        <a:rPr lang="en-US" dirty="0" err="1"/>
                        <a:t>android:inputType</a:t>
                      </a:r>
                      <a:endParaRPr lang="en-US" dirty="0"/>
                    </a:p>
                  </a:txBody>
                  <a:tcPr anchor="ctr"/>
                </a:tc>
                <a:tc>
                  <a:txBody>
                    <a:bodyPr/>
                    <a:lstStyle/>
                    <a:p>
                      <a:r>
                        <a:rPr lang="en-US" dirty="0"/>
                        <a:t>Used to specify what the text entered should be like and for what purpose it will be used. If this is set to none, then the text cannot be edited. Some commonly used constant values for this attribute are:</a:t>
                      </a:r>
                    </a:p>
                    <a:p>
                      <a:pPr>
                        <a:buFont typeface="Arial" panose="020B0604020202020204" pitchFamily="34" charset="0"/>
                        <a:buChar char="•"/>
                      </a:pPr>
                      <a:r>
                        <a:rPr lang="en-US" b="1" dirty="0"/>
                        <a:t>text</a:t>
                      </a:r>
                      <a:endParaRPr lang="en-US" dirty="0"/>
                    </a:p>
                    <a:p>
                      <a:pPr>
                        <a:buFont typeface="Arial" panose="020B0604020202020204" pitchFamily="34" charset="0"/>
                        <a:buChar char="•"/>
                      </a:pPr>
                      <a:r>
                        <a:rPr lang="en-US" b="1" dirty="0" err="1"/>
                        <a:t>textAutoComplete</a:t>
                      </a:r>
                      <a:r>
                        <a:rPr lang="en-US" dirty="0"/>
                        <a:t> - This provides with suggestions as user is typing in text.</a:t>
                      </a:r>
                    </a:p>
                    <a:p>
                      <a:pPr>
                        <a:buFont typeface="Arial" panose="020B0604020202020204" pitchFamily="34" charset="0"/>
                        <a:buChar char="•"/>
                      </a:pPr>
                      <a:r>
                        <a:rPr lang="en-US" b="1" dirty="0" err="1"/>
                        <a:t>textAutoCorrect</a:t>
                      </a:r>
                      <a:r>
                        <a:rPr lang="en-US" dirty="0"/>
                        <a:t> - This will enable auto correct on user input text.</a:t>
                      </a:r>
                    </a:p>
                    <a:p>
                      <a:pPr>
                        <a:buFont typeface="Arial" panose="020B0604020202020204" pitchFamily="34" charset="0"/>
                        <a:buChar char="•"/>
                      </a:pPr>
                      <a:r>
                        <a:rPr lang="en-US" b="1" dirty="0" err="1"/>
                        <a:t>textPassword</a:t>
                      </a:r>
                      <a:r>
                        <a:rPr lang="en-US" dirty="0"/>
                        <a:t> - Display the entered text in form of dots or stars.</a:t>
                      </a:r>
                    </a:p>
                    <a:p>
                      <a:pPr>
                        <a:buFont typeface="Arial" panose="020B0604020202020204" pitchFamily="34" charset="0"/>
                        <a:buChar char="•"/>
                      </a:pPr>
                      <a:r>
                        <a:rPr lang="en-US" b="1" dirty="0" err="1"/>
                        <a:t>textUri</a:t>
                      </a:r>
                      <a:endParaRPr lang="en-US" dirty="0"/>
                    </a:p>
                    <a:p>
                      <a:pPr>
                        <a:buFont typeface="Arial" panose="020B0604020202020204" pitchFamily="34" charset="0"/>
                        <a:buChar char="•"/>
                      </a:pPr>
                      <a:r>
                        <a:rPr lang="en-US" b="1" dirty="0" err="1"/>
                        <a:t>textEmailAddress</a:t>
                      </a:r>
                      <a:endParaRPr lang="en-US" dirty="0"/>
                    </a:p>
                    <a:p>
                      <a:pPr>
                        <a:buFont typeface="Arial" panose="020B0604020202020204" pitchFamily="34" charset="0"/>
                        <a:buChar char="•"/>
                      </a:pPr>
                      <a:r>
                        <a:rPr lang="en-US" b="1" dirty="0"/>
                        <a:t>phone</a:t>
                      </a:r>
                      <a:r>
                        <a:rPr lang="en-US" dirty="0"/>
                        <a:t> - This will present only the numeric keyboard to users.</a:t>
                      </a:r>
                    </a:p>
                    <a:p>
                      <a:pPr>
                        <a:buFont typeface="Arial" panose="020B0604020202020204" pitchFamily="34" charset="0"/>
                        <a:buChar char="•"/>
                      </a:pPr>
                      <a:r>
                        <a:rPr lang="en-US" b="1" dirty="0" err="1"/>
                        <a:t>datetime</a:t>
                      </a:r>
                      <a:r>
                        <a:rPr lang="en-US" dirty="0"/>
                        <a:t>, etc.</a:t>
                      </a:r>
                    </a:p>
                  </a:txBody>
                  <a:tcPr anchor="ctr"/>
                </a:tc>
              </a:tr>
            </a:tbl>
          </a:graphicData>
        </a:graphic>
      </p:graphicFrame>
    </p:spTree>
    <p:extLst>
      <p:ext uri="{BB962C8B-B14F-4D97-AF65-F5344CB8AC3E}">
        <p14:creationId xmlns:p14="http://schemas.microsoft.com/office/powerpoint/2010/main" val="272773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smtClean="0">
                <a:solidFill>
                  <a:schemeClr val="accent4"/>
                </a:solidFill>
              </a:rPr>
              <a:t>Android Application </a:t>
            </a:r>
            <a:r>
              <a:rPr lang="en-US" b="1" dirty="0">
                <a:solidFill>
                  <a:schemeClr val="accent4"/>
                </a:solidFill>
              </a:rPr>
              <a:t>Development </a:t>
            </a:r>
          </a:p>
        </p:txBody>
      </p:sp>
      <p:sp>
        <p:nvSpPr>
          <p:cNvPr id="5" name="Rectangle 4"/>
          <p:cNvSpPr/>
          <p:nvPr/>
        </p:nvSpPr>
        <p:spPr>
          <a:xfrm>
            <a:off x="1378039" y="1853209"/>
            <a:ext cx="10633656" cy="3046988"/>
          </a:xfrm>
          <a:prstGeom prst="rect">
            <a:avLst/>
          </a:prstGeom>
        </p:spPr>
        <p:txBody>
          <a:bodyPr wrap="square">
            <a:spAutoFit/>
          </a:bodyPr>
          <a:lstStyle/>
          <a:p>
            <a:pPr marL="457200" indent="-457200">
              <a:buFont typeface="Wingdings" panose="05000000000000000000" pitchFamily="2" charset="2"/>
              <a:buChar char="Ø"/>
            </a:pPr>
            <a:r>
              <a:rPr lang="en-US" sz="3200" b="1" dirty="0">
                <a:solidFill>
                  <a:srgbClr val="C00000"/>
                </a:solidFill>
              </a:rPr>
              <a:t>What is Application?</a:t>
            </a:r>
          </a:p>
          <a:p>
            <a:pPr marL="457200" indent="-457200">
              <a:buFont typeface="Wingdings" panose="05000000000000000000" pitchFamily="2" charset="2"/>
              <a:buChar char="Ø"/>
            </a:pPr>
            <a:endParaRPr lang="en-US" sz="3200" b="1" dirty="0">
              <a:solidFill>
                <a:srgbClr val="C00000"/>
              </a:solidFill>
            </a:endParaRPr>
          </a:p>
          <a:p>
            <a:pPr marL="457200" indent="-457200">
              <a:buFont typeface="Wingdings" panose="05000000000000000000" pitchFamily="2" charset="2"/>
              <a:buChar char="Ø"/>
            </a:pPr>
            <a:r>
              <a:rPr lang="en-US" sz="3200" b="1" dirty="0">
                <a:solidFill>
                  <a:srgbClr val="C00000"/>
                </a:solidFill>
              </a:rPr>
              <a:t>What is Mobile Application Development?</a:t>
            </a:r>
          </a:p>
          <a:p>
            <a:pPr marL="457200" indent="-457200">
              <a:buFont typeface="Wingdings" panose="05000000000000000000" pitchFamily="2" charset="2"/>
              <a:buChar char="Ø"/>
            </a:pPr>
            <a:endParaRPr lang="en-US" sz="3200" b="1" dirty="0">
              <a:solidFill>
                <a:srgbClr val="C00000"/>
              </a:solidFill>
            </a:endParaRPr>
          </a:p>
          <a:p>
            <a:pPr marL="457200" indent="-457200">
              <a:buFont typeface="Wingdings" panose="05000000000000000000" pitchFamily="2" charset="2"/>
              <a:buChar char="Ø"/>
            </a:pPr>
            <a:r>
              <a:rPr lang="en-US" sz="3200" b="1" dirty="0">
                <a:solidFill>
                  <a:srgbClr val="C00000"/>
                </a:solidFill>
              </a:rPr>
              <a:t>Which things necessary to build Mobile Application?</a:t>
            </a:r>
          </a:p>
        </p:txBody>
      </p:sp>
    </p:spTree>
    <p:extLst>
      <p:ext uri="{BB962C8B-B14F-4D97-AF65-F5344CB8AC3E}">
        <p14:creationId xmlns:p14="http://schemas.microsoft.com/office/powerpoint/2010/main" val="1534500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821" y="0"/>
            <a:ext cx="3502882"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a:t>
            </a:r>
            <a:endParaRPr lang="en-US" sz="3200" b="1"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33512824"/>
              </p:ext>
            </p:extLst>
          </p:nvPr>
        </p:nvGraphicFramePr>
        <p:xfrm>
          <a:off x="127821" y="1357508"/>
          <a:ext cx="11908666" cy="4659418"/>
        </p:xfrm>
        <a:graphic>
          <a:graphicData uri="http://schemas.openxmlformats.org/drawingml/2006/table">
            <a:tbl>
              <a:tblPr firstRow="1" bandRow="1">
                <a:tableStyleId>{5C22544A-7EE6-4342-B048-85BDC9FD1C3A}</a:tableStyleId>
              </a:tblPr>
              <a:tblGrid>
                <a:gridCol w="2975987"/>
                <a:gridCol w="8932679"/>
              </a:tblGrid>
              <a:tr h="308490">
                <a:tc>
                  <a:txBody>
                    <a:bodyPr/>
                    <a:lstStyle/>
                    <a:p>
                      <a:r>
                        <a:rPr lang="en-US" dirty="0"/>
                        <a:t>Attribute</a:t>
                      </a:r>
                    </a:p>
                  </a:txBody>
                  <a:tcPr anchor="ctr"/>
                </a:tc>
                <a:tc>
                  <a:txBody>
                    <a:bodyPr/>
                    <a:lstStyle/>
                    <a:p>
                      <a:r>
                        <a:rPr lang="en-US" dirty="0"/>
                        <a:t>Description</a:t>
                      </a:r>
                    </a:p>
                  </a:txBody>
                  <a:tcPr anchor="ctr"/>
                </a:tc>
              </a:tr>
              <a:tr h="760659">
                <a:tc>
                  <a:txBody>
                    <a:bodyPr/>
                    <a:lstStyle/>
                    <a:p>
                      <a:r>
                        <a:rPr lang="en-US" dirty="0" err="1"/>
                        <a:t>android:imeOptions</a:t>
                      </a:r>
                      <a:endParaRPr lang="en-US" dirty="0"/>
                    </a:p>
                  </a:txBody>
                  <a:tcPr anchor="ctr"/>
                </a:tc>
                <a:tc>
                  <a:txBody>
                    <a:bodyPr/>
                    <a:lstStyle/>
                    <a:p>
                      <a:r>
                        <a:rPr lang="en-US" dirty="0" smtClean="0"/>
                        <a:t>To </a:t>
                      </a:r>
                      <a:r>
                        <a:rPr lang="en-US" dirty="0"/>
                        <a:t>specify the keyboard action button, use the </a:t>
                      </a:r>
                      <a:r>
                        <a:rPr lang="en-US" dirty="0" err="1"/>
                        <a:t>android:imeOptions</a:t>
                      </a:r>
                      <a:r>
                        <a:rPr lang="en-US" dirty="0"/>
                        <a:t> attribute with an action value such as </a:t>
                      </a:r>
                      <a:r>
                        <a:rPr lang="en-US" b="1" dirty="0" err="1"/>
                        <a:t>actionSend</a:t>
                      </a:r>
                      <a:r>
                        <a:rPr lang="en-US" dirty="0"/>
                        <a:t> or </a:t>
                      </a:r>
                      <a:r>
                        <a:rPr lang="en-US" b="1" dirty="0" err="1"/>
                        <a:t>actionSearch</a:t>
                      </a:r>
                      <a:r>
                        <a:rPr lang="en-US" dirty="0"/>
                        <a:t> etc.</a:t>
                      </a:r>
                    </a:p>
                  </a:txBody>
                  <a:tcPr anchor="ctr"/>
                </a:tc>
              </a:tr>
              <a:tr h="988857">
                <a:tc>
                  <a:txBody>
                    <a:bodyPr/>
                    <a:lstStyle/>
                    <a:p>
                      <a:r>
                        <a:rPr lang="en-US" dirty="0" err="1"/>
                        <a:t>android:minLines</a:t>
                      </a:r>
                      <a:endParaRPr lang="en-US" dirty="0"/>
                    </a:p>
                  </a:txBody>
                  <a:tcPr anchor="ctr"/>
                </a:tc>
                <a:tc>
                  <a:txBody>
                    <a:bodyPr/>
                    <a:lstStyle/>
                    <a:p>
                      <a:r>
                        <a:rPr lang="en-US" dirty="0"/>
                        <a:t>It provides the view, with a height equivalent to the specified number of lines on the screen. So, if you enter a value 2, then by default the </a:t>
                      </a:r>
                      <a:r>
                        <a:rPr lang="en-US" dirty="0" err="1"/>
                        <a:t>EditText</a:t>
                      </a:r>
                      <a:r>
                        <a:rPr lang="en-US" dirty="0"/>
                        <a:t> view will be 2 lines </a:t>
                      </a:r>
                      <a:r>
                        <a:rPr lang="en-US" dirty="0" smtClean="0"/>
                        <a:t>tall</a:t>
                      </a:r>
                      <a:endParaRPr lang="en-US" dirty="0"/>
                    </a:p>
                  </a:txBody>
                  <a:tcPr anchor="ctr"/>
                </a:tc>
              </a:tr>
              <a:tr h="532462">
                <a:tc>
                  <a:txBody>
                    <a:bodyPr/>
                    <a:lstStyle/>
                    <a:p>
                      <a:r>
                        <a:rPr lang="en-US"/>
                        <a:t>android:maxLines</a:t>
                      </a:r>
                    </a:p>
                  </a:txBody>
                  <a:tcPr anchor="ctr"/>
                </a:tc>
                <a:tc>
                  <a:txBody>
                    <a:bodyPr/>
                    <a:lstStyle/>
                    <a:p>
                      <a:r>
                        <a:rPr lang="en-US" dirty="0"/>
                        <a:t>It sets the maximum number of lines that the </a:t>
                      </a:r>
                      <a:r>
                        <a:rPr lang="en-US" dirty="0" err="1"/>
                        <a:t>EditText</a:t>
                      </a:r>
                      <a:r>
                        <a:rPr lang="en-US" dirty="0"/>
                        <a:t> view can </a:t>
                      </a:r>
                      <a:r>
                        <a:rPr lang="en-US" dirty="0" err="1"/>
                        <a:t>accomodate</a:t>
                      </a:r>
                      <a:r>
                        <a:rPr lang="en-US" dirty="0"/>
                        <a:t>, </a:t>
                      </a:r>
                      <a:r>
                        <a:rPr lang="en-US" b="1" dirty="0"/>
                        <a:t>visually</a:t>
                      </a:r>
                      <a:r>
                        <a:rPr lang="en-US" dirty="0"/>
                        <a:t>. </a:t>
                      </a:r>
                    </a:p>
                  </a:txBody>
                  <a:tcPr anchor="ctr"/>
                </a:tc>
              </a:tr>
              <a:tr h="532462">
                <a:tc>
                  <a:txBody>
                    <a:bodyPr/>
                    <a:lstStyle/>
                    <a:p>
                      <a:r>
                        <a:rPr lang="en-US"/>
                        <a:t>android:hint</a:t>
                      </a:r>
                    </a:p>
                  </a:txBody>
                  <a:tcPr anchor="ctr"/>
                </a:tc>
                <a:tc>
                  <a:txBody>
                    <a:bodyPr/>
                    <a:lstStyle/>
                    <a:p>
                      <a:r>
                        <a:rPr lang="en-US"/>
                        <a:t>It displays a hint message before anyone types in the EditText.</a:t>
                      </a:r>
                    </a:p>
                  </a:txBody>
                  <a:tcPr anchor="ctr"/>
                </a:tc>
              </a:tr>
              <a:tr h="532462">
                <a:tc>
                  <a:txBody>
                    <a:bodyPr/>
                    <a:lstStyle/>
                    <a:p>
                      <a:r>
                        <a:rPr lang="en-US"/>
                        <a:t>android:maxLength</a:t>
                      </a:r>
                    </a:p>
                  </a:txBody>
                  <a:tcPr anchor="ctr"/>
                </a:tc>
                <a:tc>
                  <a:txBody>
                    <a:bodyPr/>
                    <a:lstStyle/>
                    <a:p>
                      <a:r>
                        <a:rPr lang="en-US" dirty="0"/>
                        <a:t>It allows to specify the maximum number of characters that the user can enter into the field.</a:t>
                      </a:r>
                    </a:p>
                  </a:txBody>
                  <a:tcPr anchor="ctr"/>
                </a:tc>
              </a:tr>
              <a:tr h="308490">
                <a:tc>
                  <a:txBody>
                    <a:bodyPr/>
                    <a:lstStyle/>
                    <a:p>
                      <a:endParaRPr lang="en-US" dirty="0"/>
                    </a:p>
                  </a:txBody>
                  <a:tcPr anchor="ctr"/>
                </a:tc>
                <a:tc>
                  <a:txBody>
                    <a:bodyPr/>
                    <a:lstStyle/>
                    <a:p>
                      <a:endParaRPr lang="en-US" dirty="0"/>
                    </a:p>
                  </a:txBody>
                  <a:tcPr anchor="ctr"/>
                </a:tc>
              </a:tr>
              <a:tr h="308490">
                <a:tc>
                  <a:txBody>
                    <a:bodyPr/>
                    <a:lstStyle/>
                    <a:p>
                      <a:endParaRPr lang="en-US" dirty="0"/>
                    </a:p>
                  </a:txBody>
                  <a:tcPr anchor="ctr"/>
                </a:tc>
                <a:tc>
                  <a:txBody>
                    <a:bodyPr/>
                    <a:lstStyle/>
                    <a:p>
                      <a:endParaRPr lang="en-US" dirty="0"/>
                    </a:p>
                  </a:txBody>
                  <a:tcPr anchor="ctr"/>
                </a:tc>
              </a:tr>
            </a:tbl>
          </a:graphicData>
        </a:graphic>
      </p:graphicFrame>
      <p:sp>
        <p:nvSpPr>
          <p:cNvPr id="6" name="Rectangle 5"/>
          <p:cNvSpPr/>
          <p:nvPr/>
        </p:nvSpPr>
        <p:spPr>
          <a:xfrm>
            <a:off x="1442434" y="584775"/>
            <a:ext cx="10315977" cy="1015663"/>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EditText</a:t>
            </a:r>
            <a:endParaRPr lang="en-US" sz="3200" b="1" dirty="0">
              <a:solidFill>
                <a:srgbClr val="C00000"/>
              </a:solidFill>
            </a:endParaRPr>
          </a:p>
          <a:p>
            <a:endParaRPr lang="en-US" sz="3200" b="1" dirty="0">
              <a:solidFill>
                <a:srgbClr val="C00000"/>
              </a:solidFill>
            </a:endParaRPr>
          </a:p>
        </p:txBody>
      </p:sp>
    </p:spTree>
    <p:extLst>
      <p:ext uri="{BB962C8B-B14F-4D97-AF65-F5344CB8AC3E}">
        <p14:creationId xmlns:p14="http://schemas.microsoft.com/office/powerpoint/2010/main" val="3807396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821" y="0"/>
            <a:ext cx="3618298"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 </a:t>
            </a:r>
            <a:endParaRPr lang="en-US" sz="3200" b="1" dirty="0">
              <a:solidFill>
                <a:srgbClr val="C00000"/>
              </a:solidFill>
            </a:endParaRPr>
          </a:p>
        </p:txBody>
      </p:sp>
      <p:sp>
        <p:nvSpPr>
          <p:cNvPr id="3" name="Rectangle 2"/>
          <p:cNvSpPr/>
          <p:nvPr/>
        </p:nvSpPr>
        <p:spPr>
          <a:xfrm>
            <a:off x="1455313" y="436740"/>
            <a:ext cx="10315977" cy="2739211"/>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3) </a:t>
            </a:r>
            <a:r>
              <a:rPr lang="en-US" sz="2800" b="1" i="1" dirty="0" err="1" smtClean="0">
                <a:latin typeface="Times New Roman" panose="02020603050405020304" pitchFamily="18" charset="0"/>
                <a:cs typeface="Times New Roman" panose="02020603050405020304" pitchFamily="18" charset="0"/>
              </a:rPr>
              <a:t>CheckBox</a:t>
            </a:r>
            <a:r>
              <a:rPr lang="en-US" sz="2800" b="1" i="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View</a:t>
            </a:r>
          </a:p>
          <a:p>
            <a:r>
              <a:rPr lang="en-US" sz="2800" dirty="0">
                <a:latin typeface="Times New Roman" panose="02020603050405020304" pitchFamily="18" charset="0"/>
                <a:cs typeface="Times New Roman" panose="02020603050405020304" pitchFamily="18" charset="0"/>
              </a:rPr>
              <a:t>Checkbox is used when you have to show multiple options to the user and the user is allowed to choose as many options as they want, by tapping on them. You can set its default check status as true or false and other properties are same as </a:t>
            </a:r>
            <a:r>
              <a:rPr lang="en-US" sz="2800" dirty="0" err="1">
                <a:latin typeface="Times New Roman" panose="02020603050405020304" pitchFamily="18" charset="0"/>
                <a:cs typeface="Times New Roman" panose="02020603050405020304" pitchFamily="18" charset="0"/>
              </a:rPr>
              <a:t>TextView</a:t>
            </a:r>
            <a:r>
              <a:rPr lang="en-US" sz="2800" dirty="0">
                <a:latin typeface="Times New Roman" panose="02020603050405020304" pitchFamily="18" charset="0"/>
                <a:cs typeface="Times New Roman" panose="02020603050405020304" pitchFamily="18" charset="0"/>
              </a:rPr>
              <a:t>.</a:t>
            </a:r>
          </a:p>
          <a:p>
            <a:endParaRPr lang="en-US" sz="3200" b="1"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01239528"/>
              </p:ext>
            </p:extLst>
          </p:nvPr>
        </p:nvGraphicFramePr>
        <p:xfrm>
          <a:off x="463638" y="2799942"/>
          <a:ext cx="11487956" cy="1126419"/>
        </p:xfrm>
        <a:graphic>
          <a:graphicData uri="http://schemas.openxmlformats.org/drawingml/2006/table">
            <a:tbl>
              <a:tblPr firstRow="1" bandRow="1">
                <a:tableStyleId>{5C22544A-7EE6-4342-B048-85BDC9FD1C3A}</a:tableStyleId>
              </a:tblPr>
              <a:tblGrid>
                <a:gridCol w="3451539"/>
                <a:gridCol w="8036417"/>
              </a:tblGrid>
              <a:tr h="308490">
                <a:tc>
                  <a:txBody>
                    <a:bodyPr/>
                    <a:lstStyle/>
                    <a:p>
                      <a:r>
                        <a:rPr lang="en-US" dirty="0"/>
                        <a:t>Attribute</a:t>
                      </a:r>
                    </a:p>
                  </a:txBody>
                  <a:tcPr anchor="ctr"/>
                </a:tc>
                <a:tc>
                  <a:txBody>
                    <a:bodyPr/>
                    <a:lstStyle/>
                    <a:p>
                      <a:r>
                        <a:rPr lang="en-US" dirty="0"/>
                        <a:t>Description</a:t>
                      </a:r>
                    </a:p>
                  </a:txBody>
                  <a:tcPr anchor="ctr"/>
                </a:tc>
              </a:tr>
              <a:tr h="760659">
                <a:tc>
                  <a:txBody>
                    <a:bodyPr/>
                    <a:lstStyle/>
                    <a:p>
                      <a:r>
                        <a:rPr lang="en-US" dirty="0" err="1" smtClean="0"/>
                        <a:t>android:checked</a:t>
                      </a:r>
                      <a:endParaRPr lang="en-US" dirty="0"/>
                    </a:p>
                  </a:txBody>
                  <a:tcPr anchor="ctr"/>
                </a:tc>
                <a:tc>
                  <a:txBody>
                    <a:bodyPr/>
                    <a:lstStyle/>
                    <a:p>
                      <a:r>
                        <a:rPr lang="en-US" dirty="0" smtClean="0"/>
                        <a:t>This attribute checks </a:t>
                      </a:r>
                      <a:r>
                        <a:rPr lang="en-US" dirty="0" err="1" smtClean="0"/>
                        <a:t>i.e</a:t>
                      </a:r>
                      <a:r>
                        <a:rPr lang="en-US" dirty="0" smtClean="0"/>
                        <a:t> places the tick mark in the checkbox by default..</a:t>
                      </a:r>
                      <a:endParaRPr lang="en-US" dirty="0"/>
                    </a:p>
                  </a:txBody>
                  <a:tcPr anchor="ctr"/>
                </a:tc>
              </a:tr>
            </a:tbl>
          </a:graphicData>
        </a:graphic>
      </p:graphicFrame>
      <p:sp>
        <p:nvSpPr>
          <p:cNvPr id="7" name="Rectangle 6"/>
          <p:cNvSpPr/>
          <p:nvPr/>
        </p:nvSpPr>
        <p:spPr>
          <a:xfrm>
            <a:off x="218941" y="4416104"/>
            <a:ext cx="11973059" cy="1815882"/>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4) </a:t>
            </a:r>
            <a:r>
              <a:rPr lang="en-US" sz="2800" b="1" i="1" dirty="0" err="1" smtClean="0">
                <a:latin typeface="Times New Roman" panose="02020603050405020304" pitchFamily="18" charset="0"/>
                <a:cs typeface="Times New Roman" panose="02020603050405020304" pitchFamily="18" charset="0"/>
              </a:rPr>
              <a:t>RadioButton</a:t>
            </a:r>
            <a:endParaRPr lang="en-US" sz="2800" b="1" i="1" dirty="0" smtClean="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RadioButton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used when you have to allow selection of only one option among the list of multiple options. It is used under its parent view – </a:t>
            </a:r>
            <a:r>
              <a:rPr lang="en-US" sz="2800" dirty="0" err="1">
                <a:latin typeface="Times New Roman" panose="02020603050405020304" pitchFamily="18" charset="0"/>
                <a:cs typeface="Times New Roman" panose="02020603050405020304" pitchFamily="18" charset="0"/>
              </a:rPr>
              <a:t>RadioGroup</a:t>
            </a:r>
            <a:r>
              <a:rPr lang="en-US" sz="2800" dirty="0">
                <a:latin typeface="Times New Roman" panose="02020603050405020304" pitchFamily="18" charset="0"/>
                <a:cs typeface="Times New Roman" panose="02020603050405020304" pitchFamily="18" charset="0"/>
              </a:rPr>
              <a:t> so that we can get one selected value out of all the listed radio buttons. </a:t>
            </a:r>
          </a:p>
        </p:txBody>
      </p:sp>
    </p:spTree>
    <p:extLst>
      <p:ext uri="{BB962C8B-B14F-4D97-AF65-F5344CB8AC3E}">
        <p14:creationId xmlns:p14="http://schemas.microsoft.com/office/powerpoint/2010/main" val="3707007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821" y="0"/>
            <a:ext cx="3618298"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 </a:t>
            </a:r>
            <a:endParaRPr lang="en-US" sz="3200" b="1" dirty="0">
              <a:solidFill>
                <a:srgbClr val="C00000"/>
              </a:solidFill>
            </a:endParaRPr>
          </a:p>
        </p:txBody>
      </p:sp>
      <p:sp>
        <p:nvSpPr>
          <p:cNvPr id="2" name="Rectangle 1"/>
          <p:cNvSpPr>
            <a:spLocks noChangeArrowheads="1"/>
          </p:cNvSpPr>
          <p:nvPr/>
        </p:nvSpPr>
        <p:spPr bwMode="auto">
          <a:xfrm>
            <a:off x="1442433" y="421803"/>
            <a:ext cx="1130765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1" i="1" dirty="0" smtClean="0">
                <a:latin typeface="Times New Roman" panose="02020603050405020304" pitchFamily="18" charset="0"/>
                <a:cs typeface="Times New Roman" panose="02020603050405020304" pitchFamily="18" charset="0"/>
              </a:rPr>
              <a:t>5) Button View</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latin typeface="Times New Roman" panose="02020603050405020304" pitchFamily="18" charset="0"/>
                <a:cs typeface="Times New Roman" panose="02020603050405020304" pitchFamily="18" charset="0"/>
              </a:rPr>
              <a:t>Button view </a:t>
            </a:r>
            <a:r>
              <a:rPr lang="en-US" sz="2800" dirty="0">
                <a:latin typeface="Times New Roman" panose="02020603050405020304" pitchFamily="18" charset="0"/>
                <a:cs typeface="Times New Roman" panose="02020603050405020304" pitchFamily="18" charset="0"/>
              </a:rPr>
              <a:t>is a component which can be pressed or clicked by the user to perform an action. It has the same properties as a </a:t>
            </a:r>
            <a:r>
              <a:rPr lang="en-US" sz="2800" dirty="0" err="1">
                <a:latin typeface="Times New Roman" panose="02020603050405020304" pitchFamily="18" charset="0"/>
                <a:cs typeface="Times New Roman" panose="02020603050405020304" pitchFamily="18" charset="0"/>
              </a:rPr>
              <a:t>TextView</a:t>
            </a:r>
            <a:r>
              <a:rPr lang="en-US" sz="2800" dirty="0">
                <a:latin typeface="Times New Roman" panose="02020603050405020304" pitchFamily="18" charset="0"/>
                <a:cs typeface="Times New Roman" panose="02020603050405020304" pitchFamily="18" charset="0"/>
              </a:rPr>
              <a:t>, with a few Button specific properties. </a:t>
            </a:r>
          </a:p>
        </p:txBody>
      </p:sp>
      <p:graphicFrame>
        <p:nvGraphicFramePr>
          <p:cNvPr id="5" name="Table 4"/>
          <p:cNvGraphicFramePr>
            <a:graphicFrameLocks noGrp="1"/>
          </p:cNvGraphicFramePr>
          <p:nvPr>
            <p:extLst>
              <p:ext uri="{D42A27DB-BD31-4B8C-83A1-F6EECF244321}">
                <p14:modId xmlns:p14="http://schemas.microsoft.com/office/powerpoint/2010/main" val="272285308"/>
              </p:ext>
            </p:extLst>
          </p:nvPr>
        </p:nvGraphicFramePr>
        <p:xfrm>
          <a:off x="425002" y="3049054"/>
          <a:ext cx="11487956" cy="2040819"/>
        </p:xfrm>
        <a:graphic>
          <a:graphicData uri="http://schemas.openxmlformats.org/drawingml/2006/table">
            <a:tbl>
              <a:tblPr firstRow="1" bandRow="1">
                <a:tableStyleId>{5C22544A-7EE6-4342-B048-85BDC9FD1C3A}</a:tableStyleId>
              </a:tblPr>
              <a:tblGrid>
                <a:gridCol w="2833354"/>
                <a:gridCol w="8654602"/>
              </a:tblGrid>
              <a:tr h="308490">
                <a:tc>
                  <a:txBody>
                    <a:bodyPr/>
                    <a:lstStyle/>
                    <a:p>
                      <a:r>
                        <a:rPr lang="en-US" dirty="0"/>
                        <a:t>Attribute</a:t>
                      </a:r>
                    </a:p>
                  </a:txBody>
                  <a:tcPr anchor="ctr"/>
                </a:tc>
                <a:tc>
                  <a:txBody>
                    <a:bodyPr/>
                    <a:lstStyle/>
                    <a:p>
                      <a:r>
                        <a:rPr lang="en-US" dirty="0"/>
                        <a:t>Description</a:t>
                      </a:r>
                    </a:p>
                  </a:txBody>
                  <a:tcPr anchor="ctr"/>
                </a:tc>
              </a:tr>
              <a:tr h="760659">
                <a:tc>
                  <a:txBody>
                    <a:bodyPr/>
                    <a:lstStyle/>
                    <a:p>
                      <a:r>
                        <a:rPr lang="en-US" dirty="0" err="1" smtClean="0"/>
                        <a:t>android:onClick</a:t>
                      </a:r>
                      <a:endParaRPr lang="en-US" dirty="0"/>
                    </a:p>
                  </a:txBody>
                  <a:tcPr anchor="ctr"/>
                </a:tc>
                <a:tc>
                  <a:txBody>
                    <a:bodyPr/>
                    <a:lstStyle/>
                    <a:p>
                      <a:r>
                        <a:rPr lang="en-US" b="1" dirty="0" smtClean="0"/>
                        <a:t>This attribute add </a:t>
                      </a:r>
                      <a:r>
                        <a:rPr lang="en-US" b="1" dirty="0" err="1" smtClean="0"/>
                        <a:t>behaviour</a:t>
                      </a:r>
                      <a:r>
                        <a:rPr lang="en-US" b="1" dirty="0" smtClean="0"/>
                        <a:t> to Button.</a:t>
                      </a:r>
                    </a:p>
                    <a:p>
                      <a:r>
                        <a:rPr lang="en-US" dirty="0" smtClean="0"/>
                        <a:t>Similarly, the </a:t>
                      </a:r>
                      <a:r>
                        <a:rPr lang="en-US" dirty="0" err="1" smtClean="0"/>
                        <a:t>android:onClick</a:t>
                      </a:r>
                      <a:r>
                        <a:rPr lang="en-US" dirty="0" smtClean="0"/>
                        <a:t> attribute can be used with all the available View subclasses, like </a:t>
                      </a:r>
                      <a:r>
                        <a:rPr lang="en-US" dirty="0" err="1" smtClean="0"/>
                        <a:t>TextView</a:t>
                      </a:r>
                      <a:r>
                        <a:rPr lang="en-US" dirty="0" smtClean="0"/>
                        <a:t>, </a:t>
                      </a:r>
                      <a:r>
                        <a:rPr lang="en-US" dirty="0" err="1" smtClean="0"/>
                        <a:t>EditText</a:t>
                      </a:r>
                      <a:r>
                        <a:rPr lang="en-US" dirty="0" smtClean="0"/>
                        <a:t>, </a:t>
                      </a:r>
                      <a:r>
                        <a:rPr lang="en-US" dirty="0" err="1" smtClean="0"/>
                        <a:t>RadioButton</a:t>
                      </a:r>
                      <a:r>
                        <a:rPr lang="en-US" dirty="0" smtClean="0"/>
                        <a:t>, </a:t>
                      </a:r>
                      <a:r>
                        <a:rPr lang="en-US" dirty="0" err="1" smtClean="0"/>
                        <a:t>CheckBox</a:t>
                      </a:r>
                      <a:r>
                        <a:rPr lang="en-US" dirty="0" smtClean="0"/>
                        <a:t> etc.</a:t>
                      </a:r>
                      <a:endParaRPr lang="en-US" b="1" dirty="0"/>
                    </a:p>
                  </a:txBody>
                  <a:tcPr anchor="ctr"/>
                </a:tc>
              </a:tr>
              <a:tr h="760659">
                <a:tc>
                  <a:txBody>
                    <a:bodyPr/>
                    <a:lstStyle/>
                    <a:p>
                      <a:r>
                        <a:rPr lang="en-US" dirty="0" err="1" smtClean="0"/>
                        <a:t>android:gravity</a:t>
                      </a:r>
                      <a:endParaRPr lang="en-US" dirty="0"/>
                    </a:p>
                  </a:txBody>
                  <a:tcPr anchor="ctr"/>
                </a:tc>
                <a:tc>
                  <a:txBody>
                    <a:bodyPr/>
                    <a:lstStyle/>
                    <a:p>
                      <a:r>
                        <a:rPr lang="en-US" dirty="0" smtClean="0"/>
                        <a:t>This can be used to set the position of any View on the app screen. The available value are </a:t>
                      </a:r>
                      <a:r>
                        <a:rPr lang="en-US" b="1" dirty="0" smtClean="0"/>
                        <a:t>right</a:t>
                      </a:r>
                      <a:r>
                        <a:rPr lang="en-US" dirty="0" smtClean="0"/>
                        <a:t>, </a:t>
                      </a:r>
                      <a:r>
                        <a:rPr lang="en-US" b="1" dirty="0" smtClean="0"/>
                        <a:t>left</a:t>
                      </a:r>
                      <a:r>
                        <a:rPr lang="en-US" dirty="0" smtClean="0"/>
                        <a:t>, </a:t>
                      </a:r>
                      <a:r>
                        <a:rPr lang="en-US" b="1" dirty="0" smtClean="0"/>
                        <a:t>center</a:t>
                      </a:r>
                      <a:r>
                        <a:rPr lang="en-US" dirty="0" smtClean="0"/>
                        <a:t>, </a:t>
                      </a:r>
                      <a:r>
                        <a:rPr lang="en-US" b="1" dirty="0" err="1" smtClean="0"/>
                        <a:t>center_vertical</a:t>
                      </a:r>
                      <a:r>
                        <a:rPr lang="en-US" dirty="0" smtClean="0"/>
                        <a:t> </a:t>
                      </a:r>
                      <a:r>
                        <a:rPr lang="en-US" dirty="0" err="1" smtClean="0"/>
                        <a:t>etc</a:t>
                      </a:r>
                      <a:endParaRPr lang="en-US" b="1" dirty="0"/>
                    </a:p>
                  </a:txBody>
                  <a:tcPr anchor="ctr"/>
                </a:tc>
              </a:tr>
            </a:tbl>
          </a:graphicData>
        </a:graphic>
      </p:graphicFrame>
    </p:spTree>
    <p:extLst>
      <p:ext uri="{BB962C8B-B14F-4D97-AF65-F5344CB8AC3E}">
        <p14:creationId xmlns:p14="http://schemas.microsoft.com/office/powerpoint/2010/main" val="1311463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821" y="0"/>
            <a:ext cx="3618298"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a:t>
            </a:r>
            <a:r>
              <a:rPr lang="en-US" sz="3200" b="1" dirty="0" smtClean="0">
                <a:solidFill>
                  <a:srgbClr val="C00000"/>
                </a:solidFill>
              </a:rPr>
              <a:t>Views </a:t>
            </a:r>
            <a:endParaRPr lang="en-US" sz="3200" b="1" dirty="0">
              <a:solidFill>
                <a:srgbClr val="C00000"/>
              </a:solidFill>
            </a:endParaRPr>
          </a:p>
        </p:txBody>
      </p:sp>
      <p:sp>
        <p:nvSpPr>
          <p:cNvPr id="2" name="Rectangle 1"/>
          <p:cNvSpPr/>
          <p:nvPr/>
        </p:nvSpPr>
        <p:spPr>
          <a:xfrm>
            <a:off x="231820" y="1218977"/>
            <a:ext cx="11694016" cy="1815882"/>
          </a:xfrm>
          <a:prstGeom prst="rect">
            <a:avLst/>
          </a:prstGeom>
        </p:spPr>
        <p:txBody>
          <a:bodyPr wrap="square">
            <a:spAutoFit/>
          </a:bodyPr>
          <a:lstStyle/>
          <a:p>
            <a:r>
              <a:rPr lang="en-US" sz="2800" b="1" i="1" dirty="0">
                <a:latin typeface="Times New Roman" panose="02020603050405020304" pitchFamily="18" charset="0"/>
                <a:cs typeface="Times New Roman" panose="02020603050405020304" pitchFamily="18" charset="0"/>
              </a:rPr>
              <a:t>6)  </a:t>
            </a:r>
            <a:r>
              <a:rPr lang="en-US" sz="2800" b="1" i="1" dirty="0" err="1">
                <a:latin typeface="Times New Roman" panose="02020603050405020304" pitchFamily="18" charset="0"/>
                <a:cs typeface="Times New Roman" panose="02020603050405020304" pitchFamily="18" charset="0"/>
              </a:rPr>
              <a:t>ImageView</a:t>
            </a:r>
            <a:r>
              <a:rPr lang="en-US" sz="2800" b="1" i="1" dirty="0">
                <a:latin typeface="Times New Roman" panose="02020603050405020304" pitchFamily="18" charset="0"/>
                <a:cs typeface="Times New Roman" panose="02020603050405020304" pitchFamily="18" charset="0"/>
              </a:rPr>
              <a:t> and </a:t>
            </a:r>
            <a:r>
              <a:rPr lang="en-US" sz="2800" b="1" i="1" dirty="0" err="1">
                <a:latin typeface="Times New Roman" panose="02020603050405020304" pitchFamily="18" charset="0"/>
                <a:cs typeface="Times New Roman" panose="02020603050405020304" pitchFamily="18" charset="0"/>
              </a:rPr>
              <a:t>ImageButton</a:t>
            </a:r>
            <a:r>
              <a:rPr lang="en-US" sz="2800" b="1" i="1" dirty="0">
                <a:latin typeface="Times New Roman" panose="02020603050405020304" pitchFamily="18" charset="0"/>
                <a:cs typeface="Times New Roman" panose="02020603050405020304" pitchFamily="18" charset="0"/>
              </a:rPr>
              <a:t> </a:t>
            </a:r>
          </a:p>
          <a:p>
            <a:r>
              <a:rPr lang="en-US" sz="2800" dirty="0" err="1">
                <a:latin typeface="Times New Roman" panose="02020603050405020304" pitchFamily="18" charset="0"/>
                <a:cs typeface="Times New Roman" panose="02020603050405020304" pitchFamily="18" charset="0"/>
              </a:rPr>
              <a:t>ImageView</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ImageButton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are </a:t>
            </a:r>
            <a:r>
              <a:rPr lang="en-US" sz="2800" dirty="0">
                <a:latin typeface="Times New Roman" panose="02020603050405020304" pitchFamily="18" charset="0"/>
                <a:cs typeface="Times New Roman" panose="02020603050405020304" pitchFamily="18" charset="0"/>
              </a:rPr>
              <a:t>used in Android application to place an image in the view. </a:t>
            </a:r>
            <a:r>
              <a:rPr lang="en-US" sz="2800" dirty="0" err="1">
                <a:latin typeface="Times New Roman" panose="02020603050405020304" pitchFamily="18" charset="0"/>
                <a:cs typeface="Times New Roman" panose="02020603050405020304" pitchFamily="18" charset="0"/>
              </a:rPr>
              <a:t>ImageButton</a:t>
            </a:r>
            <a:r>
              <a:rPr lang="en-US" sz="2800" dirty="0">
                <a:latin typeface="Times New Roman" panose="02020603050405020304" pitchFamily="18" charset="0"/>
                <a:cs typeface="Times New Roman" panose="02020603050405020304" pitchFamily="18" charset="0"/>
              </a:rPr>
              <a:t> is used to use an image as a button in your android application.</a:t>
            </a:r>
          </a:p>
        </p:txBody>
      </p:sp>
      <p:graphicFrame>
        <p:nvGraphicFramePr>
          <p:cNvPr id="3" name="Table 2"/>
          <p:cNvGraphicFramePr>
            <a:graphicFrameLocks noGrp="1"/>
          </p:cNvGraphicFramePr>
          <p:nvPr>
            <p:extLst>
              <p:ext uri="{D42A27DB-BD31-4B8C-83A1-F6EECF244321}">
                <p14:modId xmlns:p14="http://schemas.microsoft.com/office/powerpoint/2010/main" val="90877845"/>
              </p:ext>
            </p:extLst>
          </p:nvPr>
        </p:nvGraphicFramePr>
        <p:xfrm>
          <a:off x="360608" y="3166651"/>
          <a:ext cx="11565228" cy="2768600"/>
        </p:xfrm>
        <a:graphic>
          <a:graphicData uri="http://schemas.openxmlformats.org/drawingml/2006/table">
            <a:tbl>
              <a:tblPr firstRow="1" bandRow="1">
                <a:tableStyleId>{5C22544A-7EE6-4342-B048-85BDC9FD1C3A}</a:tableStyleId>
              </a:tblPr>
              <a:tblGrid>
                <a:gridCol w="4255516"/>
                <a:gridCol w="7309712"/>
              </a:tblGrid>
              <a:tr h="370840">
                <a:tc>
                  <a:txBody>
                    <a:bodyPr/>
                    <a:lstStyle/>
                    <a:p>
                      <a:r>
                        <a:rPr lang="en-US" dirty="0"/>
                        <a:t>Attribute</a:t>
                      </a:r>
                    </a:p>
                  </a:txBody>
                  <a:tcPr anchor="ctr"/>
                </a:tc>
                <a:tc>
                  <a:txBody>
                    <a:bodyPr/>
                    <a:lstStyle/>
                    <a:p>
                      <a:r>
                        <a:rPr lang="en-US"/>
                        <a:t>Description</a:t>
                      </a:r>
                    </a:p>
                  </a:txBody>
                  <a:tcPr anchor="ctr"/>
                </a:tc>
              </a:tr>
              <a:tr h="370840">
                <a:tc>
                  <a:txBody>
                    <a:bodyPr/>
                    <a:lstStyle/>
                    <a:p>
                      <a:r>
                        <a:rPr lang="en-US"/>
                        <a:t>android:maxHeight</a:t>
                      </a:r>
                    </a:p>
                  </a:txBody>
                  <a:tcPr anchor="ctr"/>
                </a:tc>
                <a:tc>
                  <a:txBody>
                    <a:bodyPr/>
                    <a:lstStyle/>
                    <a:p>
                      <a:r>
                        <a:rPr lang="en-US"/>
                        <a:t>Used to specify a maximum height for this view.</a:t>
                      </a:r>
                    </a:p>
                  </a:txBody>
                  <a:tcPr anchor="ctr"/>
                </a:tc>
              </a:tr>
              <a:tr h="370840">
                <a:tc>
                  <a:txBody>
                    <a:bodyPr/>
                    <a:lstStyle/>
                    <a:p>
                      <a:r>
                        <a:rPr lang="en-US"/>
                        <a:t>android:maxWidth</a:t>
                      </a:r>
                    </a:p>
                  </a:txBody>
                  <a:tcPr anchor="ctr"/>
                </a:tc>
                <a:tc>
                  <a:txBody>
                    <a:bodyPr/>
                    <a:lstStyle/>
                    <a:p>
                      <a:r>
                        <a:rPr lang="en-US"/>
                        <a:t>Used to specify a maximum width for this view.</a:t>
                      </a:r>
                    </a:p>
                  </a:txBody>
                  <a:tcPr anchor="ctr"/>
                </a:tc>
              </a:tr>
              <a:tr h="370840">
                <a:tc>
                  <a:txBody>
                    <a:bodyPr/>
                    <a:lstStyle/>
                    <a:p>
                      <a:r>
                        <a:rPr lang="en-US"/>
                        <a:t>android:src</a:t>
                      </a:r>
                    </a:p>
                  </a:txBody>
                  <a:tcPr anchor="ctr"/>
                </a:tc>
                <a:tc>
                  <a:txBody>
                    <a:bodyPr/>
                    <a:lstStyle/>
                    <a:p>
                      <a:r>
                        <a:rPr lang="en-US"/>
                        <a:t>Sets a drawable as the content for this ImageView.</a:t>
                      </a:r>
                    </a:p>
                  </a:txBody>
                  <a:tcPr anchor="ctr"/>
                </a:tc>
              </a:tr>
              <a:tr h="370840">
                <a:tc>
                  <a:txBody>
                    <a:bodyPr/>
                    <a:lstStyle/>
                    <a:p>
                      <a:r>
                        <a:rPr lang="en-US"/>
                        <a:t>android:scaleType</a:t>
                      </a:r>
                    </a:p>
                  </a:txBody>
                  <a:tcPr anchor="ctr"/>
                </a:tc>
                <a:tc>
                  <a:txBody>
                    <a:bodyPr/>
                    <a:lstStyle/>
                    <a:p>
                      <a:r>
                        <a:rPr lang="en-US" dirty="0"/>
                        <a:t>Controls how the image should be resized or moved to match the size of the </a:t>
                      </a:r>
                      <a:r>
                        <a:rPr lang="en-US" dirty="0" err="1"/>
                        <a:t>ImageView</a:t>
                      </a:r>
                      <a:r>
                        <a:rPr lang="en-US" dirty="0" smtClean="0"/>
                        <a:t>.</a:t>
                      </a:r>
                    </a:p>
                    <a:p>
                      <a:endParaRPr lang="en-US" dirty="0"/>
                    </a:p>
                  </a:txBody>
                  <a:tcPr anchor="ctr"/>
                </a:tc>
              </a:tr>
              <a:tr h="370840">
                <a:tc>
                  <a:txBody>
                    <a:bodyPr/>
                    <a:lstStyle/>
                    <a:p>
                      <a:r>
                        <a:rPr lang="en-US" dirty="0" err="1"/>
                        <a:t>android:tint</a:t>
                      </a:r>
                      <a:endParaRPr lang="en-US" dirty="0"/>
                    </a:p>
                  </a:txBody>
                  <a:tcPr anchor="ctr"/>
                </a:tc>
                <a:tc>
                  <a:txBody>
                    <a:bodyPr/>
                    <a:lstStyle/>
                    <a:p>
                      <a:r>
                        <a:rPr lang="en-US" dirty="0"/>
                        <a:t>Tints the color of the image in the </a:t>
                      </a:r>
                      <a:r>
                        <a:rPr lang="en-US" dirty="0" err="1"/>
                        <a:t>ImageView</a:t>
                      </a:r>
                      <a:r>
                        <a:rPr lang="en-US" dirty="0"/>
                        <a:t>.</a:t>
                      </a:r>
                    </a:p>
                  </a:txBody>
                  <a:tcPr anchor="ctr"/>
                </a:tc>
              </a:tr>
            </a:tbl>
          </a:graphicData>
        </a:graphic>
      </p:graphicFrame>
    </p:spTree>
    <p:extLst>
      <p:ext uri="{BB962C8B-B14F-4D97-AF65-F5344CB8AC3E}">
        <p14:creationId xmlns:p14="http://schemas.microsoft.com/office/powerpoint/2010/main" val="8030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1378039" y="1853209"/>
            <a:ext cx="10633656" cy="3539430"/>
          </a:xfrm>
          <a:prstGeom prst="rect">
            <a:avLst/>
          </a:prstGeom>
        </p:spPr>
        <p:txBody>
          <a:bodyPr wrap="square">
            <a:spAutoFit/>
          </a:bodyPr>
          <a:lstStyle/>
          <a:p>
            <a:pPr marL="457200" indent="-457200">
              <a:buFont typeface="Wingdings" panose="05000000000000000000" pitchFamily="2" charset="2"/>
              <a:buChar char="Ø"/>
            </a:pPr>
            <a:r>
              <a:rPr lang="en-US" sz="3200" b="1" dirty="0" smtClean="0">
                <a:solidFill>
                  <a:srgbClr val="C00000"/>
                </a:solidFill>
              </a:rPr>
              <a:t>Hybrid Mobile Application Development</a:t>
            </a:r>
          </a:p>
          <a:p>
            <a:pPr marL="457200" indent="-457200">
              <a:buFont typeface="Wingdings" panose="05000000000000000000" pitchFamily="2" charset="2"/>
              <a:buChar char="Ø"/>
            </a:pPr>
            <a:endParaRPr lang="en-US" sz="3200" b="1" dirty="0">
              <a:solidFill>
                <a:srgbClr val="C00000"/>
              </a:solidFill>
            </a:endParaRPr>
          </a:p>
          <a:p>
            <a:pPr marL="457200" indent="-457200">
              <a:buFont typeface="Wingdings" panose="05000000000000000000" pitchFamily="2" charset="2"/>
              <a:buChar char="Ø"/>
            </a:pPr>
            <a:r>
              <a:rPr lang="en-US" sz="3200" b="1" dirty="0" smtClean="0">
                <a:solidFill>
                  <a:srgbClr val="C00000"/>
                </a:solidFill>
              </a:rPr>
              <a:t>Native </a:t>
            </a:r>
            <a:r>
              <a:rPr lang="en-US" sz="3200" b="1" dirty="0">
                <a:solidFill>
                  <a:srgbClr val="C00000"/>
                </a:solidFill>
              </a:rPr>
              <a:t>Mobile Application </a:t>
            </a:r>
            <a:r>
              <a:rPr lang="en-US" sz="3200" b="1" dirty="0" smtClean="0">
                <a:solidFill>
                  <a:srgbClr val="C00000"/>
                </a:solidFill>
              </a:rPr>
              <a:t>Development</a:t>
            </a: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p:txBody>
      </p:sp>
    </p:spTree>
    <p:extLst>
      <p:ext uri="{BB962C8B-B14F-4D97-AF65-F5344CB8AC3E}">
        <p14:creationId xmlns:p14="http://schemas.microsoft.com/office/powerpoint/2010/main" val="2574468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631065" y="1280890"/>
            <a:ext cx="11277598" cy="3293209"/>
          </a:xfrm>
          <a:prstGeom prst="rect">
            <a:avLst/>
          </a:prstGeom>
        </p:spPr>
        <p:txBody>
          <a:bodyPr wrap="square">
            <a:spAutoFit/>
          </a:bodyPr>
          <a:lstStyle/>
          <a:p>
            <a:pPr marL="457200" indent="-457200">
              <a:buFont typeface="Wingdings" panose="05000000000000000000" pitchFamily="2" charset="2"/>
              <a:buChar char="Ø"/>
            </a:pPr>
            <a:r>
              <a:rPr lang="en-US" sz="3200" b="1" dirty="0" smtClean="0">
                <a:solidFill>
                  <a:srgbClr val="C00000"/>
                </a:solidFill>
              </a:rPr>
              <a:t>Creating </a:t>
            </a:r>
            <a:r>
              <a:rPr lang="en-US" sz="3200" b="1" dirty="0">
                <a:solidFill>
                  <a:srgbClr val="C00000"/>
                </a:solidFill>
              </a:rPr>
              <a:t>Android Virtual Device with AVD Manager</a:t>
            </a:r>
          </a:p>
          <a:p>
            <a:r>
              <a:rPr lang="en-US" sz="2800" dirty="0" smtClean="0">
                <a:latin typeface="Times New Roman" panose="02020603050405020304" pitchFamily="18" charset="0"/>
                <a:cs typeface="Times New Roman" panose="02020603050405020304" pitchFamily="18" charset="0"/>
              </a:rPr>
              <a:t>Android </a:t>
            </a:r>
            <a:r>
              <a:rPr lang="en-US" sz="2800" dirty="0">
                <a:latin typeface="Times New Roman" panose="02020603050405020304" pitchFamily="18" charset="0"/>
                <a:cs typeface="Times New Roman" panose="02020603050405020304" pitchFamily="18" charset="0"/>
              </a:rPr>
              <a:t>Virtual Device (AVD) is a device configuration that runs on the Android Emulator. It provides virtual device-specific Android Environment in which we can install &amp; test our Android Application. AVD Manager is a part of SDK Manager to create and manage the virtual devices created.</a:t>
            </a:r>
          </a:p>
          <a:p>
            <a:endParaRPr lang="en-US" sz="3200" b="1" dirty="0">
              <a:solidFill>
                <a:srgbClr val="C00000"/>
              </a:solidFill>
            </a:endParaRPr>
          </a:p>
          <a:p>
            <a:endParaRPr lang="en-US" sz="3200" b="1" dirty="0">
              <a:solidFill>
                <a:srgbClr val="C00000"/>
              </a:solidFill>
            </a:endParaRPr>
          </a:p>
        </p:txBody>
      </p:sp>
    </p:spTree>
    <p:extLst>
      <p:ext uri="{BB962C8B-B14F-4D97-AF65-F5344CB8AC3E}">
        <p14:creationId xmlns:p14="http://schemas.microsoft.com/office/powerpoint/2010/main" val="3547424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592428" y="1113465"/>
            <a:ext cx="11329115" cy="7355860"/>
          </a:xfrm>
          <a:prstGeom prst="rect">
            <a:avLst/>
          </a:prstGeom>
        </p:spPr>
        <p:txBody>
          <a:bodyPr wrap="square">
            <a:spAutoFit/>
          </a:bodyPr>
          <a:lstStyle/>
          <a:p>
            <a:pPr marL="457200" indent="-457200">
              <a:buFont typeface="Wingdings" panose="05000000000000000000" pitchFamily="2" charset="2"/>
              <a:buChar char="Ø"/>
            </a:pPr>
            <a:r>
              <a:rPr lang="en-US" sz="3200" b="1" dirty="0" smtClean="0">
                <a:solidFill>
                  <a:srgbClr val="C00000"/>
                </a:solidFill>
              </a:rPr>
              <a:t>Dynamic </a:t>
            </a:r>
            <a:r>
              <a:rPr lang="en-US" sz="3200" b="1" dirty="0">
                <a:solidFill>
                  <a:srgbClr val="C00000"/>
                </a:solidFill>
              </a:rPr>
              <a:t>Layout </a:t>
            </a:r>
            <a:r>
              <a:rPr lang="en-US" sz="3200" b="1" dirty="0" smtClean="0">
                <a:solidFill>
                  <a:srgbClr val="C00000"/>
                </a:solidFill>
              </a:rPr>
              <a:t>View</a:t>
            </a:r>
          </a:p>
          <a:p>
            <a:r>
              <a:rPr lang="en-US" sz="2800" dirty="0">
                <a:latin typeface="Times New Roman" panose="02020603050405020304" pitchFamily="18" charset="0"/>
                <a:cs typeface="Times New Roman" panose="02020603050405020304" pitchFamily="18" charset="0"/>
              </a:rPr>
              <a:t>Layout editor allows drag and drop functionality to build user </a:t>
            </a:r>
            <a:r>
              <a:rPr lang="en-US" sz="2800" dirty="0" smtClean="0">
                <a:latin typeface="Times New Roman" panose="02020603050405020304" pitchFamily="18" charset="0"/>
                <a:cs typeface="Times New Roman" panose="02020603050405020304" pitchFamily="18" charset="0"/>
              </a:rPr>
              <a:t>interface. </a:t>
            </a:r>
            <a:r>
              <a:rPr lang="en-US" sz="2800" dirty="0">
                <a:latin typeface="Times New Roman" panose="02020603050405020304" pitchFamily="18" charset="0"/>
                <a:cs typeface="Times New Roman" panose="02020603050405020304" pitchFamily="18" charset="0"/>
              </a:rPr>
              <a:t>Additionally it also provides with a preview of the UI while you edit the XML</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b="1" dirty="0" smtClean="0">
                <a:solidFill>
                  <a:srgbClr val="C00000"/>
                </a:solidFill>
              </a:rPr>
              <a:t>Code Assistance</a:t>
            </a:r>
          </a:p>
          <a:p>
            <a:r>
              <a:rPr lang="en-US" sz="2800" dirty="0">
                <a:latin typeface="Times New Roman" panose="02020603050405020304" pitchFamily="18" charset="0"/>
                <a:cs typeface="Times New Roman" panose="02020603050405020304" pitchFamily="18" charset="0"/>
              </a:rPr>
              <a:t>Very quick and supportive code assistance Ctrl + Space is there for developers to choose appropriate selection from the list of items while typing very few letters of code</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b="1" dirty="0" smtClean="0">
                <a:solidFill>
                  <a:srgbClr val="C00000"/>
                </a:solidFill>
              </a:rPr>
              <a:t>Build </a:t>
            </a:r>
            <a:r>
              <a:rPr lang="en-US" sz="3200" b="1" dirty="0">
                <a:solidFill>
                  <a:srgbClr val="C00000"/>
                </a:solidFill>
              </a:rPr>
              <a:t>in Samples</a:t>
            </a:r>
          </a:p>
          <a:p>
            <a:r>
              <a:rPr lang="en-US" sz="2800" dirty="0">
                <a:latin typeface="Times New Roman" panose="02020603050405020304" pitchFamily="18" charset="0"/>
                <a:cs typeface="Times New Roman" panose="02020603050405020304" pitchFamily="18" charset="0"/>
              </a:rPr>
              <a:t>Developers get readymade code samples available which can be used directly for practicing and app development.</a:t>
            </a:r>
          </a:p>
          <a:p>
            <a:endParaRPr lang="en-US" sz="2800" dirty="0">
              <a:latin typeface="Times New Roman" panose="02020603050405020304" pitchFamily="18" charset="0"/>
              <a:cs typeface="Times New Roman" panose="02020603050405020304" pitchFamily="18" charset="0"/>
            </a:endParaRPr>
          </a:p>
          <a:p>
            <a:endParaRPr lang="en-US" sz="3200" b="1" dirty="0">
              <a:solidFill>
                <a:srgbClr val="C00000"/>
              </a:solidFill>
            </a:endParaRPr>
          </a:p>
          <a:p>
            <a:endParaRPr lang="en-US" sz="2800" b="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3200" b="1" dirty="0"/>
          </a:p>
          <a:p>
            <a:endParaRPr lang="en-US" sz="3200" b="1" dirty="0">
              <a:solidFill>
                <a:srgbClr val="C00000"/>
              </a:solidFill>
            </a:endParaRPr>
          </a:p>
        </p:txBody>
      </p:sp>
    </p:spTree>
    <p:extLst>
      <p:ext uri="{BB962C8B-B14F-4D97-AF65-F5344CB8AC3E}">
        <p14:creationId xmlns:p14="http://schemas.microsoft.com/office/powerpoint/2010/main" val="992703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96"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476520" y="1280890"/>
            <a:ext cx="11715480" cy="6663363"/>
          </a:xfrm>
          <a:prstGeom prst="rect">
            <a:avLst/>
          </a:prstGeom>
        </p:spPr>
        <p:txBody>
          <a:bodyPr wrap="square">
            <a:spAutoFit/>
          </a:bodyPr>
          <a:lstStyle/>
          <a:p>
            <a:endParaRPr lang="en-US" sz="1100" b="1" dirty="0" smtClean="0">
              <a:solidFill>
                <a:srgbClr val="C00000"/>
              </a:solidFill>
            </a:endParaRPr>
          </a:p>
          <a:p>
            <a:r>
              <a:rPr lang="en-US" sz="2800" dirty="0">
                <a:latin typeface="Times New Roman" panose="02020603050405020304" pitchFamily="18" charset="0"/>
                <a:cs typeface="Times New Roman" panose="02020603050405020304" pitchFamily="18" charset="0"/>
              </a:rPr>
              <a:t>When we create an android project, Android studio generates the application project with a few default packages and folders, we’ll discuss about the project structure of an Android Application</a:t>
            </a:r>
            <a:r>
              <a:rPr lang="en-US" sz="2800" dirty="0" smtClean="0">
                <a:latin typeface="Times New Roman" panose="02020603050405020304" pitchFamily="18" charset="0"/>
                <a:cs typeface="Times New Roman" panose="02020603050405020304" pitchFamily="18" charset="0"/>
              </a:rPr>
              <a:t>.</a:t>
            </a:r>
          </a:p>
          <a:p>
            <a:endParaRPr lang="en-US" sz="3200" b="1" dirty="0">
              <a:solidFill>
                <a:srgbClr val="C00000"/>
              </a:solidFill>
            </a:endParaRPr>
          </a:p>
          <a:p>
            <a:pPr marL="514350" indent="-514350">
              <a:buFont typeface="+mj-lt"/>
              <a:buAutoNum type="alphaLcParenR"/>
            </a:pPr>
            <a:r>
              <a:rPr lang="en-US" sz="2800" b="1" i="1" dirty="0" smtClean="0">
                <a:latin typeface="Times New Roman" panose="02020603050405020304" pitchFamily="18" charset="0"/>
                <a:cs typeface="Times New Roman" panose="02020603050405020304" pitchFamily="18" charset="0"/>
              </a:rPr>
              <a:t>Java Directory :- </a:t>
            </a: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folder contains .java (JAVA) files. Here, you can create interface(s), activity(s), fragment(s) or adapter(s) for your </a:t>
            </a:r>
            <a:r>
              <a:rPr lang="en-US" sz="2800" dirty="0" smtClean="0">
                <a:latin typeface="Times New Roman" panose="02020603050405020304" pitchFamily="18" charset="0"/>
                <a:cs typeface="Times New Roman" panose="02020603050405020304" pitchFamily="18" charset="0"/>
              </a:rPr>
              <a:t>application</a:t>
            </a:r>
            <a:r>
              <a:rPr lang="en-US" sz="2800" dirty="0">
                <a:latin typeface="Times New Roman" panose="02020603050405020304" pitchFamily="18" charset="0"/>
                <a:cs typeface="Times New Roman" panose="02020603050405020304" pitchFamily="18" charset="0"/>
              </a:rPr>
              <a:t>. This folder contains java code only. You can create separate packages for each of these and create classes inside them to give your application project a well defined structure.</a:t>
            </a:r>
          </a:p>
          <a:p>
            <a:endParaRPr lang="en-US" sz="3200" b="1" dirty="0">
              <a:solidFill>
                <a:srgbClr val="C00000"/>
              </a:solidFill>
            </a:endParaRPr>
          </a:p>
          <a:p>
            <a:endParaRPr lang="en-US" sz="3200" b="1" dirty="0">
              <a:solidFill>
                <a:srgbClr val="C00000"/>
              </a:solidFill>
            </a:endParaRPr>
          </a:p>
          <a:p>
            <a:endParaRPr lang="en-US" sz="3200" b="1" dirty="0">
              <a:solidFill>
                <a:srgbClr val="C00000"/>
              </a:solidFill>
            </a:endParaRP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p:txBody>
      </p:sp>
      <p:sp>
        <p:nvSpPr>
          <p:cNvPr id="6" name="Rectangle 5"/>
          <p:cNvSpPr/>
          <p:nvPr/>
        </p:nvSpPr>
        <p:spPr>
          <a:xfrm>
            <a:off x="1082431" y="696115"/>
            <a:ext cx="558358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Project Structure</a:t>
            </a:r>
          </a:p>
        </p:txBody>
      </p:sp>
    </p:spTree>
    <p:extLst>
      <p:ext uri="{BB962C8B-B14F-4D97-AF65-F5344CB8AC3E}">
        <p14:creationId xmlns:p14="http://schemas.microsoft.com/office/powerpoint/2010/main" val="2272377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450760" y="1280890"/>
            <a:ext cx="11522298" cy="5816977"/>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b) AndroidManifest.xml :- </a:t>
            </a:r>
            <a:r>
              <a:rPr lang="en-US" sz="2800" dirty="0">
                <a:latin typeface="Times New Roman" panose="02020603050405020304" pitchFamily="18" charset="0"/>
                <a:cs typeface="Times New Roman" panose="02020603050405020304" pitchFamily="18" charset="0"/>
              </a:rPr>
              <a:t>is a compulsory file to have in every Android application. It controls the nature of your application. For example, it allows you to set the name and icon of your application. It also describes activities and other components of your application, as well as permissions and libraries required to run your application</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c) res/</a:t>
            </a:r>
            <a:r>
              <a:rPr lang="en-US" sz="2800" b="1" i="1" dirty="0" err="1" smtClean="0">
                <a:latin typeface="Times New Roman" panose="02020603050405020304" pitchFamily="18" charset="0"/>
                <a:cs typeface="Times New Roman" panose="02020603050405020304" pitchFamily="18" charset="0"/>
              </a:rPr>
              <a:t>drawable</a:t>
            </a:r>
            <a:r>
              <a:rPr lang="en-US" sz="2800" b="1" i="1"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contains bitmap files (</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jpeg) and </a:t>
            </a:r>
            <a:r>
              <a:rPr lang="en-US" sz="2800" dirty="0">
                <a:latin typeface="Times New Roman" panose="02020603050405020304" pitchFamily="18" charset="0"/>
                <a:cs typeface="Times New Roman" panose="02020603050405020304" pitchFamily="18" charset="0"/>
              </a:rPr>
              <a:t>drawable shapes (xml</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d) res/layout :- </a:t>
            </a:r>
            <a:r>
              <a:rPr lang="en-US" sz="2800" dirty="0">
                <a:latin typeface="Times New Roman" panose="02020603050405020304" pitchFamily="18" charset="0"/>
                <a:cs typeface="Times New Roman" panose="02020603050405020304" pitchFamily="18" charset="0"/>
              </a:rPr>
              <a:t>contains XML screen layout files that can be linked to Activities or other components of your application.</a:t>
            </a: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p:txBody>
      </p:sp>
      <p:sp>
        <p:nvSpPr>
          <p:cNvPr id="4" name="Rectangle 3"/>
          <p:cNvSpPr/>
          <p:nvPr/>
        </p:nvSpPr>
        <p:spPr>
          <a:xfrm>
            <a:off x="1082431" y="696115"/>
            <a:ext cx="558358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Project Structure</a:t>
            </a:r>
          </a:p>
        </p:txBody>
      </p:sp>
    </p:spTree>
    <p:extLst>
      <p:ext uri="{BB962C8B-B14F-4D97-AF65-F5344CB8AC3E}">
        <p14:creationId xmlns:p14="http://schemas.microsoft.com/office/powerpoint/2010/main" val="32904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5" name="Rectangle 4"/>
          <p:cNvSpPr/>
          <p:nvPr/>
        </p:nvSpPr>
        <p:spPr>
          <a:xfrm>
            <a:off x="425003" y="1589983"/>
            <a:ext cx="11565228" cy="3293209"/>
          </a:xfrm>
          <a:prstGeom prst="rect">
            <a:avLst/>
          </a:prstGeom>
        </p:spPr>
        <p:txBody>
          <a:bodyPr wrap="square">
            <a:spAutoFit/>
          </a:bodyPr>
          <a:lstStyle/>
          <a:p>
            <a:endParaRPr lang="en-US" sz="1200" b="1" dirty="0">
              <a:solidFill>
                <a:srgbClr val="C00000"/>
              </a:solidFill>
            </a:endParaRPr>
          </a:p>
          <a:p>
            <a:r>
              <a:rPr lang="en-US" sz="2800" b="1" i="1" dirty="0" smtClean="0">
                <a:latin typeface="Times New Roman" panose="02020603050405020304" pitchFamily="18" charset="0"/>
                <a:cs typeface="Times New Roman" panose="02020603050405020304" pitchFamily="18" charset="0"/>
              </a:rPr>
              <a:t>e) res/</a:t>
            </a:r>
            <a:r>
              <a:rPr lang="en-US" sz="2800" b="1" i="1" dirty="0" err="1" smtClean="0">
                <a:latin typeface="Times New Roman" panose="02020603050405020304" pitchFamily="18" charset="0"/>
                <a:cs typeface="Times New Roman" panose="02020603050405020304" pitchFamily="18" charset="0"/>
              </a:rPr>
              <a:t>mipmap</a:t>
            </a:r>
            <a:r>
              <a:rPr lang="en-US" sz="2800" b="1" i="1" dirty="0" smtClean="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contains </a:t>
            </a:r>
            <a:r>
              <a:rPr lang="en-US" sz="2800" dirty="0">
                <a:latin typeface="Times New Roman" panose="02020603050405020304" pitchFamily="18" charset="0"/>
                <a:cs typeface="Times New Roman" panose="02020603050405020304" pitchFamily="18" charset="0"/>
              </a:rPr>
              <a:t>your app-launcher icons (icon displayed on the home screen) for various screen resolutions</a:t>
            </a:r>
            <a:r>
              <a:rPr lang="en-US" sz="2800" dirty="0" smtClean="0">
                <a:latin typeface="Times New Roman" panose="02020603050405020304" pitchFamily="18" charset="0"/>
                <a:cs typeface="Times New Roman" panose="02020603050405020304" pitchFamily="18" charset="0"/>
              </a:rPr>
              <a:t>.</a:t>
            </a:r>
          </a:p>
          <a:p>
            <a:endParaRPr lang="en-US" sz="2800" b="1" i="1"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f) res/values :- </a:t>
            </a:r>
            <a:r>
              <a:rPr lang="en-US" sz="2800" dirty="0">
                <a:latin typeface="Times New Roman" panose="02020603050405020304" pitchFamily="18" charset="0"/>
                <a:cs typeface="Times New Roman" panose="02020603050405020304" pitchFamily="18" charset="0"/>
              </a:rPr>
              <a:t>contains XML value files for specifying colors, dimensions, strings, styles, </a:t>
            </a:r>
            <a:r>
              <a:rPr lang="en-US" sz="2800" dirty="0" smtClean="0">
                <a:latin typeface="Times New Roman" panose="02020603050405020304" pitchFamily="18" charset="0"/>
                <a:cs typeface="Times New Roman" panose="02020603050405020304" pitchFamily="18" charset="0"/>
              </a:rPr>
              <a:t>etc.</a:t>
            </a:r>
          </a:p>
          <a:p>
            <a:r>
              <a:rPr lang="en-US" sz="2800" dirty="0" smtClean="0">
                <a:latin typeface="Times New Roman" panose="02020603050405020304" pitchFamily="18" charset="0"/>
                <a:cs typeface="Times New Roman" panose="02020603050405020304" pitchFamily="18" charset="0"/>
              </a:rPr>
              <a:t>this directory is useful for reusability, if many components of the application need to use the same value.</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082431" y="696115"/>
            <a:ext cx="5583580"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C00000"/>
                </a:solidFill>
              </a:rPr>
              <a:t>Android Project Structure</a:t>
            </a:r>
          </a:p>
        </p:txBody>
      </p:sp>
    </p:spTree>
    <p:extLst>
      <p:ext uri="{BB962C8B-B14F-4D97-AF65-F5344CB8AC3E}">
        <p14:creationId xmlns:p14="http://schemas.microsoft.com/office/powerpoint/2010/main" val="2434473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54" y="0"/>
            <a:ext cx="8911687" cy="1280890"/>
          </a:xfrm>
        </p:spPr>
        <p:txBody>
          <a:bodyPr/>
          <a:lstStyle/>
          <a:p>
            <a:r>
              <a:rPr lang="en-US" b="1" dirty="0">
                <a:solidFill>
                  <a:schemeClr val="accent4"/>
                </a:solidFill>
              </a:rPr>
              <a:t>Android Application Development </a:t>
            </a:r>
          </a:p>
        </p:txBody>
      </p:sp>
      <p:sp>
        <p:nvSpPr>
          <p:cNvPr id="6" name="Rectangle 5"/>
          <p:cNvSpPr/>
          <p:nvPr/>
        </p:nvSpPr>
        <p:spPr>
          <a:xfrm>
            <a:off x="197454" y="640445"/>
            <a:ext cx="11994546" cy="6740307"/>
          </a:xfrm>
          <a:prstGeom prst="rect">
            <a:avLst/>
          </a:prstGeom>
        </p:spPr>
        <p:txBody>
          <a:bodyPr wrap="square">
            <a:spAutoFit/>
          </a:bodyPr>
          <a:lstStyle/>
          <a:p>
            <a:pPr marL="457200" indent="-457200">
              <a:buFont typeface="Wingdings" panose="05000000000000000000" pitchFamily="2" charset="2"/>
              <a:buChar char="Ø"/>
            </a:pPr>
            <a:r>
              <a:rPr lang="en-US" sz="3200" b="1" dirty="0" smtClean="0">
                <a:solidFill>
                  <a:srgbClr val="C00000"/>
                </a:solidFill>
              </a:rPr>
              <a:t>           Introduction to Gradle for Android Studio</a:t>
            </a:r>
          </a:p>
          <a:p>
            <a:r>
              <a:rPr lang="en-US" sz="2800" dirty="0">
                <a:latin typeface="Times New Roman" panose="02020603050405020304" pitchFamily="18" charset="0"/>
                <a:cs typeface="Times New Roman" panose="02020603050405020304" pitchFamily="18" charset="0"/>
              </a:rPr>
              <a:t>In  Android Studio, Gradle is used for building android application projects, hence playing the role of a build system.</a:t>
            </a:r>
          </a:p>
          <a:p>
            <a:r>
              <a:rPr lang="en-US" sz="2800" dirty="0">
                <a:latin typeface="Times New Roman" panose="02020603050405020304" pitchFamily="18" charset="0"/>
                <a:cs typeface="Times New Roman" panose="02020603050405020304" pitchFamily="18" charset="0"/>
              </a:rPr>
              <a:t>Gradle is a build system, which is responsible for code compilation, testing, deployment and conversion of the code into .</a:t>
            </a:r>
            <a:r>
              <a:rPr lang="en-US" sz="2800" dirty="0" err="1">
                <a:latin typeface="Times New Roman" panose="02020603050405020304" pitchFamily="18" charset="0"/>
                <a:cs typeface="Times New Roman" panose="02020603050405020304" pitchFamily="18" charset="0"/>
              </a:rPr>
              <a:t>dex</a:t>
            </a:r>
            <a:r>
              <a:rPr lang="en-US" sz="2800" dirty="0">
                <a:latin typeface="Times New Roman" panose="02020603050405020304" pitchFamily="18" charset="0"/>
                <a:cs typeface="Times New Roman" panose="02020603050405020304" pitchFamily="18" charset="0"/>
              </a:rPr>
              <a:t> files and hence running the app on the device.</a:t>
            </a:r>
          </a:p>
          <a:p>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Android Studio comes with Gradle system pre-installed, there is no need to install additional runtime software to build our project. Whenever you click on Run button in android studio, a Gradle task automatically triggers and starts building the project and after Gradle completes its task, app starts running in AVD or in the connected device.</a:t>
            </a:r>
          </a:p>
          <a:p>
            <a:r>
              <a:rPr lang="en-US" sz="2800" dirty="0">
                <a:latin typeface="Times New Roman" panose="02020603050405020304" pitchFamily="18" charset="0"/>
                <a:cs typeface="Times New Roman" panose="02020603050405020304" pitchFamily="18" charset="0"/>
              </a:rPr>
              <a:t>There are two </a:t>
            </a:r>
            <a:r>
              <a:rPr lang="en-US" sz="2800" dirty="0" err="1">
                <a:latin typeface="Times New Roman" panose="02020603050405020304" pitchFamily="18" charset="0"/>
                <a:cs typeface="Times New Roman" panose="02020603050405020304" pitchFamily="18" charset="0"/>
              </a:rPr>
              <a:t>build.gradle</a:t>
            </a:r>
            <a:r>
              <a:rPr lang="en-US" sz="2800" dirty="0">
                <a:latin typeface="Times New Roman" panose="02020603050405020304" pitchFamily="18" charset="0"/>
                <a:cs typeface="Times New Roman" panose="02020603050405020304" pitchFamily="18" charset="0"/>
              </a:rPr>
              <a:t> files for every android studio project of which, one is for application and other is for project level(module level) build files.</a:t>
            </a:r>
          </a:p>
          <a:p>
            <a:pPr marL="457200" indent="-457200">
              <a:buFont typeface="Wingdings" panose="05000000000000000000" pitchFamily="2" charset="2"/>
              <a:buChar char="Ø"/>
            </a:pPr>
            <a:endParaRPr lang="en-US" sz="3200" b="1" dirty="0">
              <a:solidFill>
                <a:srgbClr val="C00000"/>
              </a:solidFill>
            </a:endParaRPr>
          </a:p>
          <a:p>
            <a:endParaRPr lang="en-US" sz="3200" b="1" dirty="0">
              <a:solidFill>
                <a:srgbClr val="C00000"/>
              </a:solidFill>
            </a:endParaRPr>
          </a:p>
        </p:txBody>
      </p:sp>
    </p:spTree>
    <p:extLst>
      <p:ext uri="{BB962C8B-B14F-4D97-AF65-F5344CB8AC3E}">
        <p14:creationId xmlns:p14="http://schemas.microsoft.com/office/powerpoint/2010/main" val="37874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409</TotalTime>
  <Words>2209</Words>
  <Application>Microsoft Office PowerPoint</Application>
  <PresentationFormat>Widescreen</PresentationFormat>
  <Paragraphs>200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Wisp</vt:lpstr>
      <vt:lpstr>PowerPoint Presentation</vt:lpstr>
      <vt:lpstr>Android Application Development </vt:lpstr>
      <vt:lpstr>Android Application Development </vt:lpstr>
      <vt:lpstr>Android Application Development </vt:lpstr>
      <vt:lpstr>Android Application Development </vt:lpstr>
      <vt:lpstr>Android Application Development </vt:lpstr>
      <vt:lpstr>Android Application Development </vt:lpstr>
      <vt:lpstr>Android Application Development </vt:lpstr>
      <vt:lpstr>Android Application Development </vt:lpstr>
      <vt:lpstr>PowerPoint Presentation</vt:lpstr>
      <vt:lpstr>Android Application Development </vt:lpstr>
      <vt:lpstr>Android Application Development </vt:lpstr>
      <vt:lpstr>Android Application Development </vt:lpstr>
      <vt:lpstr>Android Application Development </vt:lpstr>
      <vt:lpstr>Android Application Development </vt:lpstr>
      <vt:lpstr>Android Application Development </vt:lpstr>
      <vt:lpstr>Android Application Development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dc:creator>
  <cp:lastModifiedBy>Vaishnavi</cp:lastModifiedBy>
  <cp:revision>68</cp:revision>
  <dcterms:created xsi:type="dcterms:W3CDTF">2020-05-20T02:05:00Z</dcterms:created>
  <dcterms:modified xsi:type="dcterms:W3CDTF">2020-10-03T02:04:41Z</dcterms:modified>
</cp:coreProperties>
</file>