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4"/>
  </p:notesMasterIdLst>
  <p:handoutMasterIdLst>
    <p:handoutMasterId r:id="rId15"/>
  </p:handoutMasterIdLst>
  <p:sldIdLst>
    <p:sldId id="256" r:id="rId3"/>
    <p:sldId id="307" r:id="rId4"/>
    <p:sldId id="321" r:id="rId5"/>
    <p:sldId id="322" r:id="rId6"/>
    <p:sldId id="323" r:id="rId7"/>
    <p:sldId id="324" r:id="rId8"/>
    <p:sldId id="325" r:id="rId9"/>
    <p:sldId id="326" r:id="rId10"/>
    <p:sldId id="327" r:id="rId11"/>
    <p:sldId id="328" r:id="rId12"/>
    <p:sldId id="320"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B931"/>
    <a:srgbClr val="FDB817"/>
    <a:srgbClr val="747472"/>
    <a:srgbClr val="EC5724"/>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2020/10/5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98583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96360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90813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725119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747088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17472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006841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103770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10301218" cy="584775"/>
          </a:xfrm>
          <a:prstGeom prst="rect">
            <a:avLst/>
          </a:prstGeom>
          <a:noFill/>
          <a:ln w="9525">
            <a:noFill/>
          </a:ln>
        </p:spPr>
        <p:txBody>
          <a:bodyPr wrap="none" anchor="t">
            <a:spAutoFit/>
          </a:bodyPr>
          <a:lstStyle/>
          <a:p>
            <a:pPr defTabSz="914400"/>
            <a:r>
              <a:rPr lang="en-US" altLang="zh-CN" sz="3200" b="1" dirty="0" smtClean="0">
                <a:solidFill>
                  <a:srgbClr val="262626"/>
                </a:solidFill>
                <a:latin typeface="Verdana" panose="020B0604030504040204" pitchFamily="34" charset="0"/>
                <a:ea typeface="Verdana" panose="020B0604030504040204" pitchFamily="34" charset="0"/>
                <a:sym typeface="Arial" panose="020B0604020202020204" pitchFamily="34" charset="0"/>
              </a:rPr>
              <a:t>Project – Doctor Clinic Management System</a:t>
            </a:r>
            <a:endParaRPr lang="en-US" altLang="zh-CN" sz="3200" b="1"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sp>
        <p:nvSpPr>
          <p:cNvPr id="18437" name="文本框 9"/>
          <p:cNvSpPr txBox="1"/>
          <p:nvPr/>
        </p:nvSpPr>
        <p:spPr>
          <a:xfrm>
            <a:off x="1103313" y="474345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1149350" y="5186363"/>
            <a:ext cx="4711700" cy="400110"/>
          </a:xfrm>
          <a:prstGeom prst="rect">
            <a:avLst/>
          </a:prstGeom>
          <a:noFill/>
          <a:ln w="9525">
            <a:noFill/>
          </a:ln>
        </p:spPr>
        <p:txBody>
          <a:bodyPr anchor="t">
            <a:spAutoFit/>
          </a:bodyPr>
          <a:lstStyle/>
          <a:p>
            <a:pPr algn="l" defTabSz="914400"/>
            <a:r>
              <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rPr>
              <a:t>t</a:t>
            </a:r>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echnowings.india@gmail.com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21136" y="1272640"/>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Python-Django </a:t>
            </a:r>
            <a:r>
              <a:rPr lang="en-US" sz="4400" b="1" dirty="0">
                <a:latin typeface="Verdana" panose="020B0604030504040204" pitchFamily="34" charset="0"/>
                <a:ea typeface="Verdana" panose="020B0604030504040204" pitchFamily="34" charset="0"/>
              </a:rPr>
              <a:t>Framework with Online Internship Python Certification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0" y="217805"/>
            <a:ext cx="8642272" cy="1323439"/>
          </a:xfrm>
          <a:prstGeom prst="rect">
            <a:avLst/>
          </a:prstGeom>
          <a:noFill/>
          <a:ln w="9525">
            <a:noFill/>
          </a:ln>
        </p:spPr>
        <p:txBody>
          <a:bodyPr wrap="square" anchor="t">
            <a:spAutoFit/>
          </a:bodyPr>
          <a:lstStyle/>
          <a:p>
            <a:r>
              <a:rPr lang="en-US" sz="4000" b="1" dirty="0" smtClean="0"/>
              <a:t>Functions </a:t>
            </a:r>
            <a:r>
              <a:rPr lang="en-US" sz="4000" b="1" dirty="0"/>
              <a:t>and Constructor in the Thread class</a:t>
            </a: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
        <p:nvSpPr>
          <p:cNvPr id="11" name="Rectangle 10"/>
          <p:cNvSpPr/>
          <p:nvPr/>
        </p:nvSpPr>
        <p:spPr>
          <a:xfrm>
            <a:off x="245659" y="1961682"/>
            <a:ext cx="11191164" cy="954107"/>
          </a:xfrm>
          <a:prstGeom prst="rect">
            <a:avLst/>
          </a:prstGeom>
        </p:spPr>
        <p:txBody>
          <a:bodyPr wrap="square">
            <a:spAutoFit/>
          </a:bodyPr>
          <a:lstStyle/>
          <a:p>
            <a:r>
              <a:rPr lang="en-US" sz="2800" b="1" dirty="0"/>
              <a:t>Thread class Constructor</a:t>
            </a:r>
          </a:p>
          <a:p>
            <a:r>
              <a:rPr lang="en-US" sz="2800" dirty="0"/>
              <a:t>Thread(group=None, target=None, name=None, args=(), kwargs={})</a:t>
            </a:r>
          </a:p>
        </p:txBody>
      </p:sp>
      <p:graphicFrame>
        <p:nvGraphicFramePr>
          <p:cNvPr id="12" name="Table 11"/>
          <p:cNvGraphicFramePr>
            <a:graphicFrameLocks noGrp="1"/>
          </p:cNvGraphicFramePr>
          <p:nvPr>
            <p:extLst>
              <p:ext uri="{D42A27DB-BD31-4B8C-83A1-F6EECF244321}">
                <p14:modId xmlns:p14="http://schemas.microsoft.com/office/powerpoint/2010/main" val="2628637435"/>
              </p:ext>
            </p:extLst>
          </p:nvPr>
        </p:nvGraphicFramePr>
        <p:xfrm>
          <a:off x="436729" y="3060502"/>
          <a:ext cx="11368583" cy="3213298"/>
        </p:xfrm>
        <a:graphic>
          <a:graphicData uri="http://schemas.openxmlformats.org/drawingml/2006/table">
            <a:tbl>
              <a:tblPr firstRow="1" bandRow="1">
                <a:tableStyleId>{00A15C55-8517-42AA-B614-E9B94910E393}</a:tableStyleId>
              </a:tblPr>
              <a:tblGrid>
                <a:gridCol w="4001395"/>
                <a:gridCol w="3683594"/>
                <a:gridCol w="3683594"/>
              </a:tblGrid>
              <a:tr h="744418">
                <a:tc gridSpan="3">
                  <a:txBody>
                    <a:bodyPr/>
                    <a:lstStyle/>
                    <a:p>
                      <a:pPr algn="ctr"/>
                      <a:r>
                        <a:rPr lang="en-US" sz="3200" dirty="0" smtClean="0"/>
                        <a:t>Methods</a:t>
                      </a:r>
                      <a:endParaRPr lang="en-US" sz="3200" dirty="0"/>
                    </a:p>
                  </a:txBody>
                  <a:tcPr/>
                </a:tc>
                <a:tc hMerge="1">
                  <a:txBody>
                    <a:bodyPr/>
                    <a:lstStyle/>
                    <a:p>
                      <a:endParaRPr lang="en-US"/>
                    </a:p>
                  </a:txBody>
                  <a:tcPr/>
                </a:tc>
                <a:tc hMerge="1">
                  <a:txBody>
                    <a:bodyPr/>
                    <a:lstStyle/>
                    <a:p>
                      <a:endParaRPr lang="en-US" dirty="0"/>
                    </a:p>
                  </a:txBody>
                  <a:tcPr/>
                </a:tc>
              </a:tr>
              <a:tr h="744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start()</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run()</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join([timeout])</a:t>
                      </a:r>
                    </a:p>
                    <a:p>
                      <a:endParaRPr lang="en-US" sz="2400" dirty="0"/>
                    </a:p>
                  </a:txBody>
                  <a:tcPr/>
                </a:tc>
              </a:tr>
              <a:tr h="744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t>getName</a:t>
                      </a:r>
                      <a:r>
                        <a:rPr lang="en-US" sz="2400" b="1" dirty="0" smtClean="0"/>
                        <a:t>()</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t>setName</a:t>
                      </a:r>
                      <a:r>
                        <a:rPr lang="en-US" sz="2400" b="1" dirty="0" smtClean="0"/>
                        <a:t>(name)</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t>isDaemon</a:t>
                      </a:r>
                      <a:r>
                        <a:rPr lang="en-US" sz="2400" b="1" dirty="0" smtClean="0"/>
                        <a:t>()</a:t>
                      </a:r>
                    </a:p>
                    <a:p>
                      <a:endParaRPr lang="en-US" sz="2400" dirty="0"/>
                    </a:p>
                  </a:txBody>
                  <a:tcPr/>
                </a:tc>
              </a:tr>
              <a:tr h="744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t>setDaemon</a:t>
                      </a:r>
                      <a:r>
                        <a:rPr lang="en-US" sz="2400" b="1" dirty="0" smtClean="0"/>
                        <a:t>(daemonic)</a:t>
                      </a:r>
                    </a:p>
                    <a:p>
                      <a:endParaRPr lang="en-US" sz="2400" dirty="0"/>
                    </a:p>
                  </a:txBody>
                  <a:tcPr/>
                </a:tc>
                <a:tc>
                  <a:txBody>
                    <a:bodyPr/>
                    <a:lstStyle/>
                    <a:p>
                      <a:endParaRPr lang="en-US" sz="2400"/>
                    </a:p>
                  </a:txBody>
                  <a:tcPr/>
                </a:tc>
                <a:tc>
                  <a:txBody>
                    <a:bodyPr/>
                    <a:lstStyle/>
                    <a:p>
                      <a:endParaRPr lang="en-US" sz="2400" dirty="0"/>
                    </a:p>
                  </a:txBody>
                  <a:tcPr/>
                </a:tc>
              </a:tr>
            </a:tbl>
          </a:graphicData>
        </a:graphic>
      </p:graphicFrame>
    </p:spTree>
    <p:extLst>
      <p:ext uri="{BB962C8B-B14F-4D97-AF65-F5344CB8AC3E}">
        <p14:creationId xmlns:p14="http://schemas.microsoft.com/office/powerpoint/2010/main" val="102594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1" name="Rectangle 10"/>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26656267"/>
              </p:ext>
            </p:extLst>
          </p:nvPr>
        </p:nvGraphicFramePr>
        <p:xfrm>
          <a:off x="559556" y="2029461"/>
          <a:ext cx="10931858" cy="219456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marL="0" algn="ctr" defTabSz="914400" rtl="0" eaLnBrk="1" latinLnBrk="0" hangingPunct="1"/>
                      <a:r>
                        <a:rPr lang="en-US" sz="2400" b="1" kern="1200" dirty="0" smtClean="0">
                          <a:solidFill>
                            <a:schemeClr val="tx1"/>
                          </a:solidFill>
                          <a:latin typeface="Verdana" panose="020B0604030504040204" pitchFamily="34" charset="0"/>
                          <a:ea typeface="Verdana" panose="020B0604030504040204" pitchFamily="34" charset="0"/>
                          <a:cs typeface="+mn-cs"/>
                        </a:rPr>
                        <a:t>Multithreading In Python</a:t>
                      </a:r>
                      <a:endParaRPr lang="en-US" sz="2400" b="1" kern="1200" dirty="0">
                        <a:solidFill>
                          <a:schemeClr val="tx1"/>
                        </a:solidFill>
                        <a:latin typeface="Verdana" panose="020B0604030504040204" pitchFamily="34" charset="0"/>
                        <a:ea typeface="Verdana" panose="020B0604030504040204" pitchFamily="34" charset="0"/>
                        <a:cs typeface="+mn-cs"/>
                      </a:endParaRPr>
                    </a:p>
                  </a:txBody>
                  <a:tcPr/>
                </a:tc>
                <a:tc hMerge="1">
                  <a:txBody>
                    <a:bodyPr/>
                    <a:lstStyle/>
                    <a:p>
                      <a:endParaRPr lang="en-US" dirty="0"/>
                    </a:p>
                  </a:txBody>
                  <a:tcPr/>
                </a:tc>
              </a:tr>
              <a:tr h="373473">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sym typeface="+mn-ea"/>
                        </a:rPr>
                        <a:t>What is </a:t>
                      </a:r>
                      <a:r>
                        <a:rPr lang="en-US" sz="2400" kern="1200" dirty="0" smtClean="0">
                          <a:solidFill>
                            <a:schemeClr val="dk1"/>
                          </a:solidFill>
                          <a:latin typeface="+mn-lt"/>
                          <a:ea typeface="+mn-ea"/>
                          <a:cs typeface="+mn-cs"/>
                        </a:rPr>
                        <a:t>Threads ?</a:t>
                      </a:r>
                    </a:p>
                  </a:txBody>
                  <a:tcPr/>
                </a:tc>
                <a:tc>
                  <a:txBody>
                    <a:bodyPr/>
                    <a:lstStyle/>
                    <a:p>
                      <a:pPr marL="342900" indent="-342900" algn="l" defTabSz="914400" rtl="0" eaLnBrk="1" latinLnBrk="0" hangingPunct="1">
                        <a:buFont typeface="Wingdings" panose="05000000000000000000" charset="0"/>
                        <a:buChar char="Ø"/>
                      </a:pPr>
                      <a:r>
                        <a:rPr lang="en-US" sz="2400" kern="1200" dirty="0" smtClean="0">
                          <a:solidFill>
                            <a:schemeClr val="dk1"/>
                          </a:solidFill>
                          <a:latin typeface="+mn-lt"/>
                          <a:ea typeface="+mn-ea"/>
                          <a:cs typeface="+mn-cs"/>
                        </a:rPr>
                        <a:t>Types Of Thread</a:t>
                      </a:r>
                      <a:endParaRPr lang="en-US" sz="2400" kern="1200" dirty="0">
                        <a:solidFill>
                          <a:schemeClr val="dk1"/>
                        </a:solidFill>
                        <a:latin typeface="+mn-lt"/>
                        <a:ea typeface="+mn-ea"/>
                        <a:cs typeface="+mn-cs"/>
                      </a:endParaRPr>
                    </a:p>
                  </a:txBody>
                  <a:tcPr/>
                </a:tc>
              </a:tr>
              <a:tr h="373473">
                <a:tc>
                  <a:txBody>
                    <a:bodyPr/>
                    <a:lstStyle/>
                    <a:p>
                      <a:pPr marL="342900" indent="-342900" algn="l" defTabSz="914400" rtl="0" eaLnBrk="1" latinLnBrk="0" hangingPunct="1">
                        <a:buFont typeface="Wingdings" panose="05000000000000000000" charset="0"/>
                        <a:buChar char="Ø"/>
                      </a:pPr>
                      <a:r>
                        <a:rPr lang="en-US" sz="2400" kern="1200" dirty="0" smtClean="0">
                          <a:solidFill>
                            <a:schemeClr val="dk1"/>
                          </a:solidFill>
                          <a:latin typeface="+mn-lt"/>
                          <a:ea typeface="+mn-ea"/>
                          <a:cs typeface="+mn-cs"/>
                        </a:rPr>
                        <a:t>What is Multithreading?</a:t>
                      </a:r>
                      <a:endParaRPr lang="en-US" sz="2400" kern="1200" dirty="0">
                        <a:solidFill>
                          <a:schemeClr val="dk1"/>
                        </a:solidFill>
                        <a:latin typeface="+mn-lt"/>
                        <a:ea typeface="+mn-ea"/>
                        <a:cs typeface="+mn-cs"/>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Timer Object </a:t>
                      </a:r>
                    </a:p>
                  </a:txBody>
                  <a:tcPr/>
                </a:tc>
              </a:tr>
              <a:tr h="373473">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Threading Module In Python</a:t>
                      </a:r>
                    </a:p>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lang="en-US" sz="2400" kern="1200" dirty="0" smtClean="0">
                        <a:solidFill>
                          <a:schemeClr val="dk1"/>
                        </a:solidFill>
                        <a:latin typeface="+mn-lt"/>
                        <a:ea typeface="+mn-ea"/>
                        <a:cs typeface="+mn-cs"/>
                      </a:endParaRPr>
                    </a:p>
                  </a:txBody>
                  <a:tcPr/>
                </a:tc>
                <a:tc>
                  <a:txBody>
                    <a:bodyPr/>
                    <a:lstStyle/>
                    <a:p>
                      <a:pPr marL="342900" indent="-342900" algn="l" defTabSz="914400" rtl="0" eaLnBrk="1" latinLnBrk="0" hangingPunct="1">
                        <a:buFont typeface="Wingdings" panose="05000000000000000000" charset="0"/>
                        <a:buChar char="Ø"/>
                      </a:pPr>
                      <a:r>
                        <a:rPr lang="en-US" sz="2400" kern="1200" dirty="0" smtClean="0">
                          <a:solidFill>
                            <a:schemeClr val="dk1"/>
                          </a:solidFill>
                          <a:latin typeface="+mn-lt"/>
                          <a:ea typeface="+mn-ea"/>
                          <a:cs typeface="+mn-cs"/>
                        </a:rPr>
                        <a:t>Thread class and its Object</a:t>
                      </a:r>
                      <a:endParaRPr lang="en-US" sz="2400" kern="1200" dirty="0">
                        <a:solidFill>
                          <a:schemeClr val="dk1"/>
                        </a:solidFill>
                        <a:latin typeface="+mn-lt"/>
                        <a:ea typeface="+mn-ea"/>
                        <a:cs typeface="+mn-cs"/>
                      </a:endParaRPr>
                    </a:p>
                  </a:txBody>
                  <a:tcPr/>
                </a:tc>
              </a:tr>
            </a:tbl>
          </a:graphicData>
        </a:graphic>
      </p:graphicFrame>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5189048" cy="707886"/>
          </a:xfrm>
          <a:prstGeom prst="rect">
            <a:avLst/>
          </a:prstGeom>
          <a:noFill/>
          <a:ln w="9525">
            <a:noFill/>
          </a:ln>
        </p:spPr>
        <p:txBody>
          <a:bodyPr wrap="squar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is </a:t>
            </a:r>
            <a:r>
              <a:rPr lang="en-US" sz="4000" b="1" dirty="0" smtClean="0"/>
              <a:t>Threads</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
        <p:nvSpPr>
          <p:cNvPr id="4" name="Rectangle 3"/>
          <p:cNvSpPr/>
          <p:nvPr/>
        </p:nvSpPr>
        <p:spPr>
          <a:xfrm>
            <a:off x="627797" y="2043717"/>
            <a:ext cx="10536072" cy="3046988"/>
          </a:xfrm>
          <a:prstGeom prst="rect">
            <a:avLst/>
          </a:prstGeom>
        </p:spPr>
        <p:txBody>
          <a:bodyPr wrap="square">
            <a:spAutoFit/>
          </a:bodyPr>
          <a:lstStyle/>
          <a:p>
            <a:r>
              <a:rPr lang="en-US" sz="3200" dirty="0" smtClean="0"/>
              <a:t>Threads </a:t>
            </a:r>
            <a:r>
              <a:rPr lang="en-US" sz="3200" dirty="0"/>
              <a:t>are lightweight processes (subparts of a large process) that can run concurrently in parallel to each other, where each thread can perform some task. Threads are usually contained in processes. More than one thread can exist within the same process. Within the same process, threads share memory and the state of the process.</a:t>
            </a:r>
          </a:p>
        </p:txBody>
      </p:sp>
    </p:spTree>
    <p:extLst>
      <p:ext uri="{BB962C8B-B14F-4D97-AF65-F5344CB8AC3E}">
        <p14:creationId xmlns:p14="http://schemas.microsoft.com/office/powerpoint/2010/main" val="2342938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15866" cy="1323439"/>
          </a:xfrm>
          <a:prstGeom prst="rect">
            <a:avLst/>
          </a:prstGeom>
          <a:noFill/>
          <a:ln w="9525">
            <a:noFill/>
          </a:ln>
        </p:spPr>
        <p:txBody>
          <a:bodyPr wrap="square" anchor="t">
            <a:spAutoFit/>
          </a:bodyPr>
          <a:lstStyle/>
          <a:p>
            <a:r>
              <a:rPr lang="en-US" sz="4000" b="1" dirty="0" smtClean="0"/>
              <a:t>Types </a:t>
            </a:r>
            <a:r>
              <a:rPr lang="en-US" sz="4000" b="1" dirty="0"/>
              <a:t>Of Thread</a:t>
            </a:r>
          </a:p>
          <a:p>
            <a:pPr defTabSz="914400"/>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graphicFrame>
        <p:nvGraphicFramePr>
          <p:cNvPr id="4" name="Table 3"/>
          <p:cNvGraphicFramePr>
            <a:graphicFrameLocks noGrp="1"/>
          </p:cNvGraphicFramePr>
          <p:nvPr>
            <p:extLst>
              <p:ext uri="{D42A27DB-BD31-4B8C-83A1-F6EECF244321}">
                <p14:modId xmlns:p14="http://schemas.microsoft.com/office/powerpoint/2010/main" val="111716772"/>
              </p:ext>
            </p:extLst>
          </p:nvPr>
        </p:nvGraphicFramePr>
        <p:xfrm>
          <a:off x="592540" y="1721167"/>
          <a:ext cx="10515600" cy="3962400"/>
        </p:xfrm>
        <a:graphic>
          <a:graphicData uri="http://schemas.openxmlformats.org/drawingml/2006/table">
            <a:tbl>
              <a:tblPr>
                <a:tableStyleId>{C4B1156A-380E-4F78-BDF5-A606A8083BF9}</a:tableStyleId>
              </a:tblPr>
              <a:tblGrid>
                <a:gridCol w="5257800"/>
                <a:gridCol w="5257800"/>
              </a:tblGrid>
              <a:tr h="0">
                <a:tc>
                  <a:txBody>
                    <a:bodyPr/>
                    <a:lstStyle/>
                    <a:p>
                      <a:r>
                        <a:rPr lang="en-US" sz="2800" dirty="0"/>
                        <a:t>Kernel-level threads</a:t>
                      </a:r>
                      <a:endParaRPr lang="en-US" sz="2800" b="1" dirty="0"/>
                    </a:p>
                  </a:txBody>
                  <a:tcPr anchor="ctr">
                    <a:solidFill>
                      <a:srgbClr val="F0B931"/>
                    </a:solidFill>
                  </a:tcPr>
                </a:tc>
                <a:tc>
                  <a:txBody>
                    <a:bodyPr/>
                    <a:lstStyle/>
                    <a:p>
                      <a:r>
                        <a:rPr lang="en-US" sz="2800" dirty="0"/>
                        <a:t>User level Thread</a:t>
                      </a:r>
                      <a:endParaRPr lang="en-US" sz="2800" b="1" dirty="0"/>
                    </a:p>
                  </a:txBody>
                  <a:tcPr anchor="ctr">
                    <a:solidFill>
                      <a:srgbClr val="F0B931"/>
                    </a:solidFill>
                  </a:tcPr>
                </a:tc>
              </a:tr>
              <a:tr h="0">
                <a:tc>
                  <a:txBody>
                    <a:bodyPr/>
                    <a:lstStyle/>
                    <a:p>
                      <a:r>
                        <a:rPr lang="en-US" sz="2800" dirty="0"/>
                        <a:t>Recognized by the operating system.</a:t>
                      </a:r>
                    </a:p>
                  </a:txBody>
                  <a:tcPr anchor="ctr"/>
                </a:tc>
                <a:tc>
                  <a:txBody>
                    <a:bodyPr/>
                    <a:lstStyle/>
                    <a:p>
                      <a:r>
                        <a:rPr lang="en-US" sz="2800" dirty="0"/>
                        <a:t>Does not recognized by the operating system.</a:t>
                      </a:r>
                    </a:p>
                  </a:txBody>
                  <a:tcPr anchor="ctr"/>
                </a:tc>
              </a:tr>
              <a:tr h="0">
                <a:tc>
                  <a:txBody>
                    <a:bodyPr/>
                    <a:lstStyle/>
                    <a:p>
                      <a:r>
                        <a:rPr lang="en-US" sz="2800" dirty="0"/>
                        <a:t>Implemented by the operating system.</a:t>
                      </a:r>
                    </a:p>
                  </a:txBody>
                  <a:tcPr anchor="ctr"/>
                </a:tc>
                <a:tc>
                  <a:txBody>
                    <a:bodyPr/>
                    <a:lstStyle/>
                    <a:p>
                      <a:r>
                        <a:rPr lang="en-US" sz="2800"/>
                        <a:t>Implemented by a user of the system.</a:t>
                      </a:r>
                    </a:p>
                  </a:txBody>
                  <a:tcPr anchor="ctr"/>
                </a:tc>
              </a:tr>
              <a:tr h="0">
                <a:tc>
                  <a:txBody>
                    <a:bodyPr/>
                    <a:lstStyle/>
                    <a:p>
                      <a:r>
                        <a:rPr lang="en-US" sz="2800" dirty="0"/>
                        <a:t>Implementation is complex.</a:t>
                      </a:r>
                    </a:p>
                  </a:txBody>
                  <a:tcPr anchor="ctr"/>
                </a:tc>
                <a:tc>
                  <a:txBody>
                    <a:bodyPr/>
                    <a:lstStyle/>
                    <a:p>
                      <a:r>
                        <a:rPr lang="en-US" sz="2800"/>
                        <a:t>Implementation is simple and easy.</a:t>
                      </a:r>
                    </a:p>
                  </a:txBody>
                  <a:tcPr anchor="ctr"/>
                </a:tc>
              </a:tr>
              <a:tr h="0">
                <a:tc>
                  <a:txBody>
                    <a:bodyPr/>
                    <a:lstStyle/>
                    <a:p>
                      <a:r>
                        <a:rPr lang="en-US" sz="2800" dirty="0"/>
                        <a:t>Solaris is an example</a:t>
                      </a:r>
                    </a:p>
                  </a:txBody>
                  <a:tcPr anchor="ctr"/>
                </a:tc>
                <a:tc>
                  <a:txBody>
                    <a:bodyPr/>
                    <a:lstStyle/>
                    <a:p>
                      <a:r>
                        <a:rPr lang="en-US" sz="2800" dirty="0" err="1"/>
                        <a:t>Posix</a:t>
                      </a:r>
                      <a:r>
                        <a:rPr lang="en-US" sz="2800" dirty="0"/>
                        <a:t> is an example</a:t>
                      </a:r>
                    </a:p>
                  </a:txBody>
                  <a:tcPr anchor="ctr"/>
                </a:tc>
              </a:tr>
              <a:tr h="0">
                <a:tc>
                  <a:txBody>
                    <a:bodyPr/>
                    <a:lstStyle/>
                    <a:p>
                      <a:r>
                        <a:rPr lang="en-US" sz="2800"/>
                        <a:t>Requires hardware support</a:t>
                      </a:r>
                    </a:p>
                  </a:txBody>
                  <a:tcPr anchor="ctr"/>
                </a:tc>
                <a:tc>
                  <a:txBody>
                    <a:bodyPr/>
                    <a:lstStyle/>
                    <a:p>
                      <a:r>
                        <a:rPr lang="en-US" sz="2800" dirty="0"/>
                        <a:t>Requires no hardware support</a:t>
                      </a:r>
                    </a:p>
                  </a:txBody>
                  <a:tcPr anchor="ctr"/>
                </a:tc>
              </a:tr>
            </a:tbl>
          </a:graphicData>
        </a:graphic>
      </p:graphicFrame>
    </p:spTree>
    <p:extLst>
      <p:ext uri="{BB962C8B-B14F-4D97-AF65-F5344CB8AC3E}">
        <p14:creationId xmlns:p14="http://schemas.microsoft.com/office/powerpoint/2010/main" val="2627982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0" y="217805"/>
            <a:ext cx="6171687" cy="707886"/>
          </a:xfrm>
          <a:prstGeom prst="rect">
            <a:avLst/>
          </a:prstGeom>
          <a:noFill/>
          <a:ln w="9525">
            <a:noFill/>
          </a:ln>
        </p:spPr>
        <p:txBody>
          <a:bodyPr wrap="square" anchor="t">
            <a:spAutoFit/>
          </a:bodyPr>
          <a:lstStyle/>
          <a:p>
            <a:r>
              <a:rPr lang="en-US" sz="4000" b="1" dirty="0" smtClean="0"/>
              <a:t>What </a:t>
            </a:r>
            <a:r>
              <a:rPr lang="en-US" sz="4000" b="1" dirty="0"/>
              <a:t>is Multithreading</a:t>
            </a:r>
            <a:r>
              <a:rPr lang="en-US" sz="4000" b="1" dirty="0" smtClean="0"/>
              <a:t>?</a:t>
            </a:r>
            <a:endParaRPr lang="en-US" sz="4000" b="1" dirty="0"/>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
        <p:nvSpPr>
          <p:cNvPr id="4" name="Rectangle 3"/>
          <p:cNvSpPr/>
          <p:nvPr/>
        </p:nvSpPr>
        <p:spPr>
          <a:xfrm>
            <a:off x="368490" y="1412012"/>
            <a:ext cx="11327642" cy="1569660"/>
          </a:xfrm>
          <a:prstGeom prst="rect">
            <a:avLst/>
          </a:prstGeom>
        </p:spPr>
        <p:txBody>
          <a:bodyPr wrap="square">
            <a:spAutoFit/>
          </a:bodyPr>
          <a:lstStyle/>
          <a:p>
            <a:r>
              <a:rPr lang="en-US" sz="2400" dirty="0"/>
              <a:t>Modern computers have a CPU that has multiple processing cores and each of these cores can run many threads simultaneously which gives us the ability to perform several tasks concurrently. This process of running multiple Threads concurrently to perform tasks parallely is called </a:t>
            </a:r>
            <a:r>
              <a:rPr lang="en-US" sz="2400" b="1" dirty="0"/>
              <a:t>Multithreading</a:t>
            </a:r>
            <a:r>
              <a:rPr lang="en-US" sz="2400" dirty="0"/>
              <a:t>.</a:t>
            </a:r>
          </a:p>
        </p:txBody>
      </p:sp>
      <p:sp>
        <p:nvSpPr>
          <p:cNvPr id="7" name="Rectangle 6"/>
          <p:cNvSpPr/>
          <p:nvPr/>
        </p:nvSpPr>
        <p:spPr>
          <a:xfrm>
            <a:off x="368490" y="3385905"/>
            <a:ext cx="11327642" cy="3046988"/>
          </a:xfrm>
          <a:prstGeom prst="rect">
            <a:avLst/>
          </a:prstGeom>
        </p:spPr>
        <p:txBody>
          <a:bodyPr wrap="square">
            <a:spAutoFit/>
          </a:bodyPr>
          <a:lstStyle/>
          <a:p>
            <a:r>
              <a:rPr lang="en-US" sz="2400" b="1" dirty="0"/>
              <a:t>Multithreading provides the following benefits:</a:t>
            </a:r>
          </a:p>
          <a:p>
            <a:pPr marL="342900" indent="-342900">
              <a:buFont typeface="Wingdings" panose="05000000000000000000" pitchFamily="2" charset="2"/>
              <a:buChar char="Ø"/>
            </a:pPr>
            <a:r>
              <a:rPr lang="en-US" sz="2400" dirty="0"/>
              <a:t>Multiple threads within a process share the same data space and can, therefore, share information or communicate with each other more easily than if they were separate processes.</a:t>
            </a:r>
          </a:p>
          <a:p>
            <a:pPr marL="342900" indent="-342900">
              <a:buFont typeface="Wingdings" panose="05000000000000000000" pitchFamily="2" charset="2"/>
              <a:buChar char="Ø"/>
            </a:pPr>
            <a:r>
              <a:rPr lang="en-US" sz="2400" dirty="0"/>
              <a:t>Threads do not require much memory overhead; they are cheaper than processes in terms of memory requirements.</a:t>
            </a:r>
          </a:p>
          <a:p>
            <a:pPr marL="342900" indent="-342900">
              <a:buFont typeface="Wingdings" panose="05000000000000000000" pitchFamily="2" charset="2"/>
              <a:buChar char="Ø"/>
            </a:pPr>
            <a:r>
              <a:rPr lang="en-US" sz="2400" dirty="0"/>
              <a:t>Multithreaded programs can run faster on computer systems with multiple CPUs because these threads can be executed concurrently.</a:t>
            </a:r>
          </a:p>
        </p:txBody>
      </p:sp>
    </p:spTree>
    <p:extLst>
      <p:ext uri="{BB962C8B-B14F-4D97-AF65-F5344CB8AC3E}">
        <p14:creationId xmlns:p14="http://schemas.microsoft.com/office/powerpoint/2010/main" val="4094965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5564857" cy="707886"/>
          </a:xfrm>
          <a:prstGeom prst="rect">
            <a:avLst/>
          </a:prstGeom>
          <a:noFill/>
          <a:ln w="9525">
            <a:noFill/>
          </a:ln>
        </p:spPr>
        <p:txBody>
          <a:bodyPr wrap="none" anchor="t">
            <a:spAutoFit/>
          </a:bodyPr>
          <a:lstStyle/>
          <a:p>
            <a:r>
              <a:rPr lang="en-US" sz="4000" b="1" dirty="0"/>
              <a:t>Multithreading in </a:t>
            </a:r>
            <a:r>
              <a:rPr lang="en-US" sz="4000" b="1" dirty="0" smtClean="0"/>
              <a:t>Python</a:t>
            </a:r>
            <a:endParaRPr lang="en-US" sz="4000" b="1" dirty="0"/>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
        <p:nvSpPr>
          <p:cNvPr id="7" name="Rectangle 6"/>
          <p:cNvSpPr/>
          <p:nvPr/>
        </p:nvSpPr>
        <p:spPr>
          <a:xfrm>
            <a:off x="430400" y="2239067"/>
            <a:ext cx="10508776" cy="2062103"/>
          </a:xfrm>
          <a:prstGeom prst="rect">
            <a:avLst/>
          </a:prstGeom>
        </p:spPr>
        <p:txBody>
          <a:bodyPr wrap="square">
            <a:spAutoFit/>
          </a:bodyPr>
          <a:lstStyle/>
          <a:p>
            <a:r>
              <a:rPr lang="en-US" sz="3200" dirty="0"/>
              <a:t>For performing multithreading in Python </a:t>
            </a:r>
            <a:r>
              <a:rPr lang="en-US" sz="3200" b="1" dirty="0">
                <a:solidFill>
                  <a:srgbClr val="FFC000"/>
                </a:solidFill>
              </a:rPr>
              <a:t>threading module </a:t>
            </a:r>
            <a:r>
              <a:rPr lang="en-US" sz="3200" dirty="0"/>
              <a:t>is used</a:t>
            </a:r>
            <a:r>
              <a:rPr lang="en-US" sz="3200" dirty="0" smtClean="0"/>
              <a:t>.</a:t>
            </a:r>
          </a:p>
          <a:p>
            <a:r>
              <a:rPr lang="en-US" sz="3200" dirty="0" smtClean="0"/>
              <a:t>The </a:t>
            </a:r>
            <a:r>
              <a:rPr lang="en-US" sz="3200" dirty="0" smtClean="0">
                <a:solidFill>
                  <a:srgbClr val="FFC000"/>
                </a:solidFill>
              </a:rPr>
              <a:t>threading module </a:t>
            </a:r>
            <a:r>
              <a:rPr lang="en-US" sz="3200" dirty="0"/>
              <a:t>provides several functions/methods to implement multithreading easily in python.</a:t>
            </a:r>
          </a:p>
        </p:txBody>
      </p:sp>
    </p:spTree>
    <p:extLst>
      <p:ext uri="{BB962C8B-B14F-4D97-AF65-F5344CB8AC3E}">
        <p14:creationId xmlns:p14="http://schemas.microsoft.com/office/powerpoint/2010/main" val="61172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6481261" cy="707886"/>
          </a:xfrm>
          <a:prstGeom prst="rect">
            <a:avLst/>
          </a:prstGeom>
          <a:noFill/>
          <a:ln w="9525">
            <a:noFill/>
          </a:ln>
        </p:spPr>
        <p:txBody>
          <a:bodyPr wrap="none" anchor="t">
            <a:spAutoFit/>
          </a:bodyPr>
          <a:lstStyle/>
          <a:p>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threading </a:t>
            </a:r>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Module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Objects</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
        <p:nvSpPr>
          <p:cNvPr id="9" name="Rectangle 3"/>
          <p:cNvSpPr>
            <a:spLocks noChangeArrowheads="1"/>
          </p:cNvSpPr>
          <p:nvPr/>
        </p:nvSpPr>
        <p:spPr bwMode="auto">
          <a:xfrm>
            <a:off x="378334" y="1104056"/>
            <a:ext cx="1024946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C000"/>
                </a:solidFill>
                <a:effectLst/>
                <a:latin typeface="Arial Unicode MS" panose="020B0604020202020204" pitchFamily="34" charset="-128"/>
              </a:rPr>
              <a:t>threading</a:t>
            </a:r>
            <a:r>
              <a:rPr kumimoji="0" lang="en-US" sz="2800" b="0" i="0" u="none" strike="noStrike" cap="none" normalizeH="0" baseline="0" dirty="0" smtClean="0">
                <a:ln>
                  <a:noFill/>
                </a:ln>
                <a:solidFill>
                  <a:schemeClr val="tx1"/>
                </a:solidFill>
                <a:effectLst/>
              </a:rPr>
              <a:t> module also provides many classes whose objects are very useful in creating and managing threads.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389047760"/>
              </p:ext>
            </p:extLst>
          </p:nvPr>
        </p:nvGraphicFramePr>
        <p:xfrm>
          <a:off x="378334" y="2324618"/>
          <a:ext cx="11571328" cy="4001124"/>
        </p:xfrm>
        <a:graphic>
          <a:graphicData uri="http://schemas.openxmlformats.org/drawingml/2006/table">
            <a:tbl>
              <a:tblPr/>
              <a:tblGrid>
                <a:gridCol w="1505057"/>
                <a:gridCol w="10066271"/>
              </a:tblGrid>
              <a:tr h="229018">
                <a:tc>
                  <a:txBody>
                    <a:bodyPr/>
                    <a:lstStyle/>
                    <a:p>
                      <a:pPr algn="ctr"/>
                      <a:r>
                        <a:rPr lang="en-US" sz="2400" b="1" dirty="0"/>
                        <a:t>Object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b="1" dirty="0"/>
                        <a:t>Description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29018">
                <a:tc>
                  <a:txBody>
                    <a:bodyPr/>
                    <a:lstStyle/>
                    <a:p>
                      <a:r>
                        <a:rPr lang="en-US" sz="2400" dirty="0"/>
                        <a:t>Thread</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Object that represents a single thread of execution.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018">
                <a:tc>
                  <a:txBody>
                    <a:bodyPr/>
                    <a:lstStyle/>
                    <a:p>
                      <a:r>
                        <a:rPr lang="en-US" sz="2400" dirty="0"/>
                        <a:t>Lock</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Primitive lock object.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2544">
                <a:tc>
                  <a:txBody>
                    <a:bodyPr/>
                    <a:lstStyle/>
                    <a:p>
                      <a:r>
                        <a:rPr lang="en-US" sz="2400" dirty="0" err="1"/>
                        <a:t>RLock</a:t>
                      </a:r>
                      <a:endParaRPr lang="en-US" sz="2400" dirty="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RLock</a:t>
                      </a:r>
                      <a:r>
                        <a:rPr lang="en-US" sz="2400" dirty="0"/>
                        <a:t> or Re-entrant lock object provides ability for a single thread to (re)acquire an already-held lock (recursive locking).</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2544">
                <a:tc>
                  <a:txBody>
                    <a:bodyPr/>
                    <a:lstStyle/>
                    <a:p>
                      <a:r>
                        <a:rPr lang="en-US" sz="2400" dirty="0"/>
                        <a:t>Condition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Condition variable object causes one thread to wait until certain "condition" has been satisfied by another thread (such as change in state or some data value)</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4308">
                <a:tc>
                  <a:txBody>
                    <a:bodyPr/>
                    <a:lstStyle/>
                    <a:p>
                      <a:r>
                        <a:rPr lang="en-US" sz="2400" dirty="0"/>
                        <a:t>Event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Its a more general version of condition variables, whereby a number of threads can be made to wait for some event to occur and all the threads waiting will only awaken when the event happens.</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8755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graphicFrame>
        <p:nvGraphicFramePr>
          <p:cNvPr id="7" name="Table 6"/>
          <p:cNvGraphicFramePr>
            <a:graphicFrameLocks noGrp="1"/>
          </p:cNvGraphicFramePr>
          <p:nvPr>
            <p:extLst>
              <p:ext uri="{D42A27DB-BD31-4B8C-83A1-F6EECF244321}">
                <p14:modId xmlns:p14="http://schemas.microsoft.com/office/powerpoint/2010/main" val="2899880751"/>
              </p:ext>
            </p:extLst>
          </p:nvPr>
        </p:nvGraphicFramePr>
        <p:xfrm>
          <a:off x="305936" y="1579966"/>
          <a:ext cx="11581263" cy="4489120"/>
        </p:xfrm>
        <a:graphic>
          <a:graphicData uri="http://schemas.openxmlformats.org/drawingml/2006/table">
            <a:tbl>
              <a:tblPr/>
              <a:tblGrid>
                <a:gridCol w="2849140"/>
                <a:gridCol w="8732123"/>
              </a:tblGrid>
              <a:tr h="530716">
                <a:tc>
                  <a:txBody>
                    <a:bodyPr/>
                    <a:lstStyle/>
                    <a:p>
                      <a:pPr algn="ctr"/>
                      <a:r>
                        <a:rPr lang="en-US" sz="2400" b="1" dirty="0"/>
                        <a:t>Object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b="1" dirty="0"/>
                        <a:t>Description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989601">
                <a:tc>
                  <a:txBody>
                    <a:bodyPr/>
                    <a:lstStyle/>
                    <a:p>
                      <a:r>
                        <a:rPr lang="en-US" sz="2400" dirty="0"/>
                        <a:t>Semaphore</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Provides a "counter" of finite resources shared between threads block when none are available.</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9601">
                <a:tc>
                  <a:txBody>
                    <a:bodyPr/>
                    <a:lstStyle/>
                    <a:p>
                      <a:r>
                        <a:rPr lang="en-US" sz="2400" dirty="0" err="1" smtClean="0"/>
                        <a:t>BoundedSemaphore</a:t>
                      </a:r>
                      <a:endParaRPr lang="en-US" sz="2400" dirty="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Similar to a Semaphore but ensures that it never exceeds its initial value.</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9601">
                <a:tc>
                  <a:txBody>
                    <a:bodyPr/>
                    <a:lstStyle/>
                    <a:p>
                      <a:r>
                        <a:rPr lang="en-US" sz="2400"/>
                        <a:t>Timer</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Similar to Thread, except that it waits for a specified period of time before running.</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9601">
                <a:tc>
                  <a:txBody>
                    <a:bodyPr/>
                    <a:lstStyle/>
                    <a:p>
                      <a:r>
                        <a:rPr lang="en-US" sz="2400"/>
                        <a:t>Barrier</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Creates a "barrier" at which a specified number of threads must all arrive before they're all allowed to continue.</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文本框 8"/>
          <p:cNvSpPr txBox="1"/>
          <p:nvPr/>
        </p:nvSpPr>
        <p:spPr>
          <a:xfrm>
            <a:off x="119931" y="217805"/>
            <a:ext cx="6481261" cy="707886"/>
          </a:xfrm>
          <a:prstGeom prst="rect">
            <a:avLst/>
          </a:prstGeom>
          <a:noFill/>
          <a:ln w="9525">
            <a:noFill/>
          </a:ln>
        </p:spPr>
        <p:txBody>
          <a:bodyPr wrap="none" anchor="t">
            <a:spAutoFit/>
          </a:bodyPr>
          <a:lstStyle/>
          <a:p>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threading </a:t>
            </a:r>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Module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Objects</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111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0" y="217805"/>
            <a:ext cx="6158039" cy="707886"/>
          </a:xfrm>
          <a:prstGeom prst="rect">
            <a:avLst/>
          </a:prstGeom>
          <a:noFill/>
          <a:ln w="9525">
            <a:noFill/>
          </a:ln>
        </p:spPr>
        <p:txBody>
          <a:bodyPr wrap="square" anchor="t">
            <a:spAutoFit/>
          </a:bodyPr>
          <a:lstStyle/>
          <a:p>
            <a:r>
              <a:rPr lang="en-US" sz="4000" b="1" dirty="0"/>
              <a:t>Thread class </a:t>
            </a: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a:t>
            </a:r>
            <a:r>
              <a:rPr lang="en-US" dirty="0">
                <a:latin typeface="Verdana" panose="020B0604030504040204" pitchFamily="34" charset="0"/>
                <a:ea typeface="Verdana" panose="020B0604030504040204" pitchFamily="34" charset="0"/>
              </a:rPr>
              <a:t>Multithreading</a:t>
            </a:r>
          </a:p>
        </p:txBody>
      </p:sp>
      <p:sp>
        <p:nvSpPr>
          <p:cNvPr id="7" name="Rectangle 6"/>
          <p:cNvSpPr/>
          <p:nvPr/>
        </p:nvSpPr>
        <p:spPr>
          <a:xfrm>
            <a:off x="313898" y="1720551"/>
            <a:ext cx="11395880" cy="2246769"/>
          </a:xfrm>
          <a:prstGeom prst="rect">
            <a:avLst/>
          </a:prstGeom>
        </p:spPr>
        <p:txBody>
          <a:bodyPr wrap="square">
            <a:spAutoFit/>
          </a:bodyPr>
          <a:lstStyle/>
          <a:p>
            <a:r>
              <a:rPr lang="en-US" sz="2800" dirty="0"/>
              <a:t>Thread </a:t>
            </a:r>
            <a:r>
              <a:rPr lang="en-US" sz="2800" dirty="0" smtClean="0"/>
              <a:t>class is primarily </a:t>
            </a:r>
            <a:r>
              <a:rPr lang="en-US" sz="2800" dirty="0"/>
              <a:t>used to create and run </a:t>
            </a:r>
            <a:r>
              <a:rPr lang="en-US" sz="2800" dirty="0" smtClean="0"/>
              <a:t>threads</a:t>
            </a:r>
          </a:p>
          <a:p>
            <a:r>
              <a:rPr lang="en-US" sz="2800" dirty="0" smtClean="0"/>
              <a:t>There </a:t>
            </a:r>
            <a:r>
              <a:rPr lang="en-US" sz="2800" dirty="0"/>
              <a:t>are two ways to create the Thread object and specify the activity to be performed:</a:t>
            </a:r>
          </a:p>
          <a:p>
            <a:pPr marL="285750" indent="-285750">
              <a:buFont typeface="Wingdings" panose="05000000000000000000" pitchFamily="2" charset="2"/>
              <a:buChar char="Ø"/>
            </a:pPr>
            <a:r>
              <a:rPr lang="en-US" sz="2800" dirty="0" smtClean="0"/>
              <a:t>    </a:t>
            </a:r>
            <a:r>
              <a:rPr lang="en-US" sz="2800" dirty="0"/>
              <a:t>by passing a callable object to the constructor</a:t>
            </a:r>
          </a:p>
          <a:p>
            <a:pPr marL="285750" indent="-285750">
              <a:buFont typeface="Wingdings" panose="05000000000000000000" pitchFamily="2" charset="2"/>
              <a:buChar char="Ø"/>
            </a:pPr>
            <a:r>
              <a:rPr lang="en-US" sz="2800" dirty="0"/>
              <a:t>    or, by overriding the run() method in a subclass.</a:t>
            </a:r>
          </a:p>
        </p:txBody>
      </p:sp>
    </p:spTree>
    <p:extLst>
      <p:ext uri="{BB962C8B-B14F-4D97-AF65-F5344CB8AC3E}">
        <p14:creationId xmlns:p14="http://schemas.microsoft.com/office/powerpoint/2010/main" val="3433655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633</Words>
  <Application>Microsoft Office PowerPoint</Application>
  <PresentationFormat>Widescreen</PresentationFormat>
  <Paragraphs>89</Paragraphs>
  <Slides>11</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 Unicode MS</vt:lpstr>
      <vt:lpstr>Microsoft YaHei</vt:lpstr>
      <vt:lpstr>SimSun</vt:lpstr>
      <vt:lpstr>SimSun</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180</cp:revision>
  <dcterms:created xsi:type="dcterms:W3CDTF">2016-01-14T13:25:00Z</dcterms:created>
  <dcterms:modified xsi:type="dcterms:W3CDTF">2020-10-05T03:35:27Z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