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5"/>
  </p:notesMasterIdLst>
  <p:handoutMasterIdLst>
    <p:handoutMasterId r:id="rId16"/>
  </p:handoutMasterIdLst>
  <p:sldIdLst>
    <p:sldId id="256" r:id="rId3"/>
    <p:sldId id="307" r:id="rId4"/>
    <p:sldId id="321" r:id="rId5"/>
    <p:sldId id="322" r:id="rId6"/>
    <p:sldId id="323" r:id="rId7"/>
    <p:sldId id="324" r:id="rId8"/>
    <p:sldId id="325" r:id="rId9"/>
    <p:sldId id="326" r:id="rId10"/>
    <p:sldId id="327" r:id="rId11"/>
    <p:sldId id="328" r:id="rId12"/>
    <p:sldId id="329" r:id="rId13"/>
    <p:sldId id="320"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B931"/>
    <a:srgbClr val="FDB817"/>
    <a:srgbClr val="747472"/>
    <a:srgbClr val="EC5724"/>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60"/>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2020/10/19</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122964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771635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14375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6" name="文本框 8"/>
          <p:cNvSpPr txBox="1"/>
          <p:nvPr/>
        </p:nvSpPr>
        <p:spPr>
          <a:xfrm>
            <a:off x="1058863" y="3808413"/>
            <a:ext cx="10301218" cy="584775"/>
          </a:xfrm>
          <a:prstGeom prst="rect">
            <a:avLst/>
          </a:prstGeom>
          <a:noFill/>
          <a:ln w="9525">
            <a:noFill/>
          </a:ln>
        </p:spPr>
        <p:txBody>
          <a:bodyPr wrap="none" anchor="t">
            <a:spAutoFit/>
          </a:bodyPr>
          <a:lstStyle/>
          <a:p>
            <a:pPr defTabSz="914400"/>
            <a:r>
              <a:rPr lang="en-US" altLang="zh-CN" sz="3200" b="1" dirty="0" smtClean="0">
                <a:solidFill>
                  <a:srgbClr val="262626"/>
                </a:solidFill>
                <a:latin typeface="Verdana" panose="020B0604030504040204" pitchFamily="34" charset="0"/>
                <a:ea typeface="Verdana" panose="020B0604030504040204" pitchFamily="34" charset="0"/>
                <a:sym typeface="Arial" panose="020B0604020202020204" pitchFamily="34" charset="0"/>
              </a:rPr>
              <a:t>Project – Doctor Clinic Management System</a:t>
            </a:r>
            <a:endParaRPr lang="en-US" altLang="zh-CN" sz="3200" b="1"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sp>
        <p:nvSpPr>
          <p:cNvPr id="18437" name="文本框 9"/>
          <p:cNvSpPr txBox="1"/>
          <p:nvPr/>
        </p:nvSpPr>
        <p:spPr>
          <a:xfrm>
            <a:off x="1103313" y="474345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1149350" y="5186363"/>
            <a:ext cx="4711700" cy="400110"/>
          </a:xfrm>
          <a:prstGeom prst="rect">
            <a:avLst/>
          </a:prstGeom>
          <a:noFill/>
          <a:ln w="9525">
            <a:noFill/>
          </a:ln>
        </p:spPr>
        <p:txBody>
          <a:bodyPr anchor="t">
            <a:spAutoFit/>
          </a:bodyPr>
          <a:lstStyle/>
          <a:p>
            <a:pPr algn="l" defTabSz="914400"/>
            <a:r>
              <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rPr>
              <a:t>t</a:t>
            </a:r>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echnowings.india@gmail.com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21136" y="1272640"/>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Python-Django </a:t>
            </a:r>
            <a:r>
              <a:rPr lang="en-US" sz="4400" b="1" dirty="0">
                <a:latin typeface="Verdana" panose="020B0604030504040204" pitchFamily="34" charset="0"/>
                <a:ea typeface="Verdana" panose="020B0604030504040204" pitchFamily="34" charset="0"/>
              </a:rPr>
              <a:t>Framework with Online Internship Python Certification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Python-REST</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186548" y="1815668"/>
            <a:ext cx="11796186" cy="3970318"/>
          </a:xfrm>
          <a:prstGeom prst="rect">
            <a:avLst/>
          </a:prstGeom>
        </p:spPr>
        <p:txBody>
          <a:bodyPr wrap="square">
            <a:spAutoFit/>
          </a:bodyPr>
          <a:lstStyle/>
          <a:p>
            <a:r>
              <a:rPr lang="en-US" sz="2800" b="1" dirty="0" smtClean="0"/>
              <a:t>5) </a:t>
            </a:r>
            <a:r>
              <a:rPr lang="en-US" sz="2800" dirty="0" smtClean="0"/>
              <a:t>You </a:t>
            </a:r>
            <a:r>
              <a:rPr lang="en-US" sz="2800" dirty="0"/>
              <a:t>also need to add a middleware class to listen in on responses:</a:t>
            </a:r>
          </a:p>
          <a:p>
            <a:endParaRPr lang="en-US" sz="2800" dirty="0"/>
          </a:p>
          <a:p>
            <a:r>
              <a:rPr lang="en-US" sz="2800" b="1" dirty="0"/>
              <a:t>MIDDLEWARE = [</a:t>
            </a:r>
          </a:p>
          <a:p>
            <a:r>
              <a:rPr lang="en-US" sz="2800" b="1" dirty="0"/>
              <a:t>    ...</a:t>
            </a:r>
          </a:p>
          <a:p>
            <a:r>
              <a:rPr lang="en-US" sz="2800" b="1" dirty="0"/>
              <a:t>    # CORS</a:t>
            </a:r>
          </a:p>
          <a:p>
            <a:r>
              <a:rPr lang="en-US" sz="2800" b="1" dirty="0"/>
              <a:t>    '</a:t>
            </a:r>
            <a:r>
              <a:rPr lang="en-US" sz="2800" b="1" dirty="0" err="1"/>
              <a:t>corsheaders.middleware.CorsMiddleware</a:t>
            </a:r>
            <a:r>
              <a:rPr lang="en-US" sz="2800" b="1" dirty="0"/>
              <a:t>',</a:t>
            </a:r>
          </a:p>
          <a:p>
            <a:r>
              <a:rPr lang="en-US" sz="2800" b="1" dirty="0"/>
              <a:t>    '</a:t>
            </a:r>
            <a:r>
              <a:rPr lang="en-US" sz="2800" b="1" dirty="0" err="1"/>
              <a:t>django.middleware.common.CommonMiddleware</a:t>
            </a:r>
            <a:r>
              <a:rPr lang="en-US" sz="2800" b="1" dirty="0"/>
              <a:t>',</a:t>
            </a:r>
          </a:p>
          <a:p>
            <a:r>
              <a:rPr lang="en-US" sz="2800" b="1" dirty="0" smtClean="0"/>
              <a:t>]</a:t>
            </a:r>
          </a:p>
          <a:p>
            <a:endParaRPr lang="en-US" sz="2800" dirty="0"/>
          </a:p>
        </p:txBody>
      </p:sp>
      <p:sp>
        <p:nvSpPr>
          <p:cNvPr id="11" name="Rectangle 10"/>
          <p:cNvSpPr/>
          <p:nvPr/>
        </p:nvSpPr>
        <p:spPr>
          <a:xfrm>
            <a:off x="186548" y="176649"/>
            <a:ext cx="8606523" cy="707886"/>
          </a:xfrm>
          <a:prstGeom prst="rect">
            <a:avLst/>
          </a:prstGeom>
        </p:spPr>
        <p:txBody>
          <a:bodyPr wrap="none">
            <a:spAutoFit/>
          </a:bodyPr>
          <a:lstStyle/>
          <a:p>
            <a:r>
              <a:rPr lang="en-US" sz="4000" b="1" dirty="0"/>
              <a:t>To-do list to create a REST API in Django</a:t>
            </a:r>
          </a:p>
        </p:txBody>
      </p:sp>
    </p:spTree>
    <p:extLst>
      <p:ext uri="{BB962C8B-B14F-4D97-AF65-F5344CB8AC3E}">
        <p14:creationId xmlns:p14="http://schemas.microsoft.com/office/powerpoint/2010/main" val="939124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Python-REST</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86548" y="1551782"/>
            <a:ext cx="11700652" cy="5262979"/>
          </a:xfrm>
          <a:prstGeom prst="rect">
            <a:avLst/>
          </a:prstGeom>
        </p:spPr>
        <p:txBody>
          <a:bodyPr wrap="square">
            <a:spAutoFit/>
          </a:bodyPr>
          <a:lstStyle/>
          <a:p>
            <a:r>
              <a:rPr lang="en-US" sz="2800" b="1" dirty="0" smtClean="0"/>
              <a:t>6</a:t>
            </a:r>
            <a:r>
              <a:rPr lang="en-US" sz="2800" b="1" dirty="0" smtClean="0"/>
              <a:t>)</a:t>
            </a:r>
            <a:r>
              <a:rPr lang="en-US" sz="2800" dirty="0"/>
              <a:t> CORS (Cross Origin Resource Sharing)</a:t>
            </a:r>
            <a:r>
              <a:rPr lang="en-US" sz="2800" b="1" dirty="0" smtClean="0"/>
              <a:t> </a:t>
            </a:r>
            <a:r>
              <a:rPr lang="en-US" sz="2800" dirty="0" smtClean="0"/>
              <a:t>set </a:t>
            </a:r>
            <a:r>
              <a:rPr lang="en-US" sz="2800" dirty="0"/>
              <a:t>CORS_ORIGIN_ALLOW_ALL and add the host to CORS_ORIGIN_WHITELIST:</a:t>
            </a:r>
          </a:p>
          <a:p>
            <a:endParaRPr lang="en-US" sz="2800" dirty="0"/>
          </a:p>
          <a:p>
            <a:r>
              <a:rPr lang="en-US" sz="2800" b="1" dirty="0"/>
              <a:t>CORS_ORIGIN_ALLOW_ALL = False</a:t>
            </a:r>
          </a:p>
          <a:p>
            <a:r>
              <a:rPr lang="en-US" sz="2800" b="1" dirty="0"/>
              <a:t>CORS_ORIGIN_WHITELIST = (</a:t>
            </a:r>
          </a:p>
          <a:p>
            <a:r>
              <a:rPr lang="en-US" sz="2800" b="1" dirty="0"/>
              <a:t>    'http://localhost:8081',</a:t>
            </a:r>
          </a:p>
          <a:p>
            <a:r>
              <a:rPr lang="en-US" sz="2800" b="1" dirty="0"/>
              <a:t>)</a:t>
            </a:r>
          </a:p>
          <a:p>
            <a:endParaRPr lang="en-US" sz="2800" dirty="0"/>
          </a:p>
          <a:p>
            <a:r>
              <a:rPr lang="en-US" sz="2800" dirty="0"/>
              <a:t>CORS_ORIGIN_ALLOW_ALL: If True, all origins will be accepted (not use the whitelist below). Defaults to False.</a:t>
            </a:r>
          </a:p>
          <a:p>
            <a:r>
              <a:rPr lang="en-US" sz="2800" dirty="0"/>
              <a:t>CORS_ORIGIN_WHITELIST: List of origins that are authorized to make cross-site HTTP requests. Defaults to [].</a:t>
            </a:r>
          </a:p>
        </p:txBody>
      </p:sp>
      <p:sp>
        <p:nvSpPr>
          <p:cNvPr id="11" name="Rectangle 10"/>
          <p:cNvSpPr/>
          <p:nvPr/>
        </p:nvSpPr>
        <p:spPr>
          <a:xfrm>
            <a:off x="186548" y="176649"/>
            <a:ext cx="8606523" cy="707886"/>
          </a:xfrm>
          <a:prstGeom prst="rect">
            <a:avLst/>
          </a:prstGeom>
        </p:spPr>
        <p:txBody>
          <a:bodyPr wrap="none">
            <a:spAutoFit/>
          </a:bodyPr>
          <a:lstStyle/>
          <a:p>
            <a:r>
              <a:rPr lang="en-US" sz="4000" b="1" dirty="0"/>
              <a:t>To-do list to create a REST API in Django</a:t>
            </a:r>
          </a:p>
        </p:txBody>
      </p:sp>
    </p:spTree>
    <p:extLst>
      <p:ext uri="{BB962C8B-B14F-4D97-AF65-F5344CB8AC3E}">
        <p14:creationId xmlns:p14="http://schemas.microsoft.com/office/powerpoint/2010/main" val="2635760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Python-REST</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87989635"/>
              </p:ext>
            </p:extLst>
          </p:nvPr>
        </p:nvGraphicFramePr>
        <p:xfrm>
          <a:off x="559556" y="2029461"/>
          <a:ext cx="10931858" cy="2194560"/>
        </p:xfrm>
        <a:graphic>
          <a:graphicData uri="http://schemas.openxmlformats.org/drawingml/2006/table">
            <a:tbl>
              <a:tblPr firstRow="1" bandRow="1">
                <a:tableStyleId>{EB9631B5-78F2-41C9-869B-9F39066F8104}</a:tableStyleId>
              </a:tblPr>
              <a:tblGrid>
                <a:gridCol w="5390868"/>
                <a:gridCol w="5540990"/>
              </a:tblGrid>
              <a:tr h="373473">
                <a:tc gridSpan="2">
                  <a:txBody>
                    <a:bodyPr/>
                    <a:lstStyle/>
                    <a:p>
                      <a:pPr marL="0" algn="ctr" defTabSz="914400" rtl="0" eaLnBrk="1" latinLnBrk="0" hangingPunct="1"/>
                      <a:r>
                        <a:rPr lang="en-US" sz="2400" b="1" kern="1200" dirty="0" smtClean="0">
                          <a:solidFill>
                            <a:schemeClr val="tx1"/>
                          </a:solidFill>
                          <a:latin typeface="Verdana" panose="020B0604030504040204" pitchFamily="34" charset="0"/>
                          <a:ea typeface="Verdana" panose="020B0604030504040204" pitchFamily="34" charset="0"/>
                          <a:cs typeface="+mn-cs"/>
                        </a:rPr>
                        <a:t>REST</a:t>
                      </a:r>
                      <a:r>
                        <a:rPr lang="en-US" sz="2400" b="1" kern="1200" baseline="0" dirty="0" smtClean="0">
                          <a:solidFill>
                            <a:schemeClr val="tx1"/>
                          </a:solidFill>
                          <a:latin typeface="Verdana" panose="020B0604030504040204" pitchFamily="34" charset="0"/>
                          <a:ea typeface="Verdana" panose="020B0604030504040204" pitchFamily="34" charset="0"/>
                          <a:cs typeface="+mn-cs"/>
                        </a:rPr>
                        <a:t> API</a:t>
                      </a:r>
                      <a:r>
                        <a:rPr lang="en-US" sz="2400" b="1" kern="1200" dirty="0" smtClean="0">
                          <a:solidFill>
                            <a:schemeClr val="tx1"/>
                          </a:solidFill>
                          <a:latin typeface="Verdana" panose="020B0604030504040204" pitchFamily="34" charset="0"/>
                          <a:ea typeface="Verdana" panose="020B0604030504040204" pitchFamily="34" charset="0"/>
                          <a:cs typeface="+mn-cs"/>
                        </a:rPr>
                        <a:t> In Python</a:t>
                      </a:r>
                      <a:endParaRPr lang="en-US" sz="2400" b="1" kern="1200" dirty="0">
                        <a:solidFill>
                          <a:schemeClr val="tx1"/>
                        </a:solidFill>
                        <a:latin typeface="Verdana" panose="020B0604030504040204" pitchFamily="34" charset="0"/>
                        <a:ea typeface="Verdana" panose="020B0604030504040204" pitchFamily="34" charset="0"/>
                        <a:cs typeface="+mn-cs"/>
                      </a:endParaRPr>
                    </a:p>
                  </a:txBody>
                  <a:tcPr/>
                </a:tc>
                <a:tc hMerge="1">
                  <a:txBody>
                    <a:bodyPr/>
                    <a:lstStyle/>
                    <a:p>
                      <a:endParaRPr lang="en-US" dirty="0"/>
                    </a:p>
                  </a:txBody>
                  <a:tcPr/>
                </a:tc>
              </a:tr>
              <a:tr h="373473">
                <a:tc>
                  <a:txBody>
                    <a:bodyPr/>
                    <a:lstStyle/>
                    <a:p>
                      <a:pPr marL="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sym typeface="+mn-ea"/>
                        </a:rPr>
                        <a:t>What is </a:t>
                      </a:r>
                      <a:r>
                        <a:rPr lang="en-US" sz="2400" kern="1200" dirty="0" smtClean="0">
                          <a:solidFill>
                            <a:schemeClr val="dk1"/>
                          </a:solidFill>
                          <a:latin typeface="+mn-lt"/>
                          <a:ea typeface="+mn-ea"/>
                          <a:cs typeface="+mn-cs"/>
                        </a:rPr>
                        <a:t>Web Services</a:t>
                      </a:r>
                      <a:endParaRPr lang="en-US" sz="2400" kern="1200" dirty="0">
                        <a:solidFill>
                          <a:schemeClr val="dk1"/>
                        </a:solidFill>
                        <a:latin typeface="+mn-lt"/>
                        <a:ea typeface="+mn-ea"/>
                        <a:cs typeface="+mn-cs"/>
                      </a:endParaRPr>
                    </a:p>
                  </a:txBody>
                  <a:tcPr/>
                </a:tc>
                <a:tc>
                  <a:txBody>
                    <a:bodyPr/>
                    <a:lstStyle/>
                    <a:p>
                      <a:pPr marL="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Types of Web Services: SOAP and REST</a:t>
                      </a:r>
                      <a:endParaRPr lang="en-US" sz="2400" kern="1200" dirty="0">
                        <a:solidFill>
                          <a:schemeClr val="dk1"/>
                        </a:solidFill>
                        <a:latin typeface="+mn-lt"/>
                        <a:ea typeface="+mn-ea"/>
                        <a:cs typeface="+mn-cs"/>
                      </a:endParaRPr>
                    </a:p>
                  </a:txBody>
                  <a:tcPr/>
                </a:tc>
              </a:tr>
              <a:tr h="373473">
                <a:tc>
                  <a:txBody>
                    <a:bodyPr/>
                    <a:lstStyle/>
                    <a:p>
                      <a:pPr marL="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Understanding HTTP</a:t>
                      </a:r>
                      <a:endParaRPr lang="en-US" sz="2400" kern="1200" dirty="0">
                        <a:solidFill>
                          <a:schemeClr val="dk1"/>
                        </a:solidFill>
                        <a:latin typeface="+mn-lt"/>
                        <a:ea typeface="+mn-ea"/>
                        <a:cs typeface="+mn-cs"/>
                      </a:endParaRPr>
                    </a:p>
                  </a:txBody>
                  <a:tcPr/>
                </a:tc>
                <a:tc>
                  <a:txBody>
                    <a:bodyPr/>
                    <a:lstStyle/>
                    <a:p>
                      <a:pPr marL="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HTTP Methods</a:t>
                      </a:r>
                      <a:endParaRPr lang="en-US" sz="2400" kern="1200" dirty="0">
                        <a:solidFill>
                          <a:schemeClr val="dk1"/>
                        </a:solidFill>
                        <a:latin typeface="+mn-lt"/>
                        <a:ea typeface="+mn-ea"/>
                        <a:cs typeface="+mn-cs"/>
                      </a:endParaRPr>
                    </a:p>
                  </a:txBody>
                  <a:tcPr/>
                </a:tc>
              </a:tr>
              <a:tr h="373473">
                <a:tc>
                  <a:txBody>
                    <a:bodyPr/>
                    <a:lstStyle/>
                    <a:p>
                      <a:pPr marL="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Designing the REST API using Django</a:t>
                      </a:r>
                    </a:p>
                    <a:p>
                      <a:pPr marL="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endParaRPr lang="en-US" sz="2400" kern="1200" dirty="0" smtClean="0">
                        <a:solidFill>
                          <a:schemeClr val="dk1"/>
                        </a:solidFill>
                        <a:latin typeface="+mn-lt"/>
                        <a:ea typeface="+mn-ea"/>
                        <a:cs typeface="+mn-cs"/>
                      </a:endParaRPr>
                    </a:p>
                  </a:txBody>
                  <a:tcPr/>
                </a:tc>
                <a:tc>
                  <a:txBody>
                    <a:bodyPr/>
                    <a:lstStyle/>
                    <a:p>
                      <a:pPr marL="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What</a:t>
                      </a:r>
                      <a:r>
                        <a:rPr lang="en-US" sz="2400" kern="1200" baseline="0" dirty="0" smtClean="0">
                          <a:solidFill>
                            <a:schemeClr val="dk1"/>
                          </a:solidFill>
                          <a:latin typeface="+mn-lt"/>
                          <a:ea typeface="+mn-ea"/>
                          <a:cs typeface="+mn-cs"/>
                        </a:rPr>
                        <a:t> is </a:t>
                      </a:r>
                      <a:r>
                        <a:rPr lang="en-US" sz="2400" kern="1200" dirty="0" smtClean="0">
                          <a:solidFill>
                            <a:schemeClr val="dk1"/>
                          </a:solidFill>
                          <a:latin typeface="+mn-lt"/>
                          <a:ea typeface="+mn-ea"/>
                          <a:cs typeface="+mn-cs"/>
                        </a:rPr>
                        <a:t>APIs</a:t>
                      </a:r>
                    </a:p>
                  </a:txBody>
                  <a:tcPr/>
                </a:tc>
              </a:tr>
            </a:tbl>
          </a:graphicData>
        </a:graphic>
      </p:graphicFrame>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Python-REST</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89339" y="228343"/>
            <a:ext cx="5724607" cy="707886"/>
          </a:xfrm>
          <a:prstGeom prst="rect">
            <a:avLst/>
          </a:prstGeom>
          <a:noFill/>
          <a:ln w="9525">
            <a:noFill/>
          </a:ln>
        </p:spPr>
        <p:txBody>
          <a:bodyPr wrap="square" anchor="t">
            <a:spAutoFit/>
          </a:bodyPr>
          <a:lstStyle/>
          <a:p>
            <a:r>
              <a:rPr lang="en-US" sz="4000" b="1" dirty="0" smtClean="0">
                <a:solidFill>
                  <a:schemeClr val="dk1"/>
                </a:solidFill>
                <a:sym typeface="+mn-ea"/>
              </a:rPr>
              <a:t>What is </a:t>
            </a:r>
            <a:r>
              <a:rPr lang="en-US" sz="4000" b="1" dirty="0">
                <a:solidFill>
                  <a:schemeClr val="dk1"/>
                </a:solidFill>
              </a:rPr>
              <a:t>Web </a:t>
            </a:r>
            <a:r>
              <a:rPr lang="en-US" sz="4000" b="1" dirty="0" smtClean="0">
                <a:solidFill>
                  <a:schemeClr val="dk1"/>
                </a:solidFill>
              </a:rPr>
              <a:t>Services</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Python-REST</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423080" y="1288682"/>
            <a:ext cx="11436824" cy="4832092"/>
          </a:xfrm>
          <a:prstGeom prst="rect">
            <a:avLst/>
          </a:prstGeom>
        </p:spPr>
        <p:txBody>
          <a:bodyPr wrap="square">
            <a:spAutoFit/>
          </a:bodyPr>
          <a:lstStyle/>
          <a:p>
            <a:r>
              <a:rPr lang="en-US" sz="2800" b="1" dirty="0"/>
              <a:t>Web Services</a:t>
            </a:r>
            <a:r>
              <a:rPr lang="en-US" sz="2800" dirty="0"/>
              <a:t> are client and server applications that communicate over the World Wide Web's (</a:t>
            </a:r>
            <a:r>
              <a:rPr lang="en-US" sz="2800" b="1" dirty="0"/>
              <a:t>WWW</a:t>
            </a:r>
            <a:r>
              <a:rPr lang="en-US" sz="2800" dirty="0"/>
              <a:t>) Hypertext Transfer Protocol (</a:t>
            </a:r>
            <a:r>
              <a:rPr lang="en-US" sz="2800" b="1" dirty="0"/>
              <a:t>HTTP</a:t>
            </a:r>
            <a:r>
              <a:rPr lang="en-US" sz="2800" dirty="0"/>
              <a:t>). As described by the World Wide Web Consortium (W3C), web services provide a standard means of interoperating between software applications running on a variety of platforms and frameworks.</a:t>
            </a:r>
          </a:p>
          <a:p>
            <a:r>
              <a:rPr lang="en-US" sz="2800" dirty="0"/>
              <a:t>Web Services can be looked as a </a:t>
            </a:r>
            <a:r>
              <a:rPr lang="en-US" sz="2800" i="1" dirty="0"/>
              <a:t>code on demand</a:t>
            </a:r>
            <a:r>
              <a:rPr lang="en-US" sz="2800" dirty="0"/>
              <a:t>. Just like we call functions and methods, web services can be looked upon as calling a function or method over the internet using some sort of protocols and some agreements.</a:t>
            </a:r>
          </a:p>
          <a:p>
            <a:r>
              <a:rPr lang="en-US" sz="2800" dirty="0"/>
              <a:t>A web service is a function or method which we can call by sending an HTTP request to a URL, with arguments and the service returns the result back as response.</a:t>
            </a:r>
          </a:p>
        </p:txBody>
      </p:sp>
    </p:spTree>
    <p:extLst>
      <p:ext uri="{BB962C8B-B14F-4D97-AF65-F5344CB8AC3E}">
        <p14:creationId xmlns:p14="http://schemas.microsoft.com/office/powerpoint/2010/main" val="295811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274648" cy="1323439"/>
          </a:xfrm>
          <a:prstGeom prst="rect">
            <a:avLst/>
          </a:prstGeom>
          <a:noFill/>
          <a:ln w="9525">
            <a:noFill/>
          </a:ln>
        </p:spPr>
        <p:txBody>
          <a:bodyPr wrap="square" anchor="t">
            <a:spAutoFit/>
          </a:bodyPr>
          <a:lstStyle/>
          <a:p>
            <a:r>
              <a:rPr lang="en-US" sz="4000" dirty="0" smtClean="0">
                <a:solidFill>
                  <a:schemeClr val="dk1"/>
                </a:solidFill>
              </a:rPr>
              <a:t>APIs</a:t>
            </a:r>
            <a:endParaRPr lang="en-US" sz="4000" dirty="0">
              <a:solidFill>
                <a:schemeClr val="dk1"/>
              </a:solidFill>
            </a:endParaRPr>
          </a:p>
          <a:p>
            <a:pPr defTabSz="914400"/>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Python-REST</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532263" y="1052145"/>
            <a:ext cx="10754436" cy="1569660"/>
          </a:xfrm>
          <a:prstGeom prst="rect">
            <a:avLst/>
          </a:prstGeom>
        </p:spPr>
        <p:txBody>
          <a:bodyPr wrap="square">
            <a:spAutoFit/>
          </a:bodyPr>
          <a:lstStyle/>
          <a:p>
            <a:r>
              <a:rPr lang="en-US" sz="2400" dirty="0"/>
              <a:t>Application Programming Interfaces (APIs) are constructs made available in programming languages to allow developers to create complex functionality more easily. They abstract more complex code away from you, providing some easier syntax to use in its place.</a:t>
            </a:r>
          </a:p>
        </p:txBody>
      </p:sp>
      <p:sp>
        <p:nvSpPr>
          <p:cNvPr id="7" name="Rectangle 6"/>
          <p:cNvSpPr/>
          <p:nvPr/>
        </p:nvSpPr>
        <p:spPr>
          <a:xfrm>
            <a:off x="232012" y="4950361"/>
            <a:ext cx="11696131" cy="1323439"/>
          </a:xfrm>
          <a:prstGeom prst="rect">
            <a:avLst/>
          </a:prstGeom>
        </p:spPr>
        <p:txBody>
          <a:bodyPr wrap="square">
            <a:spAutoFit/>
          </a:bodyPr>
          <a:lstStyle/>
          <a:p>
            <a:r>
              <a:rPr lang="en-US" sz="2000" dirty="0"/>
              <a:t>As a real-world example, think about the electricity supply in your house, apartment, or other dwellings. If you want to use an appliance in your house, you simply plug it into a plug socket and it works. You don't try to wire it directly into the power supply — to do so would be really inefficient and, if you are not an electrician, difficult and dangerous to attempt.</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475" y="2593389"/>
            <a:ext cx="5256008" cy="2233051"/>
          </a:xfrm>
          <a:prstGeom prst="rect">
            <a:avLst/>
          </a:prstGeom>
        </p:spPr>
      </p:pic>
    </p:spTree>
    <p:extLst>
      <p:ext uri="{BB962C8B-B14F-4D97-AF65-F5344CB8AC3E}">
        <p14:creationId xmlns:p14="http://schemas.microsoft.com/office/powerpoint/2010/main" val="2578522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8383705" cy="1323439"/>
          </a:xfrm>
          <a:prstGeom prst="rect">
            <a:avLst/>
          </a:prstGeom>
          <a:noFill/>
          <a:ln w="9525">
            <a:noFill/>
          </a:ln>
        </p:spPr>
        <p:txBody>
          <a:bodyPr wrap="none" anchor="t">
            <a:spAutoFit/>
          </a:bodyPr>
          <a:lstStyle/>
          <a:p>
            <a:r>
              <a:rPr lang="en-US" sz="4000" b="1" dirty="0" smtClean="0">
                <a:solidFill>
                  <a:schemeClr val="dk1"/>
                </a:solidFill>
              </a:rPr>
              <a:t>Types of </a:t>
            </a:r>
            <a:r>
              <a:rPr lang="en-US" sz="4000" b="1" dirty="0">
                <a:solidFill>
                  <a:schemeClr val="dk1"/>
                </a:solidFill>
              </a:rPr>
              <a:t>Web Services: SOAP and REST</a:t>
            </a:r>
          </a:p>
          <a:p>
            <a:pPr defTabSz="914400"/>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Python-REST</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19931" y="1060428"/>
            <a:ext cx="11668836" cy="6124754"/>
          </a:xfrm>
          <a:prstGeom prst="rect">
            <a:avLst/>
          </a:prstGeom>
        </p:spPr>
        <p:txBody>
          <a:bodyPr wrap="square">
            <a:spAutoFit/>
          </a:bodyPr>
          <a:lstStyle/>
          <a:p>
            <a:r>
              <a:rPr lang="en-US" sz="2800" dirty="0"/>
              <a:t>There are two types of web services:</a:t>
            </a:r>
          </a:p>
          <a:p>
            <a:pPr marL="285750" indent="-285750">
              <a:buFont typeface="Wingdings" panose="05000000000000000000" pitchFamily="2" charset="2"/>
              <a:buChar char="Ø"/>
            </a:pPr>
            <a:r>
              <a:rPr lang="en-US" sz="2800" dirty="0"/>
              <a:t>SOAP Web Services : SOAP is an XML-based protocol. The biggest advantage of using the SOAP Web Service is its own security. SOAP stands for </a:t>
            </a:r>
            <a:r>
              <a:rPr lang="en-US" sz="2800" b="1" dirty="0"/>
              <a:t>Simple Object Access </a:t>
            </a:r>
            <a:r>
              <a:rPr lang="en-US" sz="2800" b="1" dirty="0" err="1" smtClean="0"/>
              <a:t>Protocol</a:t>
            </a:r>
            <a:r>
              <a:rPr lang="en-US" sz="2800" dirty="0" err="1"/>
              <a:t>,</a:t>
            </a:r>
            <a:r>
              <a:rPr lang="en-US" sz="2800" dirty="0" err="1" smtClean="0"/>
              <a:t>SOAP</a:t>
            </a:r>
            <a:r>
              <a:rPr lang="en-US" sz="2800" dirty="0" smtClean="0"/>
              <a:t> </a:t>
            </a:r>
            <a:r>
              <a:rPr lang="en-US" sz="2800" dirty="0"/>
              <a:t>provides an envelope to send a web services messages over the Internet, using the HTTP protocol. The messages </a:t>
            </a:r>
            <a:r>
              <a:rPr lang="en-US" sz="2800" dirty="0" smtClean="0"/>
              <a:t> are </a:t>
            </a:r>
            <a:r>
              <a:rPr lang="en-US" sz="2800" dirty="0"/>
              <a:t>generally in XML format.</a:t>
            </a:r>
          </a:p>
          <a:p>
            <a:endParaRPr lang="en-US" sz="2800" dirty="0" smtClean="0"/>
          </a:p>
          <a:p>
            <a:pPr marL="285750" indent="-285750">
              <a:buFont typeface="Wingdings" panose="05000000000000000000" pitchFamily="2" charset="2"/>
              <a:buChar char="Ø"/>
            </a:pPr>
            <a:r>
              <a:rPr lang="en-US" sz="2800" dirty="0" smtClean="0"/>
              <a:t>REST </a:t>
            </a:r>
            <a:r>
              <a:rPr lang="en-US" sz="2800" dirty="0"/>
              <a:t>Web Services : The </a:t>
            </a:r>
            <a:r>
              <a:rPr lang="en-US" sz="2800" b="1" dirty="0"/>
              <a:t>REST</a:t>
            </a:r>
            <a:r>
              <a:rPr lang="en-US" sz="2800" dirty="0"/>
              <a:t> stands for </a:t>
            </a:r>
            <a:r>
              <a:rPr lang="en-US" sz="2800" b="1" dirty="0"/>
              <a:t>Representational State Transfer</a:t>
            </a:r>
            <a:r>
              <a:rPr lang="en-US" sz="2800" dirty="0"/>
              <a:t>. REST is not a set of standards or rules, rather it is a style of software architecture. The applications which follow this architecture are referred to as </a:t>
            </a:r>
            <a:r>
              <a:rPr lang="en-US" sz="2800" b="1" dirty="0" err="1" smtClean="0"/>
              <a:t>RESTful,</a:t>
            </a:r>
            <a:r>
              <a:rPr lang="en-US" sz="2800" dirty="0" err="1" smtClean="0"/>
              <a:t>Unlike</a:t>
            </a:r>
            <a:r>
              <a:rPr lang="en-US" sz="2800" dirty="0" smtClean="0"/>
              <a:t> </a:t>
            </a:r>
            <a:r>
              <a:rPr lang="en-US" sz="2800" dirty="0"/>
              <a:t>SOAP which targets the </a:t>
            </a:r>
            <a:r>
              <a:rPr lang="en-US" sz="2800" i="1" dirty="0"/>
              <a:t>actions</a:t>
            </a:r>
            <a:r>
              <a:rPr lang="en-US" sz="2800" dirty="0"/>
              <a:t>, REST concerns more on the resources. REST locates the resources by using URL and it depends on the type of </a:t>
            </a:r>
            <a:r>
              <a:rPr lang="en-US" sz="2800" b="1" dirty="0"/>
              <a:t>transport</a:t>
            </a:r>
            <a:r>
              <a:rPr lang="en-US" sz="2800" dirty="0"/>
              <a:t> protocol(with HTTP - GET, POST, PUT, DELETE,...) </a:t>
            </a:r>
          </a:p>
          <a:p>
            <a:endParaRPr lang="en-US" sz="2800" dirty="0"/>
          </a:p>
        </p:txBody>
      </p:sp>
    </p:spTree>
    <p:extLst>
      <p:ext uri="{BB962C8B-B14F-4D97-AF65-F5344CB8AC3E}">
        <p14:creationId xmlns:p14="http://schemas.microsoft.com/office/powerpoint/2010/main" val="40710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Python-REST</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248561" y="7372"/>
            <a:ext cx="4553298" cy="707886"/>
          </a:xfrm>
          <a:prstGeom prst="rect">
            <a:avLst/>
          </a:prstGeom>
        </p:spPr>
        <p:txBody>
          <a:bodyPr wrap="none">
            <a:spAutoFit/>
          </a:bodyPr>
          <a:lstStyle/>
          <a:p>
            <a:r>
              <a:rPr lang="en-US" sz="4000" b="1" dirty="0"/>
              <a:t>Understanding HTTP</a:t>
            </a:r>
          </a:p>
        </p:txBody>
      </p:sp>
      <p:sp>
        <p:nvSpPr>
          <p:cNvPr id="6" name="Rectangle 5"/>
          <p:cNvSpPr/>
          <p:nvPr/>
        </p:nvSpPr>
        <p:spPr>
          <a:xfrm>
            <a:off x="532262" y="1551782"/>
            <a:ext cx="11122925" cy="4401205"/>
          </a:xfrm>
          <a:prstGeom prst="rect">
            <a:avLst/>
          </a:prstGeom>
        </p:spPr>
        <p:txBody>
          <a:bodyPr wrap="square">
            <a:spAutoFit/>
          </a:bodyPr>
          <a:lstStyle/>
          <a:p>
            <a:r>
              <a:rPr lang="en-US" sz="2800" b="1" dirty="0"/>
              <a:t>HTTP</a:t>
            </a:r>
            <a:r>
              <a:rPr lang="en-US" sz="2800" dirty="0"/>
              <a:t> is all over the internet. Every time when we hit a URL in our browser, an HTTP request is sent to the webserver and we receive the HTML content in response. An important thing to note here is that, while the website is usually for the human consumption the REST </a:t>
            </a:r>
            <a:r>
              <a:rPr lang="en-US" sz="2800" dirty="0" err="1"/>
              <a:t>Api</a:t>
            </a:r>
            <a:r>
              <a:rPr lang="en-US" sz="2800" dirty="0"/>
              <a:t> is usually for application consumption.</a:t>
            </a:r>
          </a:p>
          <a:p>
            <a:r>
              <a:rPr lang="en-US" sz="2800" dirty="0"/>
              <a:t>Therefore, while requesting the data from a website, the data should be in a browser readable format, which is </a:t>
            </a:r>
            <a:r>
              <a:rPr lang="en-US" sz="2800" b="1" dirty="0"/>
              <a:t>HTML</a:t>
            </a:r>
            <a:r>
              <a:rPr lang="en-US" sz="2800" dirty="0"/>
              <a:t>, while in case of the REST API, response can be anything like </a:t>
            </a:r>
            <a:r>
              <a:rPr lang="en-US" sz="2800" b="1" dirty="0"/>
              <a:t>XML/JSON</a:t>
            </a:r>
            <a:r>
              <a:rPr lang="en-US" sz="2800" dirty="0"/>
              <a:t> or any other media type.</a:t>
            </a:r>
          </a:p>
          <a:p>
            <a:r>
              <a:rPr lang="en-US" sz="2800" dirty="0"/>
              <a:t>Since REST is very much inspired by the HTTP, HTTP can be said as the backbone of the REST.</a:t>
            </a:r>
          </a:p>
        </p:txBody>
      </p:sp>
    </p:spTree>
    <p:extLst>
      <p:ext uri="{BB962C8B-B14F-4D97-AF65-F5344CB8AC3E}">
        <p14:creationId xmlns:p14="http://schemas.microsoft.com/office/powerpoint/2010/main" val="3875232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Python-REST</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269356" y="176649"/>
            <a:ext cx="3322897" cy="707886"/>
          </a:xfrm>
          <a:prstGeom prst="rect">
            <a:avLst/>
          </a:prstGeom>
        </p:spPr>
        <p:txBody>
          <a:bodyPr wrap="none">
            <a:spAutoFit/>
          </a:bodyPr>
          <a:lstStyle/>
          <a:p>
            <a:r>
              <a:rPr lang="en-US" sz="4000" b="1" dirty="0"/>
              <a:t>HTTP Methods</a:t>
            </a:r>
          </a:p>
        </p:txBody>
      </p:sp>
      <p:graphicFrame>
        <p:nvGraphicFramePr>
          <p:cNvPr id="6" name="Table 5"/>
          <p:cNvGraphicFramePr>
            <a:graphicFrameLocks noGrp="1"/>
          </p:cNvGraphicFramePr>
          <p:nvPr>
            <p:extLst>
              <p:ext uri="{D42A27DB-BD31-4B8C-83A1-F6EECF244321}">
                <p14:modId xmlns:p14="http://schemas.microsoft.com/office/powerpoint/2010/main" val="1572047389"/>
              </p:ext>
            </p:extLst>
          </p:nvPr>
        </p:nvGraphicFramePr>
        <p:xfrm>
          <a:off x="292671" y="2224087"/>
          <a:ext cx="11368585" cy="2529840"/>
        </p:xfrm>
        <a:graphic>
          <a:graphicData uri="http://schemas.openxmlformats.org/drawingml/2006/table">
            <a:tbl>
              <a:tblPr firstRow="1" bandRow="1">
                <a:tableStyleId>{00A15C55-8517-42AA-B614-E9B94910E393}</a:tableStyleId>
              </a:tblPr>
              <a:tblGrid>
                <a:gridCol w="1705970"/>
                <a:gridCol w="9662615"/>
              </a:tblGrid>
              <a:tr h="370840">
                <a:tc>
                  <a:txBody>
                    <a:bodyPr/>
                    <a:lstStyle/>
                    <a:p>
                      <a:pPr algn="ctr"/>
                      <a:r>
                        <a:rPr lang="en-US" sz="2400" dirty="0" smtClean="0"/>
                        <a:t>Method</a:t>
                      </a:r>
                      <a:endParaRPr lang="en-US" sz="2400" dirty="0"/>
                    </a:p>
                  </a:txBody>
                  <a:tcPr/>
                </a:tc>
                <a:tc>
                  <a:txBody>
                    <a:bodyPr/>
                    <a:lstStyle/>
                    <a:p>
                      <a:pPr algn="ctr"/>
                      <a:r>
                        <a:rPr lang="en-US" sz="2400" dirty="0" smtClean="0"/>
                        <a:t>Description</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GET</a:t>
                      </a:r>
                    </a:p>
                  </a:txBody>
                  <a:tcPr/>
                </a:tc>
                <a:tc>
                  <a:txBody>
                    <a:bodyPr/>
                    <a:lstStyle/>
                    <a:p>
                      <a:r>
                        <a:rPr lang="en-US" sz="2800" dirty="0" smtClean="0"/>
                        <a:t>The GET method is used to get the information from the server.</a:t>
                      </a:r>
                      <a:endParaRPr lang="en-US"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POST</a:t>
                      </a:r>
                    </a:p>
                  </a:txBody>
                  <a:tcPr/>
                </a:tc>
                <a:tc>
                  <a:txBody>
                    <a:bodyPr/>
                    <a:lstStyle/>
                    <a:p>
                      <a:r>
                        <a:rPr lang="en-US" sz="2800" dirty="0" smtClean="0"/>
                        <a:t>This is used to send the data to the server</a:t>
                      </a:r>
                      <a:endParaRPr lang="en-US"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PUT</a:t>
                      </a:r>
                    </a:p>
                  </a:txBody>
                  <a:tcPr/>
                </a:tc>
                <a:tc>
                  <a:txBody>
                    <a:bodyPr/>
                    <a:lstStyle/>
                    <a:p>
                      <a:r>
                        <a:rPr lang="en-US" sz="2800" dirty="0" smtClean="0"/>
                        <a:t>This should be used when we have </a:t>
                      </a:r>
                      <a:r>
                        <a:rPr lang="en-US" sz="2800" smtClean="0"/>
                        <a:t>to replace/update </a:t>
                      </a:r>
                      <a:r>
                        <a:rPr lang="en-US" sz="2800" dirty="0" smtClean="0"/>
                        <a:t>the data</a:t>
                      </a:r>
                      <a:endParaRPr lang="en-US"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DELETE</a:t>
                      </a:r>
                    </a:p>
                  </a:txBody>
                  <a:tcPr/>
                </a:tc>
                <a:tc>
                  <a:txBody>
                    <a:bodyPr/>
                    <a:lstStyle/>
                    <a:p>
                      <a:r>
                        <a:rPr lang="en-US" sz="2800" dirty="0" smtClean="0"/>
                        <a:t>This should be used to delete the data on the server</a:t>
                      </a:r>
                      <a:endParaRPr lang="en-US" sz="2800" dirty="0"/>
                    </a:p>
                  </a:txBody>
                  <a:tcPr/>
                </a:tc>
              </a:tr>
            </a:tbl>
          </a:graphicData>
        </a:graphic>
      </p:graphicFrame>
    </p:spTree>
    <p:extLst>
      <p:ext uri="{BB962C8B-B14F-4D97-AF65-F5344CB8AC3E}">
        <p14:creationId xmlns:p14="http://schemas.microsoft.com/office/powerpoint/2010/main" val="1624491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Python-REST</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104475" y="180602"/>
            <a:ext cx="7743595" cy="707886"/>
          </a:xfrm>
          <a:prstGeom prst="rect">
            <a:avLst/>
          </a:prstGeom>
        </p:spPr>
        <p:txBody>
          <a:bodyPr wrap="none">
            <a:spAutoFit/>
          </a:bodyPr>
          <a:lstStyle/>
          <a:p>
            <a:pPr fontAlgn="auto">
              <a:spcBef>
                <a:spcPts val="0"/>
              </a:spcBef>
              <a:spcAft>
                <a:spcPts val="0"/>
              </a:spcAft>
              <a:defRPr/>
            </a:pPr>
            <a:r>
              <a:rPr lang="en-US" sz="4000" dirty="0">
                <a:solidFill>
                  <a:schemeClr val="dk1"/>
                </a:solidFill>
              </a:rPr>
              <a:t>Designing the REST API using Django</a:t>
            </a:r>
          </a:p>
        </p:txBody>
      </p:sp>
      <p:sp>
        <p:nvSpPr>
          <p:cNvPr id="7" name="Rectangle 6"/>
          <p:cNvSpPr/>
          <p:nvPr/>
        </p:nvSpPr>
        <p:spPr>
          <a:xfrm>
            <a:off x="423081" y="2276411"/>
            <a:ext cx="11259403" cy="4401205"/>
          </a:xfrm>
          <a:prstGeom prst="rect">
            <a:avLst/>
          </a:prstGeom>
        </p:spPr>
        <p:txBody>
          <a:bodyPr wrap="square">
            <a:spAutoFit/>
          </a:bodyPr>
          <a:lstStyle/>
          <a:p>
            <a:r>
              <a:rPr lang="en-US" sz="2800" dirty="0" smtClean="0"/>
              <a:t>Django </a:t>
            </a:r>
            <a:r>
              <a:rPr lang="en-US" sz="2800" dirty="0"/>
              <a:t>REST framework helps us to build </a:t>
            </a:r>
            <a:r>
              <a:rPr lang="en-US" sz="2800" dirty="0" err="1"/>
              <a:t>RESTful</a:t>
            </a:r>
            <a:r>
              <a:rPr lang="en-US" sz="2800" dirty="0"/>
              <a:t> Web Services flexibly</a:t>
            </a:r>
            <a:r>
              <a:rPr lang="en-US" sz="2800" dirty="0" smtClean="0"/>
              <a:t>.</a:t>
            </a:r>
          </a:p>
          <a:p>
            <a:r>
              <a:rPr lang="en-US" sz="2800" b="1" dirty="0"/>
              <a:t>To-do list to create a REST API in Django</a:t>
            </a:r>
          </a:p>
          <a:p>
            <a:pPr lvl="1"/>
            <a:r>
              <a:rPr lang="en-US" sz="2800" b="1" dirty="0" smtClean="0"/>
              <a:t>1) </a:t>
            </a:r>
            <a:r>
              <a:rPr lang="en-US" sz="2800" dirty="0" smtClean="0"/>
              <a:t>install </a:t>
            </a:r>
            <a:r>
              <a:rPr lang="en-US" sz="2800" dirty="0"/>
              <a:t>this package, run command</a:t>
            </a:r>
            <a:r>
              <a:rPr lang="en-US" sz="2800" dirty="0" smtClean="0"/>
              <a:t>: </a:t>
            </a:r>
            <a:r>
              <a:rPr lang="en-US" sz="2800" b="1" dirty="0"/>
              <a:t>pip install </a:t>
            </a:r>
            <a:r>
              <a:rPr lang="en-US" sz="2800" b="1" dirty="0" err="1"/>
              <a:t>djangorestframework</a:t>
            </a:r>
            <a:endParaRPr lang="en-US" sz="2800" b="1" dirty="0"/>
          </a:p>
          <a:p>
            <a:pPr lvl="1"/>
            <a:r>
              <a:rPr lang="en-US" sz="2800" b="1" dirty="0" smtClean="0"/>
              <a:t>2) </a:t>
            </a:r>
            <a:r>
              <a:rPr lang="en-US" sz="2800" dirty="0" smtClean="0"/>
              <a:t>open </a:t>
            </a:r>
            <a:r>
              <a:rPr lang="en-US" sz="2800" dirty="0"/>
              <a:t>settings.py and add Django REST framework to the </a:t>
            </a:r>
            <a:r>
              <a:rPr lang="en-US" sz="2800" dirty="0" smtClean="0"/>
              <a:t>INSTALLED_APPS</a:t>
            </a:r>
          </a:p>
          <a:p>
            <a:pPr lvl="1"/>
            <a:r>
              <a:rPr lang="en-US" sz="2800" b="1" dirty="0" smtClean="0"/>
              <a:t>INSTALLED_APPS </a:t>
            </a:r>
            <a:r>
              <a:rPr lang="en-US" sz="2800" b="1" dirty="0"/>
              <a:t>= [</a:t>
            </a:r>
          </a:p>
          <a:p>
            <a:pPr lvl="1"/>
            <a:r>
              <a:rPr lang="en-US" sz="2800" b="1" dirty="0"/>
              <a:t>    ...</a:t>
            </a:r>
          </a:p>
          <a:p>
            <a:pPr lvl="1"/>
            <a:r>
              <a:rPr lang="en-US" sz="2800" b="1" dirty="0"/>
              <a:t>    # Django REST framework </a:t>
            </a:r>
          </a:p>
          <a:p>
            <a:pPr lvl="1"/>
            <a:r>
              <a:rPr lang="en-US" sz="2800" b="1" dirty="0"/>
              <a:t>    '</a:t>
            </a:r>
            <a:r>
              <a:rPr lang="en-US" sz="2800" b="1" dirty="0" err="1"/>
              <a:t>rest_framework</a:t>
            </a:r>
            <a:r>
              <a:rPr lang="en-US" sz="2800" b="1" dirty="0"/>
              <a:t>',</a:t>
            </a:r>
          </a:p>
          <a:p>
            <a:pPr lvl="1"/>
            <a:r>
              <a:rPr lang="en-US" sz="2800" b="1" dirty="0"/>
              <a:t>]</a:t>
            </a:r>
          </a:p>
        </p:txBody>
      </p:sp>
      <p:sp>
        <p:nvSpPr>
          <p:cNvPr id="11" name="Rectangle 10"/>
          <p:cNvSpPr/>
          <p:nvPr/>
        </p:nvSpPr>
        <p:spPr>
          <a:xfrm>
            <a:off x="251439" y="1284859"/>
            <a:ext cx="11294567" cy="954107"/>
          </a:xfrm>
          <a:prstGeom prst="rect">
            <a:avLst/>
          </a:prstGeom>
        </p:spPr>
        <p:txBody>
          <a:bodyPr wrap="square">
            <a:spAutoFit/>
          </a:bodyPr>
          <a:lstStyle/>
          <a:p>
            <a:r>
              <a:rPr lang="en-US" sz="2800" dirty="0" smtClean="0"/>
              <a:t>The reason </a:t>
            </a:r>
            <a:r>
              <a:rPr lang="en-US" sz="2800" dirty="0"/>
              <a:t>to use Django REST Framework is because it makes serialization so easy!</a:t>
            </a:r>
          </a:p>
        </p:txBody>
      </p:sp>
    </p:spTree>
    <p:extLst>
      <p:ext uri="{BB962C8B-B14F-4D97-AF65-F5344CB8AC3E}">
        <p14:creationId xmlns:p14="http://schemas.microsoft.com/office/powerpoint/2010/main" val="1237576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8762365" y="645216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Python-REST</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586854" y="1431259"/>
            <a:ext cx="10590662" cy="5262979"/>
          </a:xfrm>
          <a:prstGeom prst="rect">
            <a:avLst/>
          </a:prstGeom>
        </p:spPr>
        <p:txBody>
          <a:bodyPr wrap="square">
            <a:spAutoFit/>
          </a:bodyPr>
          <a:lstStyle/>
          <a:p>
            <a:r>
              <a:rPr lang="en-US" sz="2800" b="1" dirty="0"/>
              <a:t>Configure </a:t>
            </a:r>
            <a:r>
              <a:rPr lang="en-US" sz="2800" b="1" dirty="0" smtClean="0"/>
              <a:t>CORS</a:t>
            </a:r>
          </a:p>
          <a:p>
            <a:r>
              <a:rPr lang="en-US" sz="2800" dirty="0" smtClean="0"/>
              <a:t>We </a:t>
            </a:r>
            <a:r>
              <a:rPr lang="en-US" sz="2800" dirty="0"/>
              <a:t>need to allow requests to our Django application from other </a:t>
            </a:r>
            <a:r>
              <a:rPr lang="en-US" sz="2800" dirty="0" smtClean="0"/>
              <a:t>origins</a:t>
            </a:r>
          </a:p>
          <a:p>
            <a:r>
              <a:rPr lang="en-US" sz="2800" dirty="0" smtClean="0"/>
              <a:t>install </a:t>
            </a:r>
            <a:r>
              <a:rPr lang="en-US" sz="2800" dirty="0"/>
              <a:t>the </a:t>
            </a:r>
            <a:r>
              <a:rPr lang="en-US" sz="2800" dirty="0" err="1"/>
              <a:t>django</a:t>
            </a:r>
            <a:r>
              <a:rPr lang="en-US" sz="2800" dirty="0"/>
              <a:t>-</a:t>
            </a:r>
            <a:r>
              <a:rPr lang="en-US" sz="2800" dirty="0" err="1"/>
              <a:t>cors</a:t>
            </a:r>
            <a:r>
              <a:rPr lang="en-US" sz="2800" dirty="0"/>
              <a:t>-headers library:</a:t>
            </a:r>
          </a:p>
          <a:p>
            <a:r>
              <a:rPr lang="en-US" sz="2800" b="1" dirty="0" smtClean="0"/>
              <a:t>3) pip </a:t>
            </a:r>
            <a:r>
              <a:rPr lang="en-US" sz="2800" b="1" dirty="0"/>
              <a:t>install </a:t>
            </a:r>
            <a:r>
              <a:rPr lang="en-US" sz="2800" b="1" dirty="0" err="1" smtClean="0"/>
              <a:t>django</a:t>
            </a:r>
            <a:r>
              <a:rPr lang="en-US" sz="2800" b="1" dirty="0" smtClean="0"/>
              <a:t>-</a:t>
            </a:r>
            <a:r>
              <a:rPr lang="en-US" sz="2800" b="1" dirty="0" err="1" smtClean="0"/>
              <a:t>cors</a:t>
            </a:r>
            <a:r>
              <a:rPr lang="en-US" sz="2800" b="1" dirty="0" smtClean="0"/>
              <a:t>-headers</a:t>
            </a:r>
          </a:p>
          <a:p>
            <a:endParaRPr lang="en-US" sz="2800" dirty="0"/>
          </a:p>
          <a:p>
            <a:r>
              <a:rPr lang="en-US" sz="2800" b="1" dirty="0"/>
              <a:t>4) </a:t>
            </a:r>
            <a:r>
              <a:rPr lang="en-US" sz="2800" dirty="0"/>
              <a:t>In settings.py, add configuration for CORS:</a:t>
            </a:r>
          </a:p>
          <a:p>
            <a:endParaRPr lang="en-US" sz="2800" dirty="0"/>
          </a:p>
          <a:p>
            <a:r>
              <a:rPr lang="en-US" sz="2800" b="1" dirty="0"/>
              <a:t>INSTALLED_APPS = [</a:t>
            </a:r>
          </a:p>
          <a:p>
            <a:r>
              <a:rPr lang="en-US" sz="2800" b="1" dirty="0"/>
              <a:t>    ...</a:t>
            </a:r>
          </a:p>
          <a:p>
            <a:r>
              <a:rPr lang="en-US" sz="2800" b="1" dirty="0"/>
              <a:t>    # CORS</a:t>
            </a:r>
          </a:p>
          <a:p>
            <a:r>
              <a:rPr lang="en-US" sz="2800" b="1" dirty="0"/>
              <a:t>    '</a:t>
            </a:r>
            <a:r>
              <a:rPr lang="en-US" sz="2800" b="1" dirty="0" err="1"/>
              <a:t>corsheaders</a:t>
            </a:r>
            <a:r>
              <a:rPr lang="en-US" sz="2800" b="1" dirty="0"/>
              <a:t>',</a:t>
            </a:r>
          </a:p>
          <a:p>
            <a:r>
              <a:rPr lang="en-US" sz="2800" b="1" dirty="0"/>
              <a:t>]</a:t>
            </a:r>
          </a:p>
        </p:txBody>
      </p:sp>
      <p:sp>
        <p:nvSpPr>
          <p:cNvPr id="7" name="Rectangle 6"/>
          <p:cNvSpPr/>
          <p:nvPr/>
        </p:nvSpPr>
        <p:spPr>
          <a:xfrm>
            <a:off x="186548" y="176649"/>
            <a:ext cx="8606523" cy="707886"/>
          </a:xfrm>
          <a:prstGeom prst="rect">
            <a:avLst/>
          </a:prstGeom>
        </p:spPr>
        <p:txBody>
          <a:bodyPr wrap="none">
            <a:spAutoFit/>
          </a:bodyPr>
          <a:lstStyle/>
          <a:p>
            <a:r>
              <a:rPr lang="en-US" sz="4000" b="1" dirty="0"/>
              <a:t>To-do list to create a REST API in Django</a:t>
            </a:r>
          </a:p>
        </p:txBody>
      </p:sp>
    </p:spTree>
    <p:extLst>
      <p:ext uri="{BB962C8B-B14F-4D97-AF65-F5344CB8AC3E}">
        <p14:creationId xmlns:p14="http://schemas.microsoft.com/office/powerpoint/2010/main" val="3613574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909</Words>
  <Application>Microsoft Office PowerPoint</Application>
  <PresentationFormat>Widescreen</PresentationFormat>
  <Paragraphs>96</Paragraphs>
  <Slides>12</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Microsoft YaHei</vt:lpstr>
      <vt:lpstr>宋体</vt:lpstr>
      <vt:lpstr>宋体</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201</cp:revision>
  <dcterms:created xsi:type="dcterms:W3CDTF">2016-01-14T13:25:00Z</dcterms:created>
  <dcterms:modified xsi:type="dcterms:W3CDTF">2020-10-19T07:05:16Z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